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79" r:id="rId8"/>
    <p:sldId id="280" r:id="rId9"/>
    <p:sldId id="262" r:id="rId10"/>
    <p:sldId id="281"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82" r:id="rId25"/>
    <p:sldId id="276" r:id="rId26"/>
    <p:sldId id="277" r:id="rId27"/>
    <p:sldId id="278" r:id="rId2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77190D7-BD2E-4B13-8FA6-124B07FC5DBE}" type="datetimeFigureOut">
              <a:rPr lang="en-US" smtClean="0"/>
              <a:t>7/24/2021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E5F3BE7-3404-4E30-8A38-6A509C784F57}" type="slidenum">
              <a:rPr lang="en-US" smtClean="0"/>
              <a:t>‹#›</a:t>
            </a:fld>
            <a:endParaRPr lang="en-US"/>
          </a:p>
        </p:txBody>
      </p:sp>
    </p:spTree>
    <p:extLst>
      <p:ext uri="{BB962C8B-B14F-4D97-AF65-F5344CB8AC3E}">
        <p14:creationId xmlns:p14="http://schemas.microsoft.com/office/powerpoint/2010/main" val="1087157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5F3BE7-3404-4E30-8A38-6A509C784F57}" type="slidenum">
              <a:rPr lang="en-US" smtClean="0"/>
              <a:t>23</a:t>
            </a:fld>
            <a:endParaRPr lang="en-US"/>
          </a:p>
        </p:txBody>
      </p:sp>
    </p:spTree>
    <p:extLst>
      <p:ext uri="{BB962C8B-B14F-4D97-AF65-F5344CB8AC3E}">
        <p14:creationId xmlns:p14="http://schemas.microsoft.com/office/powerpoint/2010/main" val="3485230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72625" y="1205994"/>
            <a:ext cx="561935" cy="282098"/>
          </a:xfrm>
          <a:prstGeom prst="rect">
            <a:avLst/>
          </a:prstGeom>
        </p:spPr>
      </p:pic>
      <p:pic>
        <p:nvPicPr>
          <p:cNvPr id="17" name="bg object 17"/>
          <p:cNvPicPr/>
          <p:nvPr/>
        </p:nvPicPr>
        <p:blipFill>
          <a:blip r:embed="rId3" cstate="print"/>
          <a:stretch>
            <a:fillRect/>
          </a:stretch>
        </p:blipFill>
        <p:spPr>
          <a:xfrm>
            <a:off x="719327" y="996696"/>
            <a:ext cx="1119378" cy="787146"/>
          </a:xfrm>
          <a:prstGeom prst="rect">
            <a:avLst/>
          </a:prstGeom>
        </p:spPr>
      </p:pic>
      <p:sp>
        <p:nvSpPr>
          <p:cNvPr id="2" name="Holder 2"/>
          <p:cNvSpPr>
            <a:spLocks noGrp="1"/>
          </p:cNvSpPr>
          <p:nvPr>
            <p:ph type="ctrTitle"/>
          </p:nvPr>
        </p:nvSpPr>
        <p:spPr>
          <a:xfrm>
            <a:off x="252475" y="347217"/>
            <a:ext cx="8639048"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6" name="Holder 6"/>
          <p:cNvSpPr>
            <a:spLocks noGrp="1"/>
          </p:cNvSpPr>
          <p:nvPr>
            <p:ph type="sldNum" sz="quarter" idx="7"/>
          </p:nvPr>
        </p:nvSpPr>
        <p:spPr/>
        <p:txBody>
          <a:bodyPr lIns="0" tIns="0" rIns="0" bIns="0"/>
          <a:lstStyle>
            <a:lvl1pPr>
              <a:defRPr sz="2000" b="1" i="0">
                <a:solidFill>
                  <a:srgbClr val="1C1C1C"/>
                </a:solidFill>
                <a:latin typeface="Arial"/>
                <a:cs typeface="Arial"/>
              </a:defRPr>
            </a:lvl1pPr>
          </a:lstStyle>
          <a:p>
            <a:pPr marL="12700">
              <a:lnSpc>
                <a:spcPts val="2315"/>
              </a:lnSpc>
            </a:pPr>
            <a:r>
              <a:rPr dirty="0"/>
              <a:t>10.</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D00AE"/>
                </a:solidFill>
                <a:latin typeface="Cambria Math"/>
                <a:cs typeface="Cambria Math"/>
              </a:defRPr>
            </a:lvl1pPr>
          </a:lstStyle>
          <a:p>
            <a:endParaRPr/>
          </a:p>
        </p:txBody>
      </p:sp>
      <p:sp>
        <p:nvSpPr>
          <p:cNvPr id="3" name="Holder 3"/>
          <p:cNvSpPr>
            <a:spLocks noGrp="1"/>
          </p:cNvSpPr>
          <p:nvPr>
            <p:ph type="body" idx="1"/>
          </p:nvPr>
        </p:nvSpPr>
        <p:spPr/>
        <p:txBody>
          <a:bodyPr lIns="0" tIns="0" rIns="0" bIns="0"/>
          <a:lstStyle>
            <a:lvl1pPr>
              <a:defRPr sz="4400" b="0" i="0">
                <a:solidFill>
                  <a:srgbClr val="0D00AE"/>
                </a:solidFill>
                <a:latin typeface="Cambria Math"/>
                <a:cs typeface="Cambria Math"/>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6" name="Holder 6"/>
          <p:cNvSpPr>
            <a:spLocks noGrp="1"/>
          </p:cNvSpPr>
          <p:nvPr>
            <p:ph type="sldNum" sz="quarter" idx="7"/>
          </p:nvPr>
        </p:nvSpPr>
        <p:spPr/>
        <p:txBody>
          <a:bodyPr lIns="0" tIns="0" rIns="0" bIns="0"/>
          <a:lstStyle>
            <a:lvl1pPr>
              <a:defRPr sz="2000" b="1" i="0">
                <a:solidFill>
                  <a:srgbClr val="1C1C1C"/>
                </a:solidFill>
                <a:latin typeface="Arial"/>
                <a:cs typeface="Arial"/>
              </a:defRPr>
            </a:lvl1pPr>
          </a:lstStyle>
          <a:p>
            <a:pPr marL="12700">
              <a:lnSpc>
                <a:spcPts val="2315"/>
              </a:lnSpc>
            </a:pPr>
            <a:r>
              <a:rPr dirty="0"/>
              <a:t>10.</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D00AE"/>
                </a:solidFill>
                <a:latin typeface="Cambria Math"/>
                <a:cs typeface="Cambria Math"/>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7" name="Holder 7"/>
          <p:cNvSpPr>
            <a:spLocks noGrp="1"/>
          </p:cNvSpPr>
          <p:nvPr>
            <p:ph type="sldNum" sz="quarter" idx="7"/>
          </p:nvPr>
        </p:nvSpPr>
        <p:spPr/>
        <p:txBody>
          <a:bodyPr lIns="0" tIns="0" rIns="0" bIns="0"/>
          <a:lstStyle>
            <a:lvl1pPr>
              <a:defRPr sz="2000" b="1" i="0">
                <a:solidFill>
                  <a:srgbClr val="1C1C1C"/>
                </a:solidFill>
                <a:latin typeface="Arial"/>
                <a:cs typeface="Arial"/>
              </a:defRPr>
            </a:lvl1pPr>
          </a:lstStyle>
          <a:p>
            <a:pPr marL="12700">
              <a:lnSpc>
                <a:spcPts val="2315"/>
              </a:lnSpc>
            </a:pPr>
            <a:r>
              <a:rPr dirty="0"/>
              <a:t>10.</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D00AE"/>
                </a:solidFill>
                <a:latin typeface="Cambria Math"/>
                <a:cs typeface="Cambria Math"/>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5" name="Holder 5"/>
          <p:cNvSpPr>
            <a:spLocks noGrp="1"/>
          </p:cNvSpPr>
          <p:nvPr>
            <p:ph type="sldNum" sz="quarter" idx="7"/>
          </p:nvPr>
        </p:nvSpPr>
        <p:spPr/>
        <p:txBody>
          <a:bodyPr lIns="0" tIns="0" rIns="0" bIns="0"/>
          <a:lstStyle>
            <a:lvl1pPr>
              <a:defRPr sz="2000" b="1" i="0">
                <a:solidFill>
                  <a:srgbClr val="1C1C1C"/>
                </a:solidFill>
                <a:latin typeface="Arial"/>
                <a:cs typeface="Arial"/>
              </a:defRPr>
            </a:lvl1pPr>
          </a:lstStyle>
          <a:p>
            <a:pPr marL="12700">
              <a:lnSpc>
                <a:spcPts val="2315"/>
              </a:lnSpc>
            </a:pPr>
            <a:r>
              <a:rPr dirty="0"/>
              <a:t>10.</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4" name="Holder 4"/>
          <p:cNvSpPr>
            <a:spLocks noGrp="1"/>
          </p:cNvSpPr>
          <p:nvPr>
            <p:ph type="sldNum" sz="quarter" idx="7"/>
          </p:nvPr>
        </p:nvSpPr>
        <p:spPr/>
        <p:txBody>
          <a:bodyPr lIns="0" tIns="0" rIns="0" bIns="0"/>
          <a:lstStyle>
            <a:lvl1pPr>
              <a:defRPr sz="2000" b="1" i="0">
                <a:solidFill>
                  <a:srgbClr val="1C1C1C"/>
                </a:solidFill>
                <a:latin typeface="Arial"/>
                <a:cs typeface="Arial"/>
              </a:defRPr>
            </a:lvl1pPr>
          </a:lstStyle>
          <a:p>
            <a:pPr marL="12700">
              <a:lnSpc>
                <a:spcPts val="2315"/>
              </a:lnSpc>
            </a:pPr>
            <a:r>
              <a:rPr dirty="0"/>
              <a:t>10.</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92148" y="1320545"/>
            <a:ext cx="5759703" cy="696594"/>
          </a:xfrm>
          <a:prstGeom prst="rect">
            <a:avLst/>
          </a:prstGeom>
        </p:spPr>
        <p:txBody>
          <a:bodyPr wrap="square" lIns="0" tIns="0" rIns="0" bIns="0">
            <a:spAutoFit/>
          </a:bodyPr>
          <a:lstStyle>
            <a:lvl1pPr>
              <a:defRPr sz="4400" b="0" i="0">
                <a:solidFill>
                  <a:srgbClr val="0D00AE"/>
                </a:solidFill>
                <a:latin typeface="Cambria Math"/>
                <a:cs typeface="Cambria Math"/>
              </a:defRPr>
            </a:lvl1pPr>
          </a:lstStyle>
          <a:p>
            <a:endParaRPr/>
          </a:p>
        </p:txBody>
      </p:sp>
      <p:sp>
        <p:nvSpPr>
          <p:cNvPr id="3" name="Holder 3"/>
          <p:cNvSpPr>
            <a:spLocks noGrp="1"/>
          </p:cNvSpPr>
          <p:nvPr>
            <p:ph type="body" idx="1"/>
          </p:nvPr>
        </p:nvSpPr>
        <p:spPr>
          <a:xfrm>
            <a:off x="2582545" y="2527807"/>
            <a:ext cx="3978909" cy="1753235"/>
          </a:xfrm>
          <a:prstGeom prst="rect">
            <a:avLst/>
          </a:prstGeom>
        </p:spPr>
        <p:txBody>
          <a:bodyPr wrap="square" lIns="0" tIns="0" rIns="0" bIns="0">
            <a:spAutoFit/>
          </a:bodyPr>
          <a:lstStyle>
            <a:lvl1pPr>
              <a:defRPr sz="4400" b="0" i="0">
                <a:solidFill>
                  <a:srgbClr val="0D00AE"/>
                </a:solidFill>
                <a:latin typeface="Cambria Math"/>
                <a:cs typeface="Cambria Math"/>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6" name="Holder 6"/>
          <p:cNvSpPr>
            <a:spLocks noGrp="1"/>
          </p:cNvSpPr>
          <p:nvPr>
            <p:ph type="sldNum" sz="quarter" idx="7"/>
          </p:nvPr>
        </p:nvSpPr>
        <p:spPr>
          <a:xfrm>
            <a:off x="2540" y="6512516"/>
            <a:ext cx="688340" cy="310515"/>
          </a:xfrm>
          <a:prstGeom prst="rect">
            <a:avLst/>
          </a:prstGeom>
        </p:spPr>
        <p:txBody>
          <a:bodyPr wrap="square" lIns="0" tIns="0" rIns="0" bIns="0">
            <a:spAutoFit/>
          </a:bodyPr>
          <a:lstStyle>
            <a:lvl1pPr>
              <a:defRPr sz="2000" b="1" i="0">
                <a:solidFill>
                  <a:srgbClr val="1C1C1C"/>
                </a:solidFill>
                <a:latin typeface="Arial"/>
                <a:cs typeface="Arial"/>
              </a:defRPr>
            </a:lvl1pPr>
          </a:lstStyle>
          <a:p>
            <a:pPr marL="12700">
              <a:lnSpc>
                <a:spcPts val="2315"/>
              </a:lnSpc>
            </a:pPr>
            <a:r>
              <a:rPr dirty="0"/>
              <a:t>10.</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0"/>
              <a:ext cx="9144000" cy="6858000"/>
            </a:xfrm>
            <a:prstGeom prst="rect">
              <a:avLst/>
            </a:prstGeom>
          </p:spPr>
        </p:pic>
      </p:grpSp>
      <p:sp>
        <p:nvSpPr>
          <p:cNvPr id="5" name="object 5"/>
          <p:cNvSpPr txBox="1">
            <a:spLocks noGrp="1"/>
          </p:cNvSpPr>
          <p:nvPr>
            <p:ph type="title"/>
          </p:nvPr>
        </p:nvSpPr>
        <p:spPr>
          <a:prstGeom prst="rect">
            <a:avLst/>
          </a:prstGeom>
        </p:spPr>
        <p:txBody>
          <a:bodyPr vert="horz" wrap="square" lIns="0" tIns="13335" rIns="0" bIns="0" rtlCol="0">
            <a:spAutoFit/>
          </a:bodyPr>
          <a:lstStyle/>
          <a:p>
            <a:pPr marL="19050">
              <a:lnSpc>
                <a:spcPct val="100000"/>
              </a:lnSpc>
              <a:spcBef>
                <a:spcPts val="105"/>
              </a:spcBef>
            </a:pPr>
            <a:r>
              <a:rPr spc="-180" dirty="0"/>
              <a:t>D</a:t>
            </a:r>
            <a:r>
              <a:rPr spc="-300" dirty="0"/>
              <a:t>A</a:t>
            </a:r>
            <a:r>
              <a:rPr spc="-395" dirty="0"/>
              <a:t>T</a:t>
            </a:r>
            <a:r>
              <a:rPr dirty="0"/>
              <a:t>A</a:t>
            </a:r>
            <a:r>
              <a:rPr spc="-105" dirty="0"/>
              <a:t> </a:t>
            </a:r>
            <a:r>
              <a:rPr spc="-60" dirty="0"/>
              <a:t>C</a:t>
            </a:r>
            <a:r>
              <a:rPr spc="-50" dirty="0"/>
              <a:t>O</a:t>
            </a:r>
            <a:r>
              <a:rPr spc="-65" dirty="0"/>
              <a:t>MM</a:t>
            </a:r>
            <a:r>
              <a:rPr spc="-60" dirty="0"/>
              <a:t>UN</a:t>
            </a:r>
            <a:r>
              <a:rPr spc="-25" dirty="0"/>
              <a:t>I</a:t>
            </a:r>
            <a:r>
              <a:rPr spc="-60" dirty="0"/>
              <a:t>C</a:t>
            </a:r>
            <a:r>
              <a:rPr spc="-325" dirty="0"/>
              <a:t>A</a:t>
            </a:r>
            <a:r>
              <a:rPr spc="-60" dirty="0"/>
              <a:t>T</a:t>
            </a:r>
            <a:r>
              <a:rPr spc="-25" dirty="0"/>
              <a:t>I</a:t>
            </a:r>
            <a:r>
              <a:rPr spc="-50" dirty="0"/>
              <a:t>O</a:t>
            </a:r>
            <a:r>
              <a:rPr dirty="0"/>
              <a:t>N</a:t>
            </a:r>
          </a:p>
        </p:txBody>
      </p:sp>
      <p:sp>
        <p:nvSpPr>
          <p:cNvPr id="6" name="object 6"/>
          <p:cNvSpPr txBox="1">
            <a:spLocks noGrp="1"/>
          </p:cNvSpPr>
          <p:nvPr>
            <p:ph type="body" idx="1"/>
          </p:nvPr>
        </p:nvSpPr>
        <p:spPr>
          <a:prstGeom prst="rect">
            <a:avLst/>
          </a:prstGeom>
        </p:spPr>
        <p:txBody>
          <a:bodyPr vert="horz" wrap="square" lIns="0" tIns="13335" rIns="0" bIns="0" rtlCol="0">
            <a:spAutoFit/>
          </a:bodyPr>
          <a:lstStyle/>
          <a:p>
            <a:pPr marL="7620" algn="ctr">
              <a:lnSpc>
                <a:spcPct val="100000"/>
              </a:lnSpc>
              <a:spcBef>
                <a:spcPts val="105"/>
              </a:spcBef>
            </a:pPr>
            <a:r>
              <a:rPr spc="-35" dirty="0"/>
              <a:t>CSE</a:t>
            </a:r>
            <a:r>
              <a:rPr spc="-145" dirty="0"/>
              <a:t> </a:t>
            </a:r>
            <a:r>
              <a:rPr spc="-35" dirty="0"/>
              <a:t>225/233</a:t>
            </a:r>
          </a:p>
          <a:p>
            <a:pPr marL="1270">
              <a:lnSpc>
                <a:spcPct val="100000"/>
              </a:lnSpc>
              <a:spcBef>
                <a:spcPts val="25"/>
              </a:spcBef>
            </a:pPr>
            <a:endParaRPr sz="4000"/>
          </a:p>
          <a:p>
            <a:pPr marL="1270" algn="ctr">
              <a:lnSpc>
                <a:spcPct val="100000"/>
              </a:lnSpc>
            </a:pPr>
            <a:r>
              <a:rPr sz="3000" spc="-30" dirty="0">
                <a:solidFill>
                  <a:srgbClr val="FF0000"/>
                </a:solidFill>
              </a:rPr>
              <a:t>WEEK-10,</a:t>
            </a:r>
            <a:r>
              <a:rPr sz="3000" spc="-85" dirty="0">
                <a:solidFill>
                  <a:srgbClr val="FF0000"/>
                </a:solidFill>
              </a:rPr>
              <a:t> </a:t>
            </a:r>
            <a:r>
              <a:rPr sz="3000" spc="-30" dirty="0">
                <a:solidFill>
                  <a:srgbClr val="FF0000"/>
                </a:solidFill>
              </a:rPr>
              <a:t>LESSON-1</a:t>
            </a:r>
            <a:r>
              <a:rPr sz="3000" spc="-100" dirty="0">
                <a:solidFill>
                  <a:srgbClr val="FF0000"/>
                </a:solidFill>
              </a:rPr>
              <a:t> </a:t>
            </a:r>
            <a:r>
              <a:rPr sz="3000" dirty="0">
                <a:solidFill>
                  <a:srgbClr val="FF0000"/>
                </a:solidFill>
              </a:rPr>
              <a:t>&amp;</a:t>
            </a:r>
            <a:r>
              <a:rPr sz="3000" spc="-70" dirty="0">
                <a:solidFill>
                  <a:srgbClr val="FF0000"/>
                </a:solidFill>
              </a:rPr>
              <a:t> </a:t>
            </a:r>
            <a:r>
              <a:rPr sz="3000" dirty="0">
                <a:solidFill>
                  <a:srgbClr val="FF0000"/>
                </a:solidFill>
              </a:rPr>
              <a:t>2</a:t>
            </a:r>
            <a:endParaRPr sz="3000"/>
          </a:p>
        </p:txBody>
      </p:sp>
      <p:sp>
        <p:nvSpPr>
          <p:cNvPr id="7" name="object 7"/>
          <p:cNvSpPr txBox="1"/>
          <p:nvPr/>
        </p:nvSpPr>
        <p:spPr>
          <a:xfrm>
            <a:off x="2979166" y="4927091"/>
            <a:ext cx="3197860" cy="448309"/>
          </a:xfrm>
          <a:prstGeom prst="rect">
            <a:avLst/>
          </a:prstGeom>
          <a:solidFill>
            <a:srgbClr val="66FF33"/>
          </a:solidFill>
        </p:spPr>
        <p:txBody>
          <a:bodyPr vert="horz" wrap="square" lIns="0" tIns="0" rIns="0" bIns="0" rtlCol="0">
            <a:spAutoFit/>
          </a:bodyPr>
          <a:lstStyle/>
          <a:p>
            <a:pPr>
              <a:lnSpc>
                <a:spcPts val="3454"/>
              </a:lnSpc>
            </a:pPr>
            <a:r>
              <a:rPr sz="3000" spc="-10" dirty="0">
                <a:solidFill>
                  <a:srgbClr val="FF0000"/>
                </a:solidFill>
                <a:latin typeface="Cambria Math"/>
                <a:cs typeface="Cambria Math"/>
              </a:rPr>
              <a:t>E</a:t>
            </a:r>
            <a:r>
              <a:rPr sz="3000" spc="-30" dirty="0">
                <a:solidFill>
                  <a:srgbClr val="FF0000"/>
                </a:solidFill>
                <a:latin typeface="Cambria Math"/>
                <a:cs typeface="Cambria Math"/>
              </a:rPr>
              <a:t>R</a:t>
            </a:r>
            <a:r>
              <a:rPr sz="3000" spc="-100" dirty="0">
                <a:solidFill>
                  <a:srgbClr val="FF0000"/>
                </a:solidFill>
                <a:latin typeface="Cambria Math"/>
                <a:cs typeface="Cambria Math"/>
              </a:rPr>
              <a:t>R</a:t>
            </a:r>
            <a:r>
              <a:rPr sz="3000" spc="-45" dirty="0">
                <a:solidFill>
                  <a:srgbClr val="FF0000"/>
                </a:solidFill>
                <a:latin typeface="Cambria Math"/>
                <a:cs typeface="Cambria Math"/>
              </a:rPr>
              <a:t>O</a:t>
            </a:r>
            <a:r>
              <a:rPr sz="3000" dirty="0">
                <a:solidFill>
                  <a:srgbClr val="FF0000"/>
                </a:solidFill>
                <a:latin typeface="Cambria Math"/>
                <a:cs typeface="Cambria Math"/>
              </a:rPr>
              <a:t>R</a:t>
            </a:r>
            <a:r>
              <a:rPr sz="3000" spc="-90" dirty="0">
                <a:solidFill>
                  <a:srgbClr val="FF0000"/>
                </a:solidFill>
                <a:latin typeface="Cambria Math"/>
                <a:cs typeface="Cambria Math"/>
              </a:rPr>
              <a:t> </a:t>
            </a:r>
            <a:r>
              <a:rPr sz="3000" spc="-20" dirty="0">
                <a:solidFill>
                  <a:srgbClr val="FF0000"/>
                </a:solidFill>
                <a:latin typeface="Cambria Math"/>
                <a:cs typeface="Cambria Math"/>
              </a:rPr>
              <a:t>D</a:t>
            </a:r>
            <a:r>
              <a:rPr sz="3000" spc="-25" dirty="0">
                <a:solidFill>
                  <a:srgbClr val="FF0000"/>
                </a:solidFill>
                <a:latin typeface="Cambria Math"/>
                <a:cs typeface="Cambria Math"/>
              </a:rPr>
              <a:t>E</a:t>
            </a:r>
            <a:r>
              <a:rPr sz="3000" spc="-30" dirty="0">
                <a:solidFill>
                  <a:srgbClr val="FF0000"/>
                </a:solidFill>
                <a:latin typeface="Cambria Math"/>
                <a:cs typeface="Cambria Math"/>
              </a:rPr>
              <a:t>T</a:t>
            </a:r>
            <a:r>
              <a:rPr sz="3000" spc="-35" dirty="0">
                <a:solidFill>
                  <a:srgbClr val="FF0000"/>
                </a:solidFill>
                <a:latin typeface="Cambria Math"/>
                <a:cs typeface="Cambria Math"/>
              </a:rPr>
              <a:t>EC</a:t>
            </a:r>
            <a:r>
              <a:rPr sz="3000" spc="-30" dirty="0">
                <a:solidFill>
                  <a:srgbClr val="FF0000"/>
                </a:solidFill>
                <a:latin typeface="Cambria Math"/>
                <a:cs typeface="Cambria Math"/>
              </a:rPr>
              <a:t>T</a:t>
            </a:r>
            <a:r>
              <a:rPr sz="3000" spc="-15" dirty="0">
                <a:solidFill>
                  <a:srgbClr val="FF0000"/>
                </a:solidFill>
                <a:latin typeface="Cambria Math"/>
                <a:cs typeface="Cambria Math"/>
              </a:rPr>
              <a:t>I</a:t>
            </a:r>
            <a:r>
              <a:rPr sz="3000" spc="-45" dirty="0">
                <a:solidFill>
                  <a:srgbClr val="FF0000"/>
                </a:solidFill>
                <a:latin typeface="Cambria Math"/>
                <a:cs typeface="Cambria Math"/>
              </a:rPr>
              <a:t>O</a:t>
            </a:r>
            <a:r>
              <a:rPr sz="3000" dirty="0">
                <a:solidFill>
                  <a:srgbClr val="FF0000"/>
                </a:solidFill>
                <a:latin typeface="Cambria Math"/>
                <a:cs typeface="Cambria Math"/>
              </a:rPr>
              <a:t>N</a:t>
            </a:r>
            <a:endParaRPr sz="3000">
              <a:latin typeface="Cambria Math"/>
              <a:cs typeface="Cambria Math"/>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object 56"/>
          <p:cNvSpPr txBox="1"/>
          <p:nvPr/>
        </p:nvSpPr>
        <p:spPr>
          <a:xfrm>
            <a:off x="275590" y="1065111"/>
            <a:ext cx="8585835" cy="1859483"/>
          </a:xfrm>
          <a:prstGeom prst="rect">
            <a:avLst/>
          </a:prstGeom>
        </p:spPr>
        <p:txBody>
          <a:bodyPr vert="horz" wrap="square" lIns="0" tIns="12700" rIns="0" bIns="0" rtlCol="0">
            <a:spAutoFit/>
          </a:bodyPr>
          <a:lstStyle/>
          <a:p>
            <a:pPr marL="12700" marR="5080" algn="just">
              <a:lnSpc>
                <a:spcPct val="100000"/>
              </a:lnSpc>
              <a:spcBef>
                <a:spcPts val="100"/>
              </a:spcBef>
            </a:pPr>
            <a:r>
              <a:rPr lang="en-GB" sz="2400" spc="-5" dirty="0" smtClean="0">
                <a:latin typeface="Times New Roman"/>
                <a:cs typeface="Times New Roman"/>
              </a:rPr>
              <a:t>If the received </a:t>
            </a:r>
            <a:r>
              <a:rPr lang="en-GB" sz="2400" spc="-5" dirty="0" err="1" smtClean="0">
                <a:latin typeface="Times New Roman"/>
                <a:cs typeface="Times New Roman"/>
              </a:rPr>
              <a:t>codeword</a:t>
            </a:r>
            <a:r>
              <a:rPr lang="en-GB" sz="2400" spc="-5" dirty="0" smtClean="0">
                <a:latin typeface="Times New Roman"/>
                <a:cs typeface="Times New Roman"/>
              </a:rPr>
              <a:t> is the same as one of the valid </a:t>
            </a:r>
            <a:r>
              <a:rPr lang="en-GB" sz="2400" spc="-5" dirty="0" err="1" smtClean="0">
                <a:latin typeface="Times New Roman"/>
                <a:cs typeface="Times New Roman"/>
              </a:rPr>
              <a:t>codewords</a:t>
            </a:r>
            <a:r>
              <a:rPr lang="en-GB" sz="2400" spc="-5" dirty="0" smtClean="0">
                <a:latin typeface="Times New Roman"/>
                <a:cs typeface="Times New Roman"/>
              </a:rPr>
              <a:t>, the word is accepted; the </a:t>
            </a:r>
            <a:r>
              <a:rPr lang="en-GB" sz="2400" b="1" spc="-5" dirty="0" smtClean="0">
                <a:solidFill>
                  <a:srgbClr val="00B050"/>
                </a:solidFill>
                <a:latin typeface="Times New Roman"/>
                <a:cs typeface="Times New Roman"/>
              </a:rPr>
              <a:t>corresponding </a:t>
            </a:r>
            <a:r>
              <a:rPr lang="en-GB" sz="2400" b="1" spc="-5" dirty="0" err="1" smtClean="0">
                <a:solidFill>
                  <a:srgbClr val="00B050"/>
                </a:solidFill>
                <a:latin typeface="Times New Roman"/>
                <a:cs typeface="Times New Roman"/>
              </a:rPr>
              <a:t>dataword</a:t>
            </a:r>
            <a:r>
              <a:rPr lang="en-GB" sz="2400" b="1" spc="-5" dirty="0" smtClean="0">
                <a:solidFill>
                  <a:srgbClr val="00B050"/>
                </a:solidFill>
                <a:latin typeface="Times New Roman"/>
                <a:cs typeface="Times New Roman"/>
              </a:rPr>
              <a:t> is extracted for use</a:t>
            </a:r>
            <a:r>
              <a:rPr lang="en-GB" sz="2400" spc="-5" dirty="0" smtClean="0">
                <a:latin typeface="Times New Roman"/>
                <a:cs typeface="Times New Roman"/>
              </a:rPr>
              <a:t>. If the received </a:t>
            </a:r>
            <a:r>
              <a:rPr lang="en-GB" sz="2400" b="1" spc="-5" dirty="0" err="1" smtClean="0">
                <a:solidFill>
                  <a:srgbClr val="FF0000"/>
                </a:solidFill>
                <a:latin typeface="Times New Roman"/>
                <a:cs typeface="Times New Roman"/>
              </a:rPr>
              <a:t>codeword</a:t>
            </a:r>
            <a:r>
              <a:rPr lang="en-GB" sz="2400" b="1" spc="-5" dirty="0" smtClean="0">
                <a:solidFill>
                  <a:srgbClr val="FF0000"/>
                </a:solidFill>
                <a:latin typeface="Times New Roman"/>
                <a:cs typeface="Times New Roman"/>
              </a:rPr>
              <a:t> is not valid</a:t>
            </a:r>
            <a:r>
              <a:rPr lang="en-GB" sz="2400" spc="-5" dirty="0" smtClean="0">
                <a:latin typeface="Times New Roman"/>
                <a:cs typeface="Times New Roman"/>
              </a:rPr>
              <a:t>, </a:t>
            </a:r>
            <a:r>
              <a:rPr lang="en-GB" sz="2400" b="1" spc="-5" dirty="0" smtClean="0">
                <a:solidFill>
                  <a:srgbClr val="00B050"/>
                </a:solidFill>
                <a:latin typeface="Times New Roman"/>
                <a:cs typeface="Times New Roman"/>
              </a:rPr>
              <a:t>it is discarded</a:t>
            </a:r>
            <a:r>
              <a:rPr lang="en-GB" sz="2400" spc="-5" dirty="0" smtClean="0">
                <a:latin typeface="Times New Roman"/>
                <a:cs typeface="Times New Roman"/>
              </a:rPr>
              <a:t>. However, </a:t>
            </a:r>
            <a:r>
              <a:rPr lang="en-GB" sz="2400" b="1" spc="-5" dirty="0" smtClean="0">
                <a:solidFill>
                  <a:srgbClr val="FF0000"/>
                </a:solidFill>
                <a:latin typeface="Times New Roman"/>
                <a:cs typeface="Times New Roman"/>
              </a:rPr>
              <a:t>if the </a:t>
            </a:r>
            <a:r>
              <a:rPr lang="en-GB" sz="2400" b="1" spc="-5" dirty="0" err="1" smtClean="0">
                <a:solidFill>
                  <a:srgbClr val="FF0000"/>
                </a:solidFill>
                <a:latin typeface="Times New Roman"/>
                <a:cs typeface="Times New Roman"/>
              </a:rPr>
              <a:t>codeword</a:t>
            </a:r>
            <a:r>
              <a:rPr lang="en-GB" sz="2400" b="1" spc="-5" dirty="0" smtClean="0">
                <a:solidFill>
                  <a:srgbClr val="FF0000"/>
                </a:solidFill>
                <a:latin typeface="Times New Roman"/>
                <a:cs typeface="Times New Roman"/>
              </a:rPr>
              <a:t> is corrupted during transmission </a:t>
            </a:r>
            <a:r>
              <a:rPr lang="en-GB" sz="2400" spc="-5" dirty="0" smtClean="0">
                <a:latin typeface="Times New Roman"/>
                <a:cs typeface="Times New Roman"/>
              </a:rPr>
              <a:t>but </a:t>
            </a:r>
            <a:r>
              <a:rPr lang="en-GB" sz="2400" b="1" spc="-5" dirty="0" smtClean="0">
                <a:solidFill>
                  <a:srgbClr val="0070C0"/>
                </a:solidFill>
                <a:latin typeface="Times New Roman"/>
                <a:cs typeface="Times New Roman"/>
              </a:rPr>
              <a:t>the received word still matches a valid </a:t>
            </a:r>
            <a:r>
              <a:rPr lang="en-GB" sz="2400" b="1" spc="-5" dirty="0" err="1" smtClean="0">
                <a:solidFill>
                  <a:srgbClr val="0070C0"/>
                </a:solidFill>
                <a:latin typeface="Times New Roman"/>
                <a:cs typeface="Times New Roman"/>
              </a:rPr>
              <a:t>codeword</a:t>
            </a:r>
            <a:r>
              <a:rPr lang="en-GB" sz="2400" b="1" spc="-5" dirty="0" smtClean="0">
                <a:solidFill>
                  <a:srgbClr val="0070C0"/>
                </a:solidFill>
                <a:latin typeface="Times New Roman"/>
                <a:cs typeface="Times New Roman"/>
              </a:rPr>
              <a:t>,</a:t>
            </a:r>
            <a:r>
              <a:rPr lang="en-GB" sz="2400" spc="-5" dirty="0" smtClean="0">
                <a:latin typeface="Times New Roman"/>
                <a:cs typeface="Times New Roman"/>
              </a:rPr>
              <a:t> the </a:t>
            </a:r>
            <a:r>
              <a:rPr lang="en-GB" sz="2400" b="1" spc="-5" dirty="0" smtClean="0">
                <a:solidFill>
                  <a:srgbClr val="00B050"/>
                </a:solidFill>
                <a:latin typeface="Times New Roman"/>
                <a:cs typeface="Times New Roman"/>
              </a:rPr>
              <a:t>error remain undetected</a:t>
            </a:r>
            <a:r>
              <a:rPr lang="en-GB" sz="2400" spc="-5" dirty="0" smtClean="0">
                <a:latin typeface="Times New Roman"/>
                <a:cs typeface="Times New Roman"/>
              </a:rPr>
              <a:t>.  </a:t>
            </a:r>
            <a:endParaRPr sz="2400" dirty="0">
              <a:solidFill>
                <a:srgbClr val="00B050"/>
              </a:solidFill>
              <a:latin typeface="Times New Roman"/>
              <a:cs typeface="Times New Roman"/>
            </a:endParaRPr>
          </a:p>
        </p:txBody>
      </p:sp>
      <p:sp>
        <p:nvSpPr>
          <p:cNvPr id="57" name="object 57"/>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grpSp>
        <p:nvGrpSpPr>
          <p:cNvPr id="58" name="object 58"/>
          <p:cNvGrpSpPr/>
          <p:nvPr/>
        </p:nvGrpSpPr>
        <p:grpSpPr>
          <a:xfrm>
            <a:off x="152400" y="924293"/>
            <a:ext cx="8763000" cy="5078743"/>
            <a:chOff x="152400" y="924293"/>
            <a:chExt cx="8763000" cy="5078743"/>
          </a:xfrm>
        </p:grpSpPr>
        <p:sp>
          <p:nvSpPr>
            <p:cNvPr id="59" name="object 59"/>
            <p:cNvSpPr/>
            <p:nvPr/>
          </p:nvSpPr>
          <p:spPr>
            <a:xfrm>
              <a:off x="152400" y="924293"/>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pic>
          <p:nvPicPr>
            <p:cNvPr id="60" name="object 60"/>
            <p:cNvPicPr/>
            <p:nvPr/>
          </p:nvPicPr>
          <p:blipFill>
            <a:blip r:embed="rId2" cstate="print"/>
            <a:stretch>
              <a:fillRect/>
            </a:stretch>
          </p:blipFill>
          <p:spPr>
            <a:xfrm>
              <a:off x="1104900" y="3200400"/>
              <a:ext cx="6858000" cy="2802636"/>
            </a:xfrm>
            <a:prstGeom prst="rect">
              <a:avLst/>
            </a:prstGeom>
          </p:spPr>
        </p:pic>
      </p:grpSp>
      <p:sp>
        <p:nvSpPr>
          <p:cNvPr id="61" name="object 61"/>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62" name="object 62"/>
          <p:cNvSpPr txBox="1">
            <a:spLocks noGrp="1"/>
          </p:cNvSpPr>
          <p:nvPr>
            <p:ph type="title"/>
          </p:nvPr>
        </p:nvSpPr>
        <p:spPr>
          <a:xfrm>
            <a:off x="252475" y="347217"/>
            <a:ext cx="3028315" cy="574040"/>
          </a:xfrm>
          <a:prstGeom prst="rect">
            <a:avLst/>
          </a:prstGeom>
        </p:spPr>
        <p:txBody>
          <a:bodyPr vert="horz" wrap="square" lIns="0" tIns="12700" rIns="0" bIns="0" rtlCol="0">
            <a:spAutoFit/>
          </a:bodyPr>
          <a:lstStyle/>
          <a:p>
            <a:pPr marL="12700">
              <a:lnSpc>
                <a:spcPct val="100000"/>
              </a:lnSpc>
              <a:spcBef>
                <a:spcPts val="100"/>
              </a:spcBef>
            </a:pPr>
            <a:r>
              <a:rPr sz="3600" spc="-30" dirty="0"/>
              <a:t>Error</a:t>
            </a:r>
            <a:r>
              <a:rPr sz="3600" spc="-135" dirty="0"/>
              <a:t> </a:t>
            </a:r>
            <a:r>
              <a:rPr sz="3600" spc="-30" dirty="0"/>
              <a:t>Detection</a:t>
            </a:r>
            <a:endParaRPr sz="3600" dirty="0"/>
          </a:p>
        </p:txBody>
      </p:sp>
      <p:sp>
        <p:nvSpPr>
          <p:cNvPr id="63" name="object 63"/>
          <p:cNvSpPr txBox="1"/>
          <p:nvPr/>
        </p:nvSpPr>
        <p:spPr>
          <a:xfrm>
            <a:off x="2540" y="6512516"/>
            <a:ext cx="546100" cy="310515"/>
          </a:xfrm>
          <a:prstGeom prst="rect">
            <a:avLst/>
          </a:prstGeom>
        </p:spPr>
        <p:txBody>
          <a:bodyPr vert="horz" wrap="square" lIns="0" tIns="0" rIns="0" bIns="0" rtlCol="0">
            <a:spAutoFit/>
          </a:bodyPr>
          <a:lstStyle/>
          <a:p>
            <a:pPr marL="12700">
              <a:lnSpc>
                <a:spcPts val="2315"/>
              </a:lnSpc>
            </a:pPr>
            <a:r>
              <a:rPr sz="2000" b="1" dirty="0">
                <a:solidFill>
                  <a:srgbClr val="1C1C1C"/>
                </a:solidFill>
                <a:latin typeface="Arial"/>
                <a:cs typeface="Arial"/>
              </a:rPr>
              <a:t>10.</a:t>
            </a:r>
            <a:fld id="{81D60167-4931-47E6-BA6A-407CBD079E47}" type="slidenum">
              <a:rPr sz="2000" b="1" dirty="0">
                <a:solidFill>
                  <a:srgbClr val="1C1C1C"/>
                </a:solidFill>
                <a:latin typeface="Arial"/>
                <a:cs typeface="Arial"/>
              </a:rPr>
              <a:t>10</a:t>
            </a:fld>
            <a:endParaRPr sz="2000">
              <a:latin typeface="Arial"/>
              <a:cs typeface="Arial"/>
            </a:endParaRPr>
          </a:p>
        </p:txBody>
      </p:sp>
    </p:spTree>
    <p:extLst>
      <p:ext uri="{BB962C8B-B14F-4D97-AF65-F5344CB8AC3E}">
        <p14:creationId xmlns:p14="http://schemas.microsoft.com/office/powerpoint/2010/main" val="3140133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 name="object 145"/>
          <p:cNvSpPr txBox="1"/>
          <p:nvPr/>
        </p:nvSpPr>
        <p:spPr>
          <a:xfrm>
            <a:off x="314264" y="1015764"/>
            <a:ext cx="8587105" cy="4928235"/>
          </a:xfrm>
          <a:prstGeom prst="rect">
            <a:avLst/>
          </a:prstGeom>
        </p:spPr>
        <p:txBody>
          <a:bodyPr vert="horz" wrap="square" lIns="0" tIns="12700" rIns="0" bIns="0" rtlCol="0">
            <a:spAutoFit/>
          </a:bodyPr>
          <a:lstStyle/>
          <a:p>
            <a:pPr marL="12700" marR="5080" algn="just">
              <a:lnSpc>
                <a:spcPct val="100000"/>
              </a:lnSpc>
              <a:spcBef>
                <a:spcPts val="100"/>
              </a:spcBef>
            </a:pPr>
            <a:r>
              <a:rPr sz="2400" spc="-5" dirty="0">
                <a:latin typeface="Times New Roman"/>
                <a:cs typeface="Times New Roman"/>
              </a:rPr>
              <a:t>One </a:t>
            </a:r>
            <a:r>
              <a:rPr sz="2400" dirty="0">
                <a:latin typeface="Times New Roman"/>
                <a:cs typeface="Times New Roman"/>
              </a:rPr>
              <a:t>of the </a:t>
            </a:r>
            <a:r>
              <a:rPr sz="2400" spc="-5" dirty="0">
                <a:latin typeface="Times New Roman"/>
                <a:cs typeface="Times New Roman"/>
              </a:rPr>
              <a:t>central concepts </a:t>
            </a:r>
            <a:r>
              <a:rPr sz="2400" dirty="0">
                <a:latin typeface="Times New Roman"/>
                <a:cs typeface="Times New Roman"/>
              </a:rPr>
              <a:t>in </a:t>
            </a:r>
            <a:r>
              <a:rPr sz="2400" spc="-5" dirty="0">
                <a:latin typeface="Times New Roman"/>
                <a:cs typeface="Times New Roman"/>
              </a:rPr>
              <a:t>coding </a:t>
            </a:r>
            <a:r>
              <a:rPr sz="2400" dirty="0">
                <a:latin typeface="Times New Roman"/>
                <a:cs typeface="Times New Roman"/>
              </a:rPr>
              <a:t>for error control is the idea of </a:t>
            </a:r>
            <a:r>
              <a:rPr sz="2400" spc="5" dirty="0">
                <a:latin typeface="Times New Roman"/>
                <a:cs typeface="Times New Roman"/>
              </a:rPr>
              <a:t> </a:t>
            </a:r>
            <a:r>
              <a:rPr sz="2400" dirty="0">
                <a:latin typeface="Times New Roman"/>
                <a:cs typeface="Times New Roman"/>
              </a:rPr>
              <a:t>the </a:t>
            </a:r>
            <a:r>
              <a:rPr sz="2400" spc="-10" dirty="0">
                <a:latin typeface="Times New Roman"/>
                <a:cs typeface="Times New Roman"/>
              </a:rPr>
              <a:t>Hamming</a:t>
            </a:r>
            <a:r>
              <a:rPr sz="2400" spc="580" dirty="0">
                <a:latin typeface="Times New Roman"/>
                <a:cs typeface="Times New Roman"/>
              </a:rPr>
              <a:t> </a:t>
            </a:r>
            <a:r>
              <a:rPr sz="2400" spc="-5" dirty="0">
                <a:latin typeface="Times New Roman"/>
                <a:cs typeface="Times New Roman"/>
              </a:rPr>
              <a:t>distance. </a:t>
            </a:r>
            <a:r>
              <a:rPr sz="2400" dirty="0">
                <a:latin typeface="Times New Roman"/>
                <a:cs typeface="Times New Roman"/>
              </a:rPr>
              <a:t>The </a:t>
            </a:r>
            <a:r>
              <a:rPr sz="2400" spc="-5" dirty="0">
                <a:latin typeface="Times New Roman"/>
                <a:cs typeface="Times New Roman"/>
              </a:rPr>
              <a:t>Hamming distance </a:t>
            </a:r>
            <a:r>
              <a:rPr sz="2400" dirty="0">
                <a:latin typeface="Times New Roman"/>
                <a:cs typeface="Times New Roman"/>
              </a:rPr>
              <a:t>between </a:t>
            </a:r>
            <a:r>
              <a:rPr sz="2400" spc="-5" dirty="0">
                <a:latin typeface="Times New Roman"/>
                <a:cs typeface="Times New Roman"/>
              </a:rPr>
              <a:t>two words </a:t>
            </a:r>
            <a:r>
              <a:rPr sz="2400" dirty="0">
                <a:latin typeface="Times New Roman"/>
                <a:cs typeface="Times New Roman"/>
              </a:rPr>
              <a:t> (of</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spc="-10" dirty="0">
                <a:latin typeface="Times New Roman"/>
                <a:cs typeface="Times New Roman"/>
              </a:rPr>
              <a:t>same</a:t>
            </a:r>
            <a:r>
              <a:rPr sz="2400" spc="-5" dirty="0">
                <a:latin typeface="Times New Roman"/>
                <a:cs typeface="Times New Roman"/>
              </a:rPr>
              <a:t> size)</a:t>
            </a:r>
            <a:r>
              <a:rPr sz="2400" dirty="0">
                <a:latin typeface="Times New Roman"/>
                <a:cs typeface="Times New Roman"/>
              </a:rPr>
              <a:t> </a:t>
            </a:r>
            <a:r>
              <a:rPr sz="2400" spc="-5" dirty="0">
                <a:latin typeface="Times New Roman"/>
                <a:cs typeface="Times New Roman"/>
              </a:rPr>
              <a:t>is</a:t>
            </a:r>
            <a:r>
              <a:rPr sz="2400" dirty="0">
                <a:latin typeface="Times New Roman"/>
                <a:cs typeface="Times New Roman"/>
              </a:rPr>
              <a:t> the</a:t>
            </a:r>
            <a:r>
              <a:rPr sz="2400" spc="5" dirty="0">
                <a:latin typeface="Times New Roman"/>
                <a:cs typeface="Times New Roman"/>
              </a:rPr>
              <a:t> </a:t>
            </a:r>
            <a:r>
              <a:rPr sz="2400" spc="-5" dirty="0">
                <a:latin typeface="Times New Roman"/>
                <a:cs typeface="Times New Roman"/>
              </a:rPr>
              <a:t>number</a:t>
            </a:r>
            <a:r>
              <a:rPr sz="2400" dirty="0">
                <a:latin typeface="Times New Roman"/>
                <a:cs typeface="Times New Roman"/>
              </a:rPr>
              <a:t> of</a:t>
            </a:r>
            <a:r>
              <a:rPr sz="2400" spc="5" dirty="0">
                <a:latin typeface="Times New Roman"/>
                <a:cs typeface="Times New Roman"/>
              </a:rPr>
              <a:t> </a:t>
            </a:r>
            <a:r>
              <a:rPr sz="2400" spc="-10" dirty="0">
                <a:latin typeface="Times New Roman"/>
                <a:cs typeface="Times New Roman"/>
              </a:rPr>
              <a:t>differences</a:t>
            </a:r>
            <a:r>
              <a:rPr sz="2400" spc="-5" dirty="0">
                <a:latin typeface="Times New Roman"/>
                <a:cs typeface="Times New Roman"/>
              </a:rPr>
              <a:t> between</a:t>
            </a:r>
            <a:r>
              <a:rPr sz="2400" dirty="0">
                <a:latin typeface="Times New Roman"/>
                <a:cs typeface="Times New Roman"/>
              </a:rPr>
              <a:t> the </a:t>
            </a:r>
            <a:r>
              <a:rPr sz="2400" spc="5" dirty="0">
                <a:latin typeface="Times New Roman"/>
                <a:cs typeface="Times New Roman"/>
              </a:rPr>
              <a:t> </a:t>
            </a:r>
            <a:r>
              <a:rPr sz="2400" spc="-5" dirty="0">
                <a:latin typeface="Times New Roman"/>
                <a:cs typeface="Times New Roman"/>
              </a:rPr>
              <a:t>corresponding</a:t>
            </a:r>
            <a:r>
              <a:rPr sz="2400" dirty="0">
                <a:latin typeface="Times New Roman"/>
                <a:cs typeface="Times New Roman"/>
              </a:rPr>
              <a:t> bits.</a:t>
            </a:r>
            <a:r>
              <a:rPr sz="2400" spc="5" dirty="0">
                <a:latin typeface="Times New Roman"/>
                <a:cs typeface="Times New Roman"/>
              </a:rPr>
              <a:t> </a:t>
            </a:r>
            <a:r>
              <a:rPr sz="2400" spc="-110" dirty="0">
                <a:latin typeface="Times New Roman"/>
                <a:cs typeface="Times New Roman"/>
              </a:rPr>
              <a:t>We</a:t>
            </a:r>
            <a:r>
              <a:rPr sz="2400" spc="-105" dirty="0">
                <a:latin typeface="Times New Roman"/>
                <a:cs typeface="Times New Roman"/>
              </a:rPr>
              <a:t> </a:t>
            </a:r>
            <a:r>
              <a:rPr sz="2400" spc="-5" dirty="0">
                <a:latin typeface="Times New Roman"/>
                <a:cs typeface="Times New Roman"/>
              </a:rPr>
              <a:t>show</a:t>
            </a:r>
            <a:r>
              <a:rPr sz="2400" dirty="0">
                <a:latin typeface="Times New Roman"/>
                <a:cs typeface="Times New Roman"/>
              </a:rPr>
              <a:t> the</a:t>
            </a:r>
            <a:r>
              <a:rPr sz="2400" spc="5" dirty="0">
                <a:latin typeface="Times New Roman"/>
                <a:cs typeface="Times New Roman"/>
              </a:rPr>
              <a:t> </a:t>
            </a:r>
            <a:r>
              <a:rPr sz="2400" spc="-5" dirty="0">
                <a:latin typeface="Times New Roman"/>
                <a:cs typeface="Times New Roman"/>
              </a:rPr>
              <a:t>Hamming</a:t>
            </a:r>
            <a:r>
              <a:rPr sz="2400" dirty="0">
                <a:latin typeface="Times New Roman"/>
                <a:cs typeface="Times New Roman"/>
              </a:rPr>
              <a:t> </a:t>
            </a:r>
            <a:r>
              <a:rPr sz="2400" spc="-5" dirty="0">
                <a:latin typeface="Times New Roman"/>
                <a:cs typeface="Times New Roman"/>
              </a:rPr>
              <a:t>distance</a:t>
            </a:r>
            <a:r>
              <a:rPr sz="2400" dirty="0">
                <a:latin typeface="Times New Roman"/>
                <a:cs typeface="Times New Roman"/>
              </a:rPr>
              <a:t> </a:t>
            </a:r>
            <a:r>
              <a:rPr sz="2400" spc="-5" dirty="0">
                <a:latin typeface="Times New Roman"/>
                <a:cs typeface="Times New Roman"/>
              </a:rPr>
              <a:t>between</a:t>
            </a:r>
            <a:r>
              <a:rPr sz="2400" dirty="0">
                <a:latin typeface="Times New Roman"/>
                <a:cs typeface="Times New Roman"/>
              </a:rPr>
              <a:t> two </a:t>
            </a:r>
            <a:r>
              <a:rPr sz="2400" spc="-585" dirty="0">
                <a:latin typeface="Times New Roman"/>
                <a:cs typeface="Times New Roman"/>
              </a:rPr>
              <a:t> </a:t>
            </a:r>
            <a:r>
              <a:rPr sz="2400" spc="-5" dirty="0">
                <a:latin typeface="Times New Roman"/>
                <a:cs typeface="Times New Roman"/>
              </a:rPr>
              <a:t>words</a:t>
            </a:r>
            <a:r>
              <a:rPr sz="2400" spc="10" dirty="0">
                <a:latin typeface="Times New Roman"/>
                <a:cs typeface="Times New Roman"/>
              </a:rPr>
              <a:t> </a:t>
            </a:r>
            <a:r>
              <a:rPr sz="2400" dirty="0">
                <a:latin typeface="Times New Roman"/>
                <a:cs typeface="Times New Roman"/>
              </a:rPr>
              <a:t>x</a:t>
            </a:r>
            <a:r>
              <a:rPr sz="2400" spc="-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y</a:t>
            </a:r>
            <a:r>
              <a:rPr sz="2400" spc="-5" dirty="0">
                <a:latin typeface="Times New Roman"/>
                <a:cs typeface="Times New Roman"/>
              </a:rPr>
              <a:t> </a:t>
            </a:r>
            <a:r>
              <a:rPr sz="2400" dirty="0">
                <a:latin typeface="Times New Roman"/>
                <a:cs typeface="Times New Roman"/>
              </a:rPr>
              <a:t>as d(x,</a:t>
            </a:r>
            <a:r>
              <a:rPr sz="2400" spc="-15" dirty="0">
                <a:latin typeface="Times New Roman"/>
                <a:cs typeface="Times New Roman"/>
              </a:rPr>
              <a:t> </a:t>
            </a:r>
            <a:r>
              <a:rPr sz="2400" spc="-5" dirty="0">
                <a:latin typeface="Times New Roman"/>
                <a:cs typeface="Times New Roman"/>
              </a:rPr>
              <a:t>y).</a:t>
            </a:r>
            <a:endParaRPr sz="2400" dirty="0">
              <a:latin typeface="Times New Roman"/>
              <a:cs typeface="Times New Roman"/>
            </a:endParaRPr>
          </a:p>
          <a:p>
            <a:pPr marL="12700" marR="5080" algn="just">
              <a:lnSpc>
                <a:spcPct val="100000"/>
              </a:lnSpc>
              <a:spcBef>
                <a:spcPts val="580"/>
              </a:spcBef>
            </a:pPr>
            <a:r>
              <a:rPr sz="2400" spc="-5" dirty="0">
                <a:latin typeface="Times New Roman"/>
                <a:cs typeface="Times New Roman"/>
              </a:rPr>
              <a:t>For example, </a:t>
            </a:r>
            <a:r>
              <a:rPr sz="2400" dirty="0">
                <a:latin typeface="Times New Roman"/>
                <a:cs typeface="Times New Roman"/>
              </a:rPr>
              <a:t>if </a:t>
            </a:r>
            <a:r>
              <a:rPr sz="2400" dirty="0">
                <a:solidFill>
                  <a:srgbClr val="FF0000"/>
                </a:solidFill>
                <a:latin typeface="Times New Roman"/>
                <a:cs typeface="Times New Roman"/>
              </a:rPr>
              <a:t>the </a:t>
            </a:r>
            <a:r>
              <a:rPr sz="2400" spc="-5" dirty="0">
                <a:solidFill>
                  <a:srgbClr val="FF0000"/>
                </a:solidFill>
                <a:latin typeface="Times New Roman"/>
                <a:cs typeface="Times New Roman"/>
              </a:rPr>
              <a:t>codeword </a:t>
            </a:r>
            <a:r>
              <a:rPr sz="2400" dirty="0">
                <a:solidFill>
                  <a:srgbClr val="FF0000"/>
                </a:solidFill>
                <a:latin typeface="Times New Roman"/>
                <a:cs typeface="Times New Roman"/>
              </a:rPr>
              <a:t>00000 is </a:t>
            </a:r>
            <a:r>
              <a:rPr sz="2400" spc="-5" dirty="0">
                <a:solidFill>
                  <a:srgbClr val="FF0000"/>
                </a:solidFill>
                <a:latin typeface="Times New Roman"/>
                <a:cs typeface="Times New Roman"/>
              </a:rPr>
              <a:t>sent </a:t>
            </a:r>
            <a:r>
              <a:rPr sz="2400" dirty="0">
                <a:latin typeface="Times New Roman"/>
                <a:cs typeface="Times New Roman"/>
              </a:rPr>
              <a:t>and </a:t>
            </a:r>
            <a:r>
              <a:rPr sz="2400" spc="-20" dirty="0">
                <a:solidFill>
                  <a:srgbClr val="00B050"/>
                </a:solidFill>
                <a:latin typeface="Times New Roman"/>
                <a:cs typeface="Times New Roman"/>
              </a:rPr>
              <a:t>01101 </a:t>
            </a:r>
            <a:r>
              <a:rPr sz="2400" dirty="0">
                <a:solidFill>
                  <a:srgbClr val="00B050"/>
                </a:solidFill>
                <a:latin typeface="Times New Roman"/>
                <a:cs typeface="Times New Roman"/>
              </a:rPr>
              <a:t>is </a:t>
            </a:r>
            <a:r>
              <a:rPr sz="2400" spc="-5" dirty="0">
                <a:solidFill>
                  <a:srgbClr val="00B050"/>
                </a:solidFill>
                <a:latin typeface="Times New Roman"/>
                <a:cs typeface="Times New Roman"/>
              </a:rPr>
              <a:t>received</a:t>
            </a:r>
            <a:r>
              <a:rPr sz="2400" spc="-5" dirty="0">
                <a:latin typeface="Times New Roman"/>
                <a:cs typeface="Times New Roman"/>
              </a:rPr>
              <a:t>, </a:t>
            </a:r>
            <a:r>
              <a:rPr sz="2400" dirty="0">
                <a:solidFill>
                  <a:srgbClr val="FF0000"/>
                </a:solidFill>
                <a:latin typeface="Times New Roman"/>
                <a:cs typeface="Times New Roman"/>
              </a:rPr>
              <a:t>3 </a:t>
            </a:r>
            <a:r>
              <a:rPr sz="2400" spc="5" dirty="0">
                <a:solidFill>
                  <a:srgbClr val="FF0000"/>
                </a:solidFill>
                <a:latin typeface="Times New Roman"/>
                <a:cs typeface="Times New Roman"/>
              </a:rPr>
              <a:t> </a:t>
            </a:r>
            <a:r>
              <a:rPr sz="2400" spc="-5" dirty="0">
                <a:solidFill>
                  <a:srgbClr val="FF0000"/>
                </a:solidFill>
                <a:latin typeface="Times New Roman"/>
                <a:cs typeface="Times New Roman"/>
              </a:rPr>
              <a:t>bits</a:t>
            </a:r>
            <a:r>
              <a:rPr sz="2400" dirty="0">
                <a:solidFill>
                  <a:srgbClr val="FF0000"/>
                </a:solidFill>
                <a:latin typeface="Times New Roman"/>
                <a:cs typeface="Times New Roman"/>
              </a:rPr>
              <a:t> are</a:t>
            </a:r>
            <a:r>
              <a:rPr sz="2400" spc="5" dirty="0">
                <a:solidFill>
                  <a:srgbClr val="FF0000"/>
                </a:solidFill>
                <a:latin typeface="Times New Roman"/>
                <a:cs typeface="Times New Roman"/>
              </a:rPr>
              <a:t> </a:t>
            </a:r>
            <a:r>
              <a:rPr sz="2400" dirty="0">
                <a:solidFill>
                  <a:srgbClr val="FF0000"/>
                </a:solidFill>
                <a:latin typeface="Times New Roman"/>
                <a:cs typeface="Times New Roman"/>
              </a:rPr>
              <a:t>in</a:t>
            </a:r>
            <a:r>
              <a:rPr sz="2400" spc="5" dirty="0">
                <a:solidFill>
                  <a:srgbClr val="FF0000"/>
                </a:solidFill>
                <a:latin typeface="Times New Roman"/>
                <a:cs typeface="Times New Roman"/>
              </a:rPr>
              <a:t> </a:t>
            </a:r>
            <a:r>
              <a:rPr sz="2400" dirty="0">
                <a:solidFill>
                  <a:srgbClr val="FF0000"/>
                </a:solidFill>
                <a:latin typeface="Times New Roman"/>
                <a:cs typeface="Times New Roman"/>
              </a:rPr>
              <a:t>error</a:t>
            </a:r>
            <a:r>
              <a:rPr sz="2400" spc="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spc="-5" dirty="0">
                <a:latin typeface="Times New Roman"/>
                <a:cs typeface="Times New Roman"/>
              </a:rPr>
              <a:t>the</a:t>
            </a:r>
            <a:r>
              <a:rPr sz="2400" dirty="0">
                <a:latin typeface="Times New Roman"/>
                <a:cs typeface="Times New Roman"/>
              </a:rPr>
              <a:t> </a:t>
            </a:r>
            <a:r>
              <a:rPr sz="2400" spc="-5" dirty="0">
                <a:latin typeface="Times New Roman"/>
                <a:cs typeface="Times New Roman"/>
              </a:rPr>
              <a:t>Hamming</a:t>
            </a:r>
            <a:r>
              <a:rPr sz="2400" dirty="0">
                <a:latin typeface="Times New Roman"/>
                <a:cs typeface="Times New Roman"/>
              </a:rPr>
              <a:t> </a:t>
            </a:r>
            <a:r>
              <a:rPr sz="2400" spc="-5" dirty="0">
                <a:latin typeface="Times New Roman"/>
                <a:cs typeface="Times New Roman"/>
              </a:rPr>
              <a:t>distance</a:t>
            </a:r>
            <a:r>
              <a:rPr sz="2400" dirty="0">
                <a:latin typeface="Times New Roman"/>
                <a:cs typeface="Times New Roman"/>
              </a:rPr>
              <a:t> between</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two</a:t>
            </a:r>
            <a:r>
              <a:rPr sz="2400" spc="5" dirty="0">
                <a:latin typeface="Times New Roman"/>
                <a:cs typeface="Times New Roman"/>
              </a:rPr>
              <a:t> is </a:t>
            </a:r>
            <a:r>
              <a:rPr sz="2400" spc="10" dirty="0">
                <a:latin typeface="Times New Roman"/>
                <a:cs typeface="Times New Roman"/>
              </a:rPr>
              <a:t> </a:t>
            </a:r>
            <a:r>
              <a:rPr sz="2400" dirty="0">
                <a:solidFill>
                  <a:srgbClr val="00B050"/>
                </a:solidFill>
                <a:latin typeface="Times New Roman"/>
                <a:cs typeface="Times New Roman"/>
              </a:rPr>
              <a:t>d(00000,</a:t>
            </a:r>
            <a:r>
              <a:rPr sz="2400" spc="5" dirty="0">
                <a:solidFill>
                  <a:srgbClr val="00B050"/>
                </a:solidFill>
                <a:latin typeface="Times New Roman"/>
                <a:cs typeface="Times New Roman"/>
              </a:rPr>
              <a:t> </a:t>
            </a:r>
            <a:r>
              <a:rPr sz="2400" spc="-20" dirty="0">
                <a:solidFill>
                  <a:srgbClr val="00B050"/>
                </a:solidFill>
                <a:latin typeface="Times New Roman"/>
                <a:cs typeface="Times New Roman"/>
              </a:rPr>
              <a:t>01101)</a:t>
            </a:r>
            <a:r>
              <a:rPr sz="2400" spc="-15" dirty="0">
                <a:solidFill>
                  <a:srgbClr val="00B050"/>
                </a:solidFill>
                <a:latin typeface="Times New Roman"/>
                <a:cs typeface="Times New Roman"/>
              </a:rPr>
              <a:t> </a:t>
            </a:r>
            <a:r>
              <a:rPr sz="2400" dirty="0">
                <a:solidFill>
                  <a:srgbClr val="00B050"/>
                </a:solidFill>
                <a:latin typeface="Times New Roman"/>
                <a:cs typeface="Times New Roman"/>
              </a:rPr>
              <a:t>=</a:t>
            </a:r>
            <a:r>
              <a:rPr sz="2400" spc="5" dirty="0">
                <a:solidFill>
                  <a:srgbClr val="00B050"/>
                </a:solidFill>
                <a:latin typeface="Times New Roman"/>
                <a:cs typeface="Times New Roman"/>
              </a:rPr>
              <a:t> </a:t>
            </a:r>
            <a:r>
              <a:rPr sz="2400" dirty="0">
                <a:solidFill>
                  <a:srgbClr val="00B050"/>
                </a:solidFill>
                <a:latin typeface="Times New Roman"/>
                <a:cs typeface="Times New Roman"/>
              </a:rPr>
              <a:t>3</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dirty="0">
                <a:latin typeface="Times New Roman"/>
                <a:cs typeface="Times New Roman"/>
              </a:rPr>
              <a:t>other</a:t>
            </a:r>
            <a:r>
              <a:rPr sz="2400" spc="5" dirty="0">
                <a:latin typeface="Times New Roman"/>
                <a:cs typeface="Times New Roman"/>
              </a:rPr>
              <a:t> </a:t>
            </a:r>
            <a:r>
              <a:rPr sz="2400" spc="-5" dirty="0">
                <a:latin typeface="Times New Roman"/>
                <a:cs typeface="Times New Roman"/>
              </a:rPr>
              <a:t>words,</a:t>
            </a:r>
            <a:r>
              <a:rPr sz="2400" dirty="0">
                <a:latin typeface="Times New Roman"/>
                <a:cs typeface="Times New Roman"/>
              </a:rPr>
              <a:t> </a:t>
            </a:r>
            <a:r>
              <a:rPr sz="2400" dirty="0">
                <a:solidFill>
                  <a:srgbClr val="FF0000"/>
                </a:solidFill>
                <a:latin typeface="Times New Roman"/>
                <a:cs typeface="Times New Roman"/>
              </a:rPr>
              <a:t>if</a:t>
            </a:r>
            <a:r>
              <a:rPr sz="2400" spc="5" dirty="0">
                <a:solidFill>
                  <a:srgbClr val="FF0000"/>
                </a:solidFill>
                <a:latin typeface="Times New Roman"/>
                <a:cs typeface="Times New Roman"/>
              </a:rPr>
              <a:t> </a:t>
            </a:r>
            <a:r>
              <a:rPr sz="2400" dirty="0">
                <a:solidFill>
                  <a:srgbClr val="FF0000"/>
                </a:solidFill>
                <a:latin typeface="Times New Roman"/>
                <a:cs typeface="Times New Roman"/>
              </a:rPr>
              <a:t>the</a:t>
            </a:r>
            <a:r>
              <a:rPr sz="2400" spc="5" dirty="0">
                <a:solidFill>
                  <a:srgbClr val="FF0000"/>
                </a:solidFill>
                <a:latin typeface="Times New Roman"/>
                <a:cs typeface="Times New Roman"/>
              </a:rPr>
              <a:t> </a:t>
            </a:r>
            <a:r>
              <a:rPr sz="2400" spc="-5" dirty="0">
                <a:solidFill>
                  <a:srgbClr val="FF0000"/>
                </a:solidFill>
                <a:latin typeface="Times New Roman"/>
                <a:cs typeface="Times New Roman"/>
              </a:rPr>
              <a:t>Hamming</a:t>
            </a:r>
            <a:r>
              <a:rPr sz="2400" dirty="0">
                <a:solidFill>
                  <a:srgbClr val="FF0000"/>
                </a:solidFill>
                <a:latin typeface="Times New Roman"/>
                <a:cs typeface="Times New Roman"/>
              </a:rPr>
              <a:t> </a:t>
            </a:r>
            <a:r>
              <a:rPr sz="2400" spc="-5" dirty="0">
                <a:solidFill>
                  <a:srgbClr val="FF0000"/>
                </a:solidFill>
                <a:latin typeface="Times New Roman"/>
                <a:cs typeface="Times New Roman"/>
              </a:rPr>
              <a:t>distance </a:t>
            </a:r>
            <a:r>
              <a:rPr sz="2400" dirty="0">
                <a:solidFill>
                  <a:srgbClr val="FF0000"/>
                </a:solidFill>
                <a:latin typeface="Times New Roman"/>
                <a:cs typeface="Times New Roman"/>
              </a:rPr>
              <a:t> between </a:t>
            </a:r>
            <a:r>
              <a:rPr sz="2400" spc="-5" dirty="0">
                <a:solidFill>
                  <a:srgbClr val="FF0000"/>
                </a:solidFill>
                <a:latin typeface="Times New Roman"/>
                <a:cs typeface="Times New Roman"/>
              </a:rPr>
              <a:t>the sent </a:t>
            </a:r>
            <a:r>
              <a:rPr sz="2400" dirty="0">
                <a:solidFill>
                  <a:srgbClr val="FF0000"/>
                </a:solidFill>
                <a:latin typeface="Times New Roman"/>
                <a:cs typeface="Times New Roman"/>
              </a:rPr>
              <a:t>and </a:t>
            </a:r>
            <a:r>
              <a:rPr sz="2400" spc="-5" dirty="0">
                <a:solidFill>
                  <a:srgbClr val="FF0000"/>
                </a:solidFill>
                <a:latin typeface="Times New Roman"/>
                <a:cs typeface="Times New Roman"/>
              </a:rPr>
              <a:t>the received codeword </a:t>
            </a:r>
            <a:r>
              <a:rPr sz="2400" dirty="0">
                <a:solidFill>
                  <a:srgbClr val="FF0000"/>
                </a:solidFill>
                <a:latin typeface="Times New Roman"/>
                <a:cs typeface="Times New Roman"/>
              </a:rPr>
              <a:t>is not zero</a:t>
            </a:r>
            <a:r>
              <a:rPr sz="2400" dirty="0">
                <a:latin typeface="Times New Roman"/>
                <a:cs typeface="Times New Roman"/>
              </a:rPr>
              <a:t>, </a:t>
            </a:r>
            <a:r>
              <a:rPr sz="2400" dirty="0">
                <a:solidFill>
                  <a:srgbClr val="00B050"/>
                </a:solidFill>
                <a:latin typeface="Times New Roman"/>
                <a:cs typeface="Times New Roman"/>
              </a:rPr>
              <a:t>the </a:t>
            </a:r>
            <a:r>
              <a:rPr sz="2400" spc="-5" dirty="0">
                <a:solidFill>
                  <a:srgbClr val="00B050"/>
                </a:solidFill>
                <a:latin typeface="Times New Roman"/>
                <a:cs typeface="Times New Roman"/>
              </a:rPr>
              <a:t>codeword </a:t>
            </a:r>
            <a:r>
              <a:rPr sz="2400" spc="-585" dirty="0">
                <a:solidFill>
                  <a:srgbClr val="00B050"/>
                </a:solidFill>
                <a:latin typeface="Times New Roman"/>
                <a:cs typeface="Times New Roman"/>
              </a:rPr>
              <a:t> </a:t>
            </a:r>
            <a:r>
              <a:rPr sz="2400" dirty="0">
                <a:solidFill>
                  <a:srgbClr val="00B050"/>
                </a:solidFill>
                <a:latin typeface="Times New Roman"/>
                <a:cs typeface="Times New Roman"/>
              </a:rPr>
              <a:t>has</a:t>
            </a:r>
            <a:r>
              <a:rPr sz="2400" spc="-5" dirty="0">
                <a:solidFill>
                  <a:srgbClr val="00B050"/>
                </a:solidFill>
                <a:latin typeface="Times New Roman"/>
                <a:cs typeface="Times New Roman"/>
              </a:rPr>
              <a:t> </a:t>
            </a:r>
            <a:r>
              <a:rPr sz="2400" dirty="0">
                <a:solidFill>
                  <a:srgbClr val="00B050"/>
                </a:solidFill>
                <a:latin typeface="Times New Roman"/>
                <a:cs typeface="Times New Roman"/>
              </a:rPr>
              <a:t>been</a:t>
            </a:r>
            <a:r>
              <a:rPr sz="2400" spc="-10" dirty="0">
                <a:solidFill>
                  <a:srgbClr val="00B050"/>
                </a:solidFill>
                <a:latin typeface="Times New Roman"/>
                <a:cs typeface="Times New Roman"/>
              </a:rPr>
              <a:t> </a:t>
            </a:r>
            <a:r>
              <a:rPr sz="2400" dirty="0">
                <a:solidFill>
                  <a:srgbClr val="00B050"/>
                </a:solidFill>
                <a:latin typeface="Times New Roman"/>
                <a:cs typeface="Times New Roman"/>
              </a:rPr>
              <a:t>corrupted</a:t>
            </a:r>
            <a:r>
              <a:rPr sz="2400" spc="-30" dirty="0">
                <a:solidFill>
                  <a:srgbClr val="00B050"/>
                </a:solidFill>
                <a:latin typeface="Times New Roman"/>
                <a:cs typeface="Times New Roman"/>
              </a:rPr>
              <a:t> </a:t>
            </a:r>
            <a:r>
              <a:rPr sz="2400" dirty="0">
                <a:solidFill>
                  <a:srgbClr val="00B050"/>
                </a:solidFill>
                <a:latin typeface="Times New Roman"/>
                <a:cs typeface="Times New Roman"/>
              </a:rPr>
              <a:t>during</a:t>
            </a:r>
            <a:r>
              <a:rPr sz="2400" spc="-10" dirty="0">
                <a:solidFill>
                  <a:srgbClr val="00B050"/>
                </a:solidFill>
                <a:latin typeface="Times New Roman"/>
                <a:cs typeface="Times New Roman"/>
              </a:rPr>
              <a:t> </a:t>
            </a:r>
            <a:r>
              <a:rPr sz="2400" spc="-5" dirty="0">
                <a:solidFill>
                  <a:srgbClr val="00B050"/>
                </a:solidFill>
                <a:latin typeface="Times New Roman"/>
                <a:cs typeface="Times New Roman"/>
              </a:rPr>
              <a:t>transmission.</a:t>
            </a:r>
            <a:endParaRPr sz="2400" dirty="0">
              <a:solidFill>
                <a:srgbClr val="00B050"/>
              </a:solidFill>
              <a:latin typeface="Times New Roman"/>
              <a:cs typeface="Times New Roman"/>
            </a:endParaRPr>
          </a:p>
          <a:p>
            <a:pPr marL="12700" marR="6985" algn="just">
              <a:lnSpc>
                <a:spcPct val="100000"/>
              </a:lnSpc>
              <a:spcBef>
                <a:spcPts val="580"/>
              </a:spcBef>
            </a:pPr>
            <a:r>
              <a:rPr sz="2400" dirty="0">
                <a:latin typeface="Times New Roman"/>
                <a:cs typeface="Times New Roman"/>
              </a:rPr>
              <a:t>The </a:t>
            </a:r>
            <a:r>
              <a:rPr sz="2400" spc="-10" dirty="0">
                <a:latin typeface="Times New Roman"/>
                <a:cs typeface="Times New Roman"/>
              </a:rPr>
              <a:t>Hamming </a:t>
            </a:r>
            <a:r>
              <a:rPr sz="2400" spc="-5" dirty="0">
                <a:latin typeface="Times New Roman"/>
                <a:cs typeface="Times New Roman"/>
              </a:rPr>
              <a:t>distance </a:t>
            </a:r>
            <a:r>
              <a:rPr sz="2400" dirty="0">
                <a:latin typeface="Times New Roman"/>
                <a:cs typeface="Times New Roman"/>
              </a:rPr>
              <a:t>can </a:t>
            </a:r>
            <a:r>
              <a:rPr sz="2400" spc="-5" dirty="0">
                <a:latin typeface="Times New Roman"/>
                <a:cs typeface="Times New Roman"/>
              </a:rPr>
              <a:t>easily </a:t>
            </a:r>
            <a:r>
              <a:rPr sz="2400" dirty="0">
                <a:latin typeface="Times New Roman"/>
                <a:cs typeface="Times New Roman"/>
              </a:rPr>
              <a:t>be found </a:t>
            </a:r>
            <a:r>
              <a:rPr sz="2400" dirty="0">
                <a:solidFill>
                  <a:srgbClr val="FF0000"/>
                </a:solidFill>
                <a:latin typeface="Times New Roman"/>
                <a:cs typeface="Times New Roman"/>
              </a:rPr>
              <a:t>if </a:t>
            </a:r>
            <a:r>
              <a:rPr sz="2400" spc="-5" dirty="0">
                <a:solidFill>
                  <a:srgbClr val="FF0000"/>
                </a:solidFill>
                <a:latin typeface="Times New Roman"/>
                <a:cs typeface="Times New Roman"/>
              </a:rPr>
              <a:t>we </a:t>
            </a:r>
            <a:r>
              <a:rPr sz="2400" dirty="0">
                <a:solidFill>
                  <a:srgbClr val="FF0000"/>
                </a:solidFill>
                <a:latin typeface="Times New Roman"/>
                <a:cs typeface="Times New Roman"/>
              </a:rPr>
              <a:t>apply </a:t>
            </a:r>
            <a:r>
              <a:rPr sz="2400" spc="-5" dirty="0">
                <a:solidFill>
                  <a:srgbClr val="FF0000"/>
                </a:solidFill>
                <a:latin typeface="Times New Roman"/>
                <a:cs typeface="Times New Roman"/>
              </a:rPr>
              <a:t>the XOR </a:t>
            </a:r>
            <a:r>
              <a:rPr sz="2400" dirty="0">
                <a:solidFill>
                  <a:srgbClr val="FF0000"/>
                </a:solidFill>
                <a:latin typeface="Times New Roman"/>
                <a:cs typeface="Times New Roman"/>
              </a:rPr>
              <a:t> </a:t>
            </a:r>
            <a:r>
              <a:rPr sz="2400" spc="-5" dirty="0">
                <a:solidFill>
                  <a:srgbClr val="FF0000"/>
                </a:solidFill>
                <a:latin typeface="Times New Roman"/>
                <a:cs typeface="Times New Roman"/>
              </a:rPr>
              <a:t>operation (</a:t>
            </a:r>
            <a:r>
              <a:rPr sz="2400" spc="-5" dirty="0">
                <a:solidFill>
                  <a:srgbClr val="FF0000"/>
                </a:solidFill>
                <a:latin typeface="Cambria Math"/>
                <a:cs typeface="Cambria Math"/>
              </a:rPr>
              <a:t>⊕</a:t>
            </a:r>
            <a:r>
              <a:rPr sz="2400" spc="-5" dirty="0">
                <a:solidFill>
                  <a:srgbClr val="FF0000"/>
                </a:solidFill>
                <a:latin typeface="Times New Roman"/>
                <a:cs typeface="Times New Roman"/>
              </a:rPr>
              <a:t>) </a:t>
            </a:r>
            <a:r>
              <a:rPr sz="2400" dirty="0">
                <a:solidFill>
                  <a:srgbClr val="FF0000"/>
                </a:solidFill>
                <a:latin typeface="Times New Roman"/>
                <a:cs typeface="Times New Roman"/>
              </a:rPr>
              <a:t>on the </a:t>
            </a:r>
            <a:r>
              <a:rPr sz="2400" spc="-5" dirty="0">
                <a:solidFill>
                  <a:srgbClr val="FF0000"/>
                </a:solidFill>
                <a:latin typeface="Times New Roman"/>
                <a:cs typeface="Times New Roman"/>
              </a:rPr>
              <a:t>two words</a:t>
            </a:r>
            <a:r>
              <a:rPr sz="2400" spc="-5" dirty="0">
                <a:latin typeface="Times New Roman"/>
                <a:cs typeface="Times New Roman"/>
              </a:rPr>
              <a:t> </a:t>
            </a:r>
            <a:r>
              <a:rPr sz="2400" dirty="0">
                <a:latin typeface="Times New Roman"/>
                <a:cs typeface="Times New Roman"/>
              </a:rPr>
              <a:t>and </a:t>
            </a:r>
            <a:r>
              <a:rPr sz="2400" dirty="0">
                <a:solidFill>
                  <a:srgbClr val="00B050"/>
                </a:solidFill>
                <a:latin typeface="Times New Roman"/>
                <a:cs typeface="Times New Roman"/>
              </a:rPr>
              <a:t>count </a:t>
            </a:r>
            <a:r>
              <a:rPr sz="2400" spc="-5" dirty="0">
                <a:solidFill>
                  <a:srgbClr val="00B050"/>
                </a:solidFill>
                <a:latin typeface="Times New Roman"/>
                <a:cs typeface="Times New Roman"/>
              </a:rPr>
              <a:t>the number </a:t>
            </a:r>
            <a:r>
              <a:rPr sz="2400" dirty="0">
                <a:solidFill>
                  <a:srgbClr val="00B050"/>
                </a:solidFill>
                <a:latin typeface="Times New Roman"/>
                <a:cs typeface="Times New Roman"/>
              </a:rPr>
              <a:t>of 1s in the </a:t>
            </a:r>
            <a:r>
              <a:rPr sz="2400" spc="5" dirty="0">
                <a:solidFill>
                  <a:srgbClr val="00B050"/>
                </a:solidFill>
                <a:latin typeface="Times New Roman"/>
                <a:cs typeface="Times New Roman"/>
              </a:rPr>
              <a:t> </a:t>
            </a:r>
            <a:r>
              <a:rPr sz="2400" dirty="0">
                <a:solidFill>
                  <a:srgbClr val="00B050"/>
                </a:solidFill>
                <a:latin typeface="Times New Roman"/>
                <a:cs typeface="Times New Roman"/>
              </a:rPr>
              <a:t>result.</a:t>
            </a:r>
          </a:p>
        </p:txBody>
      </p:sp>
      <p:sp>
        <p:nvSpPr>
          <p:cNvPr id="146" name="object 146"/>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grpSp>
        <p:nvGrpSpPr>
          <p:cNvPr id="147" name="object 147"/>
          <p:cNvGrpSpPr/>
          <p:nvPr/>
        </p:nvGrpSpPr>
        <p:grpSpPr>
          <a:xfrm>
            <a:off x="226317" y="848801"/>
            <a:ext cx="8764270" cy="5267081"/>
            <a:chOff x="152400" y="1058036"/>
            <a:chExt cx="8764270" cy="5228590"/>
          </a:xfrm>
        </p:grpSpPr>
        <p:sp>
          <p:nvSpPr>
            <p:cNvPr id="148" name="object 148"/>
            <p:cNvSpPr/>
            <p:nvPr/>
          </p:nvSpPr>
          <p:spPr>
            <a:xfrm>
              <a:off x="153161"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149" name="object 149"/>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grpSp>
      <p:sp>
        <p:nvSpPr>
          <p:cNvPr id="150" name="object 150"/>
          <p:cNvSpPr txBox="1">
            <a:spLocks noGrp="1"/>
          </p:cNvSpPr>
          <p:nvPr>
            <p:ph type="title"/>
          </p:nvPr>
        </p:nvSpPr>
        <p:spPr>
          <a:xfrm>
            <a:off x="252475" y="251681"/>
            <a:ext cx="3658870" cy="574040"/>
          </a:xfrm>
          <a:prstGeom prst="rect">
            <a:avLst/>
          </a:prstGeom>
        </p:spPr>
        <p:txBody>
          <a:bodyPr vert="horz" wrap="square" lIns="0" tIns="12700" rIns="0" bIns="0" rtlCol="0">
            <a:spAutoFit/>
          </a:bodyPr>
          <a:lstStyle/>
          <a:p>
            <a:pPr marL="12700">
              <a:lnSpc>
                <a:spcPct val="100000"/>
              </a:lnSpc>
              <a:spcBef>
                <a:spcPts val="100"/>
              </a:spcBef>
            </a:pPr>
            <a:r>
              <a:rPr sz="3600" spc="-35" dirty="0"/>
              <a:t>Hamming</a:t>
            </a:r>
            <a:r>
              <a:rPr sz="3600" spc="-120" dirty="0"/>
              <a:t> </a:t>
            </a:r>
            <a:r>
              <a:rPr sz="3600" spc="-25" dirty="0"/>
              <a:t>Distance</a:t>
            </a:r>
            <a:endParaRPr sz="3600" dirty="0"/>
          </a:p>
        </p:txBody>
      </p:sp>
      <p:sp>
        <p:nvSpPr>
          <p:cNvPr id="151" name="object 151"/>
          <p:cNvSpPr txBox="1"/>
          <p:nvPr/>
        </p:nvSpPr>
        <p:spPr>
          <a:xfrm>
            <a:off x="2540" y="6512516"/>
            <a:ext cx="546100" cy="310515"/>
          </a:xfrm>
          <a:prstGeom prst="rect">
            <a:avLst/>
          </a:prstGeom>
        </p:spPr>
        <p:txBody>
          <a:bodyPr vert="horz" wrap="square" lIns="0" tIns="0" rIns="0" bIns="0" rtlCol="0">
            <a:spAutoFit/>
          </a:bodyPr>
          <a:lstStyle/>
          <a:p>
            <a:pPr marL="12700">
              <a:lnSpc>
                <a:spcPts val="2315"/>
              </a:lnSpc>
            </a:pPr>
            <a:r>
              <a:rPr sz="2000" b="1" dirty="0">
                <a:solidFill>
                  <a:srgbClr val="1C1C1C"/>
                </a:solidFill>
                <a:latin typeface="Arial"/>
                <a:cs typeface="Arial"/>
              </a:rPr>
              <a:t>10.</a:t>
            </a:r>
            <a:fld id="{81D60167-4931-47E6-BA6A-407CBD079E47}" type="slidenum">
              <a:rPr sz="2000" b="1" dirty="0">
                <a:solidFill>
                  <a:srgbClr val="1C1C1C"/>
                </a:solidFill>
                <a:latin typeface="Arial"/>
                <a:cs typeface="Arial"/>
              </a:rPr>
              <a:t>11</a:t>
            </a:fld>
            <a:endParaRPr sz="200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object 29"/>
          <p:cNvSpPr txBox="1"/>
          <p:nvPr/>
        </p:nvSpPr>
        <p:spPr>
          <a:xfrm>
            <a:off x="325529" y="1128013"/>
            <a:ext cx="8324215" cy="1374140"/>
          </a:xfrm>
          <a:prstGeom prst="rect">
            <a:avLst/>
          </a:prstGeom>
        </p:spPr>
        <p:txBody>
          <a:bodyPr vert="horz" wrap="square" lIns="0" tIns="13335" rIns="0" bIns="0" rtlCol="0">
            <a:spAutoFit/>
          </a:bodyPr>
          <a:lstStyle/>
          <a:p>
            <a:pPr marL="12700">
              <a:lnSpc>
                <a:spcPct val="100000"/>
              </a:lnSpc>
              <a:spcBef>
                <a:spcPts val="105"/>
              </a:spcBef>
            </a:pPr>
            <a:r>
              <a:rPr sz="2600" dirty="0">
                <a:latin typeface="Times New Roman"/>
                <a:cs typeface="Times New Roman"/>
              </a:rPr>
              <a:t>Let</a:t>
            </a:r>
            <a:r>
              <a:rPr sz="2600" spc="-5" dirty="0">
                <a:latin typeface="Times New Roman"/>
                <a:cs typeface="Times New Roman"/>
              </a:rPr>
              <a:t> </a:t>
            </a:r>
            <a:r>
              <a:rPr sz="2600" dirty="0">
                <a:latin typeface="Times New Roman"/>
                <a:cs typeface="Times New Roman"/>
              </a:rPr>
              <a:t>us</a:t>
            </a:r>
            <a:r>
              <a:rPr sz="2600" spc="-5" dirty="0">
                <a:latin typeface="Times New Roman"/>
                <a:cs typeface="Times New Roman"/>
              </a:rPr>
              <a:t> </a:t>
            </a:r>
            <a:r>
              <a:rPr sz="2600" dirty="0">
                <a:latin typeface="Times New Roman"/>
                <a:cs typeface="Times New Roman"/>
              </a:rPr>
              <a:t>find</a:t>
            </a:r>
            <a:r>
              <a:rPr sz="2600" spc="-10" dirty="0">
                <a:latin typeface="Times New Roman"/>
                <a:cs typeface="Times New Roman"/>
              </a:rPr>
              <a:t> </a:t>
            </a:r>
            <a:r>
              <a:rPr sz="2600" dirty="0">
                <a:latin typeface="Times New Roman"/>
                <a:cs typeface="Times New Roman"/>
              </a:rPr>
              <a:t>the</a:t>
            </a:r>
            <a:r>
              <a:rPr sz="2600" spc="-15" dirty="0">
                <a:latin typeface="Times New Roman"/>
                <a:cs typeface="Times New Roman"/>
              </a:rPr>
              <a:t> </a:t>
            </a:r>
            <a:r>
              <a:rPr sz="2600" spc="-5" dirty="0">
                <a:latin typeface="Times New Roman"/>
                <a:cs typeface="Times New Roman"/>
              </a:rPr>
              <a:t>Hamming</a:t>
            </a:r>
            <a:r>
              <a:rPr sz="2600" spc="10" dirty="0">
                <a:latin typeface="Times New Roman"/>
                <a:cs typeface="Times New Roman"/>
              </a:rPr>
              <a:t> </a:t>
            </a:r>
            <a:r>
              <a:rPr sz="2600" spc="-5" dirty="0">
                <a:latin typeface="Times New Roman"/>
                <a:cs typeface="Times New Roman"/>
              </a:rPr>
              <a:t>distance</a:t>
            </a:r>
            <a:r>
              <a:rPr sz="2600" dirty="0">
                <a:latin typeface="Times New Roman"/>
                <a:cs typeface="Times New Roman"/>
              </a:rPr>
              <a:t> between</a:t>
            </a:r>
            <a:r>
              <a:rPr sz="2600" spc="-25" dirty="0">
                <a:latin typeface="Times New Roman"/>
                <a:cs typeface="Times New Roman"/>
              </a:rPr>
              <a:t> </a:t>
            </a:r>
            <a:r>
              <a:rPr sz="2600" dirty="0">
                <a:latin typeface="Times New Roman"/>
                <a:cs typeface="Times New Roman"/>
              </a:rPr>
              <a:t>two</a:t>
            </a:r>
            <a:r>
              <a:rPr sz="2600" spc="-5" dirty="0">
                <a:latin typeface="Times New Roman"/>
                <a:cs typeface="Times New Roman"/>
              </a:rPr>
              <a:t> </a:t>
            </a:r>
            <a:r>
              <a:rPr sz="2600" dirty="0">
                <a:latin typeface="Times New Roman"/>
                <a:cs typeface="Times New Roman"/>
              </a:rPr>
              <a:t>pairs</a:t>
            </a:r>
            <a:r>
              <a:rPr sz="2600" spc="-15" dirty="0">
                <a:latin typeface="Times New Roman"/>
                <a:cs typeface="Times New Roman"/>
              </a:rPr>
              <a:t> </a:t>
            </a:r>
            <a:r>
              <a:rPr sz="2600" dirty="0">
                <a:latin typeface="Times New Roman"/>
                <a:cs typeface="Times New Roman"/>
              </a:rPr>
              <a:t>of</a:t>
            </a:r>
            <a:r>
              <a:rPr sz="2600" spc="-10" dirty="0">
                <a:latin typeface="Times New Roman"/>
                <a:cs typeface="Times New Roman"/>
              </a:rPr>
              <a:t> </a:t>
            </a:r>
            <a:r>
              <a:rPr sz="2600" dirty="0">
                <a:latin typeface="Times New Roman"/>
                <a:cs typeface="Times New Roman"/>
              </a:rPr>
              <a:t>words.</a:t>
            </a:r>
          </a:p>
          <a:p>
            <a:pPr>
              <a:lnSpc>
                <a:spcPct val="100000"/>
              </a:lnSpc>
            </a:pPr>
            <a:endParaRPr sz="3800" dirty="0">
              <a:latin typeface="Times New Roman"/>
              <a:cs typeface="Times New Roman"/>
            </a:endParaRPr>
          </a:p>
          <a:p>
            <a:pPr marL="12700">
              <a:lnSpc>
                <a:spcPct val="100000"/>
              </a:lnSpc>
              <a:tabLst>
                <a:tab pos="469265" algn="l"/>
              </a:tabLst>
            </a:pPr>
            <a:r>
              <a:rPr sz="1550" dirty="0">
                <a:solidFill>
                  <a:srgbClr val="3333CC"/>
                </a:solidFill>
                <a:latin typeface="Times New Roman"/>
                <a:cs typeface="Times New Roman"/>
              </a:rPr>
              <a:t>1.	</a:t>
            </a:r>
            <a:r>
              <a:rPr sz="2600" dirty="0">
                <a:latin typeface="Times New Roman"/>
                <a:cs typeface="Times New Roman"/>
              </a:rPr>
              <a:t>The</a:t>
            </a:r>
            <a:r>
              <a:rPr sz="2600" spc="-20" dirty="0">
                <a:latin typeface="Times New Roman"/>
                <a:cs typeface="Times New Roman"/>
              </a:rPr>
              <a:t> </a:t>
            </a:r>
            <a:r>
              <a:rPr sz="2600" spc="-5" dirty="0">
                <a:latin typeface="Times New Roman"/>
                <a:cs typeface="Times New Roman"/>
              </a:rPr>
              <a:t>Hamming distance</a:t>
            </a:r>
            <a:r>
              <a:rPr sz="2600" dirty="0">
                <a:latin typeface="Times New Roman"/>
                <a:cs typeface="Times New Roman"/>
              </a:rPr>
              <a:t> d(000,</a:t>
            </a:r>
            <a:r>
              <a:rPr sz="2600" spc="-30" dirty="0">
                <a:latin typeface="Times New Roman"/>
                <a:cs typeface="Times New Roman"/>
              </a:rPr>
              <a:t> </a:t>
            </a:r>
            <a:r>
              <a:rPr sz="2600" spc="-20" dirty="0">
                <a:latin typeface="Times New Roman"/>
                <a:cs typeface="Times New Roman"/>
              </a:rPr>
              <a:t>011)</a:t>
            </a:r>
            <a:r>
              <a:rPr sz="2600" spc="-30" dirty="0">
                <a:latin typeface="Times New Roman"/>
                <a:cs typeface="Times New Roman"/>
              </a:rPr>
              <a:t> </a:t>
            </a:r>
            <a:r>
              <a:rPr sz="2600" spc="-5" dirty="0">
                <a:latin typeface="Times New Roman"/>
                <a:cs typeface="Times New Roman"/>
              </a:rPr>
              <a:t>is</a:t>
            </a:r>
            <a:r>
              <a:rPr sz="2600" spc="10" dirty="0">
                <a:latin typeface="Times New Roman"/>
                <a:cs typeface="Times New Roman"/>
              </a:rPr>
              <a:t> </a:t>
            </a:r>
            <a:r>
              <a:rPr sz="2600" dirty="0">
                <a:latin typeface="Times New Roman"/>
                <a:cs typeface="Times New Roman"/>
              </a:rPr>
              <a:t>2</a:t>
            </a:r>
            <a:r>
              <a:rPr sz="2600" spc="-10" dirty="0">
                <a:latin typeface="Times New Roman"/>
                <a:cs typeface="Times New Roman"/>
              </a:rPr>
              <a:t> </a:t>
            </a:r>
            <a:r>
              <a:rPr sz="2600" dirty="0">
                <a:latin typeface="Times New Roman"/>
                <a:cs typeface="Times New Roman"/>
              </a:rPr>
              <a:t>because…</a:t>
            </a:r>
          </a:p>
        </p:txBody>
      </p:sp>
      <p:sp>
        <p:nvSpPr>
          <p:cNvPr id="44" name="object 44"/>
          <p:cNvSpPr txBox="1"/>
          <p:nvPr/>
        </p:nvSpPr>
        <p:spPr>
          <a:xfrm>
            <a:off x="325529" y="3790088"/>
            <a:ext cx="7653020" cy="422909"/>
          </a:xfrm>
          <a:prstGeom prst="rect">
            <a:avLst/>
          </a:prstGeom>
        </p:spPr>
        <p:txBody>
          <a:bodyPr vert="horz" wrap="square" lIns="0" tIns="13335" rIns="0" bIns="0" rtlCol="0">
            <a:spAutoFit/>
          </a:bodyPr>
          <a:lstStyle/>
          <a:p>
            <a:pPr marL="12700">
              <a:lnSpc>
                <a:spcPct val="100000"/>
              </a:lnSpc>
              <a:spcBef>
                <a:spcPts val="105"/>
              </a:spcBef>
              <a:tabLst>
                <a:tab pos="469265" algn="l"/>
              </a:tabLst>
            </a:pPr>
            <a:r>
              <a:rPr sz="1550" dirty="0">
                <a:solidFill>
                  <a:srgbClr val="3333CC"/>
                </a:solidFill>
                <a:latin typeface="Times New Roman"/>
                <a:cs typeface="Times New Roman"/>
              </a:rPr>
              <a:t>2.	</a:t>
            </a:r>
            <a:r>
              <a:rPr sz="2600" spc="5" dirty="0">
                <a:latin typeface="Times New Roman"/>
                <a:cs typeface="Times New Roman"/>
              </a:rPr>
              <a:t>The</a:t>
            </a:r>
            <a:r>
              <a:rPr sz="2600" spc="-25" dirty="0">
                <a:latin typeface="Times New Roman"/>
                <a:cs typeface="Times New Roman"/>
              </a:rPr>
              <a:t> </a:t>
            </a:r>
            <a:r>
              <a:rPr sz="2600" spc="-5" dirty="0">
                <a:latin typeface="Times New Roman"/>
                <a:cs typeface="Times New Roman"/>
              </a:rPr>
              <a:t>Hamming </a:t>
            </a:r>
            <a:r>
              <a:rPr sz="2600" dirty="0">
                <a:latin typeface="Times New Roman"/>
                <a:cs typeface="Times New Roman"/>
              </a:rPr>
              <a:t>distance</a:t>
            </a:r>
            <a:r>
              <a:rPr sz="2600" spc="-10" dirty="0">
                <a:latin typeface="Times New Roman"/>
                <a:cs typeface="Times New Roman"/>
              </a:rPr>
              <a:t> </a:t>
            </a:r>
            <a:r>
              <a:rPr sz="2600" dirty="0">
                <a:latin typeface="Times New Roman"/>
                <a:cs typeface="Times New Roman"/>
              </a:rPr>
              <a:t>d(10101,</a:t>
            </a:r>
            <a:r>
              <a:rPr sz="2600" spc="-45" dirty="0">
                <a:latin typeface="Times New Roman"/>
                <a:cs typeface="Times New Roman"/>
              </a:rPr>
              <a:t> 11110) </a:t>
            </a:r>
            <a:r>
              <a:rPr sz="2600" spc="-5" dirty="0">
                <a:latin typeface="Times New Roman"/>
                <a:cs typeface="Times New Roman"/>
              </a:rPr>
              <a:t>is </a:t>
            </a:r>
            <a:r>
              <a:rPr sz="2600" dirty="0">
                <a:latin typeface="Times New Roman"/>
                <a:cs typeface="Times New Roman"/>
              </a:rPr>
              <a:t>3</a:t>
            </a:r>
            <a:r>
              <a:rPr sz="2600" spc="-10" dirty="0">
                <a:latin typeface="Times New Roman"/>
                <a:cs typeface="Times New Roman"/>
              </a:rPr>
              <a:t> </a:t>
            </a:r>
            <a:r>
              <a:rPr sz="2600" spc="-5" dirty="0">
                <a:latin typeface="Times New Roman"/>
                <a:cs typeface="Times New Roman"/>
              </a:rPr>
              <a:t>because..</a:t>
            </a:r>
            <a:endParaRPr sz="2600" dirty="0">
              <a:latin typeface="Times New Roman"/>
              <a:cs typeface="Times New Roman"/>
            </a:endParaRPr>
          </a:p>
        </p:txBody>
      </p:sp>
      <p:sp>
        <p:nvSpPr>
          <p:cNvPr id="45" name="object 45"/>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46" name="object 46"/>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47" name="object 47"/>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48" name="object 48"/>
          <p:cNvSpPr txBox="1">
            <a:spLocks noGrp="1"/>
          </p:cNvSpPr>
          <p:nvPr>
            <p:ph type="title"/>
          </p:nvPr>
        </p:nvSpPr>
        <p:spPr>
          <a:xfrm>
            <a:off x="252475" y="347217"/>
            <a:ext cx="1685925" cy="574040"/>
          </a:xfrm>
          <a:prstGeom prst="rect">
            <a:avLst/>
          </a:prstGeom>
        </p:spPr>
        <p:txBody>
          <a:bodyPr vert="horz" wrap="square" lIns="0" tIns="12700" rIns="0" bIns="0" rtlCol="0">
            <a:spAutoFit/>
          </a:bodyPr>
          <a:lstStyle/>
          <a:p>
            <a:pPr marL="12700">
              <a:lnSpc>
                <a:spcPct val="100000"/>
              </a:lnSpc>
              <a:spcBef>
                <a:spcPts val="100"/>
              </a:spcBef>
            </a:pPr>
            <a:r>
              <a:rPr sz="3600" spc="-20" dirty="0"/>
              <a:t>E</a:t>
            </a:r>
            <a:r>
              <a:rPr sz="3600" spc="-60" dirty="0"/>
              <a:t>x</a:t>
            </a:r>
            <a:r>
              <a:rPr sz="3600" spc="-30" dirty="0"/>
              <a:t>a</a:t>
            </a:r>
            <a:r>
              <a:rPr sz="3600" spc="-55" dirty="0"/>
              <a:t>m</a:t>
            </a:r>
            <a:r>
              <a:rPr sz="3600" spc="-50" dirty="0"/>
              <a:t>p</a:t>
            </a:r>
            <a:r>
              <a:rPr sz="3600" spc="-20" dirty="0"/>
              <a:t>l</a:t>
            </a:r>
            <a:r>
              <a:rPr sz="3600" dirty="0"/>
              <a:t>e</a:t>
            </a:r>
            <a:endParaRPr sz="3600"/>
          </a:p>
        </p:txBody>
      </p:sp>
      <p:pic>
        <p:nvPicPr>
          <p:cNvPr id="49" name="object 49"/>
          <p:cNvPicPr/>
          <p:nvPr/>
        </p:nvPicPr>
        <p:blipFill>
          <a:blip r:embed="rId2" cstate="print"/>
          <a:stretch>
            <a:fillRect/>
          </a:stretch>
        </p:blipFill>
        <p:spPr>
          <a:xfrm>
            <a:off x="2729536" y="2824649"/>
            <a:ext cx="3930418" cy="354696"/>
          </a:xfrm>
          <a:prstGeom prst="rect">
            <a:avLst/>
          </a:prstGeom>
        </p:spPr>
      </p:pic>
      <p:sp>
        <p:nvSpPr>
          <p:cNvPr id="50" name="object 50"/>
          <p:cNvSpPr/>
          <p:nvPr/>
        </p:nvSpPr>
        <p:spPr>
          <a:xfrm>
            <a:off x="2609722" y="2696479"/>
            <a:ext cx="4170045" cy="591820"/>
          </a:xfrm>
          <a:custGeom>
            <a:avLst/>
            <a:gdLst/>
            <a:ahLst/>
            <a:cxnLst/>
            <a:rect l="l" t="t" r="r" b="b"/>
            <a:pathLst>
              <a:path w="4170045" h="591820">
                <a:moveTo>
                  <a:pt x="4123944" y="45720"/>
                </a:moveTo>
                <a:lnTo>
                  <a:pt x="45720" y="45720"/>
                </a:lnTo>
                <a:lnTo>
                  <a:pt x="45720" y="57150"/>
                </a:lnTo>
                <a:lnTo>
                  <a:pt x="45720" y="534670"/>
                </a:lnTo>
                <a:lnTo>
                  <a:pt x="45720" y="546100"/>
                </a:lnTo>
                <a:lnTo>
                  <a:pt x="4123944" y="546100"/>
                </a:lnTo>
                <a:lnTo>
                  <a:pt x="4123944" y="534670"/>
                </a:lnTo>
                <a:lnTo>
                  <a:pt x="4123944" y="57658"/>
                </a:lnTo>
                <a:lnTo>
                  <a:pt x="4112514" y="57658"/>
                </a:lnTo>
                <a:lnTo>
                  <a:pt x="4112514" y="534670"/>
                </a:lnTo>
                <a:lnTo>
                  <a:pt x="57150" y="534670"/>
                </a:lnTo>
                <a:lnTo>
                  <a:pt x="57150" y="57150"/>
                </a:lnTo>
                <a:lnTo>
                  <a:pt x="4123944" y="57150"/>
                </a:lnTo>
                <a:lnTo>
                  <a:pt x="4123944" y="45720"/>
                </a:lnTo>
                <a:close/>
              </a:path>
              <a:path w="4170045" h="591820">
                <a:moveTo>
                  <a:pt x="4169664" y="0"/>
                </a:moveTo>
                <a:lnTo>
                  <a:pt x="0" y="0"/>
                </a:lnTo>
                <a:lnTo>
                  <a:pt x="0" y="34290"/>
                </a:lnTo>
                <a:lnTo>
                  <a:pt x="0" y="557530"/>
                </a:lnTo>
                <a:lnTo>
                  <a:pt x="0" y="591820"/>
                </a:lnTo>
                <a:lnTo>
                  <a:pt x="4169664" y="591820"/>
                </a:lnTo>
                <a:lnTo>
                  <a:pt x="4169664" y="557530"/>
                </a:lnTo>
                <a:lnTo>
                  <a:pt x="4169664" y="34798"/>
                </a:lnTo>
                <a:lnTo>
                  <a:pt x="4135374" y="34798"/>
                </a:lnTo>
                <a:lnTo>
                  <a:pt x="4135374" y="557530"/>
                </a:lnTo>
                <a:lnTo>
                  <a:pt x="34290" y="557530"/>
                </a:lnTo>
                <a:lnTo>
                  <a:pt x="34290" y="34290"/>
                </a:lnTo>
                <a:lnTo>
                  <a:pt x="4169664" y="34290"/>
                </a:lnTo>
                <a:lnTo>
                  <a:pt x="4169664" y="0"/>
                </a:lnTo>
                <a:close/>
              </a:path>
            </a:pathLst>
          </a:custGeom>
          <a:solidFill>
            <a:srgbClr val="3333CC"/>
          </a:solidFill>
        </p:spPr>
        <p:txBody>
          <a:bodyPr wrap="square" lIns="0" tIns="0" rIns="0" bIns="0" rtlCol="0"/>
          <a:lstStyle/>
          <a:p>
            <a:endParaRPr/>
          </a:p>
        </p:txBody>
      </p:sp>
      <p:grpSp>
        <p:nvGrpSpPr>
          <p:cNvPr id="51" name="object 51"/>
          <p:cNvGrpSpPr/>
          <p:nvPr/>
        </p:nvGrpSpPr>
        <p:grpSpPr>
          <a:xfrm>
            <a:off x="2133600" y="4601910"/>
            <a:ext cx="5321935" cy="535940"/>
            <a:chOff x="2033777" y="4799329"/>
            <a:chExt cx="5321935" cy="535940"/>
          </a:xfrm>
        </p:grpSpPr>
        <p:pic>
          <p:nvPicPr>
            <p:cNvPr id="52" name="object 52"/>
            <p:cNvPicPr/>
            <p:nvPr/>
          </p:nvPicPr>
          <p:blipFill>
            <a:blip r:embed="rId3" cstate="print"/>
            <a:stretch>
              <a:fillRect/>
            </a:stretch>
          </p:blipFill>
          <p:spPr>
            <a:xfrm>
              <a:off x="2127770" y="4881017"/>
              <a:ext cx="5108872" cy="348376"/>
            </a:xfrm>
            <a:prstGeom prst="rect">
              <a:avLst/>
            </a:prstGeom>
          </p:spPr>
        </p:pic>
        <p:sp>
          <p:nvSpPr>
            <p:cNvPr id="53" name="object 53"/>
            <p:cNvSpPr/>
            <p:nvPr/>
          </p:nvSpPr>
          <p:spPr>
            <a:xfrm>
              <a:off x="2033778" y="4799329"/>
              <a:ext cx="5321935" cy="535940"/>
            </a:xfrm>
            <a:custGeom>
              <a:avLst/>
              <a:gdLst/>
              <a:ahLst/>
              <a:cxnLst/>
              <a:rect l="l" t="t" r="r" b="b"/>
              <a:pathLst>
                <a:path w="5321934" h="535939">
                  <a:moveTo>
                    <a:pt x="5276088" y="57658"/>
                  </a:moveTo>
                  <a:lnTo>
                    <a:pt x="5264658" y="57658"/>
                  </a:lnTo>
                  <a:lnTo>
                    <a:pt x="5264658" y="478282"/>
                  </a:lnTo>
                  <a:lnTo>
                    <a:pt x="5276088" y="478282"/>
                  </a:lnTo>
                  <a:lnTo>
                    <a:pt x="5276088" y="57658"/>
                  </a:lnTo>
                  <a:close/>
                </a:path>
                <a:path w="5321934" h="535939">
                  <a:moveTo>
                    <a:pt x="5276088" y="45720"/>
                  </a:moveTo>
                  <a:lnTo>
                    <a:pt x="45720" y="45720"/>
                  </a:lnTo>
                  <a:lnTo>
                    <a:pt x="45720" y="57150"/>
                  </a:lnTo>
                  <a:lnTo>
                    <a:pt x="45720" y="478790"/>
                  </a:lnTo>
                  <a:lnTo>
                    <a:pt x="45720" y="490220"/>
                  </a:lnTo>
                  <a:lnTo>
                    <a:pt x="5276088" y="490220"/>
                  </a:lnTo>
                  <a:lnTo>
                    <a:pt x="5276088" y="478790"/>
                  </a:lnTo>
                  <a:lnTo>
                    <a:pt x="57150" y="478790"/>
                  </a:lnTo>
                  <a:lnTo>
                    <a:pt x="57150" y="57150"/>
                  </a:lnTo>
                  <a:lnTo>
                    <a:pt x="5276088" y="57150"/>
                  </a:lnTo>
                  <a:lnTo>
                    <a:pt x="5276088" y="45720"/>
                  </a:lnTo>
                  <a:close/>
                </a:path>
                <a:path w="5321934" h="535939">
                  <a:moveTo>
                    <a:pt x="5321808" y="34798"/>
                  </a:moveTo>
                  <a:lnTo>
                    <a:pt x="5287518" y="34798"/>
                  </a:lnTo>
                  <a:lnTo>
                    <a:pt x="5287518" y="501142"/>
                  </a:lnTo>
                  <a:lnTo>
                    <a:pt x="5321808" y="501142"/>
                  </a:lnTo>
                  <a:lnTo>
                    <a:pt x="5321808" y="34798"/>
                  </a:lnTo>
                  <a:close/>
                </a:path>
                <a:path w="5321934" h="535939">
                  <a:moveTo>
                    <a:pt x="5321808" y="0"/>
                  </a:moveTo>
                  <a:lnTo>
                    <a:pt x="0" y="0"/>
                  </a:lnTo>
                  <a:lnTo>
                    <a:pt x="0" y="34290"/>
                  </a:lnTo>
                  <a:lnTo>
                    <a:pt x="0" y="501650"/>
                  </a:lnTo>
                  <a:lnTo>
                    <a:pt x="0" y="535940"/>
                  </a:lnTo>
                  <a:lnTo>
                    <a:pt x="5321808" y="535940"/>
                  </a:lnTo>
                  <a:lnTo>
                    <a:pt x="5321808" y="501650"/>
                  </a:lnTo>
                  <a:lnTo>
                    <a:pt x="34290" y="501650"/>
                  </a:lnTo>
                  <a:lnTo>
                    <a:pt x="34290" y="34290"/>
                  </a:lnTo>
                  <a:lnTo>
                    <a:pt x="5321808" y="34290"/>
                  </a:lnTo>
                  <a:lnTo>
                    <a:pt x="5321808" y="0"/>
                  </a:lnTo>
                  <a:close/>
                </a:path>
              </a:pathLst>
            </a:custGeom>
            <a:solidFill>
              <a:srgbClr val="3333CC"/>
            </a:solidFill>
          </p:spPr>
          <p:txBody>
            <a:bodyPr wrap="square" lIns="0" tIns="0" rIns="0" bIns="0" rtlCol="0"/>
            <a:lstStyle/>
            <a:p>
              <a:endParaRPr/>
            </a:p>
          </p:txBody>
        </p:sp>
      </p:grpSp>
      <p:sp>
        <p:nvSpPr>
          <p:cNvPr id="54" name="object 54"/>
          <p:cNvSpPr txBox="1"/>
          <p:nvPr/>
        </p:nvSpPr>
        <p:spPr>
          <a:xfrm>
            <a:off x="2540" y="6512516"/>
            <a:ext cx="546100" cy="310515"/>
          </a:xfrm>
          <a:prstGeom prst="rect">
            <a:avLst/>
          </a:prstGeom>
        </p:spPr>
        <p:txBody>
          <a:bodyPr vert="horz" wrap="square" lIns="0" tIns="0" rIns="0" bIns="0" rtlCol="0">
            <a:spAutoFit/>
          </a:bodyPr>
          <a:lstStyle/>
          <a:p>
            <a:pPr marL="12700">
              <a:lnSpc>
                <a:spcPts val="2315"/>
              </a:lnSpc>
            </a:pPr>
            <a:r>
              <a:rPr sz="2000" b="1" dirty="0">
                <a:solidFill>
                  <a:srgbClr val="1C1C1C"/>
                </a:solidFill>
                <a:latin typeface="Arial"/>
                <a:cs typeface="Arial"/>
              </a:rPr>
              <a:t>10.</a:t>
            </a:r>
            <a:fld id="{81D60167-4931-47E6-BA6A-407CBD079E47}" type="slidenum">
              <a:rPr sz="2000" b="1" dirty="0">
                <a:solidFill>
                  <a:srgbClr val="1C1C1C"/>
                </a:solidFill>
                <a:latin typeface="Arial"/>
                <a:cs typeface="Arial"/>
              </a:rPr>
              <a:t>12</a:t>
            </a:fld>
            <a:endParaRPr sz="2000">
              <a:latin typeface="Arial"/>
              <a:cs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object 50"/>
          <p:cNvSpPr txBox="1"/>
          <p:nvPr/>
        </p:nvSpPr>
        <p:spPr>
          <a:xfrm>
            <a:off x="202247" y="1667116"/>
            <a:ext cx="8663305" cy="2842260"/>
          </a:xfrm>
          <a:prstGeom prst="rect">
            <a:avLst/>
          </a:prstGeom>
        </p:spPr>
        <p:txBody>
          <a:bodyPr vert="horz" wrap="square" lIns="0" tIns="12065" rIns="0" bIns="0" rtlCol="0">
            <a:spAutoFit/>
          </a:bodyPr>
          <a:lstStyle/>
          <a:p>
            <a:pPr marL="50800" marR="46990">
              <a:lnSpc>
                <a:spcPct val="100000"/>
              </a:lnSpc>
              <a:spcBef>
                <a:spcPts val="95"/>
              </a:spcBef>
            </a:pPr>
            <a:r>
              <a:rPr sz="2800" spc="-5" dirty="0">
                <a:latin typeface="Times New Roman"/>
                <a:cs typeface="Times New Roman"/>
              </a:rPr>
              <a:t>The</a:t>
            </a:r>
            <a:r>
              <a:rPr sz="2800" spc="190" dirty="0">
                <a:latin typeface="Times New Roman"/>
                <a:cs typeface="Times New Roman"/>
              </a:rPr>
              <a:t> </a:t>
            </a:r>
            <a:r>
              <a:rPr sz="2800" spc="-5" dirty="0">
                <a:latin typeface="Times New Roman"/>
                <a:cs typeface="Times New Roman"/>
              </a:rPr>
              <a:t>minimum</a:t>
            </a:r>
            <a:r>
              <a:rPr sz="2800" spc="190" dirty="0">
                <a:latin typeface="Times New Roman"/>
                <a:cs typeface="Times New Roman"/>
              </a:rPr>
              <a:t> </a:t>
            </a:r>
            <a:r>
              <a:rPr sz="2800" spc="-10" dirty="0">
                <a:latin typeface="Times New Roman"/>
                <a:cs typeface="Times New Roman"/>
              </a:rPr>
              <a:t>Hamming</a:t>
            </a:r>
            <a:r>
              <a:rPr sz="2800" spc="200" dirty="0">
                <a:latin typeface="Times New Roman"/>
                <a:cs typeface="Times New Roman"/>
              </a:rPr>
              <a:t> </a:t>
            </a:r>
            <a:r>
              <a:rPr sz="2800" spc="-5" dirty="0">
                <a:latin typeface="Times New Roman"/>
                <a:cs typeface="Times New Roman"/>
              </a:rPr>
              <a:t>distance</a:t>
            </a:r>
            <a:r>
              <a:rPr sz="2800" spc="190" dirty="0">
                <a:latin typeface="Times New Roman"/>
                <a:cs typeface="Times New Roman"/>
              </a:rPr>
              <a:t> </a:t>
            </a:r>
            <a:r>
              <a:rPr sz="2800" spc="-5" dirty="0">
                <a:latin typeface="Times New Roman"/>
                <a:cs typeface="Times New Roman"/>
              </a:rPr>
              <a:t>is</a:t>
            </a:r>
            <a:r>
              <a:rPr sz="2800" spc="185" dirty="0">
                <a:latin typeface="Times New Roman"/>
                <a:cs typeface="Times New Roman"/>
              </a:rPr>
              <a:t> </a:t>
            </a:r>
            <a:r>
              <a:rPr sz="2800" spc="-5" dirty="0">
                <a:latin typeface="Times New Roman"/>
                <a:cs typeface="Times New Roman"/>
              </a:rPr>
              <a:t>the</a:t>
            </a:r>
            <a:r>
              <a:rPr sz="2800" spc="170" dirty="0">
                <a:latin typeface="Times New Roman"/>
                <a:cs typeface="Times New Roman"/>
              </a:rPr>
              <a:t> </a:t>
            </a:r>
            <a:r>
              <a:rPr sz="2800" spc="-5" dirty="0">
                <a:latin typeface="Times New Roman"/>
                <a:cs typeface="Times New Roman"/>
              </a:rPr>
              <a:t>smallest</a:t>
            </a:r>
            <a:r>
              <a:rPr sz="2800" spc="190" dirty="0">
                <a:latin typeface="Times New Roman"/>
                <a:cs typeface="Times New Roman"/>
              </a:rPr>
              <a:t> </a:t>
            </a:r>
            <a:r>
              <a:rPr sz="2800" spc="-10" dirty="0">
                <a:latin typeface="Times New Roman"/>
                <a:cs typeface="Times New Roman"/>
              </a:rPr>
              <a:t>Hamming </a:t>
            </a:r>
            <a:r>
              <a:rPr sz="2800" spc="-685" dirty="0">
                <a:latin typeface="Times New Roman"/>
                <a:cs typeface="Times New Roman"/>
              </a:rPr>
              <a:t> </a:t>
            </a:r>
            <a:r>
              <a:rPr sz="2800" spc="-5" dirty="0">
                <a:latin typeface="Times New Roman"/>
                <a:cs typeface="Times New Roman"/>
              </a:rPr>
              <a:t>distance</a:t>
            </a:r>
            <a:r>
              <a:rPr sz="2800" spc="-15" dirty="0">
                <a:latin typeface="Times New Roman"/>
                <a:cs typeface="Times New Roman"/>
              </a:rPr>
              <a:t> </a:t>
            </a:r>
            <a:r>
              <a:rPr sz="2800" spc="-5" dirty="0">
                <a:latin typeface="Times New Roman"/>
                <a:cs typeface="Times New Roman"/>
              </a:rPr>
              <a:t>between all possible</a:t>
            </a:r>
            <a:r>
              <a:rPr sz="2800" spc="-15" dirty="0">
                <a:latin typeface="Times New Roman"/>
                <a:cs typeface="Times New Roman"/>
              </a:rPr>
              <a:t> </a:t>
            </a:r>
            <a:r>
              <a:rPr sz="2800" spc="-5" dirty="0">
                <a:latin typeface="Times New Roman"/>
                <a:cs typeface="Times New Roman"/>
              </a:rPr>
              <a:t>pairs in</a:t>
            </a:r>
            <a:r>
              <a:rPr sz="2800" dirty="0">
                <a:latin typeface="Times New Roman"/>
                <a:cs typeface="Times New Roman"/>
              </a:rPr>
              <a:t> </a:t>
            </a:r>
            <a:r>
              <a:rPr sz="2800" spc="-5" dirty="0">
                <a:latin typeface="Times New Roman"/>
                <a:cs typeface="Times New Roman"/>
              </a:rPr>
              <a:t>a</a:t>
            </a:r>
            <a:r>
              <a:rPr sz="2800" spc="-10" dirty="0">
                <a:latin typeface="Times New Roman"/>
                <a:cs typeface="Times New Roman"/>
              </a:rPr>
              <a:t> </a:t>
            </a:r>
            <a:r>
              <a:rPr sz="2800" spc="-5" dirty="0">
                <a:latin typeface="Times New Roman"/>
                <a:cs typeface="Times New Roman"/>
              </a:rPr>
              <a:t>set</a:t>
            </a:r>
            <a:r>
              <a:rPr sz="2800" dirty="0">
                <a:latin typeface="Times New Roman"/>
                <a:cs typeface="Times New Roman"/>
              </a:rPr>
              <a:t> of </a:t>
            </a:r>
            <a:r>
              <a:rPr sz="2800" spc="-5" dirty="0">
                <a:latin typeface="Times New Roman"/>
                <a:cs typeface="Times New Roman"/>
              </a:rPr>
              <a:t>words.</a:t>
            </a:r>
            <a:endParaRPr sz="2800" dirty="0">
              <a:latin typeface="Times New Roman"/>
              <a:cs typeface="Times New Roman"/>
            </a:endParaRPr>
          </a:p>
          <a:p>
            <a:pPr>
              <a:lnSpc>
                <a:spcPct val="100000"/>
              </a:lnSpc>
              <a:spcBef>
                <a:spcPts val="50"/>
              </a:spcBef>
            </a:pPr>
            <a:endParaRPr sz="4050" dirty="0">
              <a:latin typeface="Times New Roman"/>
              <a:cs typeface="Times New Roman"/>
            </a:endParaRPr>
          </a:p>
          <a:p>
            <a:pPr marL="50800" marR="43180">
              <a:lnSpc>
                <a:spcPct val="100000"/>
              </a:lnSpc>
            </a:pPr>
            <a:r>
              <a:rPr sz="2800" spc="-105" dirty="0">
                <a:latin typeface="Times New Roman"/>
                <a:cs typeface="Times New Roman"/>
              </a:rPr>
              <a:t>To</a:t>
            </a:r>
            <a:r>
              <a:rPr sz="2800" spc="135" dirty="0">
                <a:latin typeface="Times New Roman"/>
                <a:cs typeface="Times New Roman"/>
              </a:rPr>
              <a:t> </a:t>
            </a:r>
            <a:r>
              <a:rPr sz="2800" spc="-5" dirty="0">
                <a:latin typeface="Times New Roman"/>
                <a:cs typeface="Times New Roman"/>
              </a:rPr>
              <a:t>guarantee</a:t>
            </a:r>
            <a:r>
              <a:rPr sz="2800" spc="130" dirty="0">
                <a:latin typeface="Times New Roman"/>
                <a:cs typeface="Times New Roman"/>
              </a:rPr>
              <a:t> </a:t>
            </a:r>
            <a:r>
              <a:rPr sz="2800" spc="-5" dirty="0">
                <a:latin typeface="Times New Roman"/>
                <a:cs typeface="Times New Roman"/>
              </a:rPr>
              <a:t>the</a:t>
            </a:r>
            <a:r>
              <a:rPr sz="2800" spc="135" dirty="0">
                <a:latin typeface="Times New Roman"/>
                <a:cs typeface="Times New Roman"/>
              </a:rPr>
              <a:t> </a:t>
            </a:r>
            <a:r>
              <a:rPr sz="2800" spc="-5" dirty="0">
                <a:latin typeface="Times New Roman"/>
                <a:cs typeface="Times New Roman"/>
              </a:rPr>
              <a:t>detection</a:t>
            </a:r>
            <a:r>
              <a:rPr sz="2800" spc="150" dirty="0">
                <a:latin typeface="Times New Roman"/>
                <a:cs typeface="Times New Roman"/>
              </a:rPr>
              <a:t> </a:t>
            </a:r>
            <a:r>
              <a:rPr sz="2800" spc="-5" dirty="0">
                <a:latin typeface="Times New Roman"/>
                <a:cs typeface="Times New Roman"/>
              </a:rPr>
              <a:t>of</a:t>
            </a:r>
            <a:r>
              <a:rPr sz="2800" spc="140" dirty="0">
                <a:latin typeface="Times New Roman"/>
                <a:cs typeface="Times New Roman"/>
              </a:rPr>
              <a:t> </a:t>
            </a:r>
            <a:r>
              <a:rPr sz="2800" spc="-5" dirty="0">
                <a:latin typeface="Times New Roman"/>
                <a:cs typeface="Times New Roman"/>
              </a:rPr>
              <a:t>up</a:t>
            </a:r>
            <a:r>
              <a:rPr sz="2800" spc="135" dirty="0">
                <a:latin typeface="Times New Roman"/>
                <a:cs typeface="Times New Roman"/>
              </a:rPr>
              <a:t> </a:t>
            </a:r>
            <a:r>
              <a:rPr sz="2800" spc="-5" dirty="0">
                <a:latin typeface="Times New Roman"/>
                <a:cs typeface="Times New Roman"/>
              </a:rPr>
              <a:t>to</a:t>
            </a:r>
            <a:r>
              <a:rPr sz="2800" spc="140" dirty="0">
                <a:latin typeface="Times New Roman"/>
                <a:cs typeface="Times New Roman"/>
              </a:rPr>
              <a:t> </a:t>
            </a:r>
            <a:r>
              <a:rPr sz="2800" spc="-5" dirty="0">
                <a:latin typeface="Times New Roman"/>
                <a:cs typeface="Times New Roman"/>
              </a:rPr>
              <a:t>s</a:t>
            </a:r>
            <a:r>
              <a:rPr sz="2800" spc="135" dirty="0">
                <a:latin typeface="Times New Roman"/>
                <a:cs typeface="Times New Roman"/>
              </a:rPr>
              <a:t> </a:t>
            </a:r>
            <a:r>
              <a:rPr sz="2800" dirty="0">
                <a:latin typeface="Times New Roman"/>
                <a:cs typeface="Times New Roman"/>
              </a:rPr>
              <a:t>errors</a:t>
            </a:r>
            <a:r>
              <a:rPr sz="2800" spc="150" dirty="0">
                <a:latin typeface="Times New Roman"/>
                <a:cs typeface="Times New Roman"/>
              </a:rPr>
              <a:t> </a:t>
            </a:r>
            <a:r>
              <a:rPr sz="2800" spc="-5" dirty="0">
                <a:latin typeface="Times New Roman"/>
                <a:cs typeface="Times New Roman"/>
              </a:rPr>
              <a:t>in</a:t>
            </a:r>
            <a:r>
              <a:rPr sz="2800" spc="150" dirty="0">
                <a:latin typeface="Times New Roman"/>
                <a:cs typeface="Times New Roman"/>
              </a:rPr>
              <a:t> </a:t>
            </a:r>
            <a:r>
              <a:rPr sz="2800" spc="-10" dirty="0">
                <a:latin typeface="Times New Roman"/>
                <a:cs typeface="Times New Roman"/>
              </a:rPr>
              <a:t>all</a:t>
            </a:r>
            <a:r>
              <a:rPr sz="2800" spc="150" dirty="0">
                <a:latin typeface="Times New Roman"/>
                <a:cs typeface="Times New Roman"/>
              </a:rPr>
              <a:t> </a:t>
            </a:r>
            <a:r>
              <a:rPr sz="2800" spc="-10" dirty="0">
                <a:latin typeface="Times New Roman"/>
                <a:cs typeface="Times New Roman"/>
              </a:rPr>
              <a:t>cases,</a:t>
            </a:r>
            <a:r>
              <a:rPr sz="2800" spc="145" dirty="0">
                <a:latin typeface="Times New Roman"/>
                <a:cs typeface="Times New Roman"/>
              </a:rPr>
              <a:t> </a:t>
            </a:r>
            <a:r>
              <a:rPr sz="2800" spc="-5" dirty="0">
                <a:latin typeface="Times New Roman"/>
                <a:cs typeface="Times New Roman"/>
              </a:rPr>
              <a:t>the </a:t>
            </a:r>
            <a:r>
              <a:rPr sz="2800" spc="-685" dirty="0">
                <a:latin typeface="Times New Roman"/>
                <a:cs typeface="Times New Roman"/>
              </a:rPr>
              <a:t> </a:t>
            </a:r>
            <a:r>
              <a:rPr sz="2800" spc="-10" dirty="0">
                <a:latin typeface="Times New Roman"/>
                <a:cs typeface="Times New Roman"/>
              </a:rPr>
              <a:t>minimum</a:t>
            </a:r>
            <a:r>
              <a:rPr sz="2800" spc="20" dirty="0">
                <a:latin typeface="Times New Roman"/>
                <a:cs typeface="Times New Roman"/>
              </a:rPr>
              <a:t> </a:t>
            </a:r>
            <a:r>
              <a:rPr sz="2800" spc="-10" dirty="0">
                <a:latin typeface="Times New Roman"/>
                <a:cs typeface="Times New Roman"/>
              </a:rPr>
              <a:t>Hamming</a:t>
            </a:r>
            <a:r>
              <a:rPr sz="2800" spc="25" dirty="0">
                <a:latin typeface="Times New Roman"/>
                <a:cs typeface="Times New Roman"/>
              </a:rPr>
              <a:t> </a:t>
            </a:r>
            <a:r>
              <a:rPr sz="2800" spc="-5" dirty="0">
                <a:latin typeface="Times New Roman"/>
                <a:cs typeface="Times New Roman"/>
              </a:rPr>
              <a:t>distance</a:t>
            </a:r>
            <a:r>
              <a:rPr sz="2800" spc="-10" dirty="0">
                <a:latin typeface="Times New Roman"/>
                <a:cs typeface="Times New Roman"/>
              </a:rPr>
              <a:t> </a:t>
            </a:r>
            <a:r>
              <a:rPr sz="2800" spc="-5" dirty="0">
                <a:latin typeface="Times New Roman"/>
                <a:cs typeface="Times New Roman"/>
              </a:rPr>
              <a:t>in</a:t>
            </a:r>
            <a:r>
              <a:rPr sz="2800" dirty="0">
                <a:latin typeface="Times New Roman"/>
                <a:cs typeface="Times New Roman"/>
              </a:rPr>
              <a:t> </a:t>
            </a:r>
            <a:r>
              <a:rPr sz="2800" spc="-5" dirty="0">
                <a:latin typeface="Times New Roman"/>
                <a:cs typeface="Times New Roman"/>
              </a:rPr>
              <a:t>a</a:t>
            </a:r>
            <a:r>
              <a:rPr sz="2800" spc="-10" dirty="0">
                <a:latin typeface="Times New Roman"/>
                <a:cs typeface="Times New Roman"/>
              </a:rPr>
              <a:t> </a:t>
            </a:r>
            <a:r>
              <a:rPr sz="2800" spc="-5" dirty="0">
                <a:latin typeface="Times New Roman"/>
                <a:cs typeface="Times New Roman"/>
              </a:rPr>
              <a:t>block code must</a:t>
            </a:r>
            <a:r>
              <a:rPr sz="2800" spc="10" dirty="0">
                <a:latin typeface="Times New Roman"/>
                <a:cs typeface="Times New Roman"/>
              </a:rPr>
              <a:t> </a:t>
            </a:r>
            <a:r>
              <a:rPr sz="2800" dirty="0">
                <a:latin typeface="Times New Roman"/>
                <a:cs typeface="Times New Roman"/>
              </a:rPr>
              <a:t>be</a:t>
            </a:r>
          </a:p>
          <a:p>
            <a:pPr marL="50800">
              <a:lnSpc>
                <a:spcPct val="100000"/>
              </a:lnSpc>
              <a:spcBef>
                <a:spcPts val="675"/>
              </a:spcBef>
            </a:pPr>
            <a:r>
              <a:rPr sz="2800" spc="5" dirty="0">
                <a:latin typeface="Times New Roman"/>
                <a:cs typeface="Times New Roman"/>
              </a:rPr>
              <a:t>d</a:t>
            </a:r>
            <a:r>
              <a:rPr sz="2775" spc="7" baseline="-21021" dirty="0">
                <a:latin typeface="Times New Roman"/>
                <a:cs typeface="Times New Roman"/>
              </a:rPr>
              <a:t>min</a:t>
            </a:r>
            <a:r>
              <a:rPr sz="2775" spc="307" baseline="-21021" dirty="0">
                <a:latin typeface="Times New Roman"/>
                <a:cs typeface="Times New Roman"/>
              </a:rPr>
              <a:t> </a:t>
            </a:r>
            <a:r>
              <a:rPr sz="2800" spc="-5" dirty="0">
                <a:latin typeface="Times New Roman"/>
                <a:cs typeface="Times New Roman"/>
              </a:rPr>
              <a:t>=</a:t>
            </a:r>
            <a:r>
              <a:rPr sz="2800" spc="-35" dirty="0">
                <a:latin typeface="Times New Roman"/>
                <a:cs typeface="Times New Roman"/>
              </a:rPr>
              <a:t> </a:t>
            </a:r>
            <a:r>
              <a:rPr sz="2800" spc="-5" dirty="0">
                <a:latin typeface="Times New Roman"/>
                <a:cs typeface="Times New Roman"/>
              </a:rPr>
              <a:t>s+1</a:t>
            </a:r>
            <a:endParaRPr sz="2800" dirty="0">
              <a:latin typeface="Times New Roman"/>
              <a:cs typeface="Times New Roman"/>
            </a:endParaRPr>
          </a:p>
        </p:txBody>
      </p:sp>
      <p:sp>
        <p:nvSpPr>
          <p:cNvPr id="51" name="object 51"/>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52" name="object 52"/>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53" name="object 53"/>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54" name="object 54"/>
          <p:cNvSpPr txBox="1">
            <a:spLocks noGrp="1"/>
          </p:cNvSpPr>
          <p:nvPr>
            <p:ph type="title"/>
          </p:nvPr>
        </p:nvSpPr>
        <p:spPr>
          <a:xfrm>
            <a:off x="252475" y="347217"/>
            <a:ext cx="5618480" cy="574040"/>
          </a:xfrm>
          <a:prstGeom prst="rect">
            <a:avLst/>
          </a:prstGeom>
        </p:spPr>
        <p:txBody>
          <a:bodyPr vert="horz" wrap="square" lIns="0" tIns="12700" rIns="0" bIns="0" rtlCol="0">
            <a:spAutoFit/>
          </a:bodyPr>
          <a:lstStyle/>
          <a:p>
            <a:pPr marL="12700">
              <a:lnSpc>
                <a:spcPct val="100000"/>
              </a:lnSpc>
              <a:spcBef>
                <a:spcPts val="100"/>
              </a:spcBef>
            </a:pPr>
            <a:r>
              <a:rPr sz="3600" spc="-30" dirty="0"/>
              <a:t>Minimum</a:t>
            </a:r>
            <a:r>
              <a:rPr sz="3600" spc="-140" dirty="0"/>
              <a:t> </a:t>
            </a:r>
            <a:r>
              <a:rPr sz="3600" spc="-30" dirty="0"/>
              <a:t>Hamming</a:t>
            </a:r>
            <a:r>
              <a:rPr sz="3600" spc="-114" dirty="0"/>
              <a:t> </a:t>
            </a:r>
            <a:r>
              <a:rPr sz="3600" spc="-25" dirty="0"/>
              <a:t>Distance</a:t>
            </a:r>
            <a:endParaRPr sz="3600"/>
          </a:p>
        </p:txBody>
      </p:sp>
      <p:sp>
        <p:nvSpPr>
          <p:cNvPr id="55" name="object 55"/>
          <p:cNvSpPr txBox="1">
            <a:spLocks noGrp="1"/>
          </p:cNvSpPr>
          <p:nvPr>
            <p:ph type="sldNum" sz="quarter" idx="7"/>
          </p:nvPr>
        </p:nvSpPr>
        <p:spPr>
          <a:prstGeom prst="rect">
            <a:avLst/>
          </a:prstGeom>
        </p:spPr>
        <p:txBody>
          <a:bodyPr vert="horz" wrap="square" lIns="0" tIns="0" rIns="0" bIns="0" rtlCol="0">
            <a:spAutoFit/>
          </a:bodyPr>
          <a:lstStyle/>
          <a:p>
            <a:pPr marL="12700">
              <a:lnSpc>
                <a:spcPts val="2315"/>
              </a:lnSpc>
            </a:pPr>
            <a:r>
              <a:rPr dirty="0"/>
              <a:t>10.</a:t>
            </a:r>
            <a:fld id="{81D60167-4931-47E6-BA6A-407CBD079E47}" type="slidenum">
              <a:rPr dirty="0"/>
              <a:t>13</a:t>
            </a:fld>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152400" y="1061275"/>
            <a:ext cx="8585200" cy="1903095"/>
          </a:xfrm>
          <a:prstGeom prst="rect">
            <a:avLst/>
          </a:prstGeom>
        </p:spPr>
        <p:txBody>
          <a:bodyPr vert="horz" wrap="square" lIns="0" tIns="12065" rIns="0" bIns="0" rtlCol="0">
            <a:spAutoFit/>
          </a:bodyPr>
          <a:lstStyle/>
          <a:p>
            <a:pPr marL="12700" marR="5080">
              <a:lnSpc>
                <a:spcPct val="100000"/>
              </a:lnSpc>
              <a:spcBef>
                <a:spcPts val="95"/>
              </a:spcBef>
              <a:tabLst>
                <a:tab pos="864235" algn="l"/>
                <a:tab pos="1496695" algn="l"/>
                <a:tab pos="3077210" algn="l"/>
                <a:tab pos="4696460" algn="l"/>
                <a:tab pos="6057265" algn="l"/>
                <a:tab pos="6552565" algn="l"/>
                <a:tab pos="7186930" algn="l"/>
              </a:tabLst>
            </a:pPr>
            <a:r>
              <a:rPr sz="2800" spc="-10" dirty="0">
                <a:latin typeface="Times New Roman"/>
                <a:cs typeface="Times New Roman"/>
              </a:rPr>
              <a:t>Fi</a:t>
            </a:r>
            <a:r>
              <a:rPr sz="2800" spc="5" dirty="0">
                <a:latin typeface="Times New Roman"/>
                <a:cs typeface="Times New Roman"/>
              </a:rPr>
              <a:t>n</a:t>
            </a:r>
            <a:r>
              <a:rPr sz="2800" spc="-5" dirty="0">
                <a:latin typeface="Times New Roman"/>
                <a:cs typeface="Times New Roman"/>
              </a:rPr>
              <a:t>d</a:t>
            </a:r>
            <a:r>
              <a:rPr sz="2800" dirty="0">
                <a:latin typeface="Times New Roman"/>
                <a:cs typeface="Times New Roman"/>
              </a:rPr>
              <a:t>	</a:t>
            </a:r>
            <a:r>
              <a:rPr sz="2800" spc="-5" dirty="0">
                <a:latin typeface="Times New Roman"/>
                <a:cs typeface="Times New Roman"/>
              </a:rPr>
              <a:t>t</a:t>
            </a:r>
            <a:r>
              <a:rPr sz="2800" dirty="0">
                <a:latin typeface="Times New Roman"/>
                <a:cs typeface="Times New Roman"/>
              </a:rPr>
              <a:t>h</a:t>
            </a:r>
            <a:r>
              <a:rPr sz="2800" spc="-5" dirty="0">
                <a:latin typeface="Times New Roman"/>
                <a:cs typeface="Times New Roman"/>
              </a:rPr>
              <a:t>e</a:t>
            </a:r>
            <a:r>
              <a:rPr sz="2800" dirty="0">
                <a:latin typeface="Times New Roman"/>
                <a:cs typeface="Times New Roman"/>
              </a:rPr>
              <a:t>	</a:t>
            </a:r>
            <a:r>
              <a:rPr sz="2800" spc="-20" dirty="0">
                <a:latin typeface="Times New Roman"/>
                <a:cs typeface="Times New Roman"/>
              </a:rPr>
              <a:t>m</a:t>
            </a:r>
            <a:r>
              <a:rPr sz="2800" spc="-5" dirty="0">
                <a:latin typeface="Times New Roman"/>
                <a:cs typeface="Times New Roman"/>
              </a:rPr>
              <a:t>i</a:t>
            </a:r>
            <a:r>
              <a:rPr sz="2800" dirty="0">
                <a:latin typeface="Times New Roman"/>
                <a:cs typeface="Times New Roman"/>
              </a:rPr>
              <a:t>n</a:t>
            </a:r>
            <a:r>
              <a:rPr sz="2800" spc="-5" dirty="0">
                <a:latin typeface="Times New Roman"/>
                <a:cs typeface="Times New Roman"/>
              </a:rPr>
              <a:t>i</a:t>
            </a:r>
            <a:r>
              <a:rPr sz="2800" spc="-20" dirty="0">
                <a:latin typeface="Times New Roman"/>
                <a:cs typeface="Times New Roman"/>
              </a:rPr>
              <a:t>m</a:t>
            </a:r>
            <a:r>
              <a:rPr sz="2800" spc="5" dirty="0">
                <a:latin typeface="Times New Roman"/>
                <a:cs typeface="Times New Roman"/>
              </a:rPr>
              <a:t>u</a:t>
            </a:r>
            <a:r>
              <a:rPr sz="2800" spc="-5" dirty="0">
                <a:latin typeface="Times New Roman"/>
                <a:cs typeface="Times New Roman"/>
              </a:rPr>
              <a:t>m</a:t>
            </a:r>
            <a:r>
              <a:rPr sz="2800" dirty="0">
                <a:latin typeface="Times New Roman"/>
                <a:cs typeface="Times New Roman"/>
              </a:rPr>
              <a:t>	</a:t>
            </a:r>
            <a:r>
              <a:rPr sz="2800" spc="-10" dirty="0">
                <a:latin typeface="Times New Roman"/>
                <a:cs typeface="Times New Roman"/>
              </a:rPr>
              <a:t>Ham</a:t>
            </a:r>
            <a:r>
              <a:rPr sz="2800" spc="-20" dirty="0">
                <a:latin typeface="Times New Roman"/>
                <a:cs typeface="Times New Roman"/>
              </a:rPr>
              <a:t>m</a:t>
            </a:r>
            <a:r>
              <a:rPr sz="2800" spc="-5" dirty="0">
                <a:latin typeface="Times New Roman"/>
                <a:cs typeface="Times New Roman"/>
              </a:rPr>
              <a:t>i</a:t>
            </a:r>
            <a:r>
              <a:rPr sz="2800" dirty="0">
                <a:latin typeface="Times New Roman"/>
                <a:cs typeface="Times New Roman"/>
              </a:rPr>
              <a:t>n</a:t>
            </a:r>
            <a:r>
              <a:rPr sz="2800" spc="-5" dirty="0">
                <a:latin typeface="Times New Roman"/>
                <a:cs typeface="Times New Roman"/>
              </a:rPr>
              <a:t>g</a:t>
            </a:r>
            <a:r>
              <a:rPr sz="2800" dirty="0">
                <a:latin typeface="Times New Roman"/>
                <a:cs typeface="Times New Roman"/>
              </a:rPr>
              <a:t>	</a:t>
            </a:r>
            <a:r>
              <a:rPr sz="2800" spc="-5" dirty="0">
                <a:latin typeface="Times New Roman"/>
                <a:cs typeface="Times New Roman"/>
              </a:rPr>
              <a:t>d</a:t>
            </a:r>
            <a:r>
              <a:rPr sz="2800" dirty="0">
                <a:latin typeface="Times New Roman"/>
                <a:cs typeface="Times New Roman"/>
              </a:rPr>
              <a:t>i</a:t>
            </a:r>
            <a:r>
              <a:rPr sz="2800" spc="-10" dirty="0">
                <a:latin typeface="Times New Roman"/>
                <a:cs typeface="Times New Roman"/>
              </a:rPr>
              <a:t>stanc</a:t>
            </a:r>
            <a:r>
              <a:rPr sz="2800" spc="-5" dirty="0">
                <a:latin typeface="Times New Roman"/>
                <a:cs typeface="Times New Roman"/>
              </a:rPr>
              <a:t>e</a:t>
            </a:r>
            <a:r>
              <a:rPr sz="2800" dirty="0">
                <a:latin typeface="Times New Roman"/>
                <a:cs typeface="Times New Roman"/>
              </a:rPr>
              <a:t>	o</a:t>
            </a:r>
            <a:r>
              <a:rPr sz="2800" spc="-5" dirty="0">
                <a:latin typeface="Times New Roman"/>
                <a:cs typeface="Times New Roman"/>
              </a:rPr>
              <a:t>f</a:t>
            </a:r>
            <a:r>
              <a:rPr sz="2800" dirty="0">
                <a:latin typeface="Times New Roman"/>
                <a:cs typeface="Times New Roman"/>
              </a:rPr>
              <a:t>	</a:t>
            </a:r>
            <a:r>
              <a:rPr sz="2800" spc="-5" dirty="0">
                <a:latin typeface="Times New Roman"/>
                <a:cs typeface="Times New Roman"/>
              </a:rPr>
              <a:t>t</a:t>
            </a:r>
            <a:r>
              <a:rPr sz="2800" dirty="0">
                <a:latin typeface="Times New Roman"/>
                <a:cs typeface="Times New Roman"/>
              </a:rPr>
              <a:t>h</a:t>
            </a:r>
            <a:r>
              <a:rPr sz="2800" spc="-5" dirty="0">
                <a:latin typeface="Times New Roman"/>
                <a:cs typeface="Times New Roman"/>
              </a:rPr>
              <a:t>e</a:t>
            </a:r>
            <a:r>
              <a:rPr sz="2800" dirty="0">
                <a:latin typeface="Times New Roman"/>
                <a:cs typeface="Times New Roman"/>
              </a:rPr>
              <a:t>	</a:t>
            </a:r>
            <a:r>
              <a:rPr sz="2800" spc="5" dirty="0">
                <a:latin typeface="Times New Roman"/>
                <a:cs typeface="Times New Roman"/>
              </a:rPr>
              <a:t>f</a:t>
            </a:r>
            <a:r>
              <a:rPr sz="2800" dirty="0">
                <a:latin typeface="Times New Roman"/>
                <a:cs typeface="Times New Roman"/>
              </a:rPr>
              <a:t>o</a:t>
            </a:r>
            <a:r>
              <a:rPr sz="2800" spc="-5" dirty="0">
                <a:latin typeface="Times New Roman"/>
                <a:cs typeface="Times New Roman"/>
              </a:rPr>
              <a:t>llowi</a:t>
            </a:r>
            <a:r>
              <a:rPr sz="2800" spc="5" dirty="0">
                <a:latin typeface="Times New Roman"/>
                <a:cs typeface="Times New Roman"/>
              </a:rPr>
              <a:t>n</a:t>
            </a:r>
            <a:r>
              <a:rPr sz="2800" spc="-5" dirty="0">
                <a:latin typeface="Times New Roman"/>
                <a:cs typeface="Times New Roman"/>
              </a:rPr>
              <a:t>g  coding</a:t>
            </a:r>
            <a:r>
              <a:rPr sz="2800" spc="-10" dirty="0">
                <a:latin typeface="Times New Roman"/>
                <a:cs typeface="Times New Roman"/>
              </a:rPr>
              <a:t> scheme.</a:t>
            </a:r>
            <a:endParaRPr sz="2800" dirty="0">
              <a:latin typeface="Times New Roman"/>
              <a:cs typeface="Times New Roman"/>
            </a:endParaRPr>
          </a:p>
          <a:p>
            <a:pPr>
              <a:lnSpc>
                <a:spcPct val="100000"/>
              </a:lnSpc>
              <a:spcBef>
                <a:spcPts val="50"/>
              </a:spcBef>
            </a:pPr>
            <a:endParaRPr sz="4050" dirty="0">
              <a:latin typeface="Times New Roman"/>
              <a:cs typeface="Times New Roman"/>
            </a:endParaRPr>
          </a:p>
          <a:p>
            <a:pPr marL="12700">
              <a:lnSpc>
                <a:spcPct val="100000"/>
              </a:lnSpc>
            </a:pPr>
            <a:r>
              <a:rPr sz="2800" spc="-120" dirty="0">
                <a:latin typeface="Times New Roman"/>
                <a:cs typeface="Times New Roman"/>
              </a:rPr>
              <a:t>We</a:t>
            </a:r>
            <a:r>
              <a:rPr sz="2800" spc="-5" dirty="0">
                <a:latin typeface="Times New Roman"/>
                <a:cs typeface="Times New Roman"/>
              </a:rPr>
              <a:t> first</a:t>
            </a:r>
            <a:r>
              <a:rPr sz="2800" spc="-10" dirty="0">
                <a:latin typeface="Times New Roman"/>
                <a:cs typeface="Times New Roman"/>
              </a:rPr>
              <a:t> </a:t>
            </a:r>
            <a:r>
              <a:rPr sz="2800" dirty="0">
                <a:latin typeface="Times New Roman"/>
                <a:cs typeface="Times New Roman"/>
              </a:rPr>
              <a:t>find</a:t>
            </a:r>
            <a:r>
              <a:rPr sz="2800" spc="-15" dirty="0">
                <a:latin typeface="Times New Roman"/>
                <a:cs typeface="Times New Roman"/>
              </a:rPr>
              <a:t> </a:t>
            </a:r>
            <a:r>
              <a:rPr sz="2800" spc="-5" dirty="0">
                <a:latin typeface="Times New Roman"/>
                <a:cs typeface="Times New Roman"/>
              </a:rPr>
              <a:t>all</a:t>
            </a:r>
            <a:r>
              <a:rPr sz="2800" spc="-10" dirty="0">
                <a:latin typeface="Times New Roman"/>
                <a:cs typeface="Times New Roman"/>
              </a:rPr>
              <a:t> Hamming</a:t>
            </a:r>
            <a:r>
              <a:rPr sz="2800" spc="45" dirty="0">
                <a:latin typeface="Times New Roman"/>
                <a:cs typeface="Times New Roman"/>
              </a:rPr>
              <a:t> </a:t>
            </a:r>
            <a:r>
              <a:rPr sz="2800" spc="-5" dirty="0">
                <a:latin typeface="Times New Roman"/>
                <a:cs typeface="Times New Roman"/>
              </a:rPr>
              <a:t>distances.</a:t>
            </a:r>
            <a:endParaRPr sz="2800" dirty="0">
              <a:latin typeface="Times New Roman"/>
              <a:cs typeface="Times New Roman"/>
            </a:endParaRPr>
          </a:p>
        </p:txBody>
      </p:sp>
      <p:sp>
        <p:nvSpPr>
          <p:cNvPr id="15" name="object 15"/>
          <p:cNvSpPr txBox="1"/>
          <p:nvPr/>
        </p:nvSpPr>
        <p:spPr>
          <a:xfrm>
            <a:off x="227075" y="4502658"/>
            <a:ext cx="3609340" cy="452120"/>
          </a:xfrm>
          <a:prstGeom prst="rect">
            <a:avLst/>
          </a:prstGeom>
        </p:spPr>
        <p:txBody>
          <a:bodyPr vert="horz" wrap="square" lIns="0" tIns="12065" rIns="0" bIns="0" rtlCol="0">
            <a:spAutoFit/>
          </a:bodyPr>
          <a:lstStyle/>
          <a:p>
            <a:pPr marL="38100">
              <a:lnSpc>
                <a:spcPct val="100000"/>
              </a:lnSpc>
              <a:spcBef>
                <a:spcPts val="95"/>
              </a:spcBef>
            </a:pPr>
            <a:r>
              <a:rPr sz="2800" spc="-5" dirty="0">
                <a:latin typeface="Times New Roman"/>
                <a:cs typeface="Times New Roman"/>
              </a:rPr>
              <a:t>The </a:t>
            </a:r>
            <a:r>
              <a:rPr sz="2800" spc="5" dirty="0">
                <a:latin typeface="Times New Roman"/>
                <a:cs typeface="Times New Roman"/>
              </a:rPr>
              <a:t>d</a:t>
            </a:r>
            <a:r>
              <a:rPr sz="2775" spc="7" baseline="-21021" dirty="0">
                <a:latin typeface="Times New Roman"/>
                <a:cs typeface="Times New Roman"/>
              </a:rPr>
              <a:t>min</a:t>
            </a:r>
            <a:r>
              <a:rPr sz="2775" spc="322" baseline="-21021" dirty="0">
                <a:latin typeface="Times New Roman"/>
                <a:cs typeface="Times New Roman"/>
              </a:rPr>
              <a:t> </a:t>
            </a:r>
            <a:r>
              <a:rPr sz="2800" spc="-5" dirty="0">
                <a:latin typeface="Times New Roman"/>
                <a:cs typeface="Times New Roman"/>
              </a:rPr>
              <a:t>in</a:t>
            </a:r>
            <a:r>
              <a:rPr sz="2800" dirty="0">
                <a:latin typeface="Times New Roman"/>
                <a:cs typeface="Times New Roman"/>
              </a:rPr>
              <a:t> </a:t>
            </a:r>
            <a:r>
              <a:rPr sz="2800" spc="-5" dirty="0">
                <a:latin typeface="Times New Roman"/>
                <a:cs typeface="Times New Roman"/>
              </a:rPr>
              <a:t>this</a:t>
            </a:r>
            <a:r>
              <a:rPr sz="2800" spc="-20" dirty="0">
                <a:latin typeface="Times New Roman"/>
                <a:cs typeface="Times New Roman"/>
              </a:rPr>
              <a:t> </a:t>
            </a:r>
            <a:r>
              <a:rPr sz="2800" spc="-10" dirty="0">
                <a:latin typeface="Times New Roman"/>
                <a:cs typeface="Times New Roman"/>
              </a:rPr>
              <a:t>case </a:t>
            </a:r>
            <a:r>
              <a:rPr sz="2800" spc="-5" dirty="0">
                <a:latin typeface="Times New Roman"/>
                <a:cs typeface="Times New Roman"/>
              </a:rPr>
              <a:t>is 2.</a:t>
            </a:r>
            <a:endParaRPr sz="2800">
              <a:latin typeface="Times New Roman"/>
              <a:cs typeface="Times New Roman"/>
            </a:endParaRPr>
          </a:p>
        </p:txBody>
      </p:sp>
      <p:sp>
        <p:nvSpPr>
          <p:cNvPr id="16" name="object 16"/>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17" name="object 17"/>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18" name="object 18"/>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19" name="object 19"/>
          <p:cNvSpPr txBox="1">
            <a:spLocks noGrp="1"/>
          </p:cNvSpPr>
          <p:nvPr>
            <p:ph type="title"/>
          </p:nvPr>
        </p:nvSpPr>
        <p:spPr>
          <a:xfrm>
            <a:off x="252475" y="347217"/>
            <a:ext cx="2404745" cy="574040"/>
          </a:xfrm>
          <a:prstGeom prst="rect">
            <a:avLst/>
          </a:prstGeom>
        </p:spPr>
        <p:txBody>
          <a:bodyPr vert="horz" wrap="square" lIns="0" tIns="12700" rIns="0" bIns="0" rtlCol="0">
            <a:spAutoFit/>
          </a:bodyPr>
          <a:lstStyle/>
          <a:p>
            <a:pPr marL="12700">
              <a:lnSpc>
                <a:spcPct val="100000"/>
              </a:lnSpc>
              <a:spcBef>
                <a:spcPts val="100"/>
              </a:spcBef>
            </a:pPr>
            <a:r>
              <a:rPr sz="3600" spc="-35" dirty="0"/>
              <a:t>Example</a:t>
            </a:r>
            <a:r>
              <a:rPr sz="3600" spc="-160" dirty="0"/>
              <a:t> </a:t>
            </a:r>
            <a:r>
              <a:rPr sz="3600" spc="-15" dirty="0"/>
              <a:t>(1)</a:t>
            </a:r>
            <a:endParaRPr sz="3600"/>
          </a:p>
        </p:txBody>
      </p:sp>
      <p:grpSp>
        <p:nvGrpSpPr>
          <p:cNvPr id="20" name="object 20"/>
          <p:cNvGrpSpPr/>
          <p:nvPr/>
        </p:nvGrpSpPr>
        <p:grpSpPr>
          <a:xfrm>
            <a:off x="235458" y="3178810"/>
            <a:ext cx="8673465" cy="886460"/>
            <a:chOff x="235458" y="3178810"/>
            <a:chExt cx="8673465" cy="886460"/>
          </a:xfrm>
        </p:grpSpPr>
        <p:pic>
          <p:nvPicPr>
            <p:cNvPr id="21" name="object 21"/>
            <p:cNvPicPr/>
            <p:nvPr/>
          </p:nvPicPr>
          <p:blipFill>
            <a:blip r:embed="rId2" cstate="print"/>
            <a:stretch>
              <a:fillRect/>
            </a:stretch>
          </p:blipFill>
          <p:spPr>
            <a:xfrm>
              <a:off x="292608" y="3235464"/>
              <a:ext cx="8540597" cy="772427"/>
            </a:xfrm>
            <a:prstGeom prst="rect">
              <a:avLst/>
            </a:prstGeom>
          </p:spPr>
        </p:pic>
        <p:sp>
          <p:nvSpPr>
            <p:cNvPr id="22" name="object 22"/>
            <p:cNvSpPr/>
            <p:nvPr/>
          </p:nvSpPr>
          <p:spPr>
            <a:xfrm>
              <a:off x="235458" y="3178809"/>
              <a:ext cx="8673465" cy="886460"/>
            </a:xfrm>
            <a:custGeom>
              <a:avLst/>
              <a:gdLst/>
              <a:ahLst/>
              <a:cxnLst/>
              <a:rect l="l" t="t" r="r" b="b"/>
              <a:pathLst>
                <a:path w="8673465" h="886460">
                  <a:moveTo>
                    <a:pt x="8627364" y="45720"/>
                  </a:moveTo>
                  <a:lnTo>
                    <a:pt x="8615934" y="45720"/>
                  </a:lnTo>
                  <a:lnTo>
                    <a:pt x="8615934" y="57150"/>
                  </a:lnTo>
                  <a:lnTo>
                    <a:pt x="8615934" y="829310"/>
                  </a:lnTo>
                  <a:lnTo>
                    <a:pt x="57150" y="829310"/>
                  </a:lnTo>
                  <a:lnTo>
                    <a:pt x="57150" y="57150"/>
                  </a:lnTo>
                  <a:lnTo>
                    <a:pt x="8615934" y="57150"/>
                  </a:lnTo>
                  <a:lnTo>
                    <a:pt x="8615934" y="45720"/>
                  </a:lnTo>
                  <a:lnTo>
                    <a:pt x="45720" y="45720"/>
                  </a:lnTo>
                  <a:lnTo>
                    <a:pt x="45720" y="57150"/>
                  </a:lnTo>
                  <a:lnTo>
                    <a:pt x="45720" y="829310"/>
                  </a:lnTo>
                  <a:lnTo>
                    <a:pt x="45720" y="840740"/>
                  </a:lnTo>
                  <a:lnTo>
                    <a:pt x="8627364" y="840740"/>
                  </a:lnTo>
                  <a:lnTo>
                    <a:pt x="8627364" y="829310"/>
                  </a:lnTo>
                  <a:lnTo>
                    <a:pt x="8627364" y="57150"/>
                  </a:lnTo>
                  <a:lnTo>
                    <a:pt x="8627364" y="56642"/>
                  </a:lnTo>
                  <a:lnTo>
                    <a:pt x="8627364" y="45720"/>
                  </a:lnTo>
                  <a:close/>
                </a:path>
                <a:path w="8673465" h="886460">
                  <a:moveTo>
                    <a:pt x="8673084" y="0"/>
                  </a:moveTo>
                  <a:lnTo>
                    <a:pt x="8638794" y="0"/>
                  </a:lnTo>
                  <a:lnTo>
                    <a:pt x="8638794" y="34290"/>
                  </a:lnTo>
                  <a:lnTo>
                    <a:pt x="8638794" y="852170"/>
                  </a:lnTo>
                  <a:lnTo>
                    <a:pt x="34290" y="852170"/>
                  </a:lnTo>
                  <a:lnTo>
                    <a:pt x="34290" y="34290"/>
                  </a:lnTo>
                  <a:lnTo>
                    <a:pt x="8638794" y="34290"/>
                  </a:lnTo>
                  <a:lnTo>
                    <a:pt x="8638794" y="0"/>
                  </a:lnTo>
                  <a:lnTo>
                    <a:pt x="0" y="0"/>
                  </a:lnTo>
                  <a:lnTo>
                    <a:pt x="0" y="34290"/>
                  </a:lnTo>
                  <a:lnTo>
                    <a:pt x="0" y="852170"/>
                  </a:lnTo>
                  <a:lnTo>
                    <a:pt x="0" y="886460"/>
                  </a:lnTo>
                  <a:lnTo>
                    <a:pt x="8673084" y="886460"/>
                  </a:lnTo>
                  <a:lnTo>
                    <a:pt x="8673084" y="852170"/>
                  </a:lnTo>
                  <a:lnTo>
                    <a:pt x="8673084" y="34290"/>
                  </a:lnTo>
                  <a:lnTo>
                    <a:pt x="8673084" y="33782"/>
                  </a:lnTo>
                  <a:lnTo>
                    <a:pt x="8673084" y="0"/>
                  </a:lnTo>
                  <a:close/>
                </a:path>
              </a:pathLst>
            </a:custGeom>
            <a:solidFill>
              <a:srgbClr val="3333CC"/>
            </a:solidFill>
          </p:spPr>
          <p:txBody>
            <a:bodyPr wrap="square" lIns="0" tIns="0" rIns="0" bIns="0" rtlCol="0"/>
            <a:lstStyle/>
            <a:p>
              <a:endParaRPr/>
            </a:p>
          </p:txBody>
        </p:sp>
      </p:gr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12700">
              <a:lnSpc>
                <a:spcPts val="2315"/>
              </a:lnSpc>
            </a:pPr>
            <a:r>
              <a:rPr dirty="0"/>
              <a:t>10.</a:t>
            </a:r>
            <a:fld id="{81D60167-4931-47E6-BA6A-407CBD079E47}" type="slidenum">
              <a:rPr dirty="0"/>
              <a:t>14</a:t>
            </a:fld>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250190" y="1238697"/>
            <a:ext cx="8585200" cy="1928092"/>
          </a:xfrm>
          <a:prstGeom prst="rect">
            <a:avLst/>
          </a:prstGeom>
        </p:spPr>
        <p:txBody>
          <a:bodyPr vert="horz" wrap="square" lIns="0" tIns="12065" rIns="0" bIns="0" rtlCol="0">
            <a:spAutoFit/>
          </a:bodyPr>
          <a:lstStyle/>
          <a:p>
            <a:pPr marL="12700" marR="5080">
              <a:lnSpc>
                <a:spcPct val="100000"/>
              </a:lnSpc>
              <a:spcBef>
                <a:spcPts val="95"/>
              </a:spcBef>
              <a:tabLst>
                <a:tab pos="864235" algn="l"/>
                <a:tab pos="1496695" algn="l"/>
                <a:tab pos="3077210" algn="l"/>
                <a:tab pos="4696460" algn="l"/>
                <a:tab pos="6057265" algn="l"/>
                <a:tab pos="6552565" algn="l"/>
                <a:tab pos="7186930" algn="l"/>
              </a:tabLst>
            </a:pPr>
            <a:r>
              <a:rPr sz="2800" spc="-10" dirty="0">
                <a:latin typeface="Times New Roman"/>
                <a:cs typeface="Times New Roman"/>
              </a:rPr>
              <a:t>Fi</a:t>
            </a:r>
            <a:r>
              <a:rPr sz="2800" spc="5" dirty="0">
                <a:latin typeface="Times New Roman"/>
                <a:cs typeface="Times New Roman"/>
              </a:rPr>
              <a:t>n</a:t>
            </a:r>
            <a:r>
              <a:rPr sz="2800" spc="-5" dirty="0">
                <a:latin typeface="Times New Roman"/>
                <a:cs typeface="Times New Roman"/>
              </a:rPr>
              <a:t>d</a:t>
            </a:r>
            <a:r>
              <a:rPr sz="2800" dirty="0">
                <a:latin typeface="Times New Roman"/>
                <a:cs typeface="Times New Roman"/>
              </a:rPr>
              <a:t>	</a:t>
            </a:r>
            <a:r>
              <a:rPr sz="2800" spc="-5" dirty="0">
                <a:latin typeface="Times New Roman"/>
                <a:cs typeface="Times New Roman"/>
              </a:rPr>
              <a:t>t</a:t>
            </a:r>
            <a:r>
              <a:rPr sz="2800" dirty="0">
                <a:latin typeface="Times New Roman"/>
                <a:cs typeface="Times New Roman"/>
              </a:rPr>
              <a:t>h</a:t>
            </a:r>
            <a:r>
              <a:rPr sz="2800" spc="-5" dirty="0">
                <a:latin typeface="Times New Roman"/>
                <a:cs typeface="Times New Roman"/>
              </a:rPr>
              <a:t>e</a:t>
            </a:r>
            <a:r>
              <a:rPr sz="2800" dirty="0">
                <a:latin typeface="Times New Roman"/>
                <a:cs typeface="Times New Roman"/>
              </a:rPr>
              <a:t>	</a:t>
            </a:r>
            <a:r>
              <a:rPr sz="2800" spc="-20" dirty="0">
                <a:latin typeface="Times New Roman"/>
                <a:cs typeface="Times New Roman"/>
              </a:rPr>
              <a:t>m</a:t>
            </a:r>
            <a:r>
              <a:rPr sz="2800" spc="-5" dirty="0">
                <a:latin typeface="Times New Roman"/>
                <a:cs typeface="Times New Roman"/>
              </a:rPr>
              <a:t>i</a:t>
            </a:r>
            <a:r>
              <a:rPr sz="2800" dirty="0">
                <a:latin typeface="Times New Roman"/>
                <a:cs typeface="Times New Roman"/>
              </a:rPr>
              <a:t>n</a:t>
            </a:r>
            <a:r>
              <a:rPr sz="2800" spc="-5" dirty="0">
                <a:latin typeface="Times New Roman"/>
                <a:cs typeface="Times New Roman"/>
              </a:rPr>
              <a:t>i</a:t>
            </a:r>
            <a:r>
              <a:rPr sz="2800" spc="-20" dirty="0">
                <a:latin typeface="Times New Roman"/>
                <a:cs typeface="Times New Roman"/>
              </a:rPr>
              <a:t>m</a:t>
            </a:r>
            <a:r>
              <a:rPr sz="2800" spc="5" dirty="0">
                <a:latin typeface="Times New Roman"/>
                <a:cs typeface="Times New Roman"/>
              </a:rPr>
              <a:t>u</a:t>
            </a:r>
            <a:r>
              <a:rPr sz="2800" spc="-5" dirty="0">
                <a:latin typeface="Times New Roman"/>
                <a:cs typeface="Times New Roman"/>
              </a:rPr>
              <a:t>m</a:t>
            </a:r>
            <a:r>
              <a:rPr sz="2800" dirty="0">
                <a:latin typeface="Times New Roman"/>
                <a:cs typeface="Times New Roman"/>
              </a:rPr>
              <a:t>	</a:t>
            </a:r>
            <a:r>
              <a:rPr sz="2800" spc="-10" dirty="0">
                <a:latin typeface="Times New Roman"/>
                <a:cs typeface="Times New Roman"/>
              </a:rPr>
              <a:t>Ham</a:t>
            </a:r>
            <a:r>
              <a:rPr sz="2800" spc="-20" dirty="0">
                <a:latin typeface="Times New Roman"/>
                <a:cs typeface="Times New Roman"/>
              </a:rPr>
              <a:t>m</a:t>
            </a:r>
            <a:r>
              <a:rPr sz="2800" spc="-5" dirty="0">
                <a:latin typeface="Times New Roman"/>
                <a:cs typeface="Times New Roman"/>
              </a:rPr>
              <a:t>i</a:t>
            </a:r>
            <a:r>
              <a:rPr sz="2800" dirty="0">
                <a:latin typeface="Times New Roman"/>
                <a:cs typeface="Times New Roman"/>
              </a:rPr>
              <a:t>n</a:t>
            </a:r>
            <a:r>
              <a:rPr sz="2800" spc="-5" dirty="0">
                <a:latin typeface="Times New Roman"/>
                <a:cs typeface="Times New Roman"/>
              </a:rPr>
              <a:t>g</a:t>
            </a:r>
            <a:r>
              <a:rPr sz="2800" dirty="0">
                <a:latin typeface="Times New Roman"/>
                <a:cs typeface="Times New Roman"/>
              </a:rPr>
              <a:t>	</a:t>
            </a:r>
            <a:r>
              <a:rPr sz="2800" spc="-5" dirty="0">
                <a:latin typeface="Times New Roman"/>
                <a:cs typeface="Times New Roman"/>
              </a:rPr>
              <a:t>d</a:t>
            </a:r>
            <a:r>
              <a:rPr sz="2800" dirty="0">
                <a:latin typeface="Times New Roman"/>
                <a:cs typeface="Times New Roman"/>
              </a:rPr>
              <a:t>i</a:t>
            </a:r>
            <a:r>
              <a:rPr sz="2800" spc="-10" dirty="0">
                <a:latin typeface="Times New Roman"/>
                <a:cs typeface="Times New Roman"/>
              </a:rPr>
              <a:t>stanc</a:t>
            </a:r>
            <a:r>
              <a:rPr sz="2800" spc="-5" dirty="0">
                <a:latin typeface="Times New Roman"/>
                <a:cs typeface="Times New Roman"/>
              </a:rPr>
              <a:t>e</a:t>
            </a:r>
            <a:r>
              <a:rPr sz="2800" dirty="0">
                <a:latin typeface="Times New Roman"/>
                <a:cs typeface="Times New Roman"/>
              </a:rPr>
              <a:t>	o</a:t>
            </a:r>
            <a:r>
              <a:rPr sz="2800" spc="-5" dirty="0">
                <a:latin typeface="Times New Roman"/>
                <a:cs typeface="Times New Roman"/>
              </a:rPr>
              <a:t>f</a:t>
            </a:r>
            <a:r>
              <a:rPr sz="2800" dirty="0">
                <a:latin typeface="Times New Roman"/>
                <a:cs typeface="Times New Roman"/>
              </a:rPr>
              <a:t>	</a:t>
            </a:r>
            <a:r>
              <a:rPr sz="2800" spc="-5" dirty="0">
                <a:latin typeface="Times New Roman"/>
                <a:cs typeface="Times New Roman"/>
              </a:rPr>
              <a:t>t</a:t>
            </a:r>
            <a:r>
              <a:rPr sz="2800" dirty="0">
                <a:latin typeface="Times New Roman"/>
                <a:cs typeface="Times New Roman"/>
              </a:rPr>
              <a:t>h</a:t>
            </a:r>
            <a:r>
              <a:rPr sz="2800" spc="-5" dirty="0">
                <a:latin typeface="Times New Roman"/>
                <a:cs typeface="Times New Roman"/>
              </a:rPr>
              <a:t>e</a:t>
            </a:r>
            <a:r>
              <a:rPr sz="2800" dirty="0">
                <a:latin typeface="Times New Roman"/>
                <a:cs typeface="Times New Roman"/>
              </a:rPr>
              <a:t>	</a:t>
            </a:r>
            <a:r>
              <a:rPr sz="2800" spc="5" dirty="0">
                <a:latin typeface="Times New Roman"/>
                <a:cs typeface="Times New Roman"/>
              </a:rPr>
              <a:t>f</a:t>
            </a:r>
            <a:r>
              <a:rPr sz="2800" dirty="0">
                <a:latin typeface="Times New Roman"/>
                <a:cs typeface="Times New Roman"/>
              </a:rPr>
              <a:t>o</a:t>
            </a:r>
            <a:r>
              <a:rPr sz="2800" spc="-5" dirty="0">
                <a:latin typeface="Times New Roman"/>
                <a:cs typeface="Times New Roman"/>
              </a:rPr>
              <a:t>llowi</a:t>
            </a:r>
            <a:r>
              <a:rPr sz="2800" spc="5" dirty="0">
                <a:latin typeface="Times New Roman"/>
                <a:cs typeface="Times New Roman"/>
              </a:rPr>
              <a:t>n</a:t>
            </a:r>
            <a:r>
              <a:rPr sz="2800" spc="-5" dirty="0">
                <a:latin typeface="Times New Roman"/>
                <a:cs typeface="Times New Roman"/>
              </a:rPr>
              <a:t>g  coding</a:t>
            </a:r>
            <a:r>
              <a:rPr sz="2800" spc="-10" dirty="0">
                <a:latin typeface="Times New Roman"/>
                <a:cs typeface="Times New Roman"/>
              </a:rPr>
              <a:t> scheme.</a:t>
            </a:r>
            <a:endParaRPr sz="2800" dirty="0">
              <a:latin typeface="Times New Roman"/>
              <a:cs typeface="Times New Roman"/>
            </a:endParaRPr>
          </a:p>
          <a:p>
            <a:pPr marL="12700">
              <a:lnSpc>
                <a:spcPct val="100000"/>
              </a:lnSpc>
            </a:pPr>
            <a:endParaRPr lang="en-GB" sz="4050" dirty="0">
              <a:latin typeface="Times New Roman"/>
              <a:cs typeface="Times New Roman"/>
            </a:endParaRPr>
          </a:p>
          <a:p>
            <a:pPr marL="12700">
              <a:lnSpc>
                <a:spcPct val="100000"/>
              </a:lnSpc>
            </a:pPr>
            <a:r>
              <a:rPr sz="2800" spc="-120" dirty="0" smtClean="0">
                <a:latin typeface="Times New Roman"/>
                <a:cs typeface="Times New Roman"/>
              </a:rPr>
              <a:t>We</a:t>
            </a:r>
            <a:r>
              <a:rPr sz="2800" spc="-5" dirty="0" smtClean="0">
                <a:latin typeface="Times New Roman"/>
                <a:cs typeface="Times New Roman"/>
              </a:rPr>
              <a:t> </a:t>
            </a:r>
            <a:r>
              <a:rPr sz="2800" spc="-5" dirty="0">
                <a:latin typeface="Times New Roman"/>
                <a:cs typeface="Times New Roman"/>
              </a:rPr>
              <a:t>first</a:t>
            </a:r>
            <a:r>
              <a:rPr sz="2800" spc="-10" dirty="0">
                <a:latin typeface="Times New Roman"/>
                <a:cs typeface="Times New Roman"/>
              </a:rPr>
              <a:t> </a:t>
            </a:r>
            <a:r>
              <a:rPr sz="2800" dirty="0">
                <a:latin typeface="Times New Roman"/>
                <a:cs typeface="Times New Roman"/>
              </a:rPr>
              <a:t>find</a:t>
            </a:r>
            <a:r>
              <a:rPr sz="2800" spc="-15" dirty="0">
                <a:latin typeface="Times New Roman"/>
                <a:cs typeface="Times New Roman"/>
              </a:rPr>
              <a:t> </a:t>
            </a:r>
            <a:r>
              <a:rPr sz="2800" spc="-5" dirty="0">
                <a:latin typeface="Times New Roman"/>
                <a:cs typeface="Times New Roman"/>
              </a:rPr>
              <a:t>all</a:t>
            </a:r>
            <a:r>
              <a:rPr sz="2800" spc="-10" dirty="0">
                <a:latin typeface="Times New Roman"/>
                <a:cs typeface="Times New Roman"/>
              </a:rPr>
              <a:t> Hamming</a:t>
            </a:r>
            <a:r>
              <a:rPr sz="2800" spc="45" dirty="0">
                <a:latin typeface="Times New Roman"/>
                <a:cs typeface="Times New Roman"/>
              </a:rPr>
              <a:t> </a:t>
            </a:r>
            <a:r>
              <a:rPr sz="2800" spc="-5" dirty="0">
                <a:latin typeface="Times New Roman"/>
                <a:cs typeface="Times New Roman"/>
              </a:rPr>
              <a:t>distances.</a:t>
            </a:r>
            <a:endParaRPr sz="2800" dirty="0">
              <a:latin typeface="Times New Roman"/>
              <a:cs typeface="Times New Roman"/>
            </a:endParaRPr>
          </a:p>
        </p:txBody>
      </p:sp>
      <p:sp>
        <p:nvSpPr>
          <p:cNvPr id="15" name="object 15"/>
          <p:cNvSpPr txBox="1"/>
          <p:nvPr/>
        </p:nvSpPr>
        <p:spPr>
          <a:xfrm>
            <a:off x="227075" y="4502658"/>
            <a:ext cx="3609340" cy="452120"/>
          </a:xfrm>
          <a:prstGeom prst="rect">
            <a:avLst/>
          </a:prstGeom>
        </p:spPr>
        <p:txBody>
          <a:bodyPr vert="horz" wrap="square" lIns="0" tIns="12065" rIns="0" bIns="0" rtlCol="0">
            <a:spAutoFit/>
          </a:bodyPr>
          <a:lstStyle/>
          <a:p>
            <a:pPr marL="38100">
              <a:lnSpc>
                <a:spcPct val="100000"/>
              </a:lnSpc>
              <a:spcBef>
                <a:spcPts val="95"/>
              </a:spcBef>
            </a:pPr>
            <a:r>
              <a:rPr sz="2800" spc="-5" dirty="0">
                <a:latin typeface="Times New Roman"/>
                <a:cs typeface="Times New Roman"/>
              </a:rPr>
              <a:t>The </a:t>
            </a:r>
            <a:r>
              <a:rPr sz="2800" spc="5" dirty="0">
                <a:latin typeface="Times New Roman"/>
                <a:cs typeface="Times New Roman"/>
              </a:rPr>
              <a:t>d</a:t>
            </a:r>
            <a:r>
              <a:rPr sz="2775" spc="7" baseline="-21021" dirty="0">
                <a:latin typeface="Times New Roman"/>
                <a:cs typeface="Times New Roman"/>
              </a:rPr>
              <a:t>min</a:t>
            </a:r>
            <a:r>
              <a:rPr sz="2775" spc="322" baseline="-21021" dirty="0">
                <a:latin typeface="Times New Roman"/>
                <a:cs typeface="Times New Roman"/>
              </a:rPr>
              <a:t> </a:t>
            </a:r>
            <a:r>
              <a:rPr sz="2800" spc="-5" dirty="0">
                <a:latin typeface="Times New Roman"/>
                <a:cs typeface="Times New Roman"/>
              </a:rPr>
              <a:t>in</a:t>
            </a:r>
            <a:r>
              <a:rPr sz="2800" dirty="0">
                <a:latin typeface="Times New Roman"/>
                <a:cs typeface="Times New Roman"/>
              </a:rPr>
              <a:t> </a:t>
            </a:r>
            <a:r>
              <a:rPr sz="2800" spc="-5" dirty="0">
                <a:latin typeface="Times New Roman"/>
                <a:cs typeface="Times New Roman"/>
              </a:rPr>
              <a:t>this</a:t>
            </a:r>
            <a:r>
              <a:rPr sz="2800" spc="-20" dirty="0">
                <a:latin typeface="Times New Roman"/>
                <a:cs typeface="Times New Roman"/>
              </a:rPr>
              <a:t> </a:t>
            </a:r>
            <a:r>
              <a:rPr sz="2800" spc="-10" dirty="0">
                <a:latin typeface="Times New Roman"/>
                <a:cs typeface="Times New Roman"/>
              </a:rPr>
              <a:t>case </a:t>
            </a:r>
            <a:r>
              <a:rPr sz="2800" spc="-5" dirty="0">
                <a:latin typeface="Times New Roman"/>
                <a:cs typeface="Times New Roman"/>
              </a:rPr>
              <a:t>is 3.</a:t>
            </a:r>
            <a:endParaRPr sz="2800">
              <a:latin typeface="Times New Roman"/>
              <a:cs typeface="Times New Roman"/>
            </a:endParaRPr>
          </a:p>
        </p:txBody>
      </p:sp>
      <p:sp>
        <p:nvSpPr>
          <p:cNvPr id="16" name="object 16"/>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17" name="object 17"/>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18" name="object 18"/>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19" name="object 19"/>
          <p:cNvSpPr txBox="1">
            <a:spLocks noGrp="1"/>
          </p:cNvSpPr>
          <p:nvPr>
            <p:ph type="title"/>
          </p:nvPr>
        </p:nvSpPr>
        <p:spPr>
          <a:xfrm>
            <a:off x="252475" y="347217"/>
            <a:ext cx="2404745" cy="574040"/>
          </a:xfrm>
          <a:prstGeom prst="rect">
            <a:avLst/>
          </a:prstGeom>
        </p:spPr>
        <p:txBody>
          <a:bodyPr vert="horz" wrap="square" lIns="0" tIns="12700" rIns="0" bIns="0" rtlCol="0">
            <a:spAutoFit/>
          </a:bodyPr>
          <a:lstStyle/>
          <a:p>
            <a:pPr marL="12700">
              <a:lnSpc>
                <a:spcPct val="100000"/>
              </a:lnSpc>
              <a:spcBef>
                <a:spcPts val="100"/>
              </a:spcBef>
            </a:pPr>
            <a:r>
              <a:rPr sz="3600" spc="-35" dirty="0"/>
              <a:t>Example</a:t>
            </a:r>
            <a:r>
              <a:rPr sz="3600" spc="-160" dirty="0"/>
              <a:t> </a:t>
            </a:r>
            <a:r>
              <a:rPr sz="3600" spc="-15" dirty="0"/>
              <a:t>(2)</a:t>
            </a:r>
            <a:endParaRPr sz="3600"/>
          </a:p>
        </p:txBody>
      </p:sp>
      <p:grpSp>
        <p:nvGrpSpPr>
          <p:cNvPr id="20" name="object 20"/>
          <p:cNvGrpSpPr/>
          <p:nvPr/>
        </p:nvGrpSpPr>
        <p:grpSpPr>
          <a:xfrm>
            <a:off x="308609" y="3221989"/>
            <a:ext cx="8526780" cy="800100"/>
            <a:chOff x="308609" y="3221989"/>
            <a:chExt cx="8526780" cy="800100"/>
          </a:xfrm>
        </p:grpSpPr>
        <p:pic>
          <p:nvPicPr>
            <p:cNvPr id="21" name="object 21"/>
            <p:cNvPicPr/>
            <p:nvPr/>
          </p:nvPicPr>
          <p:blipFill>
            <a:blip r:embed="rId2" cstate="print"/>
            <a:stretch>
              <a:fillRect/>
            </a:stretch>
          </p:blipFill>
          <p:spPr>
            <a:xfrm>
              <a:off x="365759" y="3279647"/>
              <a:ext cx="8412480" cy="685800"/>
            </a:xfrm>
            <a:prstGeom prst="rect">
              <a:avLst/>
            </a:prstGeom>
          </p:spPr>
        </p:pic>
        <p:sp>
          <p:nvSpPr>
            <p:cNvPr id="22" name="object 22"/>
            <p:cNvSpPr/>
            <p:nvPr/>
          </p:nvSpPr>
          <p:spPr>
            <a:xfrm>
              <a:off x="308610" y="3221989"/>
              <a:ext cx="8526780" cy="800100"/>
            </a:xfrm>
            <a:custGeom>
              <a:avLst/>
              <a:gdLst/>
              <a:ahLst/>
              <a:cxnLst/>
              <a:rect l="l" t="t" r="r" b="b"/>
              <a:pathLst>
                <a:path w="8526780" h="800100">
                  <a:moveTo>
                    <a:pt x="8481060" y="45720"/>
                  </a:moveTo>
                  <a:lnTo>
                    <a:pt x="45720" y="45720"/>
                  </a:lnTo>
                  <a:lnTo>
                    <a:pt x="45720" y="57150"/>
                  </a:lnTo>
                  <a:lnTo>
                    <a:pt x="45720" y="742950"/>
                  </a:lnTo>
                  <a:lnTo>
                    <a:pt x="45720" y="754380"/>
                  </a:lnTo>
                  <a:lnTo>
                    <a:pt x="8481060" y="754380"/>
                  </a:lnTo>
                  <a:lnTo>
                    <a:pt x="8481060" y="743458"/>
                  </a:lnTo>
                  <a:lnTo>
                    <a:pt x="8481060" y="742950"/>
                  </a:lnTo>
                  <a:lnTo>
                    <a:pt x="8481060" y="57658"/>
                  </a:lnTo>
                  <a:lnTo>
                    <a:pt x="8469630" y="57658"/>
                  </a:lnTo>
                  <a:lnTo>
                    <a:pt x="8469630" y="742950"/>
                  </a:lnTo>
                  <a:lnTo>
                    <a:pt x="57150" y="742950"/>
                  </a:lnTo>
                  <a:lnTo>
                    <a:pt x="57150" y="57150"/>
                  </a:lnTo>
                  <a:lnTo>
                    <a:pt x="8481060" y="57150"/>
                  </a:lnTo>
                  <a:lnTo>
                    <a:pt x="8481060" y="45720"/>
                  </a:lnTo>
                  <a:close/>
                </a:path>
                <a:path w="8526780" h="800100">
                  <a:moveTo>
                    <a:pt x="8526780" y="0"/>
                  </a:moveTo>
                  <a:lnTo>
                    <a:pt x="0" y="0"/>
                  </a:lnTo>
                  <a:lnTo>
                    <a:pt x="0" y="34290"/>
                  </a:lnTo>
                  <a:lnTo>
                    <a:pt x="0" y="765810"/>
                  </a:lnTo>
                  <a:lnTo>
                    <a:pt x="0" y="800100"/>
                  </a:lnTo>
                  <a:lnTo>
                    <a:pt x="8526780" y="800100"/>
                  </a:lnTo>
                  <a:lnTo>
                    <a:pt x="8526780" y="766318"/>
                  </a:lnTo>
                  <a:lnTo>
                    <a:pt x="8526780" y="765810"/>
                  </a:lnTo>
                  <a:lnTo>
                    <a:pt x="8526780" y="34798"/>
                  </a:lnTo>
                  <a:lnTo>
                    <a:pt x="8492490" y="34798"/>
                  </a:lnTo>
                  <a:lnTo>
                    <a:pt x="8492490" y="765810"/>
                  </a:lnTo>
                  <a:lnTo>
                    <a:pt x="34290" y="765810"/>
                  </a:lnTo>
                  <a:lnTo>
                    <a:pt x="34290" y="34290"/>
                  </a:lnTo>
                  <a:lnTo>
                    <a:pt x="8526780" y="34290"/>
                  </a:lnTo>
                  <a:lnTo>
                    <a:pt x="8526780" y="0"/>
                  </a:lnTo>
                  <a:close/>
                </a:path>
              </a:pathLst>
            </a:custGeom>
            <a:solidFill>
              <a:srgbClr val="3333CC"/>
            </a:solidFill>
          </p:spPr>
          <p:txBody>
            <a:bodyPr wrap="square" lIns="0" tIns="0" rIns="0" bIns="0" rtlCol="0"/>
            <a:lstStyle/>
            <a:p>
              <a:endParaRPr/>
            </a:p>
          </p:txBody>
        </p:sp>
      </p:gr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12700">
              <a:lnSpc>
                <a:spcPts val="2315"/>
              </a:lnSpc>
            </a:pPr>
            <a:r>
              <a:rPr dirty="0"/>
              <a:t>10.</a:t>
            </a:r>
            <a:fld id="{81D60167-4931-47E6-BA6A-407CBD079E47}" type="slidenum">
              <a:rPr dirty="0"/>
              <a:t>15</a:t>
            </a:fld>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 name="object 91"/>
          <p:cNvSpPr txBox="1"/>
          <p:nvPr/>
        </p:nvSpPr>
        <p:spPr>
          <a:xfrm>
            <a:off x="328295" y="1213866"/>
            <a:ext cx="8587105" cy="4185120"/>
          </a:xfrm>
          <a:prstGeom prst="rect">
            <a:avLst/>
          </a:prstGeom>
        </p:spPr>
        <p:txBody>
          <a:bodyPr vert="horz" wrap="square" lIns="0" tIns="12065" rIns="0" bIns="0" rtlCol="0">
            <a:spAutoFit/>
          </a:bodyPr>
          <a:lstStyle/>
          <a:p>
            <a:pPr marL="12700" marR="8255">
              <a:lnSpc>
                <a:spcPct val="100000"/>
              </a:lnSpc>
              <a:spcBef>
                <a:spcPts val="95"/>
              </a:spcBef>
            </a:pPr>
            <a:r>
              <a:rPr sz="2800" spc="-5" dirty="0">
                <a:latin typeface="Times New Roman"/>
                <a:cs typeface="Times New Roman"/>
              </a:rPr>
              <a:t>A</a:t>
            </a:r>
            <a:r>
              <a:rPr sz="2800" spc="-25" dirty="0">
                <a:latin typeface="Times New Roman"/>
                <a:cs typeface="Times New Roman"/>
              </a:rPr>
              <a:t> </a:t>
            </a:r>
            <a:r>
              <a:rPr sz="2800" spc="-5" dirty="0">
                <a:latin typeface="Times New Roman"/>
                <a:cs typeface="Times New Roman"/>
              </a:rPr>
              <a:t>code</a:t>
            </a:r>
            <a:r>
              <a:rPr sz="2800" spc="140" dirty="0">
                <a:latin typeface="Times New Roman"/>
                <a:cs typeface="Times New Roman"/>
              </a:rPr>
              <a:t> </a:t>
            </a:r>
            <a:r>
              <a:rPr sz="2800" spc="-10" dirty="0">
                <a:latin typeface="Times New Roman"/>
                <a:cs typeface="Times New Roman"/>
              </a:rPr>
              <a:t>scheme</a:t>
            </a:r>
            <a:r>
              <a:rPr sz="2800" spc="140" dirty="0">
                <a:latin typeface="Times New Roman"/>
                <a:cs typeface="Times New Roman"/>
              </a:rPr>
              <a:t> </a:t>
            </a:r>
            <a:r>
              <a:rPr sz="2800" spc="-5" dirty="0">
                <a:latin typeface="Times New Roman"/>
                <a:cs typeface="Times New Roman"/>
              </a:rPr>
              <a:t>has</a:t>
            </a:r>
            <a:r>
              <a:rPr sz="2800" spc="140" dirty="0">
                <a:latin typeface="Times New Roman"/>
                <a:cs typeface="Times New Roman"/>
              </a:rPr>
              <a:t> </a:t>
            </a:r>
            <a:r>
              <a:rPr sz="2800" spc="-5" dirty="0">
                <a:latin typeface="Times New Roman"/>
                <a:cs typeface="Times New Roman"/>
              </a:rPr>
              <a:t>a</a:t>
            </a:r>
            <a:r>
              <a:rPr sz="2800" spc="135" dirty="0">
                <a:latin typeface="Times New Roman"/>
                <a:cs typeface="Times New Roman"/>
              </a:rPr>
              <a:t> </a:t>
            </a:r>
            <a:r>
              <a:rPr sz="2800" spc="-5" dirty="0">
                <a:latin typeface="Times New Roman"/>
                <a:cs typeface="Times New Roman"/>
              </a:rPr>
              <a:t>Hamming</a:t>
            </a:r>
            <a:r>
              <a:rPr sz="2800" spc="145" dirty="0">
                <a:latin typeface="Times New Roman"/>
                <a:cs typeface="Times New Roman"/>
              </a:rPr>
              <a:t> </a:t>
            </a:r>
            <a:r>
              <a:rPr sz="2800" spc="-5" dirty="0">
                <a:latin typeface="Times New Roman"/>
                <a:cs typeface="Times New Roman"/>
              </a:rPr>
              <a:t>distance</a:t>
            </a:r>
            <a:r>
              <a:rPr sz="2800" spc="120" dirty="0">
                <a:latin typeface="Times New Roman"/>
                <a:cs typeface="Times New Roman"/>
              </a:rPr>
              <a:t> </a:t>
            </a:r>
            <a:r>
              <a:rPr sz="2800" spc="-5" dirty="0">
                <a:latin typeface="Times New Roman"/>
                <a:cs typeface="Times New Roman"/>
              </a:rPr>
              <a:t>dmin</a:t>
            </a:r>
            <a:r>
              <a:rPr sz="2800" spc="145" dirty="0">
                <a:latin typeface="Times New Roman"/>
                <a:cs typeface="Times New Roman"/>
              </a:rPr>
              <a:t> </a:t>
            </a:r>
            <a:r>
              <a:rPr sz="2800" spc="-5" dirty="0">
                <a:latin typeface="Times New Roman"/>
                <a:cs typeface="Times New Roman"/>
              </a:rPr>
              <a:t>=</a:t>
            </a:r>
            <a:r>
              <a:rPr sz="2800" spc="135" dirty="0">
                <a:latin typeface="Times New Roman"/>
                <a:cs typeface="Times New Roman"/>
              </a:rPr>
              <a:t> </a:t>
            </a:r>
            <a:r>
              <a:rPr sz="2800" dirty="0">
                <a:latin typeface="Times New Roman"/>
                <a:cs typeface="Times New Roman"/>
              </a:rPr>
              <a:t>4.</a:t>
            </a:r>
            <a:r>
              <a:rPr sz="2800" spc="140" dirty="0">
                <a:latin typeface="Times New Roman"/>
                <a:cs typeface="Times New Roman"/>
              </a:rPr>
              <a:t> </a:t>
            </a:r>
            <a:r>
              <a:rPr sz="2800" spc="-5" dirty="0">
                <a:latin typeface="Times New Roman"/>
                <a:cs typeface="Times New Roman"/>
              </a:rPr>
              <a:t>What</a:t>
            </a:r>
            <a:r>
              <a:rPr sz="2800" spc="140" dirty="0">
                <a:latin typeface="Times New Roman"/>
                <a:cs typeface="Times New Roman"/>
              </a:rPr>
              <a:t> </a:t>
            </a:r>
            <a:r>
              <a:rPr sz="2800" spc="-15" dirty="0">
                <a:latin typeface="Times New Roman"/>
                <a:cs typeface="Times New Roman"/>
              </a:rPr>
              <a:t>is </a:t>
            </a:r>
            <a:r>
              <a:rPr sz="2800" spc="-685" dirty="0">
                <a:latin typeface="Times New Roman"/>
                <a:cs typeface="Times New Roman"/>
              </a:rPr>
              <a:t> </a:t>
            </a:r>
            <a:r>
              <a:rPr sz="2800" dirty="0">
                <a:latin typeface="Times New Roman"/>
                <a:cs typeface="Times New Roman"/>
              </a:rPr>
              <a:t>the</a:t>
            </a:r>
            <a:r>
              <a:rPr sz="2800" spc="-5" dirty="0">
                <a:latin typeface="Times New Roman"/>
                <a:cs typeface="Times New Roman"/>
              </a:rPr>
              <a:t> error</a:t>
            </a:r>
            <a:r>
              <a:rPr sz="2800" spc="10" dirty="0">
                <a:latin typeface="Times New Roman"/>
                <a:cs typeface="Times New Roman"/>
              </a:rPr>
              <a:t> </a:t>
            </a:r>
            <a:r>
              <a:rPr sz="2800" spc="-5" dirty="0">
                <a:latin typeface="Times New Roman"/>
                <a:cs typeface="Times New Roman"/>
              </a:rPr>
              <a:t>detection</a:t>
            </a:r>
            <a:r>
              <a:rPr sz="2800" dirty="0">
                <a:latin typeface="Times New Roman"/>
                <a:cs typeface="Times New Roman"/>
              </a:rPr>
              <a:t> </a:t>
            </a:r>
            <a:r>
              <a:rPr sz="2800" spc="-5" dirty="0">
                <a:latin typeface="Times New Roman"/>
                <a:cs typeface="Times New Roman"/>
              </a:rPr>
              <a:t>and</a:t>
            </a:r>
            <a:r>
              <a:rPr sz="2800" dirty="0">
                <a:latin typeface="Times New Roman"/>
                <a:cs typeface="Times New Roman"/>
              </a:rPr>
              <a:t> </a:t>
            </a:r>
            <a:r>
              <a:rPr sz="2800" spc="-5" dirty="0">
                <a:latin typeface="Times New Roman"/>
                <a:cs typeface="Times New Roman"/>
              </a:rPr>
              <a:t>correction</a:t>
            </a:r>
            <a:r>
              <a:rPr sz="2800" spc="5" dirty="0">
                <a:latin typeface="Times New Roman"/>
                <a:cs typeface="Times New Roman"/>
              </a:rPr>
              <a:t> </a:t>
            </a:r>
            <a:r>
              <a:rPr sz="2800" spc="-5" dirty="0">
                <a:latin typeface="Times New Roman"/>
                <a:cs typeface="Times New Roman"/>
              </a:rPr>
              <a:t>capability </a:t>
            </a:r>
            <a:r>
              <a:rPr sz="2800" dirty="0">
                <a:latin typeface="Times New Roman"/>
                <a:cs typeface="Times New Roman"/>
              </a:rPr>
              <a:t>of</a:t>
            </a:r>
            <a:r>
              <a:rPr sz="2800" spc="10" dirty="0">
                <a:latin typeface="Times New Roman"/>
                <a:cs typeface="Times New Roman"/>
              </a:rPr>
              <a:t> </a:t>
            </a:r>
            <a:r>
              <a:rPr sz="2800" spc="-5" dirty="0">
                <a:latin typeface="Times New Roman"/>
                <a:cs typeface="Times New Roman"/>
              </a:rPr>
              <a:t>this</a:t>
            </a:r>
            <a:r>
              <a:rPr sz="2800" spc="5" dirty="0">
                <a:latin typeface="Times New Roman"/>
                <a:cs typeface="Times New Roman"/>
              </a:rPr>
              <a:t> </a:t>
            </a:r>
            <a:r>
              <a:rPr sz="2800" spc="-10" dirty="0">
                <a:latin typeface="Times New Roman"/>
                <a:cs typeface="Times New Roman"/>
              </a:rPr>
              <a:t>scheme?</a:t>
            </a:r>
            <a:endParaRPr sz="2800" dirty="0">
              <a:latin typeface="Times New Roman"/>
              <a:cs typeface="Times New Roman"/>
            </a:endParaRPr>
          </a:p>
          <a:p>
            <a:pPr>
              <a:lnSpc>
                <a:spcPct val="100000"/>
              </a:lnSpc>
              <a:spcBef>
                <a:spcPts val="50"/>
              </a:spcBef>
            </a:pPr>
            <a:endParaRPr sz="4050" dirty="0">
              <a:latin typeface="Times New Roman"/>
              <a:cs typeface="Times New Roman"/>
            </a:endParaRPr>
          </a:p>
          <a:p>
            <a:pPr marL="12700">
              <a:lnSpc>
                <a:spcPct val="100000"/>
              </a:lnSpc>
            </a:pPr>
            <a:r>
              <a:rPr sz="2800" i="1" dirty="0">
                <a:solidFill>
                  <a:srgbClr val="00CC00"/>
                </a:solidFill>
                <a:latin typeface="Times New Roman"/>
                <a:cs typeface="Times New Roman"/>
              </a:rPr>
              <a:t>Solution:</a:t>
            </a:r>
            <a:endParaRPr sz="2800" dirty="0">
              <a:latin typeface="Times New Roman"/>
              <a:cs typeface="Times New Roman"/>
            </a:endParaRPr>
          </a:p>
          <a:p>
            <a:pPr marL="12700" marR="5080" algn="just">
              <a:lnSpc>
                <a:spcPct val="100000"/>
              </a:lnSpc>
              <a:spcBef>
                <a:spcPts val="675"/>
              </a:spcBef>
            </a:pPr>
            <a:r>
              <a:rPr sz="2800" spc="-5" dirty="0">
                <a:latin typeface="Times New Roman"/>
                <a:cs typeface="Times New Roman"/>
              </a:rPr>
              <a:t>This</a:t>
            </a:r>
            <a:r>
              <a:rPr sz="2800" spc="650" dirty="0">
                <a:latin typeface="Times New Roman"/>
                <a:cs typeface="Times New Roman"/>
              </a:rPr>
              <a:t> </a:t>
            </a:r>
            <a:r>
              <a:rPr sz="2800" spc="-5" dirty="0">
                <a:latin typeface="Times New Roman"/>
                <a:cs typeface="Times New Roman"/>
              </a:rPr>
              <a:t>code</a:t>
            </a:r>
            <a:r>
              <a:rPr sz="2800" spc="630" dirty="0">
                <a:latin typeface="Times New Roman"/>
                <a:cs typeface="Times New Roman"/>
              </a:rPr>
              <a:t> </a:t>
            </a:r>
            <a:r>
              <a:rPr sz="2800" spc="-5" dirty="0">
                <a:latin typeface="Times New Roman"/>
                <a:cs typeface="Times New Roman"/>
              </a:rPr>
              <a:t>guarantees</a:t>
            </a:r>
            <a:r>
              <a:rPr sz="2800" spc="650" dirty="0">
                <a:latin typeface="Times New Roman"/>
                <a:cs typeface="Times New Roman"/>
              </a:rPr>
              <a:t> </a:t>
            </a:r>
            <a:r>
              <a:rPr sz="2800" dirty="0">
                <a:latin typeface="Times New Roman"/>
                <a:cs typeface="Times New Roman"/>
              </a:rPr>
              <a:t>the</a:t>
            </a:r>
            <a:r>
              <a:rPr sz="2800" spc="640" dirty="0">
                <a:latin typeface="Times New Roman"/>
                <a:cs typeface="Times New Roman"/>
              </a:rPr>
              <a:t> </a:t>
            </a:r>
            <a:r>
              <a:rPr sz="2800" spc="-5" dirty="0">
                <a:latin typeface="Times New Roman"/>
                <a:cs typeface="Times New Roman"/>
              </a:rPr>
              <a:t>detection</a:t>
            </a:r>
            <a:r>
              <a:rPr sz="2800" spc="645" dirty="0">
                <a:latin typeface="Times New Roman"/>
                <a:cs typeface="Times New Roman"/>
              </a:rPr>
              <a:t> </a:t>
            </a:r>
            <a:r>
              <a:rPr sz="2800" dirty="0">
                <a:latin typeface="Times New Roman"/>
                <a:cs typeface="Times New Roman"/>
              </a:rPr>
              <a:t>of</a:t>
            </a:r>
            <a:r>
              <a:rPr sz="2800" spc="645" dirty="0">
                <a:latin typeface="Times New Roman"/>
                <a:cs typeface="Times New Roman"/>
              </a:rPr>
              <a:t> </a:t>
            </a:r>
            <a:r>
              <a:rPr sz="2800" spc="-10" dirty="0">
                <a:latin typeface="Times New Roman"/>
                <a:cs typeface="Times New Roman"/>
              </a:rPr>
              <a:t>up</a:t>
            </a:r>
            <a:r>
              <a:rPr sz="2800" spc="650" dirty="0">
                <a:latin typeface="Times New Roman"/>
                <a:cs typeface="Times New Roman"/>
              </a:rPr>
              <a:t> </a:t>
            </a:r>
            <a:r>
              <a:rPr sz="2800" spc="-5" dirty="0">
                <a:latin typeface="Times New Roman"/>
                <a:cs typeface="Times New Roman"/>
              </a:rPr>
              <a:t>to</a:t>
            </a:r>
            <a:r>
              <a:rPr sz="2800" spc="650" dirty="0">
                <a:latin typeface="Times New Roman"/>
                <a:cs typeface="Times New Roman"/>
              </a:rPr>
              <a:t> </a:t>
            </a:r>
            <a:r>
              <a:rPr sz="2800" spc="-5" dirty="0">
                <a:latin typeface="Times New Roman"/>
                <a:cs typeface="Times New Roman"/>
              </a:rPr>
              <a:t>three</a:t>
            </a:r>
            <a:r>
              <a:rPr sz="2800" spc="640" dirty="0">
                <a:latin typeface="Times New Roman"/>
                <a:cs typeface="Times New Roman"/>
              </a:rPr>
              <a:t> </a:t>
            </a:r>
            <a:r>
              <a:rPr sz="2800" spc="-5" dirty="0">
                <a:latin typeface="Times New Roman"/>
                <a:cs typeface="Times New Roman"/>
              </a:rPr>
              <a:t>errors </a:t>
            </a:r>
            <a:r>
              <a:rPr sz="2800" spc="-690" dirty="0">
                <a:latin typeface="Times New Roman"/>
                <a:cs typeface="Times New Roman"/>
              </a:rPr>
              <a:t> </a:t>
            </a:r>
            <a:r>
              <a:rPr sz="2800" b="1" spc="-5" dirty="0" smtClean="0">
                <a:solidFill>
                  <a:srgbClr val="FF0000"/>
                </a:solidFill>
                <a:latin typeface="Times New Roman"/>
                <a:cs typeface="Times New Roman"/>
              </a:rPr>
              <a:t>(</a:t>
            </a:r>
            <a:r>
              <a:rPr lang="en-GB" sz="2800" b="1" spc="-5" dirty="0" smtClean="0">
                <a:solidFill>
                  <a:srgbClr val="FF0000"/>
                </a:solidFill>
                <a:latin typeface="Times New Roman"/>
                <a:cs typeface="Times New Roman"/>
              </a:rPr>
              <a:t>d=s+1 or </a:t>
            </a:r>
            <a:r>
              <a:rPr sz="2800" b="1" spc="-5" dirty="0" smtClean="0">
                <a:solidFill>
                  <a:srgbClr val="FF0000"/>
                </a:solidFill>
                <a:latin typeface="Times New Roman"/>
                <a:cs typeface="Times New Roman"/>
              </a:rPr>
              <a:t>s</a:t>
            </a:r>
            <a:r>
              <a:rPr sz="2800" b="1" spc="320" dirty="0" smtClean="0">
                <a:solidFill>
                  <a:srgbClr val="FF0000"/>
                </a:solidFill>
                <a:latin typeface="Times New Roman"/>
                <a:cs typeface="Times New Roman"/>
              </a:rPr>
              <a:t> </a:t>
            </a:r>
            <a:r>
              <a:rPr sz="2800" b="1" spc="-5" dirty="0">
                <a:solidFill>
                  <a:srgbClr val="FF0000"/>
                </a:solidFill>
                <a:latin typeface="Times New Roman"/>
                <a:cs typeface="Times New Roman"/>
              </a:rPr>
              <a:t>=</a:t>
            </a:r>
            <a:r>
              <a:rPr sz="2800" b="1" spc="315" dirty="0">
                <a:solidFill>
                  <a:srgbClr val="FF0000"/>
                </a:solidFill>
                <a:latin typeface="Times New Roman"/>
                <a:cs typeface="Times New Roman"/>
              </a:rPr>
              <a:t> </a:t>
            </a:r>
            <a:r>
              <a:rPr sz="2800" b="1" dirty="0">
                <a:solidFill>
                  <a:srgbClr val="FF0000"/>
                </a:solidFill>
                <a:latin typeface="Times New Roman"/>
                <a:cs typeface="Times New Roman"/>
              </a:rPr>
              <a:t>3),</a:t>
            </a:r>
            <a:r>
              <a:rPr sz="2800" b="1" spc="325" dirty="0">
                <a:solidFill>
                  <a:srgbClr val="FF0000"/>
                </a:solidFill>
                <a:latin typeface="Times New Roman"/>
                <a:cs typeface="Times New Roman"/>
              </a:rPr>
              <a:t> </a:t>
            </a:r>
            <a:r>
              <a:rPr sz="2800" dirty="0">
                <a:latin typeface="Times New Roman"/>
                <a:cs typeface="Times New Roman"/>
              </a:rPr>
              <a:t>but</a:t>
            </a:r>
            <a:r>
              <a:rPr sz="2800" spc="330" dirty="0">
                <a:latin typeface="Times New Roman"/>
                <a:cs typeface="Times New Roman"/>
              </a:rPr>
              <a:t> </a:t>
            </a:r>
            <a:r>
              <a:rPr sz="2800" spc="-5" dirty="0">
                <a:latin typeface="Times New Roman"/>
                <a:cs typeface="Times New Roman"/>
              </a:rPr>
              <a:t>it</a:t>
            </a:r>
            <a:r>
              <a:rPr sz="2800" spc="320" dirty="0">
                <a:latin typeface="Times New Roman"/>
                <a:cs typeface="Times New Roman"/>
              </a:rPr>
              <a:t> </a:t>
            </a:r>
            <a:r>
              <a:rPr sz="2800" spc="-10" dirty="0">
                <a:latin typeface="Times New Roman"/>
                <a:cs typeface="Times New Roman"/>
              </a:rPr>
              <a:t>can</a:t>
            </a:r>
            <a:r>
              <a:rPr sz="2800" spc="325" dirty="0">
                <a:latin typeface="Times New Roman"/>
                <a:cs typeface="Times New Roman"/>
              </a:rPr>
              <a:t> </a:t>
            </a:r>
            <a:r>
              <a:rPr sz="2800" spc="-5" dirty="0">
                <a:latin typeface="Times New Roman"/>
                <a:cs typeface="Times New Roman"/>
              </a:rPr>
              <a:t>correct</a:t>
            </a:r>
            <a:r>
              <a:rPr sz="2800" spc="325" dirty="0">
                <a:latin typeface="Times New Roman"/>
                <a:cs typeface="Times New Roman"/>
              </a:rPr>
              <a:t> </a:t>
            </a:r>
            <a:r>
              <a:rPr sz="2800" dirty="0">
                <a:latin typeface="Times New Roman"/>
                <a:cs typeface="Times New Roman"/>
              </a:rPr>
              <a:t>up</a:t>
            </a:r>
            <a:r>
              <a:rPr sz="2800" spc="330" dirty="0">
                <a:latin typeface="Times New Roman"/>
                <a:cs typeface="Times New Roman"/>
              </a:rPr>
              <a:t> </a:t>
            </a:r>
            <a:r>
              <a:rPr sz="2800" spc="-5" dirty="0">
                <a:latin typeface="Times New Roman"/>
                <a:cs typeface="Times New Roman"/>
              </a:rPr>
              <a:t>to</a:t>
            </a:r>
            <a:r>
              <a:rPr sz="2800" spc="325" dirty="0">
                <a:latin typeface="Times New Roman"/>
                <a:cs typeface="Times New Roman"/>
              </a:rPr>
              <a:t> </a:t>
            </a:r>
            <a:r>
              <a:rPr sz="2800" dirty="0">
                <a:latin typeface="Times New Roman"/>
                <a:cs typeface="Times New Roman"/>
              </a:rPr>
              <a:t>one</a:t>
            </a:r>
            <a:r>
              <a:rPr sz="2800" spc="315" dirty="0">
                <a:latin typeface="Times New Roman"/>
                <a:cs typeface="Times New Roman"/>
              </a:rPr>
              <a:t> </a:t>
            </a:r>
            <a:r>
              <a:rPr sz="2800" spc="-30" dirty="0">
                <a:latin typeface="Times New Roman"/>
                <a:cs typeface="Times New Roman"/>
              </a:rPr>
              <a:t>error.</a:t>
            </a:r>
            <a:r>
              <a:rPr sz="2800" spc="315" dirty="0">
                <a:latin typeface="Times New Roman"/>
                <a:cs typeface="Times New Roman"/>
              </a:rPr>
              <a:t> </a:t>
            </a:r>
            <a:r>
              <a:rPr sz="2800" spc="-5" dirty="0">
                <a:latin typeface="Times New Roman"/>
                <a:cs typeface="Times New Roman"/>
              </a:rPr>
              <a:t>In</a:t>
            </a:r>
            <a:r>
              <a:rPr sz="2800" spc="330" dirty="0">
                <a:latin typeface="Times New Roman"/>
                <a:cs typeface="Times New Roman"/>
              </a:rPr>
              <a:t> </a:t>
            </a:r>
            <a:r>
              <a:rPr sz="2800" spc="-5" dirty="0">
                <a:latin typeface="Times New Roman"/>
                <a:cs typeface="Times New Roman"/>
              </a:rPr>
              <a:t>other</a:t>
            </a:r>
            <a:r>
              <a:rPr sz="2800" spc="340" dirty="0">
                <a:latin typeface="Times New Roman"/>
                <a:cs typeface="Times New Roman"/>
              </a:rPr>
              <a:t> </a:t>
            </a:r>
            <a:r>
              <a:rPr sz="2800" spc="-5" dirty="0">
                <a:latin typeface="Times New Roman"/>
                <a:cs typeface="Times New Roman"/>
              </a:rPr>
              <a:t>words, </a:t>
            </a:r>
            <a:r>
              <a:rPr sz="2800" spc="-690" dirty="0">
                <a:latin typeface="Times New Roman"/>
                <a:cs typeface="Times New Roman"/>
              </a:rPr>
              <a:t> </a:t>
            </a:r>
            <a:r>
              <a:rPr sz="2800" spc="-5" dirty="0">
                <a:latin typeface="Times New Roman"/>
                <a:cs typeface="Times New Roman"/>
              </a:rPr>
              <a:t>if </a:t>
            </a:r>
            <a:r>
              <a:rPr sz="2800" dirty="0">
                <a:latin typeface="Times New Roman"/>
                <a:cs typeface="Times New Roman"/>
              </a:rPr>
              <a:t>this </a:t>
            </a:r>
            <a:r>
              <a:rPr sz="2800" spc="-5" dirty="0">
                <a:latin typeface="Times New Roman"/>
                <a:cs typeface="Times New Roman"/>
              </a:rPr>
              <a:t>code is used </a:t>
            </a:r>
            <a:r>
              <a:rPr sz="2800" dirty="0">
                <a:latin typeface="Times New Roman"/>
                <a:cs typeface="Times New Roman"/>
              </a:rPr>
              <a:t>for error correction, </a:t>
            </a:r>
            <a:r>
              <a:rPr sz="2800" spc="-5" dirty="0">
                <a:latin typeface="Times New Roman"/>
                <a:cs typeface="Times New Roman"/>
              </a:rPr>
              <a:t>part of its capability </a:t>
            </a:r>
            <a:r>
              <a:rPr sz="2800" spc="-685" dirty="0">
                <a:latin typeface="Times New Roman"/>
                <a:cs typeface="Times New Roman"/>
              </a:rPr>
              <a:t> </a:t>
            </a:r>
            <a:r>
              <a:rPr sz="2800" spc="-5" dirty="0">
                <a:latin typeface="Times New Roman"/>
                <a:cs typeface="Times New Roman"/>
              </a:rPr>
              <a:t>is</a:t>
            </a:r>
            <a:r>
              <a:rPr sz="2800" dirty="0">
                <a:latin typeface="Times New Roman"/>
                <a:cs typeface="Times New Roman"/>
              </a:rPr>
              <a:t> </a:t>
            </a:r>
            <a:r>
              <a:rPr sz="2800" spc="-10" dirty="0">
                <a:latin typeface="Times New Roman"/>
                <a:cs typeface="Times New Roman"/>
              </a:rPr>
              <a:t>wasted.</a:t>
            </a:r>
            <a:r>
              <a:rPr sz="2800" spc="-5" dirty="0">
                <a:latin typeface="Times New Roman"/>
                <a:cs typeface="Times New Roman"/>
              </a:rPr>
              <a:t> Error</a:t>
            </a:r>
            <a:r>
              <a:rPr sz="2800" dirty="0">
                <a:latin typeface="Times New Roman"/>
                <a:cs typeface="Times New Roman"/>
              </a:rPr>
              <a:t> </a:t>
            </a:r>
            <a:r>
              <a:rPr sz="2800" spc="-5" dirty="0">
                <a:latin typeface="Times New Roman"/>
                <a:cs typeface="Times New Roman"/>
              </a:rPr>
              <a:t>correction</a:t>
            </a:r>
            <a:r>
              <a:rPr sz="2800" dirty="0">
                <a:latin typeface="Times New Roman"/>
                <a:cs typeface="Times New Roman"/>
              </a:rPr>
              <a:t> </a:t>
            </a:r>
            <a:r>
              <a:rPr sz="2800" spc="-5" dirty="0">
                <a:latin typeface="Times New Roman"/>
                <a:cs typeface="Times New Roman"/>
              </a:rPr>
              <a:t>codes</a:t>
            </a:r>
            <a:r>
              <a:rPr sz="2800" dirty="0">
                <a:latin typeface="Times New Roman"/>
                <a:cs typeface="Times New Roman"/>
              </a:rPr>
              <a:t> </a:t>
            </a:r>
            <a:r>
              <a:rPr sz="2800" spc="-5" dirty="0">
                <a:latin typeface="Times New Roman"/>
                <a:cs typeface="Times New Roman"/>
              </a:rPr>
              <a:t>need</a:t>
            </a:r>
            <a:r>
              <a:rPr sz="2800" dirty="0">
                <a:latin typeface="Times New Roman"/>
                <a:cs typeface="Times New Roman"/>
              </a:rPr>
              <a:t> </a:t>
            </a:r>
            <a:r>
              <a:rPr sz="2800" spc="-5" dirty="0">
                <a:latin typeface="Times New Roman"/>
                <a:cs typeface="Times New Roman"/>
              </a:rPr>
              <a:t>to</a:t>
            </a:r>
            <a:r>
              <a:rPr sz="2800" dirty="0">
                <a:latin typeface="Times New Roman"/>
                <a:cs typeface="Times New Roman"/>
              </a:rPr>
              <a:t> </a:t>
            </a:r>
            <a:r>
              <a:rPr sz="2800" spc="-5" dirty="0">
                <a:latin typeface="Times New Roman"/>
                <a:cs typeface="Times New Roman"/>
              </a:rPr>
              <a:t>have</a:t>
            </a:r>
            <a:r>
              <a:rPr sz="2800" dirty="0">
                <a:latin typeface="Times New Roman"/>
                <a:cs typeface="Times New Roman"/>
              </a:rPr>
              <a:t> </a:t>
            </a:r>
            <a:r>
              <a:rPr sz="2800" spc="-5" dirty="0">
                <a:latin typeface="Times New Roman"/>
                <a:cs typeface="Times New Roman"/>
              </a:rPr>
              <a:t>an</a:t>
            </a:r>
            <a:r>
              <a:rPr sz="2800" dirty="0">
                <a:latin typeface="Times New Roman"/>
                <a:cs typeface="Times New Roman"/>
              </a:rPr>
              <a:t> odd </a:t>
            </a:r>
            <a:r>
              <a:rPr sz="2800" spc="5" dirty="0">
                <a:latin typeface="Times New Roman"/>
                <a:cs typeface="Times New Roman"/>
              </a:rPr>
              <a:t> </a:t>
            </a:r>
            <a:r>
              <a:rPr sz="2800" spc="-10" dirty="0">
                <a:latin typeface="Times New Roman"/>
                <a:cs typeface="Times New Roman"/>
              </a:rPr>
              <a:t>minimum</a:t>
            </a:r>
            <a:r>
              <a:rPr sz="2800" spc="20" dirty="0">
                <a:latin typeface="Times New Roman"/>
                <a:cs typeface="Times New Roman"/>
              </a:rPr>
              <a:t> </a:t>
            </a:r>
            <a:r>
              <a:rPr sz="2800" spc="-5" dirty="0">
                <a:latin typeface="Times New Roman"/>
                <a:cs typeface="Times New Roman"/>
              </a:rPr>
              <a:t>distance</a:t>
            </a:r>
            <a:r>
              <a:rPr sz="2800" spc="-25" dirty="0">
                <a:latin typeface="Times New Roman"/>
                <a:cs typeface="Times New Roman"/>
              </a:rPr>
              <a:t> </a:t>
            </a:r>
            <a:r>
              <a:rPr sz="2800" dirty="0">
                <a:latin typeface="Times New Roman"/>
                <a:cs typeface="Times New Roman"/>
              </a:rPr>
              <a:t>(3,</a:t>
            </a:r>
            <a:r>
              <a:rPr sz="2800" spc="5" dirty="0">
                <a:latin typeface="Times New Roman"/>
                <a:cs typeface="Times New Roman"/>
              </a:rPr>
              <a:t> </a:t>
            </a:r>
            <a:r>
              <a:rPr sz="2800" dirty="0">
                <a:latin typeface="Times New Roman"/>
                <a:cs typeface="Times New Roman"/>
              </a:rPr>
              <a:t>5,</a:t>
            </a:r>
            <a:r>
              <a:rPr sz="2800" spc="-10" dirty="0">
                <a:latin typeface="Times New Roman"/>
                <a:cs typeface="Times New Roman"/>
              </a:rPr>
              <a:t> </a:t>
            </a:r>
            <a:r>
              <a:rPr sz="2800" dirty="0">
                <a:latin typeface="Times New Roman"/>
                <a:cs typeface="Times New Roman"/>
              </a:rPr>
              <a:t>7,</a:t>
            </a:r>
            <a:r>
              <a:rPr sz="2800" spc="5" dirty="0">
                <a:latin typeface="Times New Roman"/>
                <a:cs typeface="Times New Roman"/>
              </a:rPr>
              <a:t> </a:t>
            </a:r>
            <a:r>
              <a:rPr sz="2800" spc="-5" dirty="0">
                <a:latin typeface="Times New Roman"/>
                <a:cs typeface="Times New Roman"/>
              </a:rPr>
              <a:t>.</a:t>
            </a:r>
            <a:r>
              <a:rPr sz="2800" spc="-10" dirty="0">
                <a:latin typeface="Times New Roman"/>
                <a:cs typeface="Times New Roman"/>
              </a:rPr>
              <a:t> </a:t>
            </a:r>
            <a:r>
              <a:rPr sz="2800" spc="-5" dirty="0">
                <a:latin typeface="Times New Roman"/>
                <a:cs typeface="Times New Roman"/>
              </a:rPr>
              <a:t>.</a:t>
            </a:r>
            <a:r>
              <a:rPr sz="2800" dirty="0">
                <a:latin typeface="Times New Roman"/>
                <a:cs typeface="Times New Roman"/>
              </a:rPr>
              <a:t> </a:t>
            </a:r>
            <a:r>
              <a:rPr sz="2800" spc="-5" dirty="0">
                <a:latin typeface="Times New Roman"/>
                <a:cs typeface="Times New Roman"/>
              </a:rPr>
              <a:t>.</a:t>
            </a:r>
            <a:r>
              <a:rPr sz="2800" spc="5" dirty="0">
                <a:latin typeface="Times New Roman"/>
                <a:cs typeface="Times New Roman"/>
              </a:rPr>
              <a:t> </a:t>
            </a:r>
            <a:r>
              <a:rPr sz="2800" spc="-5" dirty="0">
                <a:latin typeface="Times New Roman"/>
                <a:cs typeface="Times New Roman"/>
              </a:rPr>
              <a:t>).</a:t>
            </a:r>
            <a:endParaRPr sz="2800" dirty="0">
              <a:latin typeface="Times New Roman"/>
              <a:cs typeface="Times New Roman"/>
            </a:endParaRPr>
          </a:p>
        </p:txBody>
      </p:sp>
      <p:sp>
        <p:nvSpPr>
          <p:cNvPr id="92" name="object 92"/>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93" name="object 93"/>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94" name="object 94"/>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95" name="object 95"/>
          <p:cNvSpPr txBox="1">
            <a:spLocks noGrp="1"/>
          </p:cNvSpPr>
          <p:nvPr>
            <p:ph type="title"/>
          </p:nvPr>
        </p:nvSpPr>
        <p:spPr>
          <a:xfrm>
            <a:off x="252475" y="347217"/>
            <a:ext cx="2404745" cy="574040"/>
          </a:xfrm>
          <a:prstGeom prst="rect">
            <a:avLst/>
          </a:prstGeom>
        </p:spPr>
        <p:txBody>
          <a:bodyPr vert="horz" wrap="square" lIns="0" tIns="12700" rIns="0" bIns="0" rtlCol="0">
            <a:spAutoFit/>
          </a:bodyPr>
          <a:lstStyle/>
          <a:p>
            <a:pPr marL="12700">
              <a:lnSpc>
                <a:spcPct val="100000"/>
              </a:lnSpc>
              <a:spcBef>
                <a:spcPts val="100"/>
              </a:spcBef>
            </a:pPr>
            <a:r>
              <a:rPr sz="3600" spc="-35" dirty="0"/>
              <a:t>Example</a:t>
            </a:r>
            <a:r>
              <a:rPr sz="3600" spc="-160" dirty="0"/>
              <a:t> </a:t>
            </a:r>
            <a:r>
              <a:rPr sz="3600" spc="-15" dirty="0"/>
              <a:t>(3)</a:t>
            </a:r>
            <a:endParaRPr sz="3600"/>
          </a:p>
        </p:txBody>
      </p:sp>
      <p:sp>
        <p:nvSpPr>
          <p:cNvPr id="96" name="object 96"/>
          <p:cNvSpPr txBox="1">
            <a:spLocks noGrp="1"/>
          </p:cNvSpPr>
          <p:nvPr>
            <p:ph type="sldNum" sz="quarter" idx="7"/>
          </p:nvPr>
        </p:nvSpPr>
        <p:spPr>
          <a:prstGeom prst="rect">
            <a:avLst/>
          </a:prstGeom>
        </p:spPr>
        <p:txBody>
          <a:bodyPr vert="horz" wrap="square" lIns="0" tIns="0" rIns="0" bIns="0" rtlCol="0">
            <a:spAutoFit/>
          </a:bodyPr>
          <a:lstStyle/>
          <a:p>
            <a:pPr marL="12700">
              <a:lnSpc>
                <a:spcPts val="2315"/>
              </a:lnSpc>
            </a:pPr>
            <a:r>
              <a:rPr dirty="0"/>
              <a:t>10.</a:t>
            </a:r>
            <a:fld id="{81D60167-4931-47E6-BA6A-407CBD079E47}" type="slidenum">
              <a:rPr dirty="0"/>
              <a:t>16</a:t>
            </a:fld>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object 38"/>
          <p:cNvSpPr txBox="1"/>
          <p:nvPr/>
        </p:nvSpPr>
        <p:spPr>
          <a:xfrm>
            <a:off x="59814" y="1012939"/>
            <a:ext cx="8587105" cy="1904364"/>
          </a:xfrm>
          <a:prstGeom prst="rect">
            <a:avLst/>
          </a:prstGeom>
        </p:spPr>
        <p:txBody>
          <a:bodyPr vert="horz" wrap="square" lIns="0" tIns="98425" rIns="0" bIns="0" rtlCol="0">
            <a:spAutoFit/>
          </a:bodyPr>
          <a:lstStyle/>
          <a:p>
            <a:pPr marL="355600" indent="-342900" algn="just">
              <a:lnSpc>
                <a:spcPct val="100000"/>
              </a:lnSpc>
              <a:spcBef>
                <a:spcPts val="775"/>
              </a:spcBef>
              <a:buClr>
                <a:srgbClr val="3333CC"/>
              </a:buClr>
              <a:buSzPct val="58928"/>
              <a:buFont typeface="Wingdings"/>
              <a:buChar char=""/>
              <a:tabLst>
                <a:tab pos="355600" algn="l"/>
              </a:tabLst>
            </a:pPr>
            <a:r>
              <a:rPr sz="2800" spc="-10" dirty="0">
                <a:latin typeface="Times New Roman"/>
                <a:cs typeface="Times New Roman"/>
              </a:rPr>
              <a:t>Simple</a:t>
            </a:r>
            <a:r>
              <a:rPr sz="2800" spc="-5" dirty="0">
                <a:latin typeface="Times New Roman"/>
                <a:cs typeface="Times New Roman"/>
              </a:rPr>
              <a:t> </a:t>
            </a:r>
            <a:r>
              <a:rPr sz="2800" dirty="0">
                <a:latin typeface="Times New Roman"/>
                <a:cs typeface="Times New Roman"/>
              </a:rPr>
              <a:t>or</a:t>
            </a:r>
            <a:r>
              <a:rPr sz="2800" spc="-60" dirty="0">
                <a:latin typeface="Times New Roman"/>
                <a:cs typeface="Times New Roman"/>
              </a:rPr>
              <a:t> </a:t>
            </a:r>
            <a:r>
              <a:rPr sz="2800" spc="-75" dirty="0">
                <a:latin typeface="Times New Roman"/>
                <a:cs typeface="Times New Roman"/>
              </a:rPr>
              <a:t>Two</a:t>
            </a:r>
            <a:r>
              <a:rPr sz="2800" dirty="0">
                <a:latin typeface="Times New Roman"/>
                <a:cs typeface="Times New Roman"/>
              </a:rPr>
              <a:t> </a:t>
            </a:r>
            <a:r>
              <a:rPr sz="2800" spc="-5" dirty="0">
                <a:latin typeface="Times New Roman"/>
                <a:cs typeface="Times New Roman"/>
              </a:rPr>
              <a:t>Dimensional</a:t>
            </a:r>
            <a:endParaRPr sz="2800" dirty="0">
              <a:latin typeface="Times New Roman"/>
              <a:cs typeface="Times New Roman"/>
            </a:endParaRPr>
          </a:p>
          <a:p>
            <a:pPr marL="355600" marR="5080" indent="-342900" algn="just">
              <a:lnSpc>
                <a:spcPct val="100000"/>
              </a:lnSpc>
              <a:spcBef>
                <a:spcPts val="675"/>
              </a:spcBef>
              <a:buClr>
                <a:srgbClr val="3333CC"/>
              </a:buClr>
              <a:buSzPct val="58928"/>
              <a:buFont typeface="Wingdings"/>
              <a:buChar char=""/>
              <a:tabLst>
                <a:tab pos="355600" algn="l"/>
              </a:tabLst>
            </a:pPr>
            <a:r>
              <a:rPr sz="2800" spc="-5" dirty="0">
                <a:latin typeface="Times New Roman"/>
                <a:cs typeface="Times New Roman"/>
              </a:rPr>
              <a:t>In parity </a:t>
            </a:r>
            <a:r>
              <a:rPr sz="2800" spc="-10" dirty="0">
                <a:latin typeface="Times New Roman"/>
                <a:cs typeface="Times New Roman"/>
              </a:rPr>
              <a:t>check, </a:t>
            </a:r>
            <a:r>
              <a:rPr sz="2800" spc="-5" dirty="0">
                <a:latin typeface="Times New Roman"/>
                <a:cs typeface="Times New Roman"/>
              </a:rPr>
              <a:t>a parity </a:t>
            </a:r>
            <a:r>
              <a:rPr sz="2800" dirty="0">
                <a:latin typeface="Times New Roman"/>
                <a:cs typeface="Times New Roman"/>
              </a:rPr>
              <a:t>bit </a:t>
            </a:r>
            <a:r>
              <a:rPr sz="2800" spc="-5" dirty="0">
                <a:latin typeface="Times New Roman"/>
                <a:cs typeface="Times New Roman"/>
              </a:rPr>
              <a:t>is added </a:t>
            </a:r>
            <a:r>
              <a:rPr sz="2800" spc="-10" dirty="0">
                <a:latin typeface="Times New Roman"/>
                <a:cs typeface="Times New Roman"/>
              </a:rPr>
              <a:t>to every </a:t>
            </a:r>
            <a:r>
              <a:rPr sz="2800" spc="-5" dirty="0">
                <a:latin typeface="Times New Roman"/>
                <a:cs typeface="Times New Roman"/>
              </a:rPr>
              <a:t>data unit so </a:t>
            </a:r>
            <a:r>
              <a:rPr sz="2800" dirty="0">
                <a:latin typeface="Times New Roman"/>
                <a:cs typeface="Times New Roman"/>
              </a:rPr>
              <a:t> </a:t>
            </a:r>
            <a:r>
              <a:rPr sz="2800" spc="-5" dirty="0">
                <a:latin typeface="Times New Roman"/>
                <a:cs typeface="Times New Roman"/>
              </a:rPr>
              <a:t>that</a:t>
            </a:r>
            <a:r>
              <a:rPr sz="2800" dirty="0">
                <a:latin typeface="Times New Roman"/>
                <a:cs typeface="Times New Roman"/>
              </a:rPr>
              <a:t> </a:t>
            </a:r>
            <a:r>
              <a:rPr sz="2800" spc="-5" dirty="0">
                <a:latin typeface="Times New Roman"/>
                <a:cs typeface="Times New Roman"/>
              </a:rPr>
              <a:t>the</a:t>
            </a:r>
            <a:r>
              <a:rPr sz="2800" dirty="0">
                <a:latin typeface="Times New Roman"/>
                <a:cs typeface="Times New Roman"/>
              </a:rPr>
              <a:t> </a:t>
            </a:r>
            <a:r>
              <a:rPr sz="2800" spc="-5" dirty="0">
                <a:latin typeface="Times New Roman"/>
                <a:cs typeface="Times New Roman"/>
              </a:rPr>
              <a:t>total</a:t>
            </a:r>
            <a:r>
              <a:rPr sz="2800" dirty="0">
                <a:latin typeface="Times New Roman"/>
                <a:cs typeface="Times New Roman"/>
              </a:rPr>
              <a:t> </a:t>
            </a:r>
            <a:r>
              <a:rPr sz="2800" spc="-5" dirty="0">
                <a:latin typeface="Times New Roman"/>
                <a:cs typeface="Times New Roman"/>
              </a:rPr>
              <a:t>number</a:t>
            </a:r>
            <a:r>
              <a:rPr sz="2800" dirty="0">
                <a:latin typeface="Times New Roman"/>
                <a:cs typeface="Times New Roman"/>
              </a:rPr>
              <a:t> of</a:t>
            </a:r>
            <a:r>
              <a:rPr sz="2800" spc="5" dirty="0">
                <a:latin typeface="Times New Roman"/>
                <a:cs typeface="Times New Roman"/>
              </a:rPr>
              <a:t> </a:t>
            </a:r>
            <a:r>
              <a:rPr sz="2800" dirty="0">
                <a:latin typeface="Times New Roman"/>
                <a:cs typeface="Times New Roman"/>
              </a:rPr>
              <a:t>1s</a:t>
            </a:r>
            <a:r>
              <a:rPr sz="2800" spc="5" dirty="0">
                <a:latin typeface="Times New Roman"/>
                <a:cs typeface="Times New Roman"/>
              </a:rPr>
              <a:t> </a:t>
            </a:r>
            <a:r>
              <a:rPr sz="2800" spc="-10" dirty="0">
                <a:latin typeface="Times New Roman"/>
                <a:cs typeface="Times New Roman"/>
              </a:rPr>
              <a:t>is</a:t>
            </a:r>
            <a:r>
              <a:rPr sz="2800" spc="-5" dirty="0">
                <a:latin typeface="Times New Roman"/>
                <a:cs typeface="Times New Roman"/>
              </a:rPr>
              <a:t> even</a:t>
            </a:r>
            <a:r>
              <a:rPr sz="2800" dirty="0">
                <a:latin typeface="Times New Roman"/>
                <a:cs typeface="Times New Roman"/>
              </a:rPr>
              <a:t> </a:t>
            </a:r>
            <a:r>
              <a:rPr sz="2800" spc="-5" dirty="0">
                <a:latin typeface="Times New Roman"/>
                <a:cs typeface="Times New Roman"/>
              </a:rPr>
              <a:t>(or</a:t>
            </a:r>
            <a:r>
              <a:rPr sz="2800" dirty="0">
                <a:latin typeface="Times New Roman"/>
                <a:cs typeface="Times New Roman"/>
              </a:rPr>
              <a:t> odd</a:t>
            </a:r>
            <a:r>
              <a:rPr sz="2800" spc="5" dirty="0">
                <a:latin typeface="Times New Roman"/>
                <a:cs typeface="Times New Roman"/>
              </a:rPr>
              <a:t> </a:t>
            </a:r>
            <a:r>
              <a:rPr sz="2800" dirty="0">
                <a:latin typeface="Times New Roman"/>
                <a:cs typeface="Times New Roman"/>
              </a:rPr>
              <a:t>for</a:t>
            </a:r>
            <a:r>
              <a:rPr sz="2800" spc="700" dirty="0">
                <a:latin typeface="Times New Roman"/>
                <a:cs typeface="Times New Roman"/>
              </a:rPr>
              <a:t> </a:t>
            </a:r>
            <a:r>
              <a:rPr sz="2800" dirty="0">
                <a:latin typeface="Times New Roman"/>
                <a:cs typeface="Times New Roman"/>
              </a:rPr>
              <a:t>odd- </a:t>
            </a:r>
            <a:r>
              <a:rPr sz="2800" spc="-685" dirty="0">
                <a:latin typeface="Times New Roman"/>
                <a:cs typeface="Times New Roman"/>
              </a:rPr>
              <a:t> </a:t>
            </a:r>
            <a:r>
              <a:rPr sz="2800" dirty="0">
                <a:latin typeface="Times New Roman"/>
                <a:cs typeface="Times New Roman"/>
              </a:rPr>
              <a:t>parity).</a:t>
            </a:r>
          </a:p>
        </p:txBody>
      </p:sp>
      <p:sp>
        <p:nvSpPr>
          <p:cNvPr id="39" name="object 39"/>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grpSp>
        <p:nvGrpSpPr>
          <p:cNvPr id="40" name="object 40"/>
          <p:cNvGrpSpPr/>
          <p:nvPr/>
        </p:nvGrpSpPr>
        <p:grpSpPr>
          <a:xfrm>
            <a:off x="-28134" y="1004978"/>
            <a:ext cx="8763000" cy="5027295"/>
            <a:chOff x="153162" y="1058036"/>
            <a:chExt cx="8763000" cy="5027295"/>
          </a:xfrm>
        </p:grpSpPr>
        <p:sp>
          <p:nvSpPr>
            <p:cNvPr id="41" name="object 41"/>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pic>
          <p:nvPicPr>
            <p:cNvPr id="42" name="object 42"/>
            <p:cNvPicPr/>
            <p:nvPr/>
          </p:nvPicPr>
          <p:blipFill>
            <a:blip r:embed="rId2" cstate="print"/>
            <a:stretch>
              <a:fillRect/>
            </a:stretch>
          </p:blipFill>
          <p:spPr>
            <a:xfrm>
              <a:off x="2171700" y="2657855"/>
              <a:ext cx="4724400" cy="3427476"/>
            </a:xfrm>
            <a:prstGeom prst="rect">
              <a:avLst/>
            </a:prstGeom>
          </p:spPr>
        </p:pic>
      </p:grpSp>
      <p:sp>
        <p:nvSpPr>
          <p:cNvPr id="43" name="object 43"/>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44" name="object 44"/>
          <p:cNvSpPr txBox="1">
            <a:spLocks noGrp="1"/>
          </p:cNvSpPr>
          <p:nvPr>
            <p:ph type="title"/>
          </p:nvPr>
        </p:nvSpPr>
        <p:spPr>
          <a:xfrm>
            <a:off x="252475" y="347217"/>
            <a:ext cx="3848735" cy="574040"/>
          </a:xfrm>
          <a:prstGeom prst="rect">
            <a:avLst/>
          </a:prstGeom>
        </p:spPr>
        <p:txBody>
          <a:bodyPr vert="horz" wrap="square" lIns="0" tIns="12700" rIns="0" bIns="0" rtlCol="0">
            <a:spAutoFit/>
          </a:bodyPr>
          <a:lstStyle/>
          <a:p>
            <a:pPr marL="12700">
              <a:lnSpc>
                <a:spcPct val="100000"/>
              </a:lnSpc>
              <a:spcBef>
                <a:spcPts val="100"/>
              </a:spcBef>
            </a:pPr>
            <a:r>
              <a:rPr sz="3600" spc="-25" dirty="0"/>
              <a:t>Simple</a:t>
            </a:r>
            <a:r>
              <a:rPr sz="3600" spc="-120" dirty="0"/>
              <a:t> </a:t>
            </a:r>
            <a:r>
              <a:rPr sz="3600" spc="-30" dirty="0"/>
              <a:t>Parity</a:t>
            </a:r>
            <a:r>
              <a:rPr sz="3600" spc="-145" dirty="0"/>
              <a:t> </a:t>
            </a:r>
            <a:r>
              <a:rPr sz="3600" spc="-20" dirty="0"/>
              <a:t>Check</a:t>
            </a:r>
            <a:endParaRPr sz="3600"/>
          </a:p>
        </p:txBody>
      </p:sp>
      <p:sp>
        <p:nvSpPr>
          <p:cNvPr id="45" name="object 45"/>
          <p:cNvSpPr txBox="1">
            <a:spLocks noGrp="1"/>
          </p:cNvSpPr>
          <p:nvPr>
            <p:ph type="sldNum" sz="quarter" idx="7"/>
          </p:nvPr>
        </p:nvSpPr>
        <p:spPr>
          <a:prstGeom prst="rect">
            <a:avLst/>
          </a:prstGeom>
        </p:spPr>
        <p:txBody>
          <a:bodyPr vert="horz" wrap="square" lIns="0" tIns="0" rIns="0" bIns="0" rtlCol="0">
            <a:spAutoFit/>
          </a:bodyPr>
          <a:lstStyle/>
          <a:p>
            <a:pPr marL="12700">
              <a:lnSpc>
                <a:spcPts val="2315"/>
              </a:lnSpc>
            </a:pPr>
            <a:r>
              <a:rPr dirty="0"/>
              <a:t>10.</a:t>
            </a:r>
            <a:fld id="{81D60167-4931-47E6-BA6A-407CBD079E47}" type="slidenum">
              <a:rPr dirty="0"/>
              <a:t>17</a:t>
            </a:fld>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3048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3" name="object 3"/>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4" name="object 4"/>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586740" y="1495694"/>
            <a:ext cx="8100059" cy="4353417"/>
          </a:xfrm>
          <a:prstGeom prst="rect">
            <a:avLst/>
          </a:prstGeom>
        </p:spPr>
      </p:pic>
      <p:sp>
        <p:nvSpPr>
          <p:cNvPr id="6" name="object 6"/>
          <p:cNvSpPr txBox="1">
            <a:spLocks noGrp="1"/>
          </p:cNvSpPr>
          <p:nvPr>
            <p:ph type="title"/>
          </p:nvPr>
        </p:nvSpPr>
        <p:spPr>
          <a:xfrm>
            <a:off x="252474" y="356361"/>
            <a:ext cx="7824725" cy="489236"/>
          </a:xfrm>
          <a:prstGeom prst="rect">
            <a:avLst/>
          </a:prstGeom>
        </p:spPr>
        <p:txBody>
          <a:bodyPr vert="horz" wrap="square" lIns="0" tIns="12065" rIns="0" bIns="0" rtlCol="0">
            <a:spAutoFit/>
          </a:bodyPr>
          <a:lstStyle/>
          <a:p>
            <a:pPr marL="12700">
              <a:lnSpc>
                <a:spcPct val="100000"/>
              </a:lnSpc>
              <a:spcBef>
                <a:spcPts val="95"/>
              </a:spcBef>
            </a:pPr>
            <a:r>
              <a:rPr sz="3100" spc="-25" dirty="0"/>
              <a:t>Encoder</a:t>
            </a:r>
            <a:r>
              <a:rPr sz="3100" spc="-75" dirty="0"/>
              <a:t> </a:t>
            </a:r>
            <a:r>
              <a:rPr sz="3100" spc="-20" dirty="0"/>
              <a:t>and</a:t>
            </a:r>
            <a:r>
              <a:rPr sz="3100" spc="-50" dirty="0"/>
              <a:t> </a:t>
            </a:r>
            <a:r>
              <a:rPr sz="3100" spc="-25" dirty="0"/>
              <a:t>Decoder</a:t>
            </a:r>
            <a:r>
              <a:rPr sz="3100" spc="-75" dirty="0"/>
              <a:t> </a:t>
            </a:r>
            <a:r>
              <a:rPr sz="3100" spc="-15" dirty="0" smtClean="0"/>
              <a:t>f</a:t>
            </a:r>
            <a:r>
              <a:rPr lang="en-GB" sz="3100" spc="-15" dirty="0" smtClean="0"/>
              <a:t>or</a:t>
            </a:r>
            <a:r>
              <a:rPr sz="3100" spc="-25" dirty="0" smtClean="0"/>
              <a:t> </a:t>
            </a:r>
            <a:r>
              <a:rPr sz="3100" spc="-20" dirty="0"/>
              <a:t>Simple</a:t>
            </a:r>
            <a:r>
              <a:rPr sz="3100" spc="-75" dirty="0"/>
              <a:t> </a:t>
            </a:r>
            <a:r>
              <a:rPr sz="3100" spc="-30" dirty="0"/>
              <a:t>Parity</a:t>
            </a:r>
            <a:r>
              <a:rPr sz="3100" spc="-65" dirty="0"/>
              <a:t> </a:t>
            </a:r>
            <a:r>
              <a:rPr sz="3100" spc="-25" dirty="0"/>
              <a:t>Check</a:t>
            </a:r>
            <a:endParaRPr sz="310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5"/>
              </a:lnSpc>
            </a:pPr>
            <a:r>
              <a:rPr dirty="0"/>
              <a:t>10.</a:t>
            </a:r>
            <a:fld id="{81D60167-4931-47E6-BA6A-407CBD079E47}" type="slidenum">
              <a:rPr dirty="0"/>
              <a:t>18</a:t>
            </a:fld>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object 45"/>
          <p:cNvSpPr txBox="1"/>
          <p:nvPr/>
        </p:nvSpPr>
        <p:spPr>
          <a:xfrm>
            <a:off x="328930" y="1466954"/>
            <a:ext cx="8586470" cy="3272154"/>
          </a:xfrm>
          <a:prstGeom prst="rect">
            <a:avLst/>
          </a:prstGeom>
        </p:spPr>
        <p:txBody>
          <a:bodyPr vert="horz" wrap="square" lIns="0" tIns="12065" rIns="0" bIns="0" rtlCol="0">
            <a:spAutoFit/>
          </a:bodyPr>
          <a:lstStyle/>
          <a:p>
            <a:pPr marL="12700" marR="8890">
              <a:lnSpc>
                <a:spcPct val="100000"/>
              </a:lnSpc>
              <a:spcBef>
                <a:spcPts val="95"/>
              </a:spcBef>
            </a:pPr>
            <a:r>
              <a:rPr sz="2800" spc="-5" dirty="0">
                <a:latin typeface="Times New Roman"/>
                <a:cs typeface="Times New Roman"/>
              </a:rPr>
              <a:t>Suppose</a:t>
            </a:r>
            <a:r>
              <a:rPr sz="2800" spc="20"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spc="-5" dirty="0">
                <a:latin typeface="Times New Roman"/>
                <a:cs typeface="Times New Roman"/>
              </a:rPr>
              <a:t>sender</a:t>
            </a:r>
            <a:r>
              <a:rPr sz="2800" spc="40" dirty="0">
                <a:latin typeface="Times New Roman"/>
                <a:cs typeface="Times New Roman"/>
              </a:rPr>
              <a:t> </a:t>
            </a:r>
            <a:r>
              <a:rPr sz="2800" spc="-10" dirty="0">
                <a:latin typeface="Times New Roman"/>
                <a:cs typeface="Times New Roman"/>
              </a:rPr>
              <a:t>wants</a:t>
            </a:r>
            <a:r>
              <a:rPr sz="2800" spc="30" dirty="0">
                <a:latin typeface="Times New Roman"/>
                <a:cs typeface="Times New Roman"/>
              </a:rPr>
              <a:t> </a:t>
            </a:r>
            <a:r>
              <a:rPr sz="2800" spc="-5" dirty="0">
                <a:latin typeface="Times New Roman"/>
                <a:cs typeface="Times New Roman"/>
              </a:rPr>
              <a:t>to</a:t>
            </a:r>
            <a:r>
              <a:rPr sz="2800" spc="30" dirty="0">
                <a:latin typeface="Times New Roman"/>
                <a:cs typeface="Times New Roman"/>
              </a:rPr>
              <a:t> </a:t>
            </a:r>
            <a:r>
              <a:rPr sz="2800" spc="-10" dirty="0">
                <a:latin typeface="Times New Roman"/>
                <a:cs typeface="Times New Roman"/>
              </a:rPr>
              <a:t>send</a:t>
            </a:r>
            <a:r>
              <a:rPr sz="2800" spc="35"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dirty="0">
                <a:latin typeface="Times New Roman"/>
                <a:cs typeface="Times New Roman"/>
              </a:rPr>
              <a:t>word</a:t>
            </a:r>
            <a:r>
              <a:rPr sz="2800" spc="30" dirty="0">
                <a:latin typeface="Times New Roman"/>
                <a:cs typeface="Times New Roman"/>
              </a:rPr>
              <a:t> </a:t>
            </a:r>
            <a:r>
              <a:rPr sz="2800" i="1" spc="-5" dirty="0">
                <a:latin typeface="Times New Roman"/>
                <a:cs typeface="Times New Roman"/>
              </a:rPr>
              <a:t>world</a:t>
            </a:r>
            <a:r>
              <a:rPr sz="2800" spc="-5" dirty="0">
                <a:latin typeface="Times New Roman"/>
                <a:cs typeface="Times New Roman"/>
              </a:rPr>
              <a:t>.</a:t>
            </a:r>
            <a:r>
              <a:rPr sz="2800" spc="10" dirty="0">
                <a:latin typeface="Times New Roman"/>
                <a:cs typeface="Times New Roman"/>
              </a:rPr>
              <a:t> </a:t>
            </a:r>
            <a:r>
              <a:rPr sz="2800" spc="-5" dirty="0">
                <a:latin typeface="Times New Roman"/>
                <a:cs typeface="Times New Roman"/>
              </a:rPr>
              <a:t>In</a:t>
            </a:r>
            <a:r>
              <a:rPr sz="2800" spc="45" dirty="0">
                <a:latin typeface="Times New Roman"/>
                <a:cs typeface="Times New Roman"/>
              </a:rPr>
              <a:t> </a:t>
            </a:r>
            <a:r>
              <a:rPr sz="2800" spc="-5" dirty="0">
                <a:latin typeface="Times New Roman"/>
                <a:cs typeface="Times New Roman"/>
              </a:rPr>
              <a:t>ASCII </a:t>
            </a:r>
            <a:r>
              <a:rPr sz="2800" spc="-685" dirty="0">
                <a:latin typeface="Times New Roman"/>
                <a:cs typeface="Times New Roman"/>
              </a:rPr>
              <a:t> </a:t>
            </a:r>
            <a:r>
              <a:rPr sz="2800" dirty="0">
                <a:latin typeface="Times New Roman"/>
                <a:cs typeface="Times New Roman"/>
              </a:rPr>
              <a:t>the</a:t>
            </a:r>
            <a:r>
              <a:rPr sz="2800" spc="-15" dirty="0">
                <a:latin typeface="Times New Roman"/>
                <a:cs typeface="Times New Roman"/>
              </a:rPr>
              <a:t> </a:t>
            </a:r>
            <a:r>
              <a:rPr sz="2800" dirty="0">
                <a:latin typeface="Times New Roman"/>
                <a:cs typeface="Times New Roman"/>
              </a:rPr>
              <a:t>five</a:t>
            </a:r>
            <a:r>
              <a:rPr sz="2800" spc="-10" dirty="0">
                <a:latin typeface="Times New Roman"/>
                <a:cs typeface="Times New Roman"/>
              </a:rPr>
              <a:t> </a:t>
            </a:r>
            <a:r>
              <a:rPr sz="2800" spc="-5" dirty="0">
                <a:latin typeface="Times New Roman"/>
                <a:cs typeface="Times New Roman"/>
              </a:rPr>
              <a:t>characters</a:t>
            </a:r>
            <a:r>
              <a:rPr sz="2800" dirty="0">
                <a:latin typeface="Times New Roman"/>
                <a:cs typeface="Times New Roman"/>
              </a:rPr>
              <a:t> </a:t>
            </a:r>
            <a:r>
              <a:rPr sz="2800" spc="-5" dirty="0">
                <a:latin typeface="Times New Roman"/>
                <a:cs typeface="Times New Roman"/>
              </a:rPr>
              <a:t>are</a:t>
            </a:r>
            <a:r>
              <a:rPr sz="2800" spc="-10" dirty="0">
                <a:latin typeface="Times New Roman"/>
                <a:cs typeface="Times New Roman"/>
              </a:rPr>
              <a:t> </a:t>
            </a:r>
            <a:r>
              <a:rPr sz="2800" spc="-5" dirty="0">
                <a:latin typeface="Times New Roman"/>
                <a:cs typeface="Times New Roman"/>
              </a:rPr>
              <a:t>coded</a:t>
            </a:r>
            <a:r>
              <a:rPr sz="2800" spc="5" dirty="0">
                <a:latin typeface="Times New Roman"/>
                <a:cs typeface="Times New Roman"/>
              </a:rPr>
              <a:t> </a:t>
            </a:r>
            <a:r>
              <a:rPr sz="2800" spc="-10" dirty="0">
                <a:latin typeface="Times New Roman"/>
                <a:cs typeface="Times New Roman"/>
              </a:rPr>
              <a:t>as</a:t>
            </a:r>
            <a:endParaRPr sz="2800" dirty="0">
              <a:latin typeface="Times New Roman"/>
              <a:cs typeface="Times New Roman"/>
            </a:endParaRPr>
          </a:p>
          <a:p>
            <a:pPr>
              <a:lnSpc>
                <a:spcPct val="100000"/>
              </a:lnSpc>
              <a:spcBef>
                <a:spcPts val="10"/>
              </a:spcBef>
            </a:pPr>
            <a:endParaRPr sz="3500" dirty="0">
              <a:latin typeface="Times New Roman"/>
              <a:cs typeface="Times New Roman"/>
            </a:endParaRPr>
          </a:p>
          <a:p>
            <a:pPr marL="12700">
              <a:lnSpc>
                <a:spcPct val="100000"/>
              </a:lnSpc>
            </a:pPr>
            <a:r>
              <a:rPr sz="2800" b="1" spc="-90" dirty="0">
                <a:latin typeface="Times New Roman"/>
                <a:cs typeface="Times New Roman"/>
              </a:rPr>
              <a:t>1110111</a:t>
            </a:r>
            <a:r>
              <a:rPr sz="2800" b="1" spc="-30" dirty="0">
                <a:latin typeface="Times New Roman"/>
                <a:cs typeface="Times New Roman"/>
              </a:rPr>
              <a:t> </a:t>
            </a:r>
            <a:r>
              <a:rPr sz="2800" b="1" spc="-90" dirty="0">
                <a:latin typeface="Times New Roman"/>
                <a:cs typeface="Times New Roman"/>
              </a:rPr>
              <a:t>1101111</a:t>
            </a:r>
            <a:r>
              <a:rPr sz="2800" b="1" spc="-15" dirty="0">
                <a:latin typeface="Times New Roman"/>
                <a:cs typeface="Times New Roman"/>
              </a:rPr>
              <a:t> </a:t>
            </a:r>
            <a:r>
              <a:rPr sz="2800" b="1" spc="-45" dirty="0">
                <a:latin typeface="Times New Roman"/>
                <a:cs typeface="Times New Roman"/>
              </a:rPr>
              <a:t>1110010</a:t>
            </a:r>
            <a:r>
              <a:rPr sz="2800" b="1" spc="-25" dirty="0">
                <a:latin typeface="Times New Roman"/>
                <a:cs typeface="Times New Roman"/>
              </a:rPr>
              <a:t> </a:t>
            </a:r>
            <a:r>
              <a:rPr sz="2800" b="1" spc="-45" dirty="0">
                <a:latin typeface="Times New Roman"/>
                <a:cs typeface="Times New Roman"/>
              </a:rPr>
              <a:t>1101100</a:t>
            </a:r>
            <a:r>
              <a:rPr sz="2800" b="1" spc="-10" dirty="0">
                <a:latin typeface="Times New Roman"/>
                <a:cs typeface="Times New Roman"/>
              </a:rPr>
              <a:t> </a:t>
            </a:r>
            <a:r>
              <a:rPr sz="2800" b="1" spc="-25" dirty="0">
                <a:latin typeface="Times New Roman"/>
                <a:cs typeface="Times New Roman"/>
              </a:rPr>
              <a:t>1100100</a:t>
            </a:r>
            <a:endParaRPr sz="2800" dirty="0">
              <a:latin typeface="Times New Roman"/>
              <a:cs typeface="Times New Roman"/>
            </a:endParaRPr>
          </a:p>
          <a:p>
            <a:pPr>
              <a:lnSpc>
                <a:spcPct val="100000"/>
              </a:lnSpc>
              <a:spcBef>
                <a:spcPts val="10"/>
              </a:spcBef>
            </a:pPr>
            <a:endParaRPr sz="3500" dirty="0">
              <a:latin typeface="Times New Roman"/>
              <a:cs typeface="Times New Roman"/>
            </a:endParaRPr>
          </a:p>
          <a:p>
            <a:pPr marL="12700">
              <a:lnSpc>
                <a:spcPct val="100000"/>
              </a:lnSpc>
            </a:pPr>
            <a:r>
              <a:rPr sz="2800" spc="-5" dirty="0">
                <a:latin typeface="Times New Roman"/>
                <a:cs typeface="Times New Roman"/>
              </a:rPr>
              <a:t>The following</a:t>
            </a:r>
            <a:r>
              <a:rPr sz="2800" spc="-10" dirty="0">
                <a:latin typeface="Times New Roman"/>
                <a:cs typeface="Times New Roman"/>
              </a:rPr>
              <a:t> </a:t>
            </a:r>
            <a:r>
              <a:rPr sz="2800" spc="-5" dirty="0">
                <a:latin typeface="Times New Roman"/>
                <a:cs typeface="Times New Roman"/>
              </a:rPr>
              <a:t>shows</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actual</a:t>
            </a:r>
            <a:r>
              <a:rPr sz="2800" spc="-20" dirty="0">
                <a:latin typeface="Times New Roman"/>
                <a:cs typeface="Times New Roman"/>
              </a:rPr>
              <a:t> </a:t>
            </a:r>
            <a:r>
              <a:rPr sz="2800" spc="-5" dirty="0">
                <a:latin typeface="Times New Roman"/>
                <a:cs typeface="Times New Roman"/>
              </a:rPr>
              <a:t>bytes</a:t>
            </a:r>
            <a:r>
              <a:rPr sz="2800" spc="-10" dirty="0">
                <a:latin typeface="Times New Roman"/>
                <a:cs typeface="Times New Roman"/>
              </a:rPr>
              <a:t> sent</a:t>
            </a:r>
            <a:endParaRPr sz="2800" dirty="0">
              <a:latin typeface="Times New Roman"/>
              <a:cs typeface="Times New Roman"/>
            </a:endParaRPr>
          </a:p>
          <a:p>
            <a:pPr marL="12700">
              <a:lnSpc>
                <a:spcPct val="100000"/>
              </a:lnSpc>
              <a:spcBef>
                <a:spcPts val="695"/>
              </a:spcBef>
              <a:tabLst>
                <a:tab pos="1786255" algn="l"/>
                <a:tab pos="3562350" algn="l"/>
                <a:tab pos="5363845" algn="l"/>
                <a:tab pos="7164070" algn="l"/>
              </a:tabLst>
            </a:pPr>
            <a:r>
              <a:rPr sz="2800" spc="-110" dirty="0">
                <a:latin typeface="Times New Roman"/>
                <a:cs typeface="Times New Roman"/>
              </a:rPr>
              <a:t>11</a:t>
            </a:r>
            <a:r>
              <a:rPr sz="2800" spc="-5" dirty="0">
                <a:latin typeface="Times New Roman"/>
                <a:cs typeface="Times New Roman"/>
              </a:rPr>
              <a:t>1</a:t>
            </a:r>
            <a:r>
              <a:rPr sz="2800" dirty="0">
                <a:latin typeface="Times New Roman"/>
                <a:cs typeface="Times New Roman"/>
              </a:rPr>
              <a:t>0</a:t>
            </a:r>
            <a:r>
              <a:rPr sz="2800" spc="-110" dirty="0">
                <a:latin typeface="Times New Roman"/>
                <a:cs typeface="Times New Roman"/>
              </a:rPr>
              <a:t>11</a:t>
            </a:r>
            <a:r>
              <a:rPr sz="2800" spc="5" dirty="0">
                <a:latin typeface="Times New Roman"/>
                <a:cs typeface="Times New Roman"/>
              </a:rPr>
              <a:t>1</a:t>
            </a:r>
            <a:r>
              <a:rPr sz="2800" b="1" spc="-5" dirty="0">
                <a:solidFill>
                  <a:srgbClr val="996433"/>
                </a:solidFill>
                <a:latin typeface="Times New Roman"/>
                <a:cs typeface="Times New Roman"/>
              </a:rPr>
              <a:t>0</a:t>
            </a:r>
            <a:r>
              <a:rPr sz="2800" b="1" dirty="0">
                <a:solidFill>
                  <a:srgbClr val="996433"/>
                </a:solidFill>
                <a:latin typeface="Times New Roman"/>
                <a:cs typeface="Times New Roman"/>
              </a:rPr>
              <a:t>	</a:t>
            </a:r>
            <a:r>
              <a:rPr sz="2800" spc="-110" dirty="0">
                <a:latin typeface="Times New Roman"/>
                <a:cs typeface="Times New Roman"/>
              </a:rPr>
              <a:t>1</a:t>
            </a:r>
            <a:r>
              <a:rPr sz="2800" spc="-5" dirty="0">
                <a:latin typeface="Times New Roman"/>
                <a:cs typeface="Times New Roman"/>
              </a:rPr>
              <a:t>1</a:t>
            </a:r>
            <a:r>
              <a:rPr sz="2800" dirty="0">
                <a:latin typeface="Times New Roman"/>
                <a:cs typeface="Times New Roman"/>
              </a:rPr>
              <a:t>0</a:t>
            </a:r>
            <a:r>
              <a:rPr sz="2800" spc="-110" dirty="0">
                <a:latin typeface="Times New Roman"/>
                <a:cs typeface="Times New Roman"/>
              </a:rPr>
              <a:t>111</a:t>
            </a:r>
            <a:r>
              <a:rPr sz="2800" spc="5" dirty="0">
                <a:latin typeface="Times New Roman"/>
                <a:cs typeface="Times New Roman"/>
              </a:rPr>
              <a:t>1</a:t>
            </a:r>
            <a:r>
              <a:rPr sz="2800" b="1" spc="-5" dirty="0">
                <a:solidFill>
                  <a:srgbClr val="996433"/>
                </a:solidFill>
                <a:latin typeface="Times New Roman"/>
                <a:cs typeface="Times New Roman"/>
              </a:rPr>
              <a:t>0</a:t>
            </a:r>
            <a:r>
              <a:rPr sz="2800" b="1" dirty="0">
                <a:solidFill>
                  <a:srgbClr val="996433"/>
                </a:solidFill>
                <a:latin typeface="Times New Roman"/>
                <a:cs typeface="Times New Roman"/>
              </a:rPr>
              <a:t>	</a:t>
            </a:r>
            <a:r>
              <a:rPr sz="2800" spc="-110" dirty="0">
                <a:latin typeface="Times New Roman"/>
                <a:cs typeface="Times New Roman"/>
              </a:rPr>
              <a:t>11</a:t>
            </a:r>
            <a:r>
              <a:rPr sz="2800" spc="-5" dirty="0">
                <a:latin typeface="Times New Roman"/>
                <a:cs typeface="Times New Roman"/>
              </a:rPr>
              <a:t>1001</a:t>
            </a:r>
            <a:r>
              <a:rPr sz="2800" spc="5" dirty="0">
                <a:latin typeface="Times New Roman"/>
                <a:cs typeface="Times New Roman"/>
              </a:rPr>
              <a:t>0</a:t>
            </a:r>
            <a:r>
              <a:rPr sz="2800" b="1" spc="-5" dirty="0">
                <a:solidFill>
                  <a:srgbClr val="996433"/>
                </a:solidFill>
                <a:latin typeface="Times New Roman"/>
                <a:cs typeface="Times New Roman"/>
              </a:rPr>
              <a:t>0</a:t>
            </a:r>
            <a:r>
              <a:rPr sz="2800" b="1" dirty="0">
                <a:solidFill>
                  <a:srgbClr val="996433"/>
                </a:solidFill>
                <a:latin typeface="Times New Roman"/>
                <a:cs typeface="Times New Roman"/>
              </a:rPr>
              <a:t>	</a:t>
            </a:r>
            <a:r>
              <a:rPr sz="2800" spc="-110" dirty="0">
                <a:latin typeface="Times New Roman"/>
                <a:cs typeface="Times New Roman"/>
              </a:rPr>
              <a:t>1</a:t>
            </a:r>
            <a:r>
              <a:rPr sz="2800" spc="-5" dirty="0">
                <a:latin typeface="Times New Roman"/>
                <a:cs typeface="Times New Roman"/>
              </a:rPr>
              <a:t>10</a:t>
            </a:r>
            <a:r>
              <a:rPr sz="2800" spc="-114" dirty="0">
                <a:latin typeface="Times New Roman"/>
                <a:cs typeface="Times New Roman"/>
              </a:rPr>
              <a:t>1</a:t>
            </a:r>
            <a:r>
              <a:rPr sz="2800" spc="-5" dirty="0">
                <a:latin typeface="Times New Roman"/>
                <a:cs typeface="Times New Roman"/>
              </a:rPr>
              <a:t>1</a:t>
            </a:r>
            <a:r>
              <a:rPr sz="2800" dirty="0">
                <a:latin typeface="Times New Roman"/>
                <a:cs typeface="Times New Roman"/>
              </a:rPr>
              <a:t>0</a:t>
            </a:r>
            <a:r>
              <a:rPr sz="2800" spc="-10" dirty="0">
                <a:latin typeface="Times New Roman"/>
                <a:cs typeface="Times New Roman"/>
              </a:rPr>
              <a:t>0</a:t>
            </a:r>
            <a:r>
              <a:rPr sz="2800" b="1" spc="-5" dirty="0">
                <a:solidFill>
                  <a:srgbClr val="996433"/>
                </a:solidFill>
                <a:latin typeface="Times New Roman"/>
                <a:cs typeface="Times New Roman"/>
              </a:rPr>
              <a:t>0</a:t>
            </a:r>
            <a:r>
              <a:rPr sz="2800" b="1" dirty="0">
                <a:solidFill>
                  <a:srgbClr val="996433"/>
                </a:solidFill>
                <a:latin typeface="Times New Roman"/>
                <a:cs typeface="Times New Roman"/>
              </a:rPr>
              <a:t>	</a:t>
            </a:r>
            <a:r>
              <a:rPr sz="2800" spc="-110" dirty="0">
                <a:latin typeface="Times New Roman"/>
                <a:cs typeface="Times New Roman"/>
              </a:rPr>
              <a:t>1</a:t>
            </a:r>
            <a:r>
              <a:rPr sz="2800" spc="-5" dirty="0">
                <a:latin typeface="Times New Roman"/>
                <a:cs typeface="Times New Roman"/>
              </a:rPr>
              <a:t>1</a:t>
            </a:r>
            <a:r>
              <a:rPr sz="2800" dirty="0">
                <a:latin typeface="Times New Roman"/>
                <a:cs typeface="Times New Roman"/>
              </a:rPr>
              <a:t>0</a:t>
            </a:r>
            <a:r>
              <a:rPr sz="2800" spc="-5" dirty="0">
                <a:latin typeface="Times New Roman"/>
                <a:cs typeface="Times New Roman"/>
              </a:rPr>
              <a:t>0100</a:t>
            </a:r>
            <a:r>
              <a:rPr sz="2800" b="1" spc="-5" dirty="0">
                <a:solidFill>
                  <a:srgbClr val="996433"/>
                </a:solidFill>
                <a:latin typeface="Times New Roman"/>
                <a:cs typeface="Times New Roman"/>
              </a:rPr>
              <a:t>1</a:t>
            </a:r>
            <a:endParaRPr sz="2800" dirty="0">
              <a:latin typeface="Times New Roman"/>
              <a:cs typeface="Times New Roman"/>
            </a:endParaRPr>
          </a:p>
        </p:txBody>
      </p:sp>
      <p:sp>
        <p:nvSpPr>
          <p:cNvPr id="46" name="object 46"/>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47" name="object 47"/>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48" name="object 48"/>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49" name="object 49"/>
          <p:cNvSpPr txBox="1">
            <a:spLocks noGrp="1"/>
          </p:cNvSpPr>
          <p:nvPr>
            <p:ph type="title"/>
          </p:nvPr>
        </p:nvSpPr>
        <p:spPr>
          <a:xfrm>
            <a:off x="252475" y="347217"/>
            <a:ext cx="2404745" cy="574040"/>
          </a:xfrm>
          <a:prstGeom prst="rect">
            <a:avLst/>
          </a:prstGeom>
        </p:spPr>
        <p:txBody>
          <a:bodyPr vert="horz" wrap="square" lIns="0" tIns="12700" rIns="0" bIns="0" rtlCol="0">
            <a:spAutoFit/>
          </a:bodyPr>
          <a:lstStyle/>
          <a:p>
            <a:pPr marL="12700">
              <a:lnSpc>
                <a:spcPct val="100000"/>
              </a:lnSpc>
              <a:spcBef>
                <a:spcPts val="100"/>
              </a:spcBef>
            </a:pPr>
            <a:r>
              <a:rPr sz="3600" spc="-35" dirty="0"/>
              <a:t>Example</a:t>
            </a:r>
            <a:r>
              <a:rPr sz="3600" spc="-160" dirty="0"/>
              <a:t> </a:t>
            </a:r>
            <a:r>
              <a:rPr sz="3600" spc="-15" dirty="0"/>
              <a:t>(1)</a:t>
            </a:r>
            <a:endParaRPr sz="3600"/>
          </a:p>
        </p:txBody>
      </p:sp>
      <p:sp>
        <p:nvSpPr>
          <p:cNvPr id="50" name="object 50"/>
          <p:cNvSpPr txBox="1">
            <a:spLocks noGrp="1"/>
          </p:cNvSpPr>
          <p:nvPr>
            <p:ph type="sldNum" sz="quarter" idx="7"/>
          </p:nvPr>
        </p:nvSpPr>
        <p:spPr>
          <a:prstGeom prst="rect">
            <a:avLst/>
          </a:prstGeom>
        </p:spPr>
        <p:txBody>
          <a:bodyPr vert="horz" wrap="square" lIns="0" tIns="0" rIns="0" bIns="0" rtlCol="0">
            <a:spAutoFit/>
          </a:bodyPr>
          <a:lstStyle/>
          <a:p>
            <a:pPr marL="12700">
              <a:lnSpc>
                <a:spcPts val="2315"/>
              </a:lnSpc>
            </a:pPr>
            <a:r>
              <a:rPr dirty="0"/>
              <a:t>10.</a:t>
            </a:r>
            <a:fld id="{81D60167-4931-47E6-BA6A-407CBD079E47}" type="slidenum">
              <a:rPr dirty="0"/>
              <a:t>19</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object 78"/>
          <p:cNvSpPr txBox="1"/>
          <p:nvPr/>
        </p:nvSpPr>
        <p:spPr>
          <a:xfrm>
            <a:off x="252475" y="1418845"/>
            <a:ext cx="8586470" cy="2800350"/>
          </a:xfrm>
          <a:prstGeom prst="rect">
            <a:avLst/>
          </a:prstGeom>
        </p:spPr>
        <p:txBody>
          <a:bodyPr vert="horz" wrap="square" lIns="0" tIns="13335" rIns="0" bIns="0" rtlCol="0">
            <a:spAutoFit/>
          </a:bodyPr>
          <a:lstStyle/>
          <a:p>
            <a:pPr marL="12700" marR="5080" algn="just">
              <a:lnSpc>
                <a:spcPct val="100000"/>
              </a:lnSpc>
              <a:spcBef>
                <a:spcPts val="105"/>
              </a:spcBef>
            </a:pPr>
            <a:r>
              <a:rPr sz="2600" spc="-5" dirty="0">
                <a:solidFill>
                  <a:srgbClr val="00B050"/>
                </a:solidFill>
                <a:latin typeface="Times New Roman"/>
                <a:cs typeface="Times New Roman"/>
              </a:rPr>
              <a:t>Networks</a:t>
            </a:r>
            <a:r>
              <a:rPr sz="2600" dirty="0">
                <a:solidFill>
                  <a:srgbClr val="00B050"/>
                </a:solidFill>
                <a:latin typeface="Times New Roman"/>
                <a:cs typeface="Times New Roman"/>
              </a:rPr>
              <a:t> </a:t>
            </a:r>
            <a:r>
              <a:rPr sz="2600" spc="-5" dirty="0">
                <a:solidFill>
                  <a:srgbClr val="00B050"/>
                </a:solidFill>
                <a:latin typeface="Times New Roman"/>
                <a:cs typeface="Times New Roman"/>
              </a:rPr>
              <a:t>must</a:t>
            </a:r>
            <a:r>
              <a:rPr sz="2600" dirty="0">
                <a:solidFill>
                  <a:srgbClr val="00B050"/>
                </a:solidFill>
                <a:latin typeface="Times New Roman"/>
                <a:cs typeface="Times New Roman"/>
              </a:rPr>
              <a:t> be</a:t>
            </a:r>
            <a:r>
              <a:rPr sz="2600" spc="5" dirty="0">
                <a:solidFill>
                  <a:srgbClr val="00B050"/>
                </a:solidFill>
                <a:latin typeface="Times New Roman"/>
                <a:cs typeface="Times New Roman"/>
              </a:rPr>
              <a:t> </a:t>
            </a:r>
            <a:r>
              <a:rPr sz="2600" dirty="0">
                <a:solidFill>
                  <a:srgbClr val="00B050"/>
                </a:solidFill>
                <a:latin typeface="Times New Roman"/>
                <a:cs typeface="Times New Roman"/>
              </a:rPr>
              <a:t>able</a:t>
            </a:r>
            <a:r>
              <a:rPr sz="2600" spc="5" dirty="0">
                <a:solidFill>
                  <a:srgbClr val="00B050"/>
                </a:solidFill>
                <a:latin typeface="Times New Roman"/>
                <a:cs typeface="Times New Roman"/>
              </a:rPr>
              <a:t> </a:t>
            </a:r>
            <a:r>
              <a:rPr sz="2600" spc="-5" dirty="0">
                <a:solidFill>
                  <a:srgbClr val="00B050"/>
                </a:solidFill>
                <a:latin typeface="Times New Roman"/>
                <a:cs typeface="Times New Roman"/>
              </a:rPr>
              <a:t>to</a:t>
            </a:r>
            <a:r>
              <a:rPr sz="2600" dirty="0">
                <a:solidFill>
                  <a:srgbClr val="00B050"/>
                </a:solidFill>
                <a:latin typeface="Times New Roman"/>
                <a:cs typeface="Times New Roman"/>
              </a:rPr>
              <a:t> </a:t>
            </a:r>
            <a:r>
              <a:rPr sz="2600" spc="-5" dirty="0">
                <a:solidFill>
                  <a:srgbClr val="00B050"/>
                </a:solidFill>
                <a:latin typeface="Times New Roman"/>
                <a:cs typeface="Times New Roman"/>
              </a:rPr>
              <a:t>transfer</a:t>
            </a:r>
            <a:r>
              <a:rPr sz="2600" dirty="0">
                <a:solidFill>
                  <a:srgbClr val="00B050"/>
                </a:solidFill>
                <a:latin typeface="Times New Roman"/>
                <a:cs typeface="Times New Roman"/>
              </a:rPr>
              <a:t> data</a:t>
            </a:r>
            <a:r>
              <a:rPr sz="2600" spc="5" dirty="0">
                <a:solidFill>
                  <a:srgbClr val="00B050"/>
                </a:solidFill>
                <a:latin typeface="Times New Roman"/>
                <a:cs typeface="Times New Roman"/>
              </a:rPr>
              <a:t> </a:t>
            </a:r>
            <a:r>
              <a:rPr sz="2600" spc="-5" dirty="0">
                <a:solidFill>
                  <a:srgbClr val="00B050"/>
                </a:solidFill>
                <a:latin typeface="Times New Roman"/>
                <a:cs typeface="Times New Roman"/>
              </a:rPr>
              <a:t>from</a:t>
            </a:r>
            <a:r>
              <a:rPr sz="2600" dirty="0">
                <a:solidFill>
                  <a:srgbClr val="00B050"/>
                </a:solidFill>
                <a:latin typeface="Times New Roman"/>
                <a:cs typeface="Times New Roman"/>
              </a:rPr>
              <a:t> </a:t>
            </a:r>
            <a:r>
              <a:rPr sz="2600" spc="5" dirty="0">
                <a:solidFill>
                  <a:srgbClr val="00B050"/>
                </a:solidFill>
                <a:latin typeface="Times New Roman"/>
                <a:cs typeface="Times New Roman"/>
              </a:rPr>
              <a:t>one</a:t>
            </a:r>
            <a:r>
              <a:rPr sz="2600" spc="10" dirty="0">
                <a:solidFill>
                  <a:srgbClr val="00B050"/>
                </a:solidFill>
                <a:latin typeface="Times New Roman"/>
                <a:cs typeface="Times New Roman"/>
              </a:rPr>
              <a:t> </a:t>
            </a:r>
            <a:r>
              <a:rPr sz="2600" dirty="0">
                <a:solidFill>
                  <a:srgbClr val="00B050"/>
                </a:solidFill>
                <a:latin typeface="Times New Roman"/>
                <a:cs typeface="Times New Roman"/>
              </a:rPr>
              <a:t>device</a:t>
            </a:r>
            <a:r>
              <a:rPr sz="2600" spc="5" dirty="0">
                <a:solidFill>
                  <a:srgbClr val="00B050"/>
                </a:solidFill>
                <a:latin typeface="Times New Roman"/>
                <a:cs typeface="Times New Roman"/>
              </a:rPr>
              <a:t> </a:t>
            </a:r>
            <a:r>
              <a:rPr sz="2600" spc="-5" dirty="0">
                <a:solidFill>
                  <a:srgbClr val="00B050"/>
                </a:solidFill>
                <a:latin typeface="Times New Roman"/>
                <a:cs typeface="Times New Roman"/>
              </a:rPr>
              <a:t>to </a:t>
            </a:r>
            <a:r>
              <a:rPr sz="2600" spc="-635" dirty="0">
                <a:solidFill>
                  <a:srgbClr val="00B050"/>
                </a:solidFill>
                <a:latin typeface="Times New Roman"/>
                <a:cs typeface="Times New Roman"/>
              </a:rPr>
              <a:t> </a:t>
            </a:r>
            <a:r>
              <a:rPr sz="2600" dirty="0">
                <a:solidFill>
                  <a:srgbClr val="00B050"/>
                </a:solidFill>
                <a:latin typeface="Times New Roman"/>
                <a:cs typeface="Times New Roman"/>
              </a:rPr>
              <a:t>another</a:t>
            </a:r>
            <a:r>
              <a:rPr sz="2600" spc="5" dirty="0">
                <a:solidFill>
                  <a:srgbClr val="00B050"/>
                </a:solidFill>
                <a:latin typeface="Times New Roman"/>
                <a:cs typeface="Times New Roman"/>
              </a:rPr>
              <a:t> </a:t>
            </a:r>
            <a:r>
              <a:rPr sz="2600" spc="-5" dirty="0">
                <a:solidFill>
                  <a:srgbClr val="FF0000"/>
                </a:solidFill>
                <a:latin typeface="Times New Roman"/>
                <a:cs typeface="Times New Roman"/>
              </a:rPr>
              <a:t>with</a:t>
            </a:r>
            <a:r>
              <a:rPr sz="2600" dirty="0">
                <a:solidFill>
                  <a:srgbClr val="FF0000"/>
                </a:solidFill>
                <a:latin typeface="Times New Roman"/>
                <a:cs typeface="Times New Roman"/>
              </a:rPr>
              <a:t> </a:t>
            </a:r>
            <a:r>
              <a:rPr sz="2600" spc="-5" dirty="0">
                <a:solidFill>
                  <a:srgbClr val="FF0000"/>
                </a:solidFill>
                <a:latin typeface="Times New Roman"/>
                <a:cs typeface="Times New Roman"/>
              </a:rPr>
              <a:t>acceptable</a:t>
            </a:r>
            <a:r>
              <a:rPr sz="2600" dirty="0">
                <a:solidFill>
                  <a:srgbClr val="FF0000"/>
                </a:solidFill>
                <a:latin typeface="Times New Roman"/>
                <a:cs typeface="Times New Roman"/>
              </a:rPr>
              <a:t> </a:t>
            </a:r>
            <a:r>
              <a:rPr sz="2600" spc="-25" dirty="0">
                <a:solidFill>
                  <a:srgbClr val="FF0000"/>
                </a:solidFill>
                <a:latin typeface="Times New Roman"/>
                <a:cs typeface="Times New Roman"/>
              </a:rPr>
              <a:t>accuracy</a:t>
            </a:r>
            <a:r>
              <a:rPr sz="2600" spc="-25" dirty="0">
                <a:latin typeface="Times New Roman"/>
                <a:cs typeface="Times New Roman"/>
              </a:rPr>
              <a:t>.</a:t>
            </a:r>
            <a:r>
              <a:rPr sz="2600" spc="-20" dirty="0">
                <a:latin typeface="Times New Roman"/>
                <a:cs typeface="Times New Roman"/>
              </a:rPr>
              <a:t> </a:t>
            </a:r>
            <a:r>
              <a:rPr sz="2600" dirty="0">
                <a:latin typeface="Times New Roman"/>
                <a:cs typeface="Times New Roman"/>
              </a:rPr>
              <a:t>For</a:t>
            </a:r>
            <a:r>
              <a:rPr sz="2600" spc="5" dirty="0">
                <a:latin typeface="Times New Roman"/>
                <a:cs typeface="Times New Roman"/>
              </a:rPr>
              <a:t> </a:t>
            </a:r>
            <a:r>
              <a:rPr sz="2600" spc="-5" dirty="0">
                <a:latin typeface="Times New Roman"/>
                <a:cs typeface="Times New Roman"/>
              </a:rPr>
              <a:t>most</a:t>
            </a:r>
            <a:r>
              <a:rPr sz="2600" dirty="0">
                <a:latin typeface="Times New Roman"/>
                <a:cs typeface="Times New Roman"/>
              </a:rPr>
              <a:t> applications,</a:t>
            </a:r>
            <a:r>
              <a:rPr sz="2600" spc="5" dirty="0">
                <a:latin typeface="Times New Roman"/>
                <a:cs typeface="Times New Roman"/>
              </a:rPr>
              <a:t> </a:t>
            </a:r>
            <a:r>
              <a:rPr sz="2600" dirty="0">
                <a:latin typeface="Times New Roman"/>
                <a:cs typeface="Times New Roman"/>
              </a:rPr>
              <a:t>a </a:t>
            </a:r>
            <a:r>
              <a:rPr sz="2600" spc="5" dirty="0">
                <a:latin typeface="Times New Roman"/>
                <a:cs typeface="Times New Roman"/>
              </a:rPr>
              <a:t> </a:t>
            </a:r>
            <a:r>
              <a:rPr sz="2600" spc="-5" dirty="0">
                <a:solidFill>
                  <a:srgbClr val="00B050"/>
                </a:solidFill>
                <a:latin typeface="Times New Roman"/>
                <a:cs typeface="Times New Roman"/>
              </a:rPr>
              <a:t>system </a:t>
            </a:r>
            <a:r>
              <a:rPr sz="2600" dirty="0">
                <a:solidFill>
                  <a:srgbClr val="00B050"/>
                </a:solidFill>
                <a:latin typeface="Times New Roman"/>
                <a:cs typeface="Times New Roman"/>
              </a:rPr>
              <a:t>must guarantee that </a:t>
            </a:r>
            <a:r>
              <a:rPr sz="2600" dirty="0">
                <a:solidFill>
                  <a:srgbClr val="FF0000"/>
                </a:solidFill>
                <a:latin typeface="Times New Roman"/>
                <a:cs typeface="Times New Roman"/>
              </a:rPr>
              <a:t>the data </a:t>
            </a:r>
            <a:r>
              <a:rPr sz="2600" spc="-5" dirty="0">
                <a:solidFill>
                  <a:srgbClr val="FF0000"/>
                </a:solidFill>
                <a:latin typeface="Times New Roman"/>
                <a:cs typeface="Times New Roman"/>
              </a:rPr>
              <a:t>received </a:t>
            </a:r>
            <a:r>
              <a:rPr sz="2600" dirty="0">
                <a:solidFill>
                  <a:srgbClr val="FF0000"/>
                </a:solidFill>
                <a:latin typeface="Times New Roman"/>
                <a:cs typeface="Times New Roman"/>
              </a:rPr>
              <a:t>are identical </a:t>
            </a:r>
            <a:r>
              <a:rPr sz="2600" spc="-5" dirty="0">
                <a:solidFill>
                  <a:srgbClr val="FF0000"/>
                </a:solidFill>
                <a:latin typeface="Times New Roman"/>
                <a:cs typeface="Times New Roman"/>
              </a:rPr>
              <a:t>to </a:t>
            </a:r>
            <a:r>
              <a:rPr sz="2600" dirty="0">
                <a:solidFill>
                  <a:srgbClr val="FF0000"/>
                </a:solidFill>
                <a:latin typeface="Times New Roman"/>
                <a:cs typeface="Times New Roman"/>
              </a:rPr>
              <a:t>the </a:t>
            </a:r>
            <a:r>
              <a:rPr sz="2600" spc="5" dirty="0">
                <a:solidFill>
                  <a:srgbClr val="FF0000"/>
                </a:solidFill>
                <a:latin typeface="Times New Roman"/>
                <a:cs typeface="Times New Roman"/>
              </a:rPr>
              <a:t> </a:t>
            </a:r>
            <a:r>
              <a:rPr sz="2600" dirty="0">
                <a:solidFill>
                  <a:srgbClr val="FF0000"/>
                </a:solidFill>
                <a:latin typeface="Times New Roman"/>
                <a:cs typeface="Times New Roman"/>
              </a:rPr>
              <a:t>data </a:t>
            </a:r>
            <a:r>
              <a:rPr sz="2600" spc="-5" dirty="0">
                <a:solidFill>
                  <a:srgbClr val="FF0000"/>
                </a:solidFill>
                <a:latin typeface="Times New Roman"/>
                <a:cs typeface="Times New Roman"/>
              </a:rPr>
              <a:t>transmitted.</a:t>
            </a:r>
            <a:r>
              <a:rPr sz="2600" spc="-5" dirty="0">
                <a:latin typeface="Times New Roman"/>
                <a:cs typeface="Times New Roman"/>
              </a:rPr>
              <a:t> </a:t>
            </a:r>
            <a:r>
              <a:rPr sz="2600" dirty="0">
                <a:solidFill>
                  <a:srgbClr val="00B050"/>
                </a:solidFill>
                <a:latin typeface="Times New Roman"/>
                <a:cs typeface="Times New Roman"/>
              </a:rPr>
              <a:t>Any </a:t>
            </a:r>
            <a:r>
              <a:rPr sz="2600" spc="-5" dirty="0">
                <a:solidFill>
                  <a:srgbClr val="00B050"/>
                </a:solidFill>
                <a:latin typeface="Times New Roman"/>
                <a:cs typeface="Times New Roman"/>
              </a:rPr>
              <a:t>time </a:t>
            </a:r>
            <a:r>
              <a:rPr sz="2600" dirty="0">
                <a:solidFill>
                  <a:srgbClr val="00B050"/>
                </a:solidFill>
                <a:latin typeface="Times New Roman"/>
                <a:cs typeface="Times New Roman"/>
              </a:rPr>
              <a:t>data are </a:t>
            </a:r>
            <a:r>
              <a:rPr sz="2600" spc="-5" dirty="0">
                <a:solidFill>
                  <a:srgbClr val="00B050"/>
                </a:solidFill>
                <a:latin typeface="Times New Roman"/>
                <a:cs typeface="Times New Roman"/>
              </a:rPr>
              <a:t>transmitted </a:t>
            </a:r>
            <a:r>
              <a:rPr sz="2600" dirty="0">
                <a:solidFill>
                  <a:srgbClr val="00B050"/>
                </a:solidFill>
                <a:latin typeface="Times New Roman"/>
                <a:cs typeface="Times New Roman"/>
              </a:rPr>
              <a:t>from </a:t>
            </a:r>
            <a:r>
              <a:rPr sz="2600" spc="5" dirty="0">
                <a:solidFill>
                  <a:srgbClr val="00B050"/>
                </a:solidFill>
                <a:latin typeface="Times New Roman"/>
                <a:cs typeface="Times New Roman"/>
              </a:rPr>
              <a:t>one </a:t>
            </a:r>
            <a:r>
              <a:rPr sz="2600" dirty="0">
                <a:solidFill>
                  <a:srgbClr val="00B050"/>
                </a:solidFill>
                <a:latin typeface="Times New Roman"/>
                <a:cs typeface="Times New Roman"/>
              </a:rPr>
              <a:t>node </a:t>
            </a:r>
            <a:r>
              <a:rPr sz="2600" spc="-5" dirty="0">
                <a:solidFill>
                  <a:srgbClr val="00B050"/>
                </a:solidFill>
                <a:latin typeface="Times New Roman"/>
                <a:cs typeface="Times New Roman"/>
              </a:rPr>
              <a:t>to </a:t>
            </a:r>
            <a:r>
              <a:rPr sz="2600" spc="-635" dirty="0">
                <a:solidFill>
                  <a:srgbClr val="00B050"/>
                </a:solidFill>
                <a:latin typeface="Times New Roman"/>
                <a:cs typeface="Times New Roman"/>
              </a:rPr>
              <a:t> </a:t>
            </a:r>
            <a:r>
              <a:rPr sz="2600" dirty="0">
                <a:solidFill>
                  <a:srgbClr val="00B050"/>
                </a:solidFill>
                <a:latin typeface="Times New Roman"/>
                <a:cs typeface="Times New Roman"/>
              </a:rPr>
              <a:t>the </a:t>
            </a:r>
            <a:r>
              <a:rPr sz="2600" spc="-5" dirty="0">
                <a:solidFill>
                  <a:srgbClr val="00B050"/>
                </a:solidFill>
                <a:latin typeface="Times New Roman"/>
                <a:cs typeface="Times New Roman"/>
              </a:rPr>
              <a:t>next,</a:t>
            </a:r>
            <a:r>
              <a:rPr sz="2600" spc="-5" dirty="0">
                <a:latin typeface="Times New Roman"/>
                <a:cs typeface="Times New Roman"/>
              </a:rPr>
              <a:t> </a:t>
            </a:r>
            <a:r>
              <a:rPr sz="2600" dirty="0">
                <a:solidFill>
                  <a:srgbClr val="FF0000"/>
                </a:solidFill>
                <a:latin typeface="Times New Roman"/>
                <a:cs typeface="Times New Roman"/>
              </a:rPr>
              <a:t>they </a:t>
            </a:r>
            <a:r>
              <a:rPr sz="2600" spc="-5" dirty="0">
                <a:solidFill>
                  <a:srgbClr val="FF0000"/>
                </a:solidFill>
                <a:latin typeface="Times New Roman"/>
                <a:cs typeface="Times New Roman"/>
              </a:rPr>
              <a:t>can become corrupted </a:t>
            </a:r>
            <a:r>
              <a:rPr sz="2600" dirty="0">
                <a:solidFill>
                  <a:srgbClr val="FF0000"/>
                </a:solidFill>
                <a:latin typeface="Times New Roman"/>
                <a:cs typeface="Times New Roman"/>
              </a:rPr>
              <a:t>in </a:t>
            </a:r>
            <a:r>
              <a:rPr sz="2600" spc="-5" dirty="0">
                <a:solidFill>
                  <a:srgbClr val="FF0000"/>
                </a:solidFill>
                <a:latin typeface="Times New Roman"/>
                <a:cs typeface="Times New Roman"/>
              </a:rPr>
              <a:t>passage</a:t>
            </a:r>
            <a:r>
              <a:rPr sz="2600" spc="-5" dirty="0">
                <a:latin typeface="Times New Roman"/>
                <a:cs typeface="Times New Roman"/>
              </a:rPr>
              <a:t>. </a:t>
            </a:r>
            <a:r>
              <a:rPr sz="2600" spc="-5" dirty="0">
                <a:solidFill>
                  <a:srgbClr val="00B050"/>
                </a:solidFill>
                <a:latin typeface="Times New Roman"/>
                <a:cs typeface="Times New Roman"/>
              </a:rPr>
              <a:t>Many factors </a:t>
            </a:r>
            <a:r>
              <a:rPr sz="2600" dirty="0">
                <a:solidFill>
                  <a:srgbClr val="00B050"/>
                </a:solidFill>
                <a:latin typeface="Times New Roman"/>
                <a:cs typeface="Times New Roman"/>
              </a:rPr>
              <a:t> </a:t>
            </a:r>
            <a:r>
              <a:rPr sz="2600" spc="-5" dirty="0">
                <a:solidFill>
                  <a:srgbClr val="00B050"/>
                </a:solidFill>
                <a:latin typeface="Times New Roman"/>
                <a:cs typeface="Times New Roman"/>
              </a:rPr>
              <a:t>can</a:t>
            </a:r>
            <a:r>
              <a:rPr sz="2600" dirty="0">
                <a:solidFill>
                  <a:srgbClr val="00B050"/>
                </a:solidFill>
                <a:latin typeface="Times New Roman"/>
                <a:cs typeface="Times New Roman"/>
              </a:rPr>
              <a:t> </a:t>
            </a:r>
            <a:r>
              <a:rPr sz="2600" spc="-5" dirty="0">
                <a:solidFill>
                  <a:srgbClr val="00B050"/>
                </a:solidFill>
                <a:latin typeface="Times New Roman"/>
                <a:cs typeface="Times New Roman"/>
              </a:rPr>
              <a:t>alter</a:t>
            </a:r>
            <a:r>
              <a:rPr sz="2600" dirty="0">
                <a:solidFill>
                  <a:srgbClr val="00B050"/>
                </a:solidFill>
                <a:latin typeface="Times New Roman"/>
                <a:cs typeface="Times New Roman"/>
              </a:rPr>
              <a:t> </a:t>
            </a:r>
            <a:r>
              <a:rPr sz="2600" spc="5" dirty="0">
                <a:solidFill>
                  <a:srgbClr val="00B050"/>
                </a:solidFill>
                <a:latin typeface="Times New Roman"/>
                <a:cs typeface="Times New Roman"/>
              </a:rPr>
              <a:t>one</a:t>
            </a:r>
            <a:r>
              <a:rPr sz="2600" spc="10" dirty="0">
                <a:solidFill>
                  <a:srgbClr val="00B050"/>
                </a:solidFill>
                <a:latin typeface="Times New Roman"/>
                <a:cs typeface="Times New Roman"/>
              </a:rPr>
              <a:t> </a:t>
            </a:r>
            <a:r>
              <a:rPr sz="2600" dirty="0">
                <a:solidFill>
                  <a:srgbClr val="00B050"/>
                </a:solidFill>
                <a:latin typeface="Times New Roman"/>
                <a:cs typeface="Times New Roman"/>
              </a:rPr>
              <a:t>or</a:t>
            </a:r>
            <a:r>
              <a:rPr sz="2600" spc="5" dirty="0">
                <a:solidFill>
                  <a:srgbClr val="00B050"/>
                </a:solidFill>
                <a:latin typeface="Times New Roman"/>
                <a:cs typeface="Times New Roman"/>
              </a:rPr>
              <a:t> </a:t>
            </a:r>
            <a:r>
              <a:rPr sz="2600" spc="-5" dirty="0">
                <a:solidFill>
                  <a:srgbClr val="00B050"/>
                </a:solidFill>
                <a:latin typeface="Times New Roman"/>
                <a:cs typeface="Times New Roman"/>
              </a:rPr>
              <a:t>more</a:t>
            </a:r>
            <a:r>
              <a:rPr sz="2600" dirty="0">
                <a:solidFill>
                  <a:srgbClr val="00B050"/>
                </a:solidFill>
                <a:latin typeface="Times New Roman"/>
                <a:cs typeface="Times New Roman"/>
              </a:rPr>
              <a:t> bits</a:t>
            </a:r>
            <a:r>
              <a:rPr sz="2600" spc="5" dirty="0">
                <a:solidFill>
                  <a:srgbClr val="00B050"/>
                </a:solidFill>
                <a:latin typeface="Times New Roman"/>
                <a:cs typeface="Times New Roman"/>
              </a:rPr>
              <a:t> </a:t>
            </a:r>
            <a:r>
              <a:rPr sz="2600" dirty="0">
                <a:solidFill>
                  <a:srgbClr val="00B050"/>
                </a:solidFill>
                <a:latin typeface="Times New Roman"/>
                <a:cs typeface="Times New Roman"/>
              </a:rPr>
              <a:t>of</a:t>
            </a:r>
            <a:r>
              <a:rPr sz="2600" spc="5" dirty="0">
                <a:solidFill>
                  <a:srgbClr val="00B050"/>
                </a:solidFill>
                <a:latin typeface="Times New Roman"/>
                <a:cs typeface="Times New Roman"/>
              </a:rPr>
              <a:t> </a:t>
            </a:r>
            <a:r>
              <a:rPr sz="2600" dirty="0">
                <a:solidFill>
                  <a:srgbClr val="00B050"/>
                </a:solidFill>
                <a:latin typeface="Times New Roman"/>
                <a:cs typeface="Times New Roman"/>
              </a:rPr>
              <a:t>a</a:t>
            </a:r>
            <a:r>
              <a:rPr sz="2600" spc="5" dirty="0">
                <a:solidFill>
                  <a:srgbClr val="00B050"/>
                </a:solidFill>
                <a:latin typeface="Times New Roman"/>
                <a:cs typeface="Times New Roman"/>
              </a:rPr>
              <a:t> </a:t>
            </a:r>
            <a:r>
              <a:rPr sz="2600" spc="-5" dirty="0">
                <a:solidFill>
                  <a:srgbClr val="00B050"/>
                </a:solidFill>
                <a:latin typeface="Times New Roman"/>
                <a:cs typeface="Times New Roman"/>
              </a:rPr>
              <a:t>message</a:t>
            </a:r>
            <a:r>
              <a:rPr sz="2600" spc="-5" dirty="0">
                <a:latin typeface="Times New Roman"/>
                <a:cs typeface="Times New Roman"/>
              </a:rPr>
              <a:t>.</a:t>
            </a:r>
            <a:r>
              <a:rPr sz="2600" dirty="0">
                <a:latin typeface="Times New Roman"/>
                <a:cs typeface="Times New Roman"/>
              </a:rPr>
              <a:t> </a:t>
            </a:r>
            <a:r>
              <a:rPr sz="2600" spc="-5" dirty="0">
                <a:solidFill>
                  <a:srgbClr val="FF0000"/>
                </a:solidFill>
                <a:latin typeface="Times New Roman"/>
                <a:cs typeface="Times New Roman"/>
              </a:rPr>
              <a:t>Some</a:t>
            </a:r>
            <a:r>
              <a:rPr sz="2600" dirty="0">
                <a:solidFill>
                  <a:srgbClr val="FF0000"/>
                </a:solidFill>
                <a:latin typeface="Times New Roman"/>
                <a:cs typeface="Times New Roman"/>
              </a:rPr>
              <a:t> </a:t>
            </a:r>
            <a:r>
              <a:rPr sz="2600" spc="-5" dirty="0">
                <a:solidFill>
                  <a:srgbClr val="FF0000"/>
                </a:solidFill>
                <a:latin typeface="Times New Roman"/>
                <a:cs typeface="Times New Roman"/>
              </a:rPr>
              <a:t>applications </a:t>
            </a:r>
            <a:r>
              <a:rPr sz="2600" spc="-635" dirty="0">
                <a:solidFill>
                  <a:srgbClr val="FF0000"/>
                </a:solidFill>
                <a:latin typeface="Times New Roman"/>
                <a:cs typeface="Times New Roman"/>
              </a:rPr>
              <a:t> </a:t>
            </a:r>
            <a:r>
              <a:rPr sz="2600" dirty="0">
                <a:solidFill>
                  <a:srgbClr val="FF0000"/>
                </a:solidFill>
                <a:latin typeface="Times New Roman"/>
                <a:cs typeface="Times New Roman"/>
              </a:rPr>
              <a:t>require</a:t>
            </a:r>
            <a:r>
              <a:rPr sz="2600" spc="-20" dirty="0">
                <a:solidFill>
                  <a:srgbClr val="FF0000"/>
                </a:solidFill>
                <a:latin typeface="Times New Roman"/>
                <a:cs typeface="Times New Roman"/>
              </a:rPr>
              <a:t> </a:t>
            </a:r>
            <a:r>
              <a:rPr sz="2600" dirty="0">
                <a:solidFill>
                  <a:srgbClr val="FF0000"/>
                </a:solidFill>
                <a:latin typeface="Times New Roman"/>
                <a:cs typeface="Times New Roman"/>
              </a:rPr>
              <a:t>a</a:t>
            </a:r>
            <a:r>
              <a:rPr sz="2600" spc="-10" dirty="0">
                <a:solidFill>
                  <a:srgbClr val="FF0000"/>
                </a:solidFill>
                <a:latin typeface="Times New Roman"/>
                <a:cs typeface="Times New Roman"/>
              </a:rPr>
              <a:t> </a:t>
            </a:r>
            <a:r>
              <a:rPr sz="2600" dirty="0">
                <a:solidFill>
                  <a:srgbClr val="FF0000"/>
                </a:solidFill>
                <a:latin typeface="Times New Roman"/>
                <a:cs typeface="Times New Roman"/>
              </a:rPr>
              <a:t>mechanism</a:t>
            </a:r>
            <a:r>
              <a:rPr sz="2600" spc="-20" dirty="0">
                <a:solidFill>
                  <a:srgbClr val="FF0000"/>
                </a:solidFill>
                <a:latin typeface="Times New Roman"/>
                <a:cs typeface="Times New Roman"/>
              </a:rPr>
              <a:t> </a:t>
            </a:r>
            <a:r>
              <a:rPr sz="2600" dirty="0">
                <a:solidFill>
                  <a:srgbClr val="FF0000"/>
                </a:solidFill>
                <a:latin typeface="Times New Roman"/>
                <a:cs typeface="Times New Roman"/>
              </a:rPr>
              <a:t>for</a:t>
            </a:r>
            <a:r>
              <a:rPr sz="2600" spc="-5" dirty="0">
                <a:solidFill>
                  <a:srgbClr val="FF0000"/>
                </a:solidFill>
                <a:latin typeface="Times New Roman"/>
                <a:cs typeface="Times New Roman"/>
              </a:rPr>
              <a:t> </a:t>
            </a:r>
            <a:r>
              <a:rPr sz="2600" dirty="0">
                <a:solidFill>
                  <a:srgbClr val="FF0000"/>
                </a:solidFill>
                <a:latin typeface="Times New Roman"/>
                <a:cs typeface="Times New Roman"/>
              </a:rPr>
              <a:t>detecting</a:t>
            </a:r>
            <a:r>
              <a:rPr sz="2600" spc="-25" dirty="0">
                <a:solidFill>
                  <a:srgbClr val="FF0000"/>
                </a:solidFill>
                <a:latin typeface="Times New Roman"/>
                <a:cs typeface="Times New Roman"/>
              </a:rPr>
              <a:t> </a:t>
            </a:r>
            <a:r>
              <a:rPr sz="2600" dirty="0">
                <a:solidFill>
                  <a:srgbClr val="FF0000"/>
                </a:solidFill>
                <a:latin typeface="Times New Roman"/>
                <a:cs typeface="Times New Roman"/>
              </a:rPr>
              <a:t>and</a:t>
            </a:r>
            <a:r>
              <a:rPr sz="2600" spc="-10" dirty="0">
                <a:solidFill>
                  <a:srgbClr val="FF0000"/>
                </a:solidFill>
                <a:latin typeface="Times New Roman"/>
                <a:cs typeface="Times New Roman"/>
              </a:rPr>
              <a:t> </a:t>
            </a:r>
            <a:r>
              <a:rPr sz="2600" spc="-5" dirty="0">
                <a:solidFill>
                  <a:srgbClr val="FF0000"/>
                </a:solidFill>
                <a:latin typeface="Times New Roman"/>
                <a:cs typeface="Times New Roman"/>
              </a:rPr>
              <a:t>correcting</a:t>
            </a:r>
            <a:r>
              <a:rPr sz="2600" spc="-20" dirty="0">
                <a:solidFill>
                  <a:srgbClr val="FF0000"/>
                </a:solidFill>
                <a:latin typeface="Times New Roman"/>
                <a:cs typeface="Times New Roman"/>
              </a:rPr>
              <a:t> </a:t>
            </a:r>
            <a:r>
              <a:rPr sz="2600" spc="-5" dirty="0">
                <a:solidFill>
                  <a:srgbClr val="FF0000"/>
                </a:solidFill>
                <a:latin typeface="Times New Roman"/>
                <a:cs typeface="Times New Roman"/>
              </a:rPr>
              <a:t>errors.</a:t>
            </a:r>
            <a:endParaRPr sz="2600" dirty="0">
              <a:solidFill>
                <a:srgbClr val="FF0000"/>
              </a:solidFill>
              <a:latin typeface="Times New Roman"/>
              <a:cs typeface="Times New Roman"/>
            </a:endParaRPr>
          </a:p>
        </p:txBody>
      </p:sp>
      <p:sp>
        <p:nvSpPr>
          <p:cNvPr id="79" name="object 79"/>
          <p:cNvSpPr txBox="1"/>
          <p:nvPr/>
        </p:nvSpPr>
        <p:spPr>
          <a:xfrm>
            <a:off x="231140" y="6407911"/>
            <a:ext cx="520700"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1C1C1C"/>
                </a:solidFill>
                <a:latin typeface="Arial"/>
                <a:cs typeface="Arial"/>
              </a:rPr>
              <a:t>10</a:t>
            </a:r>
            <a:r>
              <a:rPr sz="2000" b="1" spc="-10" dirty="0">
                <a:solidFill>
                  <a:srgbClr val="1C1C1C"/>
                </a:solidFill>
                <a:latin typeface="Arial"/>
                <a:cs typeface="Arial"/>
              </a:rPr>
              <a:t>.</a:t>
            </a:r>
            <a:r>
              <a:rPr sz="2000" b="1" dirty="0">
                <a:solidFill>
                  <a:srgbClr val="1C1C1C"/>
                </a:solidFill>
                <a:latin typeface="Arial"/>
                <a:cs typeface="Arial"/>
              </a:rPr>
              <a:t>2</a:t>
            </a:r>
            <a:endParaRPr sz="2000">
              <a:latin typeface="Arial"/>
              <a:cs typeface="Arial"/>
            </a:endParaRPr>
          </a:p>
        </p:txBody>
      </p:sp>
      <p:sp>
        <p:nvSpPr>
          <p:cNvPr id="80" name="object 80"/>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81" name="object 81"/>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82" name="object 82"/>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83" name="object 83"/>
          <p:cNvSpPr txBox="1">
            <a:spLocks noGrp="1"/>
          </p:cNvSpPr>
          <p:nvPr>
            <p:ph type="title"/>
          </p:nvPr>
        </p:nvSpPr>
        <p:spPr>
          <a:xfrm>
            <a:off x="252475" y="347217"/>
            <a:ext cx="2345690" cy="574040"/>
          </a:xfrm>
          <a:prstGeom prst="rect">
            <a:avLst/>
          </a:prstGeom>
        </p:spPr>
        <p:txBody>
          <a:bodyPr vert="horz" wrap="square" lIns="0" tIns="12700" rIns="0" bIns="0" rtlCol="0">
            <a:spAutoFit/>
          </a:bodyPr>
          <a:lstStyle/>
          <a:p>
            <a:pPr marL="12700">
              <a:lnSpc>
                <a:spcPct val="100000"/>
              </a:lnSpc>
              <a:spcBef>
                <a:spcPts val="100"/>
              </a:spcBef>
            </a:pPr>
            <a:r>
              <a:rPr sz="3600" spc="-40" dirty="0"/>
              <a:t>Background</a:t>
            </a:r>
            <a:endParaRPr sz="36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2475" y="1087881"/>
            <a:ext cx="8587105" cy="2756535"/>
          </a:xfrm>
          <a:prstGeom prst="rect">
            <a:avLst/>
          </a:prstGeom>
        </p:spPr>
        <p:txBody>
          <a:bodyPr vert="horz" wrap="square" lIns="0" tIns="12065" rIns="0" bIns="0" rtlCol="0">
            <a:spAutoFit/>
          </a:bodyPr>
          <a:lstStyle/>
          <a:p>
            <a:pPr marL="12700" marR="5080">
              <a:lnSpc>
                <a:spcPct val="100000"/>
              </a:lnSpc>
              <a:spcBef>
                <a:spcPts val="95"/>
              </a:spcBef>
            </a:pPr>
            <a:r>
              <a:rPr sz="2800" spc="-10" dirty="0">
                <a:latin typeface="Times New Roman"/>
                <a:cs typeface="Times New Roman"/>
              </a:rPr>
              <a:t>Now</a:t>
            </a:r>
            <a:r>
              <a:rPr sz="2800" spc="260" dirty="0">
                <a:latin typeface="Times New Roman"/>
                <a:cs typeface="Times New Roman"/>
              </a:rPr>
              <a:t> </a:t>
            </a:r>
            <a:r>
              <a:rPr sz="2800" spc="-5" dirty="0">
                <a:latin typeface="Times New Roman"/>
                <a:cs typeface="Times New Roman"/>
              </a:rPr>
              <a:t>suppose</a:t>
            </a:r>
            <a:r>
              <a:rPr sz="2800" spc="250" dirty="0">
                <a:latin typeface="Times New Roman"/>
                <a:cs typeface="Times New Roman"/>
              </a:rPr>
              <a:t> </a:t>
            </a:r>
            <a:r>
              <a:rPr sz="2800" dirty="0">
                <a:latin typeface="Times New Roman"/>
                <a:cs typeface="Times New Roman"/>
              </a:rPr>
              <a:t>the</a:t>
            </a:r>
            <a:r>
              <a:rPr sz="2800" spc="250" dirty="0">
                <a:latin typeface="Times New Roman"/>
                <a:cs typeface="Times New Roman"/>
              </a:rPr>
              <a:t> </a:t>
            </a:r>
            <a:r>
              <a:rPr sz="2800" dirty="0">
                <a:latin typeface="Times New Roman"/>
                <a:cs typeface="Times New Roman"/>
              </a:rPr>
              <a:t>word</a:t>
            </a:r>
            <a:r>
              <a:rPr sz="2800" spc="260" dirty="0">
                <a:latin typeface="Times New Roman"/>
                <a:cs typeface="Times New Roman"/>
              </a:rPr>
              <a:t> </a:t>
            </a:r>
            <a:r>
              <a:rPr sz="2800" spc="-5" dirty="0">
                <a:latin typeface="Times New Roman"/>
                <a:cs typeface="Times New Roman"/>
              </a:rPr>
              <a:t>world</a:t>
            </a:r>
            <a:r>
              <a:rPr sz="2800" spc="275" dirty="0">
                <a:latin typeface="Times New Roman"/>
                <a:cs typeface="Times New Roman"/>
              </a:rPr>
              <a:t> </a:t>
            </a:r>
            <a:r>
              <a:rPr sz="2800" spc="-5" dirty="0">
                <a:latin typeface="Times New Roman"/>
                <a:cs typeface="Times New Roman"/>
              </a:rPr>
              <a:t>in</a:t>
            </a:r>
            <a:r>
              <a:rPr sz="2800" spc="250" dirty="0">
                <a:latin typeface="Times New Roman"/>
                <a:cs typeface="Times New Roman"/>
              </a:rPr>
              <a:t> </a:t>
            </a:r>
            <a:r>
              <a:rPr sz="2800" spc="-5" dirty="0">
                <a:latin typeface="Times New Roman"/>
                <a:cs typeface="Times New Roman"/>
              </a:rPr>
              <a:t>Example</a:t>
            </a:r>
            <a:r>
              <a:rPr sz="2800" spc="250" dirty="0">
                <a:latin typeface="Times New Roman"/>
                <a:cs typeface="Times New Roman"/>
              </a:rPr>
              <a:t> </a:t>
            </a:r>
            <a:r>
              <a:rPr sz="2800" spc="-5" dirty="0">
                <a:latin typeface="Times New Roman"/>
                <a:cs typeface="Times New Roman"/>
              </a:rPr>
              <a:t>1</a:t>
            </a:r>
            <a:r>
              <a:rPr sz="2800" spc="250" dirty="0">
                <a:latin typeface="Times New Roman"/>
                <a:cs typeface="Times New Roman"/>
              </a:rPr>
              <a:t> </a:t>
            </a:r>
            <a:r>
              <a:rPr sz="2800" spc="-5" dirty="0">
                <a:latin typeface="Times New Roman"/>
                <a:cs typeface="Times New Roman"/>
              </a:rPr>
              <a:t>is</a:t>
            </a:r>
            <a:r>
              <a:rPr sz="2800" spc="250" dirty="0">
                <a:latin typeface="Times New Roman"/>
                <a:cs typeface="Times New Roman"/>
              </a:rPr>
              <a:t> </a:t>
            </a:r>
            <a:r>
              <a:rPr sz="2800" spc="-5" dirty="0">
                <a:latin typeface="Times New Roman"/>
                <a:cs typeface="Times New Roman"/>
              </a:rPr>
              <a:t>received</a:t>
            </a:r>
            <a:r>
              <a:rPr sz="2800" spc="270" dirty="0">
                <a:latin typeface="Times New Roman"/>
                <a:cs typeface="Times New Roman"/>
              </a:rPr>
              <a:t> </a:t>
            </a:r>
            <a:r>
              <a:rPr sz="2800" dirty="0">
                <a:latin typeface="Times New Roman"/>
                <a:cs typeface="Times New Roman"/>
              </a:rPr>
              <a:t>by </a:t>
            </a:r>
            <a:r>
              <a:rPr sz="2800" spc="-685" dirty="0">
                <a:latin typeface="Times New Roman"/>
                <a:cs typeface="Times New Roman"/>
              </a:rPr>
              <a:t> </a:t>
            </a:r>
            <a:r>
              <a:rPr sz="2800" dirty="0">
                <a:latin typeface="Times New Roman"/>
                <a:cs typeface="Times New Roman"/>
              </a:rPr>
              <a:t>the</a:t>
            </a:r>
            <a:r>
              <a:rPr sz="2800" spc="-10" dirty="0">
                <a:latin typeface="Times New Roman"/>
                <a:cs typeface="Times New Roman"/>
              </a:rPr>
              <a:t> </a:t>
            </a:r>
            <a:r>
              <a:rPr sz="2800" spc="-5" dirty="0">
                <a:latin typeface="Times New Roman"/>
                <a:cs typeface="Times New Roman"/>
              </a:rPr>
              <a:t>receiver</a:t>
            </a:r>
            <a:r>
              <a:rPr sz="2800" spc="5" dirty="0">
                <a:latin typeface="Times New Roman"/>
                <a:cs typeface="Times New Roman"/>
              </a:rPr>
              <a:t> </a:t>
            </a:r>
            <a:r>
              <a:rPr sz="2800" spc="-5" dirty="0">
                <a:latin typeface="Times New Roman"/>
                <a:cs typeface="Times New Roman"/>
              </a:rPr>
              <a:t>without being</a:t>
            </a:r>
            <a:r>
              <a:rPr sz="2800" dirty="0">
                <a:latin typeface="Times New Roman"/>
                <a:cs typeface="Times New Roman"/>
              </a:rPr>
              <a:t> </a:t>
            </a:r>
            <a:r>
              <a:rPr sz="2800" spc="-5" dirty="0">
                <a:latin typeface="Times New Roman"/>
                <a:cs typeface="Times New Roman"/>
              </a:rPr>
              <a:t>corrupted in</a:t>
            </a:r>
            <a:r>
              <a:rPr sz="2800" dirty="0">
                <a:latin typeface="Times New Roman"/>
                <a:cs typeface="Times New Roman"/>
              </a:rPr>
              <a:t> </a:t>
            </a:r>
            <a:r>
              <a:rPr sz="2800" spc="-5" dirty="0">
                <a:latin typeface="Times New Roman"/>
                <a:cs typeface="Times New Roman"/>
              </a:rPr>
              <a:t>transmission.</a:t>
            </a:r>
            <a:endParaRPr sz="2800">
              <a:latin typeface="Times New Roman"/>
              <a:cs typeface="Times New Roman"/>
            </a:endParaRPr>
          </a:p>
          <a:p>
            <a:pPr marL="12700">
              <a:lnSpc>
                <a:spcPct val="100000"/>
              </a:lnSpc>
              <a:spcBef>
                <a:spcPts val="675"/>
              </a:spcBef>
              <a:tabLst>
                <a:tab pos="1786255" algn="l"/>
                <a:tab pos="3562350" algn="l"/>
                <a:tab pos="5363845" algn="l"/>
                <a:tab pos="7164070" algn="l"/>
              </a:tabLst>
            </a:pPr>
            <a:r>
              <a:rPr sz="2800" spc="-110" dirty="0">
                <a:latin typeface="Times New Roman"/>
                <a:cs typeface="Times New Roman"/>
              </a:rPr>
              <a:t>11</a:t>
            </a:r>
            <a:r>
              <a:rPr sz="2800" spc="-5" dirty="0">
                <a:latin typeface="Times New Roman"/>
                <a:cs typeface="Times New Roman"/>
              </a:rPr>
              <a:t>1</a:t>
            </a:r>
            <a:r>
              <a:rPr sz="2800" dirty="0">
                <a:latin typeface="Times New Roman"/>
                <a:cs typeface="Times New Roman"/>
              </a:rPr>
              <a:t>0</a:t>
            </a:r>
            <a:r>
              <a:rPr sz="2800" spc="-110" dirty="0">
                <a:latin typeface="Times New Roman"/>
                <a:cs typeface="Times New Roman"/>
              </a:rPr>
              <a:t>11</a:t>
            </a:r>
            <a:r>
              <a:rPr sz="2800" spc="-5" dirty="0">
                <a:latin typeface="Times New Roman"/>
                <a:cs typeface="Times New Roman"/>
              </a:rPr>
              <a:t>10</a:t>
            </a:r>
            <a:r>
              <a:rPr sz="2800" dirty="0">
                <a:latin typeface="Times New Roman"/>
                <a:cs typeface="Times New Roman"/>
              </a:rPr>
              <a:t>	</a:t>
            </a:r>
            <a:r>
              <a:rPr sz="2800" spc="-110" dirty="0">
                <a:latin typeface="Times New Roman"/>
                <a:cs typeface="Times New Roman"/>
              </a:rPr>
              <a:t>1</a:t>
            </a:r>
            <a:r>
              <a:rPr sz="2800" spc="-5" dirty="0">
                <a:latin typeface="Times New Roman"/>
                <a:cs typeface="Times New Roman"/>
              </a:rPr>
              <a:t>1</a:t>
            </a:r>
            <a:r>
              <a:rPr sz="2800" dirty="0">
                <a:latin typeface="Times New Roman"/>
                <a:cs typeface="Times New Roman"/>
              </a:rPr>
              <a:t>0</a:t>
            </a:r>
            <a:r>
              <a:rPr sz="2800" spc="-110" dirty="0">
                <a:latin typeface="Times New Roman"/>
                <a:cs typeface="Times New Roman"/>
              </a:rPr>
              <a:t>111</a:t>
            </a:r>
            <a:r>
              <a:rPr sz="2800" spc="-5" dirty="0">
                <a:latin typeface="Times New Roman"/>
                <a:cs typeface="Times New Roman"/>
              </a:rPr>
              <a:t>10</a:t>
            </a:r>
            <a:r>
              <a:rPr sz="2800" dirty="0">
                <a:latin typeface="Times New Roman"/>
                <a:cs typeface="Times New Roman"/>
              </a:rPr>
              <a:t>	</a:t>
            </a:r>
            <a:r>
              <a:rPr sz="2800" spc="-110" dirty="0">
                <a:latin typeface="Times New Roman"/>
                <a:cs typeface="Times New Roman"/>
              </a:rPr>
              <a:t>11</a:t>
            </a:r>
            <a:r>
              <a:rPr sz="2800" spc="-5" dirty="0">
                <a:latin typeface="Times New Roman"/>
                <a:cs typeface="Times New Roman"/>
              </a:rPr>
              <a:t>100</a:t>
            </a:r>
            <a:r>
              <a:rPr sz="2800" dirty="0">
                <a:latin typeface="Times New Roman"/>
                <a:cs typeface="Times New Roman"/>
              </a:rPr>
              <a:t>1</a:t>
            </a:r>
            <a:r>
              <a:rPr sz="2800" spc="-5" dirty="0">
                <a:latin typeface="Times New Roman"/>
                <a:cs typeface="Times New Roman"/>
              </a:rPr>
              <a:t>00</a:t>
            </a:r>
            <a:r>
              <a:rPr sz="2800" dirty="0">
                <a:latin typeface="Times New Roman"/>
                <a:cs typeface="Times New Roman"/>
              </a:rPr>
              <a:t>	</a:t>
            </a:r>
            <a:r>
              <a:rPr sz="2800" spc="-110" dirty="0">
                <a:latin typeface="Times New Roman"/>
                <a:cs typeface="Times New Roman"/>
              </a:rPr>
              <a:t>1</a:t>
            </a:r>
            <a:r>
              <a:rPr sz="2800" spc="-5" dirty="0">
                <a:latin typeface="Times New Roman"/>
                <a:cs typeface="Times New Roman"/>
              </a:rPr>
              <a:t>10</a:t>
            </a:r>
            <a:r>
              <a:rPr sz="2800" spc="-110" dirty="0">
                <a:latin typeface="Times New Roman"/>
                <a:cs typeface="Times New Roman"/>
              </a:rPr>
              <a:t>1</a:t>
            </a:r>
            <a:r>
              <a:rPr sz="2800" spc="-5" dirty="0">
                <a:latin typeface="Times New Roman"/>
                <a:cs typeface="Times New Roman"/>
              </a:rPr>
              <a:t>1</a:t>
            </a:r>
            <a:r>
              <a:rPr sz="2800" dirty="0">
                <a:latin typeface="Times New Roman"/>
                <a:cs typeface="Times New Roman"/>
              </a:rPr>
              <a:t>0</a:t>
            </a:r>
            <a:r>
              <a:rPr sz="2800" spc="-5" dirty="0">
                <a:latin typeface="Times New Roman"/>
                <a:cs typeface="Times New Roman"/>
              </a:rPr>
              <a:t>00</a:t>
            </a:r>
            <a:r>
              <a:rPr sz="2800" dirty="0">
                <a:latin typeface="Times New Roman"/>
                <a:cs typeface="Times New Roman"/>
              </a:rPr>
              <a:t>	</a:t>
            </a:r>
            <a:r>
              <a:rPr sz="2800" spc="-110" dirty="0">
                <a:latin typeface="Times New Roman"/>
                <a:cs typeface="Times New Roman"/>
              </a:rPr>
              <a:t>1</a:t>
            </a:r>
            <a:r>
              <a:rPr sz="2800" spc="-5" dirty="0">
                <a:latin typeface="Times New Roman"/>
                <a:cs typeface="Times New Roman"/>
              </a:rPr>
              <a:t>1</a:t>
            </a:r>
            <a:r>
              <a:rPr sz="2800" dirty="0">
                <a:latin typeface="Times New Roman"/>
                <a:cs typeface="Times New Roman"/>
              </a:rPr>
              <a:t>0</a:t>
            </a:r>
            <a:r>
              <a:rPr sz="2800" spc="-5" dirty="0">
                <a:latin typeface="Times New Roman"/>
                <a:cs typeface="Times New Roman"/>
              </a:rPr>
              <a:t>01001</a:t>
            </a:r>
            <a:endParaRPr sz="2800">
              <a:latin typeface="Times New Roman"/>
              <a:cs typeface="Times New Roman"/>
            </a:endParaRPr>
          </a:p>
          <a:p>
            <a:pPr>
              <a:lnSpc>
                <a:spcPct val="100000"/>
              </a:lnSpc>
              <a:spcBef>
                <a:spcPts val="10"/>
              </a:spcBef>
            </a:pPr>
            <a:endParaRPr sz="3500">
              <a:latin typeface="Times New Roman"/>
              <a:cs typeface="Times New Roman"/>
            </a:endParaRPr>
          </a:p>
          <a:p>
            <a:pPr marL="12700" marR="6350">
              <a:lnSpc>
                <a:spcPct val="100000"/>
              </a:lnSpc>
            </a:pPr>
            <a:r>
              <a:rPr sz="2800" spc="-5" dirty="0">
                <a:latin typeface="Times New Roman"/>
                <a:cs typeface="Times New Roman"/>
              </a:rPr>
              <a:t>The</a:t>
            </a:r>
            <a:r>
              <a:rPr sz="2800" spc="220" dirty="0">
                <a:latin typeface="Times New Roman"/>
                <a:cs typeface="Times New Roman"/>
              </a:rPr>
              <a:t> </a:t>
            </a:r>
            <a:r>
              <a:rPr sz="2800" spc="-5" dirty="0">
                <a:latin typeface="Times New Roman"/>
                <a:cs typeface="Times New Roman"/>
              </a:rPr>
              <a:t>receiver</a:t>
            </a:r>
            <a:r>
              <a:rPr sz="2800" spc="235" dirty="0">
                <a:latin typeface="Times New Roman"/>
                <a:cs typeface="Times New Roman"/>
              </a:rPr>
              <a:t> </a:t>
            </a:r>
            <a:r>
              <a:rPr sz="2800" spc="-5" dirty="0">
                <a:latin typeface="Times New Roman"/>
                <a:cs typeface="Times New Roman"/>
              </a:rPr>
              <a:t>counts</a:t>
            </a:r>
            <a:r>
              <a:rPr sz="2800" spc="229" dirty="0">
                <a:latin typeface="Times New Roman"/>
                <a:cs typeface="Times New Roman"/>
              </a:rPr>
              <a:t> </a:t>
            </a:r>
            <a:r>
              <a:rPr sz="2800" dirty="0">
                <a:latin typeface="Times New Roman"/>
                <a:cs typeface="Times New Roman"/>
              </a:rPr>
              <a:t>the</a:t>
            </a:r>
            <a:r>
              <a:rPr sz="2800" spc="225" dirty="0">
                <a:latin typeface="Times New Roman"/>
                <a:cs typeface="Times New Roman"/>
              </a:rPr>
              <a:t> </a:t>
            </a:r>
            <a:r>
              <a:rPr sz="2800" dirty="0">
                <a:latin typeface="Times New Roman"/>
                <a:cs typeface="Times New Roman"/>
              </a:rPr>
              <a:t>1s</a:t>
            </a:r>
            <a:r>
              <a:rPr sz="2800" spc="229" dirty="0">
                <a:latin typeface="Times New Roman"/>
                <a:cs typeface="Times New Roman"/>
              </a:rPr>
              <a:t> </a:t>
            </a:r>
            <a:r>
              <a:rPr sz="2800" spc="-5" dirty="0">
                <a:latin typeface="Times New Roman"/>
                <a:cs typeface="Times New Roman"/>
              </a:rPr>
              <a:t>in</a:t>
            </a:r>
            <a:r>
              <a:rPr sz="2800" spc="229" dirty="0">
                <a:latin typeface="Times New Roman"/>
                <a:cs typeface="Times New Roman"/>
              </a:rPr>
              <a:t> </a:t>
            </a:r>
            <a:r>
              <a:rPr sz="2800" spc="-5" dirty="0">
                <a:latin typeface="Times New Roman"/>
                <a:cs typeface="Times New Roman"/>
              </a:rPr>
              <a:t>each</a:t>
            </a:r>
            <a:r>
              <a:rPr sz="2800" spc="229" dirty="0">
                <a:latin typeface="Times New Roman"/>
                <a:cs typeface="Times New Roman"/>
              </a:rPr>
              <a:t> </a:t>
            </a:r>
            <a:r>
              <a:rPr sz="2800" spc="-5" dirty="0">
                <a:latin typeface="Times New Roman"/>
                <a:cs typeface="Times New Roman"/>
              </a:rPr>
              <a:t>character</a:t>
            </a:r>
            <a:r>
              <a:rPr sz="2800" spc="229" dirty="0">
                <a:latin typeface="Times New Roman"/>
                <a:cs typeface="Times New Roman"/>
              </a:rPr>
              <a:t> </a:t>
            </a:r>
            <a:r>
              <a:rPr sz="2800" spc="-5" dirty="0">
                <a:latin typeface="Times New Roman"/>
                <a:cs typeface="Times New Roman"/>
              </a:rPr>
              <a:t>and</a:t>
            </a:r>
            <a:r>
              <a:rPr sz="2800" spc="229" dirty="0">
                <a:latin typeface="Times New Roman"/>
                <a:cs typeface="Times New Roman"/>
              </a:rPr>
              <a:t> </a:t>
            </a:r>
            <a:r>
              <a:rPr sz="2800" spc="-5" dirty="0">
                <a:latin typeface="Times New Roman"/>
                <a:cs typeface="Times New Roman"/>
              </a:rPr>
              <a:t>comes</a:t>
            </a:r>
            <a:r>
              <a:rPr sz="2800" spc="235" dirty="0">
                <a:latin typeface="Times New Roman"/>
                <a:cs typeface="Times New Roman"/>
              </a:rPr>
              <a:t> </a:t>
            </a:r>
            <a:r>
              <a:rPr sz="2800" dirty="0">
                <a:latin typeface="Times New Roman"/>
                <a:cs typeface="Times New Roman"/>
              </a:rPr>
              <a:t>up </a:t>
            </a:r>
            <a:r>
              <a:rPr sz="2800" spc="-685" dirty="0">
                <a:latin typeface="Times New Roman"/>
                <a:cs typeface="Times New Roman"/>
              </a:rPr>
              <a:t> </a:t>
            </a:r>
            <a:r>
              <a:rPr sz="2800" spc="-10" dirty="0">
                <a:latin typeface="Times New Roman"/>
                <a:cs typeface="Times New Roman"/>
              </a:rPr>
              <a:t>with</a:t>
            </a:r>
            <a:r>
              <a:rPr sz="2800" dirty="0">
                <a:latin typeface="Times New Roman"/>
                <a:cs typeface="Times New Roman"/>
              </a:rPr>
              <a:t> </a:t>
            </a:r>
            <a:r>
              <a:rPr sz="2800" spc="-5" dirty="0">
                <a:latin typeface="Times New Roman"/>
                <a:cs typeface="Times New Roman"/>
              </a:rPr>
              <a:t>even numbers</a:t>
            </a:r>
            <a:r>
              <a:rPr sz="2800" spc="5" dirty="0">
                <a:latin typeface="Times New Roman"/>
                <a:cs typeface="Times New Roman"/>
              </a:rPr>
              <a:t> </a:t>
            </a:r>
            <a:r>
              <a:rPr sz="2800" dirty="0">
                <a:latin typeface="Times New Roman"/>
                <a:cs typeface="Times New Roman"/>
              </a:rPr>
              <a:t>(6,</a:t>
            </a:r>
            <a:r>
              <a:rPr sz="2800" spc="5" dirty="0">
                <a:latin typeface="Times New Roman"/>
                <a:cs typeface="Times New Roman"/>
              </a:rPr>
              <a:t> </a:t>
            </a:r>
            <a:r>
              <a:rPr sz="2800" dirty="0">
                <a:latin typeface="Times New Roman"/>
                <a:cs typeface="Times New Roman"/>
              </a:rPr>
              <a:t>6,</a:t>
            </a:r>
            <a:r>
              <a:rPr sz="2800" spc="-10" dirty="0">
                <a:latin typeface="Times New Roman"/>
                <a:cs typeface="Times New Roman"/>
              </a:rPr>
              <a:t> </a:t>
            </a:r>
            <a:r>
              <a:rPr sz="2800" dirty="0">
                <a:latin typeface="Times New Roman"/>
                <a:cs typeface="Times New Roman"/>
              </a:rPr>
              <a:t>4,</a:t>
            </a:r>
            <a:r>
              <a:rPr sz="2800" spc="-10" dirty="0">
                <a:latin typeface="Times New Roman"/>
                <a:cs typeface="Times New Roman"/>
              </a:rPr>
              <a:t> </a:t>
            </a:r>
            <a:r>
              <a:rPr sz="2800" dirty="0">
                <a:latin typeface="Times New Roman"/>
                <a:cs typeface="Times New Roman"/>
              </a:rPr>
              <a:t>4,</a:t>
            </a:r>
            <a:r>
              <a:rPr sz="2800" spc="5" dirty="0">
                <a:latin typeface="Times New Roman"/>
                <a:cs typeface="Times New Roman"/>
              </a:rPr>
              <a:t> </a:t>
            </a:r>
            <a:r>
              <a:rPr sz="2800" dirty="0">
                <a:latin typeface="Times New Roman"/>
                <a:cs typeface="Times New Roman"/>
              </a:rPr>
              <a:t>4).</a:t>
            </a:r>
            <a:r>
              <a:rPr sz="2800" spc="-55" dirty="0">
                <a:latin typeface="Times New Roman"/>
                <a:cs typeface="Times New Roman"/>
              </a:rPr>
              <a:t> </a:t>
            </a:r>
            <a:r>
              <a:rPr sz="2800" spc="-5" dirty="0">
                <a:latin typeface="Times New Roman"/>
                <a:cs typeface="Times New Roman"/>
              </a:rPr>
              <a:t>The</a:t>
            </a:r>
            <a:r>
              <a:rPr sz="2800" spc="5" dirty="0">
                <a:latin typeface="Times New Roman"/>
                <a:cs typeface="Times New Roman"/>
              </a:rPr>
              <a:t> </a:t>
            </a:r>
            <a:r>
              <a:rPr sz="2800" spc="-5" dirty="0">
                <a:latin typeface="Times New Roman"/>
                <a:cs typeface="Times New Roman"/>
              </a:rPr>
              <a:t>data are</a:t>
            </a:r>
            <a:r>
              <a:rPr sz="2800" spc="-15" dirty="0">
                <a:latin typeface="Times New Roman"/>
                <a:cs typeface="Times New Roman"/>
              </a:rPr>
              <a:t> </a:t>
            </a:r>
            <a:r>
              <a:rPr sz="2800" spc="-5" dirty="0">
                <a:latin typeface="Times New Roman"/>
                <a:cs typeface="Times New Roman"/>
              </a:rPr>
              <a:t>accepted.</a:t>
            </a:r>
            <a:endParaRPr sz="2800">
              <a:latin typeface="Times New Roman"/>
              <a:cs typeface="Times New Roman"/>
            </a:endParaRPr>
          </a:p>
        </p:txBody>
      </p:sp>
      <p:sp>
        <p:nvSpPr>
          <p:cNvPr id="3" name="object 3"/>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4" name="object 4"/>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5" name="object 5"/>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6" name="object 6"/>
          <p:cNvSpPr txBox="1">
            <a:spLocks noGrp="1"/>
          </p:cNvSpPr>
          <p:nvPr>
            <p:ph type="title"/>
          </p:nvPr>
        </p:nvSpPr>
        <p:spPr>
          <a:xfrm>
            <a:off x="252475" y="347217"/>
            <a:ext cx="3733800" cy="574040"/>
          </a:xfrm>
          <a:prstGeom prst="rect">
            <a:avLst/>
          </a:prstGeom>
        </p:spPr>
        <p:txBody>
          <a:bodyPr vert="horz" wrap="square" lIns="0" tIns="12700" rIns="0" bIns="0" rtlCol="0">
            <a:spAutoFit/>
          </a:bodyPr>
          <a:lstStyle/>
          <a:p>
            <a:pPr marL="12700">
              <a:lnSpc>
                <a:spcPct val="100000"/>
              </a:lnSpc>
              <a:spcBef>
                <a:spcPts val="100"/>
              </a:spcBef>
            </a:pPr>
            <a:r>
              <a:rPr sz="3600" spc="-35" dirty="0"/>
              <a:t>Example</a:t>
            </a:r>
            <a:r>
              <a:rPr sz="3600" spc="-120" dirty="0"/>
              <a:t> </a:t>
            </a:r>
            <a:r>
              <a:rPr sz="3600" spc="-15" dirty="0"/>
              <a:t>(1)</a:t>
            </a:r>
            <a:r>
              <a:rPr sz="3600" spc="-105" dirty="0"/>
              <a:t> </a:t>
            </a:r>
            <a:r>
              <a:rPr sz="3600" spc="-30" dirty="0"/>
              <a:t>Contd.</a:t>
            </a:r>
            <a:endParaRPr sz="36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5"/>
              </a:lnSpc>
            </a:pPr>
            <a:r>
              <a:rPr dirty="0"/>
              <a:t>10.</a:t>
            </a:r>
            <a:fld id="{81D60167-4931-47E6-BA6A-407CBD079E47}" type="slidenum">
              <a:rPr dirty="0"/>
              <a:t>20</a:t>
            </a:fld>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 name="object 69"/>
          <p:cNvSpPr txBox="1"/>
          <p:nvPr/>
        </p:nvSpPr>
        <p:spPr>
          <a:xfrm>
            <a:off x="295313" y="1331677"/>
            <a:ext cx="8587105" cy="3741409"/>
          </a:xfrm>
          <a:prstGeom prst="rect">
            <a:avLst/>
          </a:prstGeom>
        </p:spPr>
        <p:txBody>
          <a:bodyPr vert="horz" wrap="square" lIns="0" tIns="12065" rIns="0" bIns="0" rtlCol="0">
            <a:spAutoFit/>
          </a:bodyPr>
          <a:lstStyle/>
          <a:p>
            <a:pPr marL="12700" marR="5080" algn="just">
              <a:lnSpc>
                <a:spcPct val="100000"/>
              </a:lnSpc>
              <a:spcBef>
                <a:spcPts val="95"/>
              </a:spcBef>
            </a:pPr>
            <a:r>
              <a:rPr sz="2800" spc="-10" dirty="0">
                <a:latin typeface="Times New Roman"/>
                <a:cs typeface="Times New Roman"/>
              </a:rPr>
              <a:t>Now </a:t>
            </a:r>
            <a:r>
              <a:rPr sz="2800" spc="-5" dirty="0">
                <a:latin typeface="Times New Roman"/>
                <a:cs typeface="Times New Roman"/>
              </a:rPr>
              <a:t>suppose </a:t>
            </a:r>
            <a:r>
              <a:rPr sz="2800" dirty="0">
                <a:latin typeface="Times New Roman"/>
                <a:cs typeface="Times New Roman"/>
              </a:rPr>
              <a:t>the </a:t>
            </a:r>
            <a:r>
              <a:rPr sz="2800" spc="-10" dirty="0">
                <a:latin typeface="Times New Roman"/>
                <a:cs typeface="Times New Roman"/>
              </a:rPr>
              <a:t>word </a:t>
            </a:r>
            <a:r>
              <a:rPr sz="2800" spc="-5" dirty="0">
                <a:latin typeface="Times New Roman"/>
                <a:cs typeface="Times New Roman"/>
              </a:rPr>
              <a:t>world in Example 1 (Slide </a:t>
            </a:r>
            <a:r>
              <a:rPr sz="2800" dirty="0" smtClean="0">
                <a:latin typeface="Times New Roman"/>
                <a:cs typeface="Times New Roman"/>
              </a:rPr>
              <a:t>1</a:t>
            </a:r>
            <a:r>
              <a:rPr lang="en-GB" sz="2800" dirty="0" smtClean="0">
                <a:latin typeface="Times New Roman"/>
                <a:cs typeface="Times New Roman"/>
              </a:rPr>
              <a:t>8</a:t>
            </a:r>
            <a:r>
              <a:rPr sz="2800" dirty="0" smtClean="0">
                <a:latin typeface="Times New Roman"/>
                <a:cs typeface="Times New Roman"/>
              </a:rPr>
              <a:t>) </a:t>
            </a:r>
            <a:r>
              <a:rPr sz="2800" spc="-5" dirty="0">
                <a:latin typeface="Times New Roman"/>
                <a:cs typeface="Times New Roman"/>
              </a:rPr>
              <a:t>is </a:t>
            </a:r>
            <a:r>
              <a:rPr sz="2800" dirty="0">
                <a:latin typeface="Times New Roman"/>
                <a:cs typeface="Times New Roman"/>
              </a:rPr>
              <a:t> </a:t>
            </a:r>
            <a:r>
              <a:rPr sz="2800" spc="-5" dirty="0">
                <a:latin typeface="Times New Roman"/>
                <a:cs typeface="Times New Roman"/>
              </a:rPr>
              <a:t>corrupted</a:t>
            </a:r>
            <a:r>
              <a:rPr sz="2800" spc="-10" dirty="0">
                <a:latin typeface="Times New Roman"/>
                <a:cs typeface="Times New Roman"/>
              </a:rPr>
              <a:t> </a:t>
            </a:r>
            <a:r>
              <a:rPr sz="2800" dirty="0">
                <a:latin typeface="Times New Roman"/>
                <a:cs typeface="Times New Roman"/>
              </a:rPr>
              <a:t>during</a:t>
            </a:r>
            <a:r>
              <a:rPr sz="2800" spc="-10" dirty="0">
                <a:latin typeface="Times New Roman"/>
                <a:cs typeface="Times New Roman"/>
              </a:rPr>
              <a:t> </a:t>
            </a:r>
            <a:r>
              <a:rPr sz="2800" spc="-5" dirty="0">
                <a:latin typeface="Times New Roman"/>
                <a:cs typeface="Times New Roman"/>
              </a:rPr>
              <a:t>transmission.</a:t>
            </a:r>
            <a:endParaRPr sz="2800" dirty="0">
              <a:latin typeface="Times New Roman"/>
              <a:cs typeface="Times New Roman"/>
            </a:endParaRPr>
          </a:p>
          <a:p>
            <a:pPr marL="12700" algn="just">
              <a:lnSpc>
                <a:spcPct val="100000"/>
              </a:lnSpc>
              <a:spcBef>
                <a:spcPts val="675"/>
              </a:spcBef>
            </a:pPr>
            <a:r>
              <a:rPr sz="2800" spc="-85" dirty="0">
                <a:latin typeface="Times New Roman"/>
                <a:cs typeface="Times New Roman"/>
              </a:rPr>
              <a:t>11111110</a:t>
            </a:r>
            <a:r>
              <a:rPr sz="2800" spc="1495" dirty="0">
                <a:latin typeface="Times New Roman"/>
                <a:cs typeface="Times New Roman"/>
              </a:rPr>
              <a:t> </a:t>
            </a:r>
            <a:r>
              <a:rPr sz="2800" spc="-55" dirty="0">
                <a:latin typeface="Times New Roman"/>
                <a:cs typeface="Times New Roman"/>
              </a:rPr>
              <a:t>11011110</a:t>
            </a:r>
            <a:r>
              <a:rPr sz="2800" spc="695" dirty="0">
                <a:latin typeface="Times New Roman"/>
                <a:cs typeface="Times New Roman"/>
              </a:rPr>
              <a:t>  </a:t>
            </a:r>
            <a:r>
              <a:rPr sz="2800" spc="-45" dirty="0">
                <a:latin typeface="Times New Roman"/>
                <a:cs typeface="Times New Roman"/>
              </a:rPr>
              <a:t>11101100</a:t>
            </a:r>
            <a:r>
              <a:rPr sz="2800" spc="690" dirty="0">
                <a:latin typeface="Times New Roman"/>
                <a:cs typeface="Times New Roman"/>
              </a:rPr>
              <a:t> </a:t>
            </a:r>
            <a:r>
              <a:rPr sz="2800" spc="695" dirty="0">
                <a:latin typeface="Times New Roman"/>
                <a:cs typeface="Times New Roman"/>
              </a:rPr>
              <a:t> </a:t>
            </a:r>
            <a:r>
              <a:rPr sz="2800" spc="-30" dirty="0">
                <a:latin typeface="Times New Roman"/>
                <a:cs typeface="Times New Roman"/>
              </a:rPr>
              <a:t>11011000</a:t>
            </a:r>
            <a:r>
              <a:rPr sz="2800" spc="700" dirty="0">
                <a:latin typeface="Times New Roman"/>
                <a:cs typeface="Times New Roman"/>
              </a:rPr>
              <a:t>  </a:t>
            </a:r>
            <a:r>
              <a:rPr sz="2800" spc="-15" dirty="0">
                <a:latin typeface="Times New Roman"/>
                <a:cs typeface="Times New Roman"/>
              </a:rPr>
              <a:t>11001001</a:t>
            </a:r>
            <a:endParaRPr sz="2800" dirty="0">
              <a:latin typeface="Times New Roman"/>
              <a:cs typeface="Times New Roman"/>
            </a:endParaRPr>
          </a:p>
          <a:p>
            <a:pPr>
              <a:lnSpc>
                <a:spcPct val="100000"/>
              </a:lnSpc>
              <a:spcBef>
                <a:spcPts val="45"/>
              </a:spcBef>
            </a:pPr>
            <a:endParaRPr sz="4050" dirty="0">
              <a:latin typeface="Times New Roman"/>
              <a:cs typeface="Times New Roman"/>
            </a:endParaRPr>
          </a:p>
          <a:p>
            <a:pPr marL="12700" marR="6350" algn="just">
              <a:lnSpc>
                <a:spcPct val="100000"/>
              </a:lnSpc>
              <a:spcBef>
                <a:spcPts val="5"/>
              </a:spcBef>
            </a:pPr>
            <a:r>
              <a:rPr sz="2800" spc="-5" dirty="0">
                <a:latin typeface="Times New Roman"/>
                <a:cs typeface="Times New Roman"/>
              </a:rPr>
              <a:t>The receiver counts </a:t>
            </a:r>
            <a:r>
              <a:rPr sz="2800" dirty="0">
                <a:latin typeface="Times New Roman"/>
                <a:cs typeface="Times New Roman"/>
              </a:rPr>
              <a:t>the 1s </a:t>
            </a:r>
            <a:r>
              <a:rPr sz="2800" spc="-5" dirty="0">
                <a:latin typeface="Times New Roman"/>
                <a:cs typeface="Times New Roman"/>
              </a:rPr>
              <a:t>in each character and comes </a:t>
            </a:r>
            <a:r>
              <a:rPr sz="2800" dirty="0">
                <a:latin typeface="Times New Roman"/>
                <a:cs typeface="Times New Roman"/>
              </a:rPr>
              <a:t>up </a:t>
            </a:r>
            <a:r>
              <a:rPr sz="2800" spc="5" dirty="0">
                <a:latin typeface="Times New Roman"/>
                <a:cs typeface="Times New Roman"/>
              </a:rPr>
              <a:t> </a:t>
            </a:r>
            <a:r>
              <a:rPr sz="2800" spc="-10" dirty="0">
                <a:latin typeface="Times New Roman"/>
                <a:cs typeface="Times New Roman"/>
              </a:rPr>
              <a:t>with </a:t>
            </a:r>
            <a:r>
              <a:rPr sz="2800" spc="-5" dirty="0">
                <a:latin typeface="Times New Roman"/>
                <a:cs typeface="Times New Roman"/>
              </a:rPr>
              <a:t>even and </a:t>
            </a:r>
            <a:r>
              <a:rPr sz="2800" dirty="0">
                <a:latin typeface="Times New Roman"/>
                <a:cs typeface="Times New Roman"/>
              </a:rPr>
              <a:t>odd </a:t>
            </a:r>
            <a:r>
              <a:rPr sz="2800" spc="-5" dirty="0">
                <a:latin typeface="Times New Roman"/>
                <a:cs typeface="Times New Roman"/>
              </a:rPr>
              <a:t>numbers </a:t>
            </a:r>
            <a:r>
              <a:rPr sz="2800" spc="5" dirty="0">
                <a:latin typeface="Times New Roman"/>
                <a:cs typeface="Times New Roman"/>
              </a:rPr>
              <a:t>(7, </a:t>
            </a:r>
            <a:r>
              <a:rPr sz="2800" dirty="0">
                <a:latin typeface="Times New Roman"/>
                <a:cs typeface="Times New Roman"/>
              </a:rPr>
              <a:t>6, 5, 4, 4). </a:t>
            </a:r>
            <a:r>
              <a:rPr sz="2800" spc="-5" dirty="0">
                <a:latin typeface="Times New Roman"/>
                <a:cs typeface="Times New Roman"/>
              </a:rPr>
              <a:t>The receiver </a:t>
            </a:r>
            <a:r>
              <a:rPr sz="2800" dirty="0">
                <a:latin typeface="Times New Roman"/>
                <a:cs typeface="Times New Roman"/>
              </a:rPr>
              <a:t> knows </a:t>
            </a:r>
            <a:r>
              <a:rPr sz="2800" spc="-5" dirty="0">
                <a:latin typeface="Times New Roman"/>
                <a:cs typeface="Times New Roman"/>
              </a:rPr>
              <a:t>that the data are corrupted, discards them, </a:t>
            </a:r>
            <a:r>
              <a:rPr sz="2800" dirty="0">
                <a:latin typeface="Times New Roman"/>
                <a:cs typeface="Times New Roman"/>
              </a:rPr>
              <a:t>and </a:t>
            </a:r>
            <a:r>
              <a:rPr sz="2800" spc="-5" dirty="0">
                <a:latin typeface="Times New Roman"/>
                <a:cs typeface="Times New Roman"/>
              </a:rPr>
              <a:t>asks </a:t>
            </a:r>
            <a:r>
              <a:rPr sz="2800" dirty="0">
                <a:latin typeface="Times New Roman"/>
                <a:cs typeface="Times New Roman"/>
              </a:rPr>
              <a:t> for</a:t>
            </a:r>
            <a:r>
              <a:rPr sz="2800" spc="-5" dirty="0">
                <a:latin typeface="Times New Roman"/>
                <a:cs typeface="Times New Roman"/>
              </a:rPr>
              <a:t> retransmission.</a:t>
            </a:r>
            <a:endParaRPr sz="2800" dirty="0">
              <a:latin typeface="Times New Roman"/>
              <a:cs typeface="Times New Roman"/>
            </a:endParaRPr>
          </a:p>
        </p:txBody>
      </p:sp>
      <p:sp>
        <p:nvSpPr>
          <p:cNvPr id="70" name="object 70"/>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71" name="object 71"/>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72" name="object 72"/>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73" name="object 73"/>
          <p:cNvSpPr txBox="1">
            <a:spLocks noGrp="1"/>
          </p:cNvSpPr>
          <p:nvPr>
            <p:ph type="title"/>
          </p:nvPr>
        </p:nvSpPr>
        <p:spPr>
          <a:xfrm>
            <a:off x="252475" y="347217"/>
            <a:ext cx="3733800" cy="574040"/>
          </a:xfrm>
          <a:prstGeom prst="rect">
            <a:avLst/>
          </a:prstGeom>
        </p:spPr>
        <p:txBody>
          <a:bodyPr vert="horz" wrap="square" lIns="0" tIns="12700" rIns="0" bIns="0" rtlCol="0">
            <a:spAutoFit/>
          </a:bodyPr>
          <a:lstStyle/>
          <a:p>
            <a:pPr marL="12700">
              <a:lnSpc>
                <a:spcPct val="100000"/>
              </a:lnSpc>
              <a:spcBef>
                <a:spcPts val="100"/>
              </a:spcBef>
            </a:pPr>
            <a:r>
              <a:rPr sz="3600" spc="-35" dirty="0"/>
              <a:t>Example</a:t>
            </a:r>
            <a:r>
              <a:rPr sz="3600" spc="-120" dirty="0"/>
              <a:t> </a:t>
            </a:r>
            <a:r>
              <a:rPr sz="3600" spc="-15" dirty="0"/>
              <a:t>(1)</a:t>
            </a:r>
            <a:r>
              <a:rPr sz="3600" spc="-105" dirty="0"/>
              <a:t> </a:t>
            </a:r>
            <a:r>
              <a:rPr sz="3600" spc="-30" dirty="0"/>
              <a:t>Contd.</a:t>
            </a:r>
            <a:endParaRPr sz="3600"/>
          </a:p>
        </p:txBody>
      </p:sp>
      <p:sp>
        <p:nvSpPr>
          <p:cNvPr id="74" name="object 74"/>
          <p:cNvSpPr txBox="1">
            <a:spLocks noGrp="1"/>
          </p:cNvSpPr>
          <p:nvPr>
            <p:ph type="sldNum" sz="quarter" idx="7"/>
          </p:nvPr>
        </p:nvSpPr>
        <p:spPr>
          <a:prstGeom prst="rect">
            <a:avLst/>
          </a:prstGeom>
        </p:spPr>
        <p:txBody>
          <a:bodyPr vert="horz" wrap="square" lIns="0" tIns="0" rIns="0" bIns="0" rtlCol="0">
            <a:spAutoFit/>
          </a:bodyPr>
          <a:lstStyle/>
          <a:p>
            <a:pPr marL="12700">
              <a:lnSpc>
                <a:spcPts val="2315"/>
              </a:lnSpc>
            </a:pPr>
            <a:r>
              <a:rPr dirty="0"/>
              <a:t>10.</a:t>
            </a:r>
            <a:fld id="{81D60167-4931-47E6-BA6A-407CBD079E47}" type="slidenum">
              <a:rPr dirty="0"/>
              <a:t>21</a:t>
            </a:fld>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object 44"/>
          <p:cNvSpPr txBox="1"/>
          <p:nvPr/>
        </p:nvSpPr>
        <p:spPr>
          <a:xfrm>
            <a:off x="328930" y="1171778"/>
            <a:ext cx="8586470" cy="2148205"/>
          </a:xfrm>
          <a:prstGeom prst="rect">
            <a:avLst/>
          </a:prstGeom>
        </p:spPr>
        <p:txBody>
          <a:bodyPr vert="horz" wrap="square" lIns="0" tIns="85725" rIns="0" bIns="0" rtlCol="0">
            <a:spAutoFit/>
          </a:bodyPr>
          <a:lstStyle/>
          <a:p>
            <a:pPr marL="355600" indent="-342900">
              <a:lnSpc>
                <a:spcPct val="100000"/>
              </a:lnSpc>
              <a:spcBef>
                <a:spcPts val="675"/>
              </a:spcBef>
              <a:buClr>
                <a:srgbClr val="3333CC"/>
              </a:buClr>
              <a:buSzPct val="60416"/>
              <a:buFont typeface="Wingdings"/>
              <a:buChar char=""/>
              <a:tabLst>
                <a:tab pos="354965" algn="l"/>
                <a:tab pos="355600" algn="l"/>
              </a:tabLst>
            </a:pPr>
            <a:r>
              <a:rPr sz="2400" spc="-5" dirty="0">
                <a:latin typeface="Times New Roman"/>
                <a:cs typeface="Times New Roman"/>
              </a:rPr>
              <a:t>Uses</a:t>
            </a:r>
            <a:r>
              <a:rPr sz="2400" spc="-15" dirty="0">
                <a:latin typeface="Times New Roman"/>
                <a:cs typeface="Times New Roman"/>
              </a:rPr>
              <a:t> </a:t>
            </a:r>
            <a:r>
              <a:rPr sz="2400" dirty="0">
                <a:latin typeface="Times New Roman"/>
                <a:cs typeface="Times New Roman"/>
              </a:rPr>
              <a:t>Binary</a:t>
            </a:r>
            <a:r>
              <a:rPr sz="2400" spc="-40" dirty="0">
                <a:latin typeface="Times New Roman"/>
                <a:cs typeface="Times New Roman"/>
              </a:rPr>
              <a:t> </a:t>
            </a:r>
            <a:r>
              <a:rPr sz="2400" spc="-5" dirty="0">
                <a:latin typeface="Times New Roman"/>
                <a:cs typeface="Times New Roman"/>
              </a:rPr>
              <a:t>division</a:t>
            </a:r>
            <a:endParaRPr sz="2400" dirty="0">
              <a:latin typeface="Times New Roman"/>
              <a:cs typeface="Times New Roman"/>
            </a:endParaRPr>
          </a:p>
          <a:p>
            <a:pPr marL="355600" indent="-342900">
              <a:lnSpc>
                <a:spcPct val="100000"/>
              </a:lnSpc>
              <a:spcBef>
                <a:spcPts val="580"/>
              </a:spcBef>
              <a:buClr>
                <a:srgbClr val="3333CC"/>
              </a:buClr>
              <a:buSzPct val="60416"/>
              <a:buFont typeface="Wingdings"/>
              <a:buChar char=""/>
              <a:tabLst>
                <a:tab pos="354965" algn="l"/>
                <a:tab pos="355600" algn="l"/>
              </a:tabLst>
            </a:pPr>
            <a:r>
              <a:rPr sz="2400" spc="-5" dirty="0">
                <a:latin typeface="Times New Roman"/>
                <a:cs typeface="Times New Roman"/>
              </a:rPr>
              <a:t>Add CRC remainder</a:t>
            </a:r>
            <a:r>
              <a:rPr sz="2400" spc="-3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data.</a:t>
            </a:r>
          </a:p>
          <a:p>
            <a:pPr marL="355600" indent="-342900">
              <a:lnSpc>
                <a:spcPct val="100000"/>
              </a:lnSpc>
              <a:spcBef>
                <a:spcPts val="575"/>
              </a:spcBef>
              <a:buClr>
                <a:srgbClr val="3333CC"/>
              </a:buClr>
              <a:buSzPct val="60416"/>
              <a:buFont typeface="Wingdings"/>
              <a:buChar char=""/>
              <a:tabLst>
                <a:tab pos="354965" algn="l"/>
                <a:tab pos="355600" algn="l"/>
              </a:tabLst>
            </a:pPr>
            <a:r>
              <a:rPr sz="2400" spc="-10" dirty="0">
                <a:latin typeface="Times New Roman"/>
                <a:cs typeface="Times New Roman"/>
              </a:rPr>
              <a:t>Number</a:t>
            </a:r>
            <a:r>
              <a:rPr sz="2400" spc="1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0s</a:t>
            </a:r>
            <a:r>
              <a:rPr sz="2400" spc="-5" dirty="0">
                <a:latin typeface="Times New Roman"/>
                <a:cs typeface="Times New Roman"/>
              </a:rPr>
              <a:t> </a:t>
            </a:r>
            <a:r>
              <a:rPr sz="2400" dirty="0">
                <a:latin typeface="Times New Roman"/>
                <a:cs typeface="Times New Roman"/>
              </a:rPr>
              <a:t>appended</a:t>
            </a:r>
            <a:r>
              <a:rPr sz="2400" spc="-1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one</a:t>
            </a:r>
            <a:r>
              <a:rPr sz="2400" spc="-5" dirty="0">
                <a:latin typeface="Times New Roman"/>
                <a:cs typeface="Times New Roman"/>
              </a:rPr>
              <a:t> </a:t>
            </a:r>
            <a:r>
              <a:rPr sz="2400" dirty="0">
                <a:latin typeface="Times New Roman"/>
                <a:cs typeface="Times New Roman"/>
              </a:rPr>
              <a:t>less</a:t>
            </a:r>
            <a:r>
              <a:rPr sz="2400" spc="-15" dirty="0">
                <a:latin typeface="Times New Roman"/>
                <a:cs typeface="Times New Roman"/>
              </a:rPr>
              <a:t> </a:t>
            </a:r>
            <a:r>
              <a:rPr sz="2400" dirty="0">
                <a:latin typeface="Times New Roman"/>
                <a:cs typeface="Times New Roman"/>
              </a:rPr>
              <a:t>than</a:t>
            </a:r>
            <a:r>
              <a:rPr sz="2400" spc="-2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spc="-5" dirty="0">
                <a:latin typeface="Times New Roman"/>
                <a:cs typeface="Times New Roman"/>
              </a:rPr>
              <a:t>Divisor</a:t>
            </a:r>
            <a:endParaRPr sz="2400" dirty="0">
              <a:latin typeface="Times New Roman"/>
              <a:cs typeface="Times New Roman"/>
            </a:endParaRPr>
          </a:p>
          <a:p>
            <a:pPr marL="355600" marR="5080" indent="-342900">
              <a:lnSpc>
                <a:spcPct val="100000"/>
              </a:lnSpc>
              <a:spcBef>
                <a:spcPts val="580"/>
              </a:spcBef>
              <a:buClr>
                <a:srgbClr val="3333CC"/>
              </a:buClr>
              <a:buSzPct val="60416"/>
              <a:buFont typeface="Wingdings"/>
              <a:buChar char=""/>
              <a:tabLst>
                <a:tab pos="354965" algn="l"/>
                <a:tab pos="355600" algn="l"/>
                <a:tab pos="1839595" algn="l"/>
                <a:tab pos="2578735" algn="l"/>
                <a:tab pos="2947670" algn="l"/>
                <a:tab pos="3449320" algn="l"/>
                <a:tab pos="4020820" algn="l"/>
                <a:tab pos="4403725" algn="l"/>
                <a:tab pos="4906645" algn="l"/>
                <a:tab pos="5545455" algn="l"/>
                <a:tab pos="6266180" algn="l"/>
                <a:tab pos="7055484" algn="l"/>
                <a:tab pos="8252459" algn="l"/>
              </a:tabLst>
            </a:pPr>
            <a:r>
              <a:rPr sz="2400" spc="-5" dirty="0">
                <a:latin typeface="Times New Roman"/>
                <a:cs typeface="Times New Roman"/>
              </a:rPr>
              <a:t>Appendin</a:t>
            </a:r>
            <a:r>
              <a:rPr sz="2400" dirty="0">
                <a:latin typeface="Times New Roman"/>
                <a:cs typeface="Times New Roman"/>
              </a:rPr>
              <a:t>g	</a:t>
            </a:r>
            <a:r>
              <a:rPr sz="2400" spc="-5" dirty="0">
                <a:latin typeface="Times New Roman"/>
                <a:cs typeface="Times New Roman"/>
              </a:rPr>
              <a:t>CR</a:t>
            </a:r>
            <a:r>
              <a:rPr sz="2400" dirty="0">
                <a:latin typeface="Times New Roman"/>
                <a:cs typeface="Times New Roman"/>
              </a:rPr>
              <a:t>C	</a:t>
            </a:r>
            <a:r>
              <a:rPr sz="2400" spc="5" dirty="0">
                <a:latin typeface="Times New Roman"/>
                <a:cs typeface="Times New Roman"/>
              </a:rPr>
              <a:t>t</a:t>
            </a:r>
            <a:r>
              <a:rPr sz="2400" dirty="0">
                <a:latin typeface="Times New Roman"/>
                <a:cs typeface="Times New Roman"/>
              </a:rPr>
              <a:t>o	t</a:t>
            </a:r>
            <a:r>
              <a:rPr sz="2400" spc="-10" dirty="0">
                <a:latin typeface="Times New Roman"/>
                <a:cs typeface="Times New Roman"/>
              </a:rPr>
              <a:t>h</a:t>
            </a:r>
            <a:r>
              <a:rPr sz="2400" dirty="0">
                <a:latin typeface="Times New Roman"/>
                <a:cs typeface="Times New Roman"/>
              </a:rPr>
              <a:t>e	end	of	the	d</a:t>
            </a:r>
            <a:r>
              <a:rPr sz="2400" spc="-10" dirty="0">
                <a:latin typeface="Times New Roman"/>
                <a:cs typeface="Times New Roman"/>
              </a:rPr>
              <a:t>a</a:t>
            </a:r>
            <a:r>
              <a:rPr sz="2400" dirty="0">
                <a:latin typeface="Times New Roman"/>
                <a:cs typeface="Times New Roman"/>
              </a:rPr>
              <a:t>ta	</a:t>
            </a:r>
            <a:r>
              <a:rPr sz="2400" spc="-20" dirty="0">
                <a:latin typeface="Times New Roman"/>
                <a:cs typeface="Times New Roman"/>
              </a:rPr>
              <a:t>m</a:t>
            </a:r>
            <a:r>
              <a:rPr sz="2400" dirty="0">
                <a:latin typeface="Times New Roman"/>
                <a:cs typeface="Times New Roman"/>
              </a:rPr>
              <a:t>ust	</a:t>
            </a:r>
            <a:r>
              <a:rPr sz="2400" spc="-20" dirty="0">
                <a:latin typeface="Times New Roman"/>
                <a:cs typeface="Times New Roman"/>
              </a:rPr>
              <a:t>m</a:t>
            </a:r>
            <a:r>
              <a:rPr sz="2400" dirty="0">
                <a:latin typeface="Times New Roman"/>
                <a:cs typeface="Times New Roman"/>
              </a:rPr>
              <a:t>ake	re</a:t>
            </a:r>
            <a:r>
              <a:rPr sz="2400" spc="5" dirty="0">
                <a:latin typeface="Times New Roman"/>
                <a:cs typeface="Times New Roman"/>
              </a:rPr>
              <a:t>s</a:t>
            </a:r>
            <a:r>
              <a:rPr sz="2400" spc="-15" dirty="0">
                <a:latin typeface="Times New Roman"/>
                <a:cs typeface="Times New Roman"/>
              </a:rPr>
              <a:t>u</a:t>
            </a:r>
            <a:r>
              <a:rPr sz="2400" dirty="0">
                <a:latin typeface="Times New Roman"/>
                <a:cs typeface="Times New Roman"/>
              </a:rPr>
              <a:t>lt</a:t>
            </a:r>
            <a:r>
              <a:rPr sz="2400" spc="-10" dirty="0">
                <a:latin typeface="Times New Roman"/>
                <a:cs typeface="Times New Roman"/>
              </a:rPr>
              <a:t>i</a:t>
            </a:r>
            <a:r>
              <a:rPr sz="2400" dirty="0">
                <a:latin typeface="Times New Roman"/>
                <a:cs typeface="Times New Roman"/>
              </a:rPr>
              <a:t>ng	b</a:t>
            </a:r>
            <a:r>
              <a:rPr sz="2400" spc="-10" dirty="0">
                <a:latin typeface="Times New Roman"/>
                <a:cs typeface="Times New Roman"/>
              </a:rPr>
              <a:t>i</a:t>
            </a:r>
            <a:r>
              <a:rPr sz="2400" dirty="0">
                <a:latin typeface="Times New Roman"/>
                <a:cs typeface="Times New Roman"/>
              </a:rPr>
              <a:t>t  </a:t>
            </a:r>
            <a:r>
              <a:rPr sz="2400" spc="-5" dirty="0">
                <a:latin typeface="Times New Roman"/>
                <a:cs typeface="Times New Roman"/>
              </a:rPr>
              <a:t>sequence</a:t>
            </a:r>
            <a:r>
              <a:rPr sz="2400" spc="-20" dirty="0">
                <a:latin typeface="Times New Roman"/>
                <a:cs typeface="Times New Roman"/>
              </a:rPr>
              <a:t> </a:t>
            </a:r>
            <a:r>
              <a:rPr sz="2400" spc="-5" dirty="0">
                <a:latin typeface="Times New Roman"/>
                <a:cs typeface="Times New Roman"/>
              </a:rPr>
              <a:t>divisible</a:t>
            </a:r>
            <a:r>
              <a:rPr sz="2400" spc="-30" dirty="0">
                <a:latin typeface="Times New Roman"/>
                <a:cs typeface="Times New Roman"/>
              </a:rPr>
              <a:t> </a:t>
            </a:r>
            <a:r>
              <a:rPr sz="2400" dirty="0">
                <a:latin typeface="Times New Roman"/>
                <a:cs typeface="Times New Roman"/>
              </a:rPr>
              <a:t>by the</a:t>
            </a:r>
            <a:r>
              <a:rPr sz="2400" spc="-5" dirty="0">
                <a:latin typeface="Times New Roman"/>
                <a:cs typeface="Times New Roman"/>
              </a:rPr>
              <a:t> divisor</a:t>
            </a:r>
            <a:endParaRPr sz="2400" dirty="0">
              <a:latin typeface="Times New Roman"/>
              <a:cs typeface="Times New Roman"/>
            </a:endParaRPr>
          </a:p>
        </p:txBody>
      </p:sp>
      <p:sp>
        <p:nvSpPr>
          <p:cNvPr id="45" name="object 45"/>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46" name="object 46"/>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47" name="object 47"/>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48" name="object 48"/>
          <p:cNvSpPr txBox="1">
            <a:spLocks noGrp="1"/>
          </p:cNvSpPr>
          <p:nvPr>
            <p:ph type="title"/>
          </p:nvPr>
        </p:nvSpPr>
        <p:spPr>
          <a:xfrm>
            <a:off x="252475" y="347217"/>
            <a:ext cx="4872355" cy="574040"/>
          </a:xfrm>
          <a:prstGeom prst="rect">
            <a:avLst/>
          </a:prstGeom>
        </p:spPr>
        <p:txBody>
          <a:bodyPr vert="horz" wrap="square" lIns="0" tIns="12700" rIns="0" bIns="0" rtlCol="0">
            <a:spAutoFit/>
          </a:bodyPr>
          <a:lstStyle/>
          <a:p>
            <a:pPr marL="12700">
              <a:lnSpc>
                <a:spcPct val="100000"/>
              </a:lnSpc>
              <a:spcBef>
                <a:spcPts val="100"/>
              </a:spcBef>
            </a:pPr>
            <a:r>
              <a:rPr sz="3600" spc="-40" dirty="0"/>
              <a:t>Cyclic</a:t>
            </a:r>
            <a:r>
              <a:rPr sz="3600" spc="-125" dirty="0"/>
              <a:t> </a:t>
            </a:r>
            <a:r>
              <a:rPr sz="3600" spc="-35" dirty="0"/>
              <a:t>Redundancy</a:t>
            </a:r>
            <a:r>
              <a:rPr sz="3600" spc="-135" dirty="0"/>
              <a:t> </a:t>
            </a:r>
            <a:r>
              <a:rPr sz="3600" spc="-20" dirty="0"/>
              <a:t>Check</a:t>
            </a:r>
            <a:endParaRPr sz="3600" dirty="0"/>
          </a:p>
        </p:txBody>
      </p:sp>
      <p:pic>
        <p:nvPicPr>
          <p:cNvPr id="49" name="object 49"/>
          <p:cNvPicPr/>
          <p:nvPr/>
        </p:nvPicPr>
        <p:blipFill>
          <a:blip r:embed="rId2" cstate="print"/>
          <a:stretch>
            <a:fillRect/>
          </a:stretch>
        </p:blipFill>
        <p:spPr>
          <a:xfrm>
            <a:off x="1269269" y="3524702"/>
            <a:ext cx="6584689" cy="2472392"/>
          </a:xfrm>
          <a:prstGeom prst="rect">
            <a:avLst/>
          </a:prstGeom>
        </p:spPr>
      </p:pic>
      <p:sp>
        <p:nvSpPr>
          <p:cNvPr id="50" name="object 50"/>
          <p:cNvSpPr txBox="1">
            <a:spLocks noGrp="1"/>
          </p:cNvSpPr>
          <p:nvPr>
            <p:ph type="sldNum" sz="quarter" idx="7"/>
          </p:nvPr>
        </p:nvSpPr>
        <p:spPr>
          <a:prstGeom prst="rect">
            <a:avLst/>
          </a:prstGeom>
        </p:spPr>
        <p:txBody>
          <a:bodyPr vert="horz" wrap="square" lIns="0" tIns="0" rIns="0" bIns="0" rtlCol="0">
            <a:spAutoFit/>
          </a:bodyPr>
          <a:lstStyle/>
          <a:p>
            <a:pPr marL="12700">
              <a:lnSpc>
                <a:spcPts val="2315"/>
              </a:lnSpc>
            </a:pPr>
            <a:r>
              <a:rPr dirty="0"/>
              <a:t>10.</a:t>
            </a:r>
            <a:fld id="{81D60167-4931-47E6-BA6A-407CBD079E47}" type="slidenum">
              <a:rPr dirty="0"/>
              <a:t>22</a:t>
            </a:fld>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3" name="object 3"/>
          <p:cNvSpPr/>
          <p:nvPr/>
        </p:nvSpPr>
        <p:spPr>
          <a:xfrm>
            <a:off x="153162" y="9913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4" name="object 4"/>
          <p:cNvSpPr/>
          <p:nvPr/>
        </p:nvSpPr>
        <p:spPr>
          <a:xfrm>
            <a:off x="152400" y="6324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6" name="object 6"/>
          <p:cNvSpPr txBox="1">
            <a:spLocks noGrp="1"/>
          </p:cNvSpPr>
          <p:nvPr>
            <p:ph type="title"/>
          </p:nvPr>
        </p:nvSpPr>
        <p:spPr>
          <a:xfrm>
            <a:off x="231140" y="271017"/>
            <a:ext cx="5029835" cy="574040"/>
          </a:xfrm>
          <a:prstGeom prst="rect">
            <a:avLst/>
          </a:prstGeom>
        </p:spPr>
        <p:txBody>
          <a:bodyPr vert="horz" wrap="square" lIns="0" tIns="12700" rIns="0" bIns="0" rtlCol="0">
            <a:spAutoFit/>
          </a:bodyPr>
          <a:lstStyle/>
          <a:p>
            <a:pPr marL="12700">
              <a:lnSpc>
                <a:spcPct val="100000"/>
              </a:lnSpc>
              <a:spcBef>
                <a:spcPts val="100"/>
              </a:spcBef>
            </a:pPr>
            <a:r>
              <a:rPr lang="en-US" sz="3600" spc="-40" dirty="0"/>
              <a:t>Cyclic</a:t>
            </a:r>
            <a:r>
              <a:rPr lang="en-US" sz="3600" spc="-125" dirty="0"/>
              <a:t> </a:t>
            </a:r>
            <a:r>
              <a:rPr lang="en-US" sz="3600" spc="-35" dirty="0"/>
              <a:t>Redundancy</a:t>
            </a:r>
            <a:r>
              <a:rPr lang="en-US" sz="3600" spc="-135" dirty="0"/>
              <a:t> </a:t>
            </a:r>
            <a:r>
              <a:rPr lang="en-US" sz="3600" spc="-20" dirty="0"/>
              <a:t>Check</a:t>
            </a:r>
            <a:endParaRPr sz="360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5"/>
              </a:lnSpc>
            </a:pPr>
            <a:r>
              <a:rPr dirty="0"/>
              <a:t>10.</a:t>
            </a:r>
            <a:fld id="{81D60167-4931-47E6-BA6A-407CBD079E47}" type="slidenum">
              <a:rPr dirty="0"/>
              <a:t>23</a:t>
            </a:fld>
            <a:endParaRPr dirty="0"/>
          </a:p>
        </p:txBody>
      </p:sp>
      <p:graphicFrame>
        <p:nvGraphicFramePr>
          <p:cNvPr id="12" name="Table 11"/>
          <p:cNvGraphicFramePr>
            <a:graphicFrameLocks noGrp="1"/>
          </p:cNvGraphicFramePr>
          <p:nvPr>
            <p:extLst>
              <p:ext uri="{D42A27DB-BD31-4B8C-83A1-F6EECF244321}">
                <p14:modId xmlns:p14="http://schemas.microsoft.com/office/powerpoint/2010/main" val="2449894471"/>
              </p:ext>
            </p:extLst>
          </p:nvPr>
        </p:nvGraphicFramePr>
        <p:xfrm>
          <a:off x="346711" y="1701305"/>
          <a:ext cx="7959090" cy="4089897"/>
        </p:xfrm>
        <a:graphic>
          <a:graphicData uri="http://schemas.openxmlformats.org/drawingml/2006/table">
            <a:tbl>
              <a:tblPr firstRow="1" firstCol="1" bandRow="1">
                <a:tableStyleId>{5C22544A-7EE6-4342-B048-85BDC9FD1C3A}</a:tableStyleId>
              </a:tblPr>
              <a:tblGrid>
                <a:gridCol w="1900956"/>
                <a:gridCol w="2019378"/>
                <a:gridCol w="2019378"/>
                <a:gridCol w="2019378"/>
              </a:tblGrid>
              <a:tr h="454433">
                <a:tc>
                  <a:txBody>
                    <a:bodyPr/>
                    <a:lstStyle/>
                    <a:p>
                      <a:pPr marL="0" marR="0">
                        <a:lnSpc>
                          <a:spcPct val="107000"/>
                        </a:lnSpc>
                        <a:spcBef>
                          <a:spcPts val="0"/>
                        </a:spcBef>
                        <a:spcAft>
                          <a:spcPts val="0"/>
                        </a:spcAft>
                      </a:pPr>
                      <a:r>
                        <a:rPr lang="en-US" sz="1600" b="1" dirty="0" err="1">
                          <a:solidFill>
                            <a:srgbClr val="FFFF00"/>
                          </a:solidFill>
                          <a:effectLst/>
                          <a:latin typeface="Times New Roman" panose="02020603050405020304" pitchFamily="18" charset="0"/>
                          <a:cs typeface="Times New Roman" panose="02020603050405020304" pitchFamily="18" charset="0"/>
                        </a:rPr>
                        <a:t>Dataword</a:t>
                      </a:r>
                      <a:endParaRPr lang="en-US"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1600" b="1" dirty="0" err="1">
                          <a:solidFill>
                            <a:srgbClr val="FFFF00"/>
                          </a:solidFill>
                          <a:effectLst/>
                          <a:latin typeface="Times New Roman" panose="02020603050405020304" pitchFamily="18" charset="0"/>
                          <a:cs typeface="Times New Roman" panose="02020603050405020304" pitchFamily="18" charset="0"/>
                        </a:rPr>
                        <a:t>Codeword</a:t>
                      </a:r>
                      <a:endParaRPr lang="en-US"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1600" b="1" dirty="0" err="1">
                          <a:solidFill>
                            <a:srgbClr val="FFFF00"/>
                          </a:solidFill>
                          <a:effectLst/>
                          <a:latin typeface="Times New Roman" panose="02020603050405020304" pitchFamily="18" charset="0"/>
                          <a:cs typeface="Times New Roman" panose="02020603050405020304" pitchFamily="18" charset="0"/>
                        </a:rPr>
                        <a:t>Dataword</a:t>
                      </a:r>
                      <a:endParaRPr lang="en-US"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1600" b="1" dirty="0" err="1">
                          <a:solidFill>
                            <a:srgbClr val="FFFF00"/>
                          </a:solidFill>
                          <a:effectLst/>
                          <a:latin typeface="Times New Roman" panose="02020603050405020304" pitchFamily="18" charset="0"/>
                          <a:cs typeface="Times New Roman" panose="02020603050405020304" pitchFamily="18" charset="0"/>
                        </a:rPr>
                        <a:t>Codeword</a:t>
                      </a:r>
                      <a:endParaRPr lang="en-US" sz="16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r>
              <a:tr h="454433">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0000</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0000</a:t>
                      </a:r>
                      <a:r>
                        <a:rPr lang="en-US" sz="2000" b="1" dirty="0">
                          <a:solidFill>
                            <a:srgbClr val="FF0000"/>
                          </a:solidFill>
                          <a:effectLst/>
                          <a:latin typeface="Times New Roman" panose="02020603050405020304" pitchFamily="18" charset="0"/>
                          <a:cs typeface="Times New Roman" panose="02020603050405020304" pitchFamily="18" charset="0"/>
                        </a:rPr>
                        <a:t>000</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1000</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1000</a:t>
                      </a:r>
                      <a:r>
                        <a:rPr lang="en-US" sz="2000" b="1" dirty="0">
                          <a:solidFill>
                            <a:srgbClr val="FF0000"/>
                          </a:solidFill>
                          <a:effectLst/>
                          <a:latin typeface="Times New Roman" panose="02020603050405020304" pitchFamily="18" charset="0"/>
                          <a:cs typeface="Times New Roman" panose="02020603050405020304" pitchFamily="18" charset="0"/>
                        </a:rPr>
                        <a:t>101</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r>
              <a:tr h="454433">
                <a:tc>
                  <a:txBody>
                    <a:bodyPr/>
                    <a:lstStyle/>
                    <a:p>
                      <a:pPr marL="0" marR="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0001</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0001</a:t>
                      </a:r>
                      <a:r>
                        <a:rPr lang="en-US" sz="2000" b="1" dirty="0">
                          <a:solidFill>
                            <a:srgbClr val="FF0000"/>
                          </a:solidFill>
                          <a:effectLst/>
                          <a:latin typeface="Times New Roman" panose="02020603050405020304" pitchFamily="18" charset="0"/>
                          <a:cs typeface="Times New Roman" panose="02020603050405020304" pitchFamily="18" charset="0"/>
                        </a:rPr>
                        <a:t>011</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1001</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1001</a:t>
                      </a:r>
                      <a:r>
                        <a:rPr lang="en-US" sz="2000" b="1" dirty="0">
                          <a:solidFill>
                            <a:srgbClr val="FF0000"/>
                          </a:solidFill>
                          <a:effectLst/>
                          <a:latin typeface="Times New Roman" panose="02020603050405020304" pitchFamily="18" charset="0"/>
                          <a:cs typeface="Times New Roman" panose="02020603050405020304" pitchFamily="18" charset="0"/>
                        </a:rPr>
                        <a:t>110</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r>
              <a:tr h="454433">
                <a:tc>
                  <a:txBody>
                    <a:bodyPr/>
                    <a:lstStyle/>
                    <a:p>
                      <a:pPr marL="0" marR="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0010</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0010</a:t>
                      </a:r>
                      <a:r>
                        <a:rPr lang="en-US" sz="2000" b="1" dirty="0">
                          <a:solidFill>
                            <a:srgbClr val="FF0000"/>
                          </a:solidFill>
                          <a:effectLst/>
                          <a:latin typeface="Times New Roman" panose="02020603050405020304" pitchFamily="18" charset="0"/>
                          <a:cs typeface="Times New Roman" panose="02020603050405020304" pitchFamily="18" charset="0"/>
                        </a:rPr>
                        <a:t>110</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1010</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1010</a:t>
                      </a:r>
                      <a:r>
                        <a:rPr lang="en-US" sz="2000" b="1" dirty="0">
                          <a:solidFill>
                            <a:srgbClr val="FF0000"/>
                          </a:solidFill>
                          <a:effectLst/>
                          <a:latin typeface="Times New Roman" panose="02020603050405020304" pitchFamily="18" charset="0"/>
                          <a:cs typeface="Times New Roman" panose="02020603050405020304" pitchFamily="18" charset="0"/>
                        </a:rPr>
                        <a:t>011</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r>
              <a:tr h="454433">
                <a:tc>
                  <a:txBody>
                    <a:bodyPr/>
                    <a:lstStyle/>
                    <a:p>
                      <a:pPr marL="0" marR="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0011</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0011</a:t>
                      </a:r>
                      <a:r>
                        <a:rPr lang="en-US" sz="2000" b="1" dirty="0">
                          <a:solidFill>
                            <a:srgbClr val="FF0000"/>
                          </a:solidFill>
                          <a:effectLst/>
                          <a:latin typeface="Times New Roman" panose="02020603050405020304" pitchFamily="18" charset="0"/>
                          <a:cs typeface="Times New Roman" panose="02020603050405020304" pitchFamily="18" charset="0"/>
                        </a:rPr>
                        <a:t>101</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1011</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1011</a:t>
                      </a:r>
                      <a:r>
                        <a:rPr lang="en-US" sz="2000" b="1" dirty="0">
                          <a:solidFill>
                            <a:srgbClr val="FF0000"/>
                          </a:solidFill>
                          <a:effectLst/>
                          <a:latin typeface="Times New Roman" panose="02020603050405020304" pitchFamily="18" charset="0"/>
                          <a:cs typeface="Times New Roman" panose="02020603050405020304" pitchFamily="18" charset="0"/>
                        </a:rPr>
                        <a:t>000</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r>
              <a:tr h="454433">
                <a:tc>
                  <a:txBody>
                    <a:bodyPr/>
                    <a:lstStyle/>
                    <a:p>
                      <a:pPr marL="0" marR="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0100</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0100</a:t>
                      </a:r>
                      <a:r>
                        <a:rPr lang="en-US" sz="2000" b="1" dirty="0">
                          <a:solidFill>
                            <a:srgbClr val="FF0000"/>
                          </a:solidFill>
                          <a:effectLst/>
                          <a:latin typeface="Times New Roman" panose="02020603050405020304" pitchFamily="18" charset="0"/>
                          <a:cs typeface="Times New Roman" panose="02020603050405020304" pitchFamily="18" charset="0"/>
                        </a:rPr>
                        <a:t>111</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1100</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1100</a:t>
                      </a:r>
                      <a:r>
                        <a:rPr lang="en-US" sz="2000" b="1" dirty="0">
                          <a:solidFill>
                            <a:srgbClr val="FF0000"/>
                          </a:solidFill>
                          <a:effectLst/>
                          <a:latin typeface="Times New Roman" panose="02020603050405020304" pitchFamily="18" charset="0"/>
                          <a:cs typeface="Times New Roman" panose="02020603050405020304" pitchFamily="18" charset="0"/>
                        </a:rPr>
                        <a:t>010</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r>
              <a:tr h="454433">
                <a:tc>
                  <a:txBody>
                    <a:bodyPr/>
                    <a:lstStyle/>
                    <a:p>
                      <a:pPr marL="0" marR="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0101</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0101</a:t>
                      </a:r>
                      <a:r>
                        <a:rPr lang="en-US" sz="2000" b="1" dirty="0">
                          <a:solidFill>
                            <a:srgbClr val="FF0000"/>
                          </a:solidFill>
                          <a:effectLst/>
                          <a:latin typeface="Times New Roman" panose="02020603050405020304" pitchFamily="18" charset="0"/>
                          <a:cs typeface="Times New Roman" panose="02020603050405020304" pitchFamily="18" charset="0"/>
                        </a:rPr>
                        <a:t>100</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1101</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1101</a:t>
                      </a:r>
                      <a:r>
                        <a:rPr lang="en-US" sz="2000" b="1" dirty="0">
                          <a:solidFill>
                            <a:srgbClr val="FF0000"/>
                          </a:solidFill>
                          <a:effectLst/>
                          <a:latin typeface="Times New Roman" panose="02020603050405020304" pitchFamily="18" charset="0"/>
                          <a:cs typeface="Times New Roman" panose="02020603050405020304" pitchFamily="18" charset="0"/>
                        </a:rPr>
                        <a:t>001</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r>
              <a:tr h="454433">
                <a:tc>
                  <a:txBody>
                    <a:bodyPr/>
                    <a:lstStyle/>
                    <a:p>
                      <a:pPr marL="0" marR="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0110</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0110</a:t>
                      </a:r>
                      <a:r>
                        <a:rPr lang="en-US" sz="2000" b="1" dirty="0">
                          <a:solidFill>
                            <a:srgbClr val="FF0000"/>
                          </a:solidFill>
                          <a:effectLst/>
                          <a:latin typeface="Times New Roman" panose="02020603050405020304" pitchFamily="18" charset="0"/>
                          <a:cs typeface="Times New Roman" panose="02020603050405020304" pitchFamily="18" charset="0"/>
                        </a:rPr>
                        <a:t>001</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1110</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1110</a:t>
                      </a:r>
                      <a:r>
                        <a:rPr lang="en-US" sz="2000" b="1" dirty="0">
                          <a:solidFill>
                            <a:srgbClr val="FF0000"/>
                          </a:solidFill>
                          <a:effectLst/>
                          <a:latin typeface="Times New Roman" panose="02020603050405020304" pitchFamily="18" charset="0"/>
                          <a:cs typeface="Times New Roman" panose="02020603050405020304" pitchFamily="18" charset="0"/>
                        </a:rPr>
                        <a:t>100</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r>
              <a:tr h="454433">
                <a:tc>
                  <a:txBody>
                    <a:bodyPr/>
                    <a:lstStyle/>
                    <a:p>
                      <a:pPr marL="0" marR="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0111</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0111</a:t>
                      </a:r>
                      <a:r>
                        <a:rPr lang="en-US" sz="2000" b="1" dirty="0">
                          <a:solidFill>
                            <a:srgbClr val="FF0000"/>
                          </a:solidFill>
                          <a:effectLst/>
                          <a:latin typeface="Times New Roman" panose="02020603050405020304" pitchFamily="18" charset="0"/>
                          <a:cs typeface="Times New Roman" panose="02020603050405020304" pitchFamily="18" charset="0"/>
                        </a:rPr>
                        <a:t>010</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1111</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1111</a:t>
                      </a:r>
                      <a:r>
                        <a:rPr lang="en-US" sz="2000" b="1" dirty="0">
                          <a:solidFill>
                            <a:srgbClr val="FF0000"/>
                          </a:solidFill>
                          <a:effectLst/>
                          <a:latin typeface="Times New Roman" panose="02020603050405020304" pitchFamily="18" charset="0"/>
                          <a:cs typeface="Times New Roman" panose="02020603050405020304" pitchFamily="18" charset="0"/>
                        </a:rPr>
                        <a:t>111</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91" marR="67291" marT="0" marB="0"/>
                </a:tc>
              </a:tr>
            </a:tbl>
          </a:graphicData>
        </a:graphic>
      </p:graphicFrame>
      <p:sp>
        <p:nvSpPr>
          <p:cNvPr id="13" name="Rectangle 3"/>
          <p:cNvSpPr>
            <a:spLocks noChangeArrowheads="1"/>
          </p:cNvSpPr>
          <p:nvPr/>
        </p:nvSpPr>
        <p:spPr bwMode="auto">
          <a:xfrm>
            <a:off x="-457200" y="2057400"/>
            <a:ext cx="1471212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4" name="Rectangle 13"/>
          <p:cNvSpPr/>
          <p:nvPr/>
        </p:nvSpPr>
        <p:spPr>
          <a:xfrm>
            <a:off x="168322" y="1110392"/>
            <a:ext cx="3886200" cy="468077"/>
          </a:xfrm>
          <a:prstGeom prst="rect">
            <a:avLst/>
          </a:prstGeom>
        </p:spPr>
        <p:txBody>
          <a:bodyPr wrap="square">
            <a:spAutoFit/>
          </a:bodyPr>
          <a:lstStyle/>
          <a:p>
            <a:pPr>
              <a:lnSpc>
                <a:spcPct val="107000"/>
              </a:lnSpc>
              <a:spcAft>
                <a:spcPts val="800"/>
              </a:spcAft>
            </a:pP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 CRC code with C(7,4):</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3" name="object 3"/>
          <p:cNvSpPr/>
          <p:nvPr/>
        </p:nvSpPr>
        <p:spPr>
          <a:xfrm>
            <a:off x="153162" y="9913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4" name="object 4"/>
          <p:cNvSpPr/>
          <p:nvPr/>
        </p:nvSpPr>
        <p:spPr>
          <a:xfrm>
            <a:off x="152400" y="6324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228600" y="1577999"/>
            <a:ext cx="8354568" cy="4360482"/>
          </a:xfrm>
          <a:prstGeom prst="rect">
            <a:avLst/>
          </a:prstGeom>
        </p:spPr>
      </p:pic>
      <p:sp>
        <p:nvSpPr>
          <p:cNvPr id="6" name="object 6"/>
          <p:cNvSpPr txBox="1">
            <a:spLocks noGrp="1"/>
          </p:cNvSpPr>
          <p:nvPr>
            <p:ph type="title"/>
          </p:nvPr>
        </p:nvSpPr>
        <p:spPr>
          <a:xfrm>
            <a:off x="231140" y="271017"/>
            <a:ext cx="5029835" cy="574040"/>
          </a:xfrm>
          <a:prstGeom prst="rect">
            <a:avLst/>
          </a:prstGeom>
        </p:spPr>
        <p:txBody>
          <a:bodyPr vert="horz" wrap="square" lIns="0" tIns="12700" rIns="0" bIns="0" rtlCol="0">
            <a:spAutoFit/>
          </a:bodyPr>
          <a:lstStyle/>
          <a:p>
            <a:pPr marL="12700">
              <a:lnSpc>
                <a:spcPct val="100000"/>
              </a:lnSpc>
              <a:spcBef>
                <a:spcPts val="100"/>
              </a:spcBef>
            </a:pPr>
            <a:r>
              <a:rPr sz="3600" spc="-45" dirty="0"/>
              <a:t>CRC</a:t>
            </a:r>
            <a:r>
              <a:rPr sz="3600" spc="-110" dirty="0"/>
              <a:t> </a:t>
            </a:r>
            <a:r>
              <a:rPr sz="3600" spc="-25" dirty="0"/>
              <a:t>Encoder</a:t>
            </a:r>
            <a:r>
              <a:rPr sz="3600" spc="-105" dirty="0"/>
              <a:t> </a:t>
            </a:r>
            <a:r>
              <a:rPr sz="3600" spc="-15" dirty="0"/>
              <a:t>and</a:t>
            </a:r>
            <a:r>
              <a:rPr sz="3600" spc="-114" dirty="0"/>
              <a:t> </a:t>
            </a:r>
            <a:r>
              <a:rPr sz="3600" spc="-25" dirty="0"/>
              <a:t>Decoder</a:t>
            </a:r>
            <a:endParaRPr sz="36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5"/>
              </a:lnSpc>
            </a:pPr>
            <a:r>
              <a:rPr dirty="0"/>
              <a:t>10.</a:t>
            </a:r>
            <a:fld id="{81D60167-4931-47E6-BA6A-407CBD079E47}" type="slidenum">
              <a:rPr dirty="0"/>
              <a:t>24</a:t>
            </a:fld>
            <a:endParaRPr dirty="0"/>
          </a:p>
        </p:txBody>
      </p:sp>
    </p:spTree>
    <p:extLst>
      <p:ext uri="{BB962C8B-B14F-4D97-AF65-F5344CB8AC3E}">
        <p14:creationId xmlns:p14="http://schemas.microsoft.com/office/powerpoint/2010/main" val="667772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762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3" name="object 3"/>
          <p:cNvSpPr/>
          <p:nvPr/>
        </p:nvSpPr>
        <p:spPr>
          <a:xfrm>
            <a:off x="153162" y="9151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4" name="object 4"/>
          <p:cNvSpPr/>
          <p:nvPr/>
        </p:nvSpPr>
        <p:spPr>
          <a:xfrm>
            <a:off x="152400" y="6324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5" name="object 5"/>
          <p:cNvSpPr txBox="1">
            <a:spLocks noGrp="1"/>
          </p:cNvSpPr>
          <p:nvPr>
            <p:ph type="title"/>
          </p:nvPr>
        </p:nvSpPr>
        <p:spPr>
          <a:xfrm>
            <a:off x="232968" y="130555"/>
            <a:ext cx="4658360" cy="574040"/>
          </a:xfrm>
          <a:prstGeom prst="rect">
            <a:avLst/>
          </a:prstGeom>
        </p:spPr>
        <p:txBody>
          <a:bodyPr vert="horz" wrap="square" lIns="0" tIns="12700" rIns="0" bIns="0" rtlCol="0">
            <a:spAutoFit/>
          </a:bodyPr>
          <a:lstStyle/>
          <a:p>
            <a:pPr marL="12700">
              <a:lnSpc>
                <a:spcPct val="100000"/>
              </a:lnSpc>
              <a:spcBef>
                <a:spcPts val="100"/>
              </a:spcBef>
            </a:pPr>
            <a:r>
              <a:rPr sz="3600" spc="-30" dirty="0"/>
              <a:t>Division</a:t>
            </a:r>
            <a:r>
              <a:rPr sz="3600" spc="-105" dirty="0"/>
              <a:t> </a:t>
            </a:r>
            <a:r>
              <a:rPr sz="3600" dirty="0"/>
              <a:t>in</a:t>
            </a:r>
            <a:r>
              <a:rPr sz="3600" spc="-70" dirty="0"/>
              <a:t> </a:t>
            </a:r>
            <a:r>
              <a:rPr sz="3600" spc="-40" dirty="0"/>
              <a:t>CRC</a:t>
            </a:r>
            <a:r>
              <a:rPr sz="3600" spc="-95" dirty="0"/>
              <a:t> </a:t>
            </a:r>
            <a:r>
              <a:rPr sz="3600" spc="-25" dirty="0"/>
              <a:t>Encoder</a:t>
            </a:r>
            <a:endParaRPr sz="3600"/>
          </a:p>
        </p:txBody>
      </p:sp>
      <p:pic>
        <p:nvPicPr>
          <p:cNvPr id="6" name="object 6"/>
          <p:cNvPicPr/>
          <p:nvPr/>
        </p:nvPicPr>
        <p:blipFill>
          <a:blip r:embed="rId2" cstate="print"/>
          <a:stretch>
            <a:fillRect/>
          </a:stretch>
        </p:blipFill>
        <p:spPr>
          <a:xfrm>
            <a:off x="1691041" y="1108252"/>
            <a:ext cx="6625120" cy="4986223"/>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5"/>
              </a:lnSpc>
            </a:pPr>
            <a:r>
              <a:rPr dirty="0"/>
              <a:t>10.</a:t>
            </a:r>
            <a:fld id="{81D60167-4931-47E6-BA6A-407CBD079E47}" type="slidenum">
              <a:rPr dirty="0"/>
              <a:t>25</a:t>
            </a:fld>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3" name="object 3"/>
          <p:cNvSpPr/>
          <p:nvPr/>
        </p:nvSpPr>
        <p:spPr>
          <a:xfrm>
            <a:off x="153162" y="9913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4" name="object 4"/>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5" name="object 5"/>
          <p:cNvSpPr txBox="1">
            <a:spLocks noGrp="1"/>
          </p:cNvSpPr>
          <p:nvPr>
            <p:ph type="title"/>
          </p:nvPr>
        </p:nvSpPr>
        <p:spPr>
          <a:xfrm>
            <a:off x="206146" y="331723"/>
            <a:ext cx="7164070" cy="574040"/>
          </a:xfrm>
          <a:prstGeom prst="rect">
            <a:avLst/>
          </a:prstGeom>
        </p:spPr>
        <p:txBody>
          <a:bodyPr vert="horz" wrap="square" lIns="0" tIns="12700" rIns="0" bIns="0" rtlCol="0">
            <a:spAutoFit/>
          </a:bodyPr>
          <a:lstStyle/>
          <a:p>
            <a:pPr marL="12700">
              <a:lnSpc>
                <a:spcPct val="100000"/>
              </a:lnSpc>
              <a:spcBef>
                <a:spcPts val="100"/>
              </a:spcBef>
            </a:pPr>
            <a:r>
              <a:rPr sz="3600" spc="-30" dirty="0"/>
              <a:t>Division</a:t>
            </a:r>
            <a:r>
              <a:rPr sz="3600" spc="-105" dirty="0"/>
              <a:t> </a:t>
            </a:r>
            <a:r>
              <a:rPr sz="3600" dirty="0"/>
              <a:t>in</a:t>
            </a:r>
            <a:r>
              <a:rPr sz="3600" spc="-70" dirty="0"/>
              <a:t> </a:t>
            </a:r>
            <a:r>
              <a:rPr sz="3600" spc="-45" dirty="0"/>
              <a:t>CRC</a:t>
            </a:r>
            <a:r>
              <a:rPr sz="3600" spc="-95" dirty="0"/>
              <a:t> </a:t>
            </a:r>
            <a:r>
              <a:rPr sz="3600" spc="-25" dirty="0"/>
              <a:t>Encoder</a:t>
            </a:r>
            <a:r>
              <a:rPr sz="3600" spc="-100" dirty="0"/>
              <a:t> </a:t>
            </a:r>
            <a:r>
              <a:rPr sz="3600" spc="-25" dirty="0"/>
              <a:t>for</a:t>
            </a:r>
            <a:r>
              <a:rPr sz="3600" spc="-75" dirty="0"/>
              <a:t> Two</a:t>
            </a:r>
            <a:r>
              <a:rPr sz="3600" spc="-100" dirty="0"/>
              <a:t> </a:t>
            </a:r>
            <a:r>
              <a:rPr sz="3600" spc="-15" dirty="0"/>
              <a:t>case</a:t>
            </a:r>
            <a:endParaRPr sz="3600"/>
          </a:p>
        </p:txBody>
      </p:sp>
      <p:pic>
        <p:nvPicPr>
          <p:cNvPr id="6" name="object 6"/>
          <p:cNvPicPr/>
          <p:nvPr/>
        </p:nvPicPr>
        <p:blipFill>
          <a:blip r:embed="rId2" cstate="print"/>
          <a:stretch>
            <a:fillRect/>
          </a:stretch>
        </p:blipFill>
        <p:spPr>
          <a:xfrm>
            <a:off x="646071" y="1279437"/>
            <a:ext cx="7844692" cy="4643201"/>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5"/>
              </a:lnSpc>
            </a:pPr>
            <a:r>
              <a:rPr dirty="0"/>
              <a:t>10.</a:t>
            </a:r>
            <a:fld id="{81D60167-4931-47E6-BA6A-407CBD079E47}" type="slidenum">
              <a:rPr dirty="0"/>
              <a:t>26</a:t>
            </a:fld>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1825751"/>
            <a:ext cx="8062138" cy="3276600"/>
          </a:xfrm>
          <a:prstGeom prst="rect">
            <a:avLst/>
          </a:prstGeom>
        </p:spPr>
      </p:pic>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2700">
              <a:lnSpc>
                <a:spcPts val="2315"/>
              </a:lnSpc>
            </a:pPr>
            <a:r>
              <a:rPr dirty="0"/>
              <a:t>10.</a:t>
            </a:r>
            <a:fld id="{81D60167-4931-47E6-BA6A-407CBD079E47}" type="slidenum">
              <a:rPr dirty="0"/>
              <a:t>27</a:t>
            </a:fld>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object 46"/>
          <p:cNvSpPr txBox="1"/>
          <p:nvPr/>
        </p:nvSpPr>
        <p:spPr>
          <a:xfrm>
            <a:off x="315282" y="1260788"/>
            <a:ext cx="8586470" cy="3413114"/>
          </a:xfrm>
          <a:prstGeom prst="rect">
            <a:avLst/>
          </a:prstGeom>
        </p:spPr>
        <p:txBody>
          <a:bodyPr vert="horz" wrap="square" lIns="0" tIns="12065" rIns="0" bIns="0" rtlCol="0">
            <a:spAutoFit/>
          </a:bodyPr>
          <a:lstStyle/>
          <a:p>
            <a:pPr marL="12700" marR="5080" algn="just">
              <a:lnSpc>
                <a:spcPct val="100000"/>
              </a:lnSpc>
              <a:spcBef>
                <a:spcPts val="95"/>
              </a:spcBef>
            </a:pPr>
            <a:r>
              <a:rPr sz="2800" spc="-5" dirty="0">
                <a:solidFill>
                  <a:srgbClr val="00B050"/>
                </a:solidFill>
                <a:latin typeface="Times New Roman"/>
                <a:cs typeface="Times New Roman"/>
              </a:rPr>
              <a:t>Whenever bits</a:t>
            </a:r>
            <a:r>
              <a:rPr sz="2800" dirty="0">
                <a:solidFill>
                  <a:srgbClr val="00B050"/>
                </a:solidFill>
                <a:latin typeface="Times New Roman"/>
                <a:cs typeface="Times New Roman"/>
              </a:rPr>
              <a:t> </a:t>
            </a:r>
            <a:r>
              <a:rPr sz="2800" spc="-5" dirty="0">
                <a:solidFill>
                  <a:srgbClr val="00B050"/>
                </a:solidFill>
                <a:latin typeface="Times New Roman"/>
                <a:cs typeface="Times New Roman"/>
              </a:rPr>
              <a:t>flow</a:t>
            </a:r>
            <a:r>
              <a:rPr sz="2800" dirty="0">
                <a:solidFill>
                  <a:srgbClr val="00B050"/>
                </a:solidFill>
                <a:latin typeface="Times New Roman"/>
                <a:cs typeface="Times New Roman"/>
              </a:rPr>
              <a:t> </a:t>
            </a:r>
            <a:r>
              <a:rPr sz="2800" spc="-5" dirty="0">
                <a:solidFill>
                  <a:srgbClr val="00B050"/>
                </a:solidFill>
                <a:latin typeface="Times New Roman"/>
                <a:cs typeface="Times New Roman"/>
              </a:rPr>
              <a:t>from </a:t>
            </a:r>
            <a:r>
              <a:rPr sz="2800" dirty="0">
                <a:solidFill>
                  <a:srgbClr val="00B050"/>
                </a:solidFill>
                <a:latin typeface="Times New Roman"/>
                <a:cs typeface="Times New Roman"/>
              </a:rPr>
              <a:t>one</a:t>
            </a:r>
            <a:r>
              <a:rPr sz="2800" spc="5" dirty="0">
                <a:solidFill>
                  <a:srgbClr val="00B050"/>
                </a:solidFill>
                <a:latin typeface="Times New Roman"/>
                <a:cs typeface="Times New Roman"/>
              </a:rPr>
              <a:t> </a:t>
            </a:r>
            <a:r>
              <a:rPr sz="2800" spc="-5" dirty="0">
                <a:solidFill>
                  <a:srgbClr val="00B050"/>
                </a:solidFill>
                <a:latin typeface="Times New Roman"/>
                <a:cs typeface="Times New Roman"/>
              </a:rPr>
              <a:t>point</a:t>
            </a:r>
            <a:r>
              <a:rPr sz="2800" dirty="0">
                <a:solidFill>
                  <a:srgbClr val="00B050"/>
                </a:solidFill>
                <a:latin typeface="Times New Roman"/>
                <a:cs typeface="Times New Roman"/>
              </a:rPr>
              <a:t> </a:t>
            </a:r>
            <a:r>
              <a:rPr sz="2800" spc="-5" dirty="0">
                <a:solidFill>
                  <a:srgbClr val="00B050"/>
                </a:solidFill>
                <a:latin typeface="Times New Roman"/>
                <a:cs typeface="Times New Roman"/>
              </a:rPr>
              <a:t>to </a:t>
            </a:r>
            <a:r>
              <a:rPr sz="2800" spc="-15" dirty="0">
                <a:solidFill>
                  <a:srgbClr val="00B050"/>
                </a:solidFill>
                <a:latin typeface="Times New Roman"/>
                <a:cs typeface="Times New Roman"/>
              </a:rPr>
              <a:t>another,</a:t>
            </a:r>
            <a:r>
              <a:rPr sz="2800" spc="-10" dirty="0">
                <a:solidFill>
                  <a:srgbClr val="00B050"/>
                </a:solidFill>
                <a:latin typeface="Times New Roman"/>
                <a:cs typeface="Times New Roman"/>
              </a:rPr>
              <a:t> </a:t>
            </a:r>
            <a:r>
              <a:rPr sz="2800" spc="-5" dirty="0">
                <a:solidFill>
                  <a:srgbClr val="00B050"/>
                </a:solidFill>
                <a:latin typeface="Times New Roman"/>
                <a:cs typeface="Times New Roman"/>
              </a:rPr>
              <a:t>they</a:t>
            </a:r>
            <a:r>
              <a:rPr sz="2800" dirty="0">
                <a:solidFill>
                  <a:srgbClr val="00B050"/>
                </a:solidFill>
                <a:latin typeface="Times New Roman"/>
                <a:cs typeface="Times New Roman"/>
              </a:rPr>
              <a:t> </a:t>
            </a:r>
            <a:r>
              <a:rPr sz="2800" spc="-5" dirty="0">
                <a:solidFill>
                  <a:srgbClr val="00B050"/>
                </a:solidFill>
                <a:latin typeface="Times New Roman"/>
                <a:cs typeface="Times New Roman"/>
              </a:rPr>
              <a:t>are </a:t>
            </a:r>
            <a:r>
              <a:rPr sz="2800" dirty="0">
                <a:solidFill>
                  <a:srgbClr val="00B050"/>
                </a:solidFill>
                <a:latin typeface="Times New Roman"/>
                <a:cs typeface="Times New Roman"/>
              </a:rPr>
              <a:t> </a:t>
            </a:r>
            <a:r>
              <a:rPr sz="2800" spc="-5" dirty="0">
                <a:solidFill>
                  <a:srgbClr val="00B050"/>
                </a:solidFill>
                <a:latin typeface="Times New Roman"/>
                <a:cs typeface="Times New Roman"/>
              </a:rPr>
              <a:t>subject to </a:t>
            </a:r>
            <a:r>
              <a:rPr sz="2800" spc="-5" dirty="0">
                <a:solidFill>
                  <a:srgbClr val="FF0000"/>
                </a:solidFill>
                <a:latin typeface="Times New Roman"/>
                <a:cs typeface="Times New Roman"/>
              </a:rPr>
              <a:t>unpredictable changes because </a:t>
            </a:r>
            <a:r>
              <a:rPr sz="2800" dirty="0">
                <a:solidFill>
                  <a:srgbClr val="FF0000"/>
                </a:solidFill>
                <a:latin typeface="Times New Roman"/>
                <a:cs typeface="Times New Roman"/>
              </a:rPr>
              <a:t>of </a:t>
            </a:r>
            <a:r>
              <a:rPr sz="2800" spc="-5" dirty="0">
                <a:solidFill>
                  <a:srgbClr val="FF0000"/>
                </a:solidFill>
                <a:latin typeface="Times New Roman"/>
                <a:cs typeface="Times New Roman"/>
              </a:rPr>
              <a:t>interference</a:t>
            </a:r>
            <a:r>
              <a:rPr sz="2800" spc="-5" dirty="0">
                <a:latin typeface="Times New Roman"/>
                <a:cs typeface="Times New Roman"/>
              </a:rPr>
              <a:t>. </a:t>
            </a:r>
            <a:r>
              <a:rPr sz="2800" dirty="0">
                <a:latin typeface="Times New Roman"/>
                <a:cs typeface="Times New Roman"/>
              </a:rPr>
              <a:t> </a:t>
            </a:r>
            <a:r>
              <a:rPr sz="2800" spc="-5" dirty="0">
                <a:solidFill>
                  <a:srgbClr val="00B050"/>
                </a:solidFill>
                <a:latin typeface="Times New Roman"/>
                <a:cs typeface="Times New Roman"/>
              </a:rPr>
              <a:t>This</a:t>
            </a:r>
            <a:r>
              <a:rPr sz="2800" dirty="0">
                <a:solidFill>
                  <a:srgbClr val="00B050"/>
                </a:solidFill>
                <a:latin typeface="Times New Roman"/>
                <a:cs typeface="Times New Roman"/>
              </a:rPr>
              <a:t> </a:t>
            </a:r>
            <a:r>
              <a:rPr sz="2800" spc="-5" dirty="0">
                <a:solidFill>
                  <a:srgbClr val="00B050"/>
                </a:solidFill>
                <a:latin typeface="Times New Roman"/>
                <a:cs typeface="Times New Roman"/>
              </a:rPr>
              <a:t>interference </a:t>
            </a:r>
            <a:r>
              <a:rPr sz="2800" spc="-10" dirty="0">
                <a:solidFill>
                  <a:srgbClr val="00B050"/>
                </a:solidFill>
                <a:latin typeface="Times New Roman"/>
                <a:cs typeface="Times New Roman"/>
              </a:rPr>
              <a:t>can</a:t>
            </a:r>
            <a:r>
              <a:rPr sz="2800" spc="5" dirty="0">
                <a:solidFill>
                  <a:srgbClr val="00B050"/>
                </a:solidFill>
                <a:latin typeface="Times New Roman"/>
                <a:cs typeface="Times New Roman"/>
              </a:rPr>
              <a:t> </a:t>
            </a:r>
            <a:r>
              <a:rPr sz="2800" spc="-5" dirty="0">
                <a:solidFill>
                  <a:srgbClr val="00B050"/>
                </a:solidFill>
                <a:latin typeface="Times New Roman"/>
                <a:cs typeface="Times New Roman"/>
              </a:rPr>
              <a:t>change </a:t>
            </a:r>
            <a:r>
              <a:rPr sz="2800" dirty="0">
                <a:solidFill>
                  <a:srgbClr val="00B050"/>
                </a:solidFill>
                <a:latin typeface="Times New Roman"/>
                <a:cs typeface="Times New Roman"/>
              </a:rPr>
              <a:t>the</a:t>
            </a:r>
            <a:r>
              <a:rPr sz="2800" spc="-15" dirty="0">
                <a:solidFill>
                  <a:srgbClr val="00B050"/>
                </a:solidFill>
                <a:latin typeface="Times New Roman"/>
                <a:cs typeface="Times New Roman"/>
              </a:rPr>
              <a:t> </a:t>
            </a:r>
            <a:r>
              <a:rPr sz="2800" spc="-5" dirty="0">
                <a:solidFill>
                  <a:srgbClr val="00B050"/>
                </a:solidFill>
                <a:latin typeface="Times New Roman"/>
                <a:cs typeface="Times New Roman"/>
              </a:rPr>
              <a:t>shape </a:t>
            </a:r>
            <a:r>
              <a:rPr sz="2800" dirty="0">
                <a:solidFill>
                  <a:srgbClr val="00B050"/>
                </a:solidFill>
                <a:latin typeface="Times New Roman"/>
                <a:cs typeface="Times New Roman"/>
              </a:rPr>
              <a:t>of the</a:t>
            </a:r>
            <a:r>
              <a:rPr sz="2800" spc="-5" dirty="0">
                <a:solidFill>
                  <a:srgbClr val="00B050"/>
                </a:solidFill>
                <a:latin typeface="Times New Roman"/>
                <a:cs typeface="Times New Roman"/>
              </a:rPr>
              <a:t> signal.</a:t>
            </a:r>
            <a:endParaRPr sz="2800" dirty="0">
              <a:solidFill>
                <a:srgbClr val="00B050"/>
              </a:solidFill>
              <a:latin typeface="Times New Roman"/>
              <a:cs typeface="Times New Roman"/>
            </a:endParaRPr>
          </a:p>
          <a:p>
            <a:pPr>
              <a:lnSpc>
                <a:spcPct val="100000"/>
              </a:lnSpc>
              <a:spcBef>
                <a:spcPts val="50"/>
              </a:spcBef>
            </a:pPr>
            <a:endParaRPr sz="4050" dirty="0">
              <a:latin typeface="Times New Roman"/>
              <a:cs typeface="Times New Roman"/>
            </a:endParaRPr>
          </a:p>
          <a:p>
            <a:pPr marL="12700">
              <a:lnSpc>
                <a:spcPct val="100000"/>
              </a:lnSpc>
            </a:pPr>
            <a:r>
              <a:rPr sz="2800" spc="-5" dirty="0">
                <a:latin typeface="Times New Roman"/>
                <a:cs typeface="Times New Roman"/>
              </a:rPr>
              <a:t>There</a:t>
            </a:r>
            <a:r>
              <a:rPr sz="2800" spc="-10" dirty="0">
                <a:latin typeface="Times New Roman"/>
                <a:cs typeface="Times New Roman"/>
              </a:rPr>
              <a:t> </a:t>
            </a:r>
            <a:r>
              <a:rPr sz="2800" spc="-5" dirty="0">
                <a:latin typeface="Times New Roman"/>
                <a:cs typeface="Times New Roman"/>
              </a:rPr>
              <a:t>are </a:t>
            </a:r>
            <a:r>
              <a:rPr sz="2800" b="1" spc="-5" dirty="0">
                <a:solidFill>
                  <a:srgbClr val="FFFF00"/>
                </a:solidFill>
                <a:latin typeface="Times New Roman"/>
                <a:cs typeface="Times New Roman"/>
              </a:rPr>
              <a:t>two</a:t>
            </a:r>
            <a:r>
              <a:rPr sz="2800" spc="-5" dirty="0">
                <a:latin typeface="Times New Roman"/>
                <a:cs typeface="Times New Roman"/>
              </a:rPr>
              <a:t> types</a:t>
            </a:r>
            <a:r>
              <a:rPr sz="2800" spc="-20" dirty="0">
                <a:latin typeface="Times New Roman"/>
                <a:cs typeface="Times New Roman"/>
              </a:rPr>
              <a:t> </a:t>
            </a:r>
            <a:r>
              <a:rPr sz="2800" dirty="0">
                <a:latin typeface="Times New Roman"/>
                <a:cs typeface="Times New Roman"/>
              </a:rPr>
              <a:t>of</a:t>
            </a:r>
            <a:r>
              <a:rPr sz="2800" spc="-5" dirty="0">
                <a:latin typeface="Times New Roman"/>
                <a:cs typeface="Times New Roman"/>
              </a:rPr>
              <a:t> </a:t>
            </a:r>
            <a:r>
              <a:rPr sz="2800" dirty="0">
                <a:latin typeface="Times New Roman"/>
                <a:cs typeface="Times New Roman"/>
              </a:rPr>
              <a:t>Error</a:t>
            </a:r>
            <a:r>
              <a:rPr sz="2800" dirty="0" smtClean="0">
                <a:latin typeface="Times New Roman"/>
                <a:cs typeface="Times New Roman"/>
              </a:rPr>
              <a:t>:</a:t>
            </a:r>
          </a:p>
          <a:p>
            <a:pPr marL="355600" indent="-342900">
              <a:lnSpc>
                <a:spcPct val="100000"/>
              </a:lnSpc>
              <a:spcBef>
                <a:spcPts val="675"/>
              </a:spcBef>
              <a:buClr>
                <a:srgbClr val="3333CC"/>
              </a:buClr>
              <a:buSzPct val="58928"/>
              <a:buFont typeface="Wingdings"/>
              <a:buChar char=""/>
              <a:tabLst>
                <a:tab pos="354965" algn="l"/>
                <a:tab pos="355600" algn="l"/>
              </a:tabLst>
            </a:pPr>
            <a:r>
              <a:rPr sz="2800" spc="-5" dirty="0">
                <a:solidFill>
                  <a:srgbClr val="FF0000"/>
                </a:solidFill>
                <a:latin typeface="Times New Roman"/>
                <a:cs typeface="Times New Roman"/>
              </a:rPr>
              <a:t>Single</a:t>
            </a:r>
            <a:r>
              <a:rPr sz="2800" spc="-30" dirty="0">
                <a:solidFill>
                  <a:srgbClr val="FF0000"/>
                </a:solidFill>
                <a:latin typeface="Times New Roman"/>
                <a:cs typeface="Times New Roman"/>
              </a:rPr>
              <a:t> </a:t>
            </a:r>
            <a:r>
              <a:rPr sz="2800" spc="-5" dirty="0">
                <a:solidFill>
                  <a:srgbClr val="FF0000"/>
                </a:solidFill>
                <a:latin typeface="Times New Roman"/>
                <a:cs typeface="Times New Roman"/>
              </a:rPr>
              <a:t>Bit</a:t>
            </a:r>
            <a:r>
              <a:rPr sz="2800" spc="-20" dirty="0">
                <a:solidFill>
                  <a:srgbClr val="FF0000"/>
                </a:solidFill>
                <a:latin typeface="Times New Roman"/>
                <a:cs typeface="Times New Roman"/>
              </a:rPr>
              <a:t> </a:t>
            </a:r>
            <a:r>
              <a:rPr sz="2800" spc="-5" dirty="0">
                <a:solidFill>
                  <a:srgbClr val="FF0000"/>
                </a:solidFill>
                <a:latin typeface="Times New Roman"/>
                <a:cs typeface="Times New Roman"/>
              </a:rPr>
              <a:t>Error</a:t>
            </a:r>
            <a:endParaRPr sz="2800" dirty="0">
              <a:solidFill>
                <a:srgbClr val="FF0000"/>
              </a:solidFill>
              <a:latin typeface="Times New Roman"/>
              <a:cs typeface="Times New Roman"/>
            </a:endParaRPr>
          </a:p>
          <a:p>
            <a:pPr marL="355600" indent="-342900">
              <a:lnSpc>
                <a:spcPct val="100000"/>
              </a:lnSpc>
              <a:spcBef>
                <a:spcPts val="675"/>
              </a:spcBef>
              <a:buClr>
                <a:srgbClr val="3333CC"/>
              </a:buClr>
              <a:buSzPct val="58928"/>
              <a:buFont typeface="Wingdings"/>
              <a:buChar char=""/>
              <a:tabLst>
                <a:tab pos="354965" algn="l"/>
                <a:tab pos="355600" algn="l"/>
              </a:tabLst>
            </a:pPr>
            <a:r>
              <a:rPr sz="2800" spc="-5" dirty="0">
                <a:solidFill>
                  <a:srgbClr val="0070C0"/>
                </a:solidFill>
                <a:latin typeface="Times New Roman"/>
                <a:cs typeface="Times New Roman"/>
              </a:rPr>
              <a:t>Burst</a:t>
            </a:r>
            <a:r>
              <a:rPr sz="2800" spc="-25" dirty="0">
                <a:solidFill>
                  <a:srgbClr val="0070C0"/>
                </a:solidFill>
                <a:latin typeface="Times New Roman"/>
                <a:cs typeface="Times New Roman"/>
              </a:rPr>
              <a:t> </a:t>
            </a:r>
            <a:r>
              <a:rPr sz="2800" spc="-5" dirty="0">
                <a:solidFill>
                  <a:srgbClr val="0070C0"/>
                </a:solidFill>
                <a:latin typeface="Times New Roman"/>
                <a:cs typeface="Times New Roman"/>
              </a:rPr>
              <a:t>Error</a:t>
            </a:r>
            <a:endParaRPr sz="2800" dirty="0">
              <a:solidFill>
                <a:srgbClr val="0070C0"/>
              </a:solidFill>
              <a:latin typeface="Times New Roman"/>
              <a:cs typeface="Times New Roman"/>
            </a:endParaRPr>
          </a:p>
        </p:txBody>
      </p:sp>
      <p:sp>
        <p:nvSpPr>
          <p:cNvPr id="47" name="object 47"/>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48" name="object 48"/>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49" name="object 49"/>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50" name="object 50"/>
          <p:cNvSpPr txBox="1">
            <a:spLocks noGrp="1"/>
          </p:cNvSpPr>
          <p:nvPr>
            <p:ph type="title"/>
          </p:nvPr>
        </p:nvSpPr>
        <p:spPr>
          <a:xfrm>
            <a:off x="252475" y="347217"/>
            <a:ext cx="2793365" cy="574040"/>
          </a:xfrm>
          <a:prstGeom prst="rect">
            <a:avLst/>
          </a:prstGeom>
        </p:spPr>
        <p:txBody>
          <a:bodyPr vert="horz" wrap="square" lIns="0" tIns="12700" rIns="0" bIns="0" rtlCol="0">
            <a:spAutoFit/>
          </a:bodyPr>
          <a:lstStyle/>
          <a:p>
            <a:pPr marL="12700">
              <a:lnSpc>
                <a:spcPct val="100000"/>
              </a:lnSpc>
              <a:spcBef>
                <a:spcPts val="100"/>
              </a:spcBef>
            </a:pPr>
            <a:r>
              <a:rPr sz="3600" spc="-45" dirty="0"/>
              <a:t>Types</a:t>
            </a:r>
            <a:r>
              <a:rPr sz="3600" spc="-130" dirty="0"/>
              <a:t> </a:t>
            </a:r>
            <a:r>
              <a:rPr sz="3600" spc="-10" dirty="0"/>
              <a:t>of</a:t>
            </a:r>
            <a:r>
              <a:rPr sz="3600" spc="-90" dirty="0"/>
              <a:t> </a:t>
            </a:r>
            <a:r>
              <a:rPr sz="3600" spc="-30" dirty="0"/>
              <a:t>Error</a:t>
            </a:r>
            <a:endParaRPr sz="3600"/>
          </a:p>
        </p:txBody>
      </p:sp>
      <p:sp>
        <p:nvSpPr>
          <p:cNvPr id="51" name="object 51"/>
          <p:cNvSpPr txBox="1"/>
          <p:nvPr/>
        </p:nvSpPr>
        <p:spPr>
          <a:xfrm>
            <a:off x="2540" y="6512516"/>
            <a:ext cx="546100" cy="310515"/>
          </a:xfrm>
          <a:prstGeom prst="rect">
            <a:avLst/>
          </a:prstGeom>
        </p:spPr>
        <p:txBody>
          <a:bodyPr vert="horz" wrap="square" lIns="0" tIns="0" rIns="0" bIns="0" rtlCol="0">
            <a:spAutoFit/>
          </a:bodyPr>
          <a:lstStyle/>
          <a:p>
            <a:pPr marL="12700">
              <a:lnSpc>
                <a:spcPts val="2315"/>
              </a:lnSpc>
            </a:pPr>
            <a:r>
              <a:rPr sz="2000" b="1" dirty="0">
                <a:solidFill>
                  <a:srgbClr val="1C1C1C"/>
                </a:solidFill>
                <a:latin typeface="Arial"/>
                <a:cs typeface="Arial"/>
              </a:rPr>
              <a:t>10.</a:t>
            </a:r>
            <a:fld id="{81D60167-4931-47E6-BA6A-407CBD079E47}" type="slidenum">
              <a:rPr sz="2000" b="1" dirty="0">
                <a:solidFill>
                  <a:srgbClr val="1C1C1C"/>
                </a:solidFill>
                <a:latin typeface="Arial"/>
                <a:cs typeface="Arial"/>
              </a:rPr>
              <a:t>3</a:t>
            </a:fld>
            <a:endParaRPr sz="20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bject 36"/>
          <p:cNvSpPr txBox="1"/>
          <p:nvPr/>
        </p:nvSpPr>
        <p:spPr>
          <a:xfrm>
            <a:off x="275590" y="1148103"/>
            <a:ext cx="8585200" cy="1305560"/>
          </a:xfrm>
          <a:prstGeom prst="rect">
            <a:avLst/>
          </a:prstGeom>
        </p:spPr>
        <p:txBody>
          <a:bodyPr vert="horz" wrap="square" lIns="0" tIns="12065" rIns="0" bIns="0" rtlCol="0">
            <a:spAutoFit/>
          </a:bodyPr>
          <a:lstStyle/>
          <a:p>
            <a:pPr marL="12700" marR="5080" algn="just">
              <a:lnSpc>
                <a:spcPct val="100000"/>
              </a:lnSpc>
              <a:spcBef>
                <a:spcPts val="95"/>
              </a:spcBef>
            </a:pPr>
            <a:r>
              <a:rPr sz="2800" spc="-5" dirty="0">
                <a:latin typeface="Times New Roman"/>
                <a:cs typeface="Times New Roman"/>
              </a:rPr>
              <a:t>The </a:t>
            </a:r>
            <a:r>
              <a:rPr sz="2800" dirty="0">
                <a:latin typeface="Times New Roman"/>
                <a:cs typeface="Times New Roman"/>
              </a:rPr>
              <a:t>term </a:t>
            </a:r>
            <a:r>
              <a:rPr sz="2800" spc="-5" dirty="0">
                <a:latin typeface="Times New Roman"/>
                <a:cs typeface="Times New Roman"/>
              </a:rPr>
              <a:t>single-bit error means that only </a:t>
            </a:r>
            <a:r>
              <a:rPr sz="2800" b="1" spc="-5" dirty="0">
                <a:solidFill>
                  <a:srgbClr val="FF0000"/>
                </a:solidFill>
                <a:latin typeface="Times New Roman"/>
                <a:cs typeface="Times New Roman"/>
              </a:rPr>
              <a:t>1 </a:t>
            </a:r>
            <a:r>
              <a:rPr sz="2800" b="1" dirty="0">
                <a:solidFill>
                  <a:srgbClr val="FF0000"/>
                </a:solidFill>
                <a:latin typeface="Times New Roman"/>
                <a:cs typeface="Times New Roman"/>
              </a:rPr>
              <a:t>bit </a:t>
            </a:r>
            <a:r>
              <a:rPr sz="2800" dirty="0">
                <a:latin typeface="Times New Roman"/>
                <a:cs typeface="Times New Roman"/>
              </a:rPr>
              <a:t>of </a:t>
            </a:r>
            <a:r>
              <a:rPr sz="2800" spc="-5" dirty="0">
                <a:latin typeface="Times New Roman"/>
                <a:cs typeface="Times New Roman"/>
              </a:rPr>
              <a:t>a given </a:t>
            </a:r>
            <a:r>
              <a:rPr sz="2800" dirty="0">
                <a:latin typeface="Times New Roman"/>
                <a:cs typeface="Times New Roman"/>
              </a:rPr>
              <a:t> </a:t>
            </a:r>
            <a:r>
              <a:rPr sz="2800" spc="-5" dirty="0">
                <a:latin typeface="Times New Roman"/>
                <a:cs typeface="Times New Roman"/>
              </a:rPr>
              <a:t>data unit (such as a byte, </a:t>
            </a:r>
            <a:r>
              <a:rPr sz="2800" spc="-20" dirty="0">
                <a:latin typeface="Times New Roman"/>
                <a:cs typeface="Times New Roman"/>
              </a:rPr>
              <a:t>character, </a:t>
            </a:r>
            <a:r>
              <a:rPr sz="2800" dirty="0">
                <a:latin typeface="Times New Roman"/>
                <a:cs typeface="Times New Roman"/>
              </a:rPr>
              <a:t>or </a:t>
            </a:r>
            <a:r>
              <a:rPr sz="2800" spc="-5" dirty="0">
                <a:latin typeface="Times New Roman"/>
                <a:cs typeface="Times New Roman"/>
              </a:rPr>
              <a:t>packet) is </a:t>
            </a:r>
            <a:r>
              <a:rPr sz="2800" b="1" spc="-5" dirty="0">
                <a:solidFill>
                  <a:srgbClr val="FF0000"/>
                </a:solidFill>
                <a:latin typeface="Times New Roman"/>
                <a:cs typeface="Times New Roman"/>
              </a:rPr>
              <a:t>changed</a:t>
            </a:r>
            <a:r>
              <a:rPr sz="2800" spc="-5" dirty="0">
                <a:latin typeface="Times New Roman"/>
                <a:cs typeface="Times New Roman"/>
              </a:rPr>
              <a:t> </a:t>
            </a:r>
            <a:r>
              <a:rPr sz="2800" dirty="0">
                <a:latin typeface="Times New Roman"/>
                <a:cs typeface="Times New Roman"/>
              </a:rPr>
              <a:t> </a:t>
            </a:r>
            <a:r>
              <a:rPr sz="2800" spc="-5" dirty="0">
                <a:latin typeface="Times New Roman"/>
                <a:cs typeface="Times New Roman"/>
              </a:rPr>
              <a:t>from 1</a:t>
            </a:r>
            <a:r>
              <a:rPr sz="2800" dirty="0">
                <a:latin typeface="Times New Roman"/>
                <a:cs typeface="Times New Roman"/>
              </a:rPr>
              <a:t> </a:t>
            </a:r>
            <a:r>
              <a:rPr sz="2800" spc="-5" dirty="0">
                <a:latin typeface="Times New Roman"/>
                <a:cs typeface="Times New Roman"/>
              </a:rPr>
              <a:t>to</a:t>
            </a:r>
            <a:r>
              <a:rPr sz="2800" dirty="0">
                <a:latin typeface="Times New Roman"/>
                <a:cs typeface="Times New Roman"/>
              </a:rPr>
              <a:t> </a:t>
            </a:r>
            <a:r>
              <a:rPr sz="2800" spc="-5" dirty="0">
                <a:latin typeface="Times New Roman"/>
                <a:cs typeface="Times New Roman"/>
              </a:rPr>
              <a:t>0</a:t>
            </a:r>
            <a:r>
              <a:rPr sz="2800" dirty="0">
                <a:latin typeface="Times New Roman"/>
                <a:cs typeface="Times New Roman"/>
              </a:rPr>
              <a:t> or </a:t>
            </a:r>
            <a:r>
              <a:rPr sz="2800" spc="-5" dirty="0">
                <a:latin typeface="Times New Roman"/>
                <a:cs typeface="Times New Roman"/>
              </a:rPr>
              <a:t>from</a:t>
            </a:r>
            <a:r>
              <a:rPr sz="2800" spc="10" dirty="0">
                <a:latin typeface="Times New Roman"/>
                <a:cs typeface="Times New Roman"/>
              </a:rPr>
              <a:t> </a:t>
            </a:r>
            <a:r>
              <a:rPr sz="2800" spc="-5" dirty="0">
                <a:latin typeface="Times New Roman"/>
                <a:cs typeface="Times New Roman"/>
              </a:rPr>
              <a:t>0</a:t>
            </a:r>
            <a:r>
              <a:rPr sz="2800" dirty="0">
                <a:latin typeface="Times New Roman"/>
                <a:cs typeface="Times New Roman"/>
              </a:rPr>
              <a:t> </a:t>
            </a:r>
            <a:r>
              <a:rPr sz="2800" spc="-5" dirty="0">
                <a:latin typeface="Times New Roman"/>
                <a:cs typeface="Times New Roman"/>
              </a:rPr>
              <a:t>to</a:t>
            </a:r>
            <a:r>
              <a:rPr sz="2800" spc="-10" dirty="0">
                <a:latin typeface="Times New Roman"/>
                <a:cs typeface="Times New Roman"/>
              </a:rPr>
              <a:t> </a:t>
            </a:r>
            <a:r>
              <a:rPr sz="2800" dirty="0">
                <a:latin typeface="Times New Roman"/>
                <a:cs typeface="Times New Roman"/>
              </a:rPr>
              <a:t>1.</a:t>
            </a:r>
          </a:p>
        </p:txBody>
      </p:sp>
      <p:sp>
        <p:nvSpPr>
          <p:cNvPr id="37" name="object 37"/>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38" name="object 38"/>
          <p:cNvSpPr/>
          <p:nvPr/>
        </p:nvSpPr>
        <p:spPr>
          <a:xfrm>
            <a:off x="195978" y="921257"/>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39" name="object 39"/>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40" name="object 40"/>
          <p:cNvSpPr txBox="1"/>
          <p:nvPr/>
        </p:nvSpPr>
        <p:spPr>
          <a:xfrm>
            <a:off x="252475" y="347217"/>
            <a:ext cx="2961640" cy="574040"/>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0D00AE"/>
                </a:solidFill>
                <a:latin typeface="Cambria Math"/>
                <a:cs typeface="Cambria Math"/>
              </a:rPr>
              <a:t>Single</a:t>
            </a:r>
            <a:r>
              <a:rPr sz="3600" spc="-114" dirty="0">
                <a:solidFill>
                  <a:srgbClr val="0D00AE"/>
                </a:solidFill>
                <a:latin typeface="Cambria Math"/>
                <a:cs typeface="Cambria Math"/>
              </a:rPr>
              <a:t> </a:t>
            </a:r>
            <a:r>
              <a:rPr sz="3600" spc="-10" dirty="0">
                <a:solidFill>
                  <a:srgbClr val="0D00AE"/>
                </a:solidFill>
                <a:latin typeface="Cambria Math"/>
                <a:cs typeface="Cambria Math"/>
              </a:rPr>
              <a:t>bit</a:t>
            </a:r>
            <a:r>
              <a:rPr sz="3600" spc="-95" dirty="0">
                <a:solidFill>
                  <a:srgbClr val="0D00AE"/>
                </a:solidFill>
                <a:latin typeface="Cambria Math"/>
                <a:cs typeface="Cambria Math"/>
              </a:rPr>
              <a:t> </a:t>
            </a:r>
            <a:r>
              <a:rPr sz="3600" spc="-30" dirty="0">
                <a:solidFill>
                  <a:srgbClr val="0D00AE"/>
                </a:solidFill>
                <a:latin typeface="Cambria Math"/>
                <a:cs typeface="Cambria Math"/>
              </a:rPr>
              <a:t>Error</a:t>
            </a:r>
            <a:endParaRPr sz="3600" dirty="0">
              <a:latin typeface="Cambria Math"/>
              <a:cs typeface="Cambria Math"/>
            </a:endParaRPr>
          </a:p>
        </p:txBody>
      </p:sp>
      <p:pic>
        <p:nvPicPr>
          <p:cNvPr id="41" name="object 41"/>
          <p:cNvPicPr/>
          <p:nvPr/>
        </p:nvPicPr>
        <p:blipFill>
          <a:blip r:embed="rId2" cstate="print"/>
          <a:stretch>
            <a:fillRect/>
          </a:stretch>
        </p:blipFill>
        <p:spPr>
          <a:xfrm>
            <a:off x="252475" y="3154341"/>
            <a:ext cx="8153400" cy="1561653"/>
          </a:xfrm>
          <a:prstGeom prst="rect">
            <a:avLst/>
          </a:prstGeom>
        </p:spPr>
      </p:pic>
      <p:sp>
        <p:nvSpPr>
          <p:cNvPr id="42" name="object 42"/>
          <p:cNvSpPr txBox="1"/>
          <p:nvPr/>
        </p:nvSpPr>
        <p:spPr>
          <a:xfrm>
            <a:off x="2540" y="6512516"/>
            <a:ext cx="546100" cy="310515"/>
          </a:xfrm>
          <a:prstGeom prst="rect">
            <a:avLst/>
          </a:prstGeom>
        </p:spPr>
        <p:txBody>
          <a:bodyPr vert="horz" wrap="square" lIns="0" tIns="0" rIns="0" bIns="0" rtlCol="0">
            <a:spAutoFit/>
          </a:bodyPr>
          <a:lstStyle/>
          <a:p>
            <a:pPr marL="12700">
              <a:lnSpc>
                <a:spcPts val="2315"/>
              </a:lnSpc>
            </a:pPr>
            <a:r>
              <a:rPr sz="2000" b="1" dirty="0">
                <a:solidFill>
                  <a:srgbClr val="1C1C1C"/>
                </a:solidFill>
                <a:latin typeface="Arial"/>
                <a:cs typeface="Arial"/>
              </a:rPr>
              <a:t>10.</a:t>
            </a:r>
            <a:fld id="{81D60167-4931-47E6-BA6A-407CBD079E47}" type="slidenum">
              <a:rPr sz="2000" b="1" dirty="0">
                <a:solidFill>
                  <a:srgbClr val="1C1C1C"/>
                </a:solidFill>
                <a:latin typeface="Arial"/>
                <a:cs typeface="Arial"/>
              </a:rPr>
              <a:t>4</a:t>
            </a:fld>
            <a:endParaRPr sz="20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bject 41"/>
          <p:cNvSpPr txBox="1"/>
          <p:nvPr/>
        </p:nvSpPr>
        <p:spPr>
          <a:xfrm>
            <a:off x="269535" y="1127531"/>
            <a:ext cx="8585835" cy="1305560"/>
          </a:xfrm>
          <a:prstGeom prst="rect">
            <a:avLst/>
          </a:prstGeom>
        </p:spPr>
        <p:txBody>
          <a:bodyPr vert="horz" wrap="square" lIns="0" tIns="12065" rIns="0" bIns="0" rtlCol="0">
            <a:spAutoFit/>
          </a:bodyPr>
          <a:lstStyle/>
          <a:p>
            <a:pPr marL="12700" marR="5080" algn="just">
              <a:lnSpc>
                <a:spcPct val="100000"/>
              </a:lnSpc>
              <a:spcBef>
                <a:spcPts val="95"/>
              </a:spcBef>
            </a:pPr>
            <a:r>
              <a:rPr sz="2800" spc="-5" dirty="0">
                <a:latin typeface="Times New Roman"/>
                <a:cs typeface="Times New Roman"/>
              </a:rPr>
              <a:t>The </a:t>
            </a:r>
            <a:r>
              <a:rPr sz="2800" dirty="0">
                <a:latin typeface="Times New Roman"/>
                <a:cs typeface="Times New Roman"/>
              </a:rPr>
              <a:t>term burst </a:t>
            </a:r>
            <a:r>
              <a:rPr sz="2800" spc="-5" dirty="0">
                <a:latin typeface="Times New Roman"/>
                <a:cs typeface="Times New Roman"/>
              </a:rPr>
              <a:t>error </a:t>
            </a:r>
            <a:r>
              <a:rPr sz="2800" spc="-10" dirty="0">
                <a:latin typeface="Times New Roman"/>
                <a:cs typeface="Times New Roman"/>
              </a:rPr>
              <a:t>means </a:t>
            </a:r>
            <a:r>
              <a:rPr sz="2800" dirty="0">
                <a:latin typeface="Times New Roman"/>
                <a:cs typeface="Times New Roman"/>
              </a:rPr>
              <a:t>that </a:t>
            </a:r>
            <a:r>
              <a:rPr sz="2800" b="1" spc="-5" dirty="0">
                <a:solidFill>
                  <a:srgbClr val="FF0000"/>
                </a:solidFill>
                <a:latin typeface="Times New Roman"/>
                <a:cs typeface="Times New Roman"/>
              </a:rPr>
              <a:t>2 </a:t>
            </a:r>
            <a:r>
              <a:rPr sz="2800" b="1" dirty="0">
                <a:solidFill>
                  <a:srgbClr val="FF0000"/>
                </a:solidFill>
                <a:latin typeface="Times New Roman"/>
                <a:cs typeface="Times New Roman"/>
              </a:rPr>
              <a:t>or </a:t>
            </a:r>
            <a:r>
              <a:rPr sz="2800" b="1" spc="-5" dirty="0">
                <a:solidFill>
                  <a:srgbClr val="FF0000"/>
                </a:solidFill>
                <a:latin typeface="Times New Roman"/>
                <a:cs typeface="Times New Roman"/>
              </a:rPr>
              <a:t>more bits </a:t>
            </a:r>
            <a:r>
              <a:rPr sz="2800" spc="-5" dirty="0">
                <a:latin typeface="Times New Roman"/>
                <a:cs typeface="Times New Roman"/>
              </a:rPr>
              <a:t>in </a:t>
            </a:r>
            <a:r>
              <a:rPr sz="2800" dirty="0">
                <a:latin typeface="Times New Roman"/>
                <a:cs typeface="Times New Roman"/>
              </a:rPr>
              <a:t>the </a:t>
            </a:r>
            <a:r>
              <a:rPr sz="2800" spc="-5" dirty="0">
                <a:latin typeface="Times New Roman"/>
                <a:cs typeface="Times New Roman"/>
              </a:rPr>
              <a:t>data </a:t>
            </a:r>
            <a:r>
              <a:rPr sz="2800" dirty="0">
                <a:latin typeface="Times New Roman"/>
                <a:cs typeface="Times New Roman"/>
              </a:rPr>
              <a:t> </a:t>
            </a:r>
            <a:r>
              <a:rPr sz="2800" spc="-5" dirty="0">
                <a:latin typeface="Times New Roman"/>
                <a:cs typeface="Times New Roman"/>
              </a:rPr>
              <a:t>unit have </a:t>
            </a:r>
            <a:r>
              <a:rPr sz="2800" b="1" spc="-5" dirty="0">
                <a:solidFill>
                  <a:srgbClr val="FF0000"/>
                </a:solidFill>
                <a:latin typeface="Times New Roman"/>
                <a:cs typeface="Times New Roman"/>
              </a:rPr>
              <a:t>changed from 1 to 0 </a:t>
            </a:r>
            <a:r>
              <a:rPr sz="2800" b="1" dirty="0">
                <a:solidFill>
                  <a:srgbClr val="FF0000"/>
                </a:solidFill>
                <a:latin typeface="Times New Roman"/>
                <a:cs typeface="Times New Roman"/>
              </a:rPr>
              <a:t>or from </a:t>
            </a:r>
            <a:r>
              <a:rPr sz="2800" b="1" spc="-5" dirty="0">
                <a:solidFill>
                  <a:srgbClr val="FF0000"/>
                </a:solidFill>
                <a:latin typeface="Times New Roman"/>
                <a:cs typeface="Times New Roman"/>
              </a:rPr>
              <a:t>0 to </a:t>
            </a:r>
            <a:r>
              <a:rPr sz="2800" b="1" dirty="0">
                <a:solidFill>
                  <a:srgbClr val="FF0000"/>
                </a:solidFill>
                <a:latin typeface="Times New Roman"/>
                <a:cs typeface="Times New Roman"/>
              </a:rPr>
              <a:t>1</a:t>
            </a:r>
            <a:r>
              <a:rPr sz="2800" dirty="0">
                <a:latin typeface="Times New Roman"/>
                <a:cs typeface="Times New Roman"/>
              </a:rPr>
              <a:t>. </a:t>
            </a:r>
            <a:r>
              <a:rPr sz="2800" spc="-5" dirty="0">
                <a:latin typeface="Times New Roman"/>
                <a:cs typeface="Times New Roman"/>
              </a:rPr>
              <a:t>Following </a:t>
            </a:r>
            <a:r>
              <a:rPr sz="2800" dirty="0">
                <a:latin typeface="Times New Roman"/>
                <a:cs typeface="Times New Roman"/>
              </a:rPr>
              <a:t> figure</a:t>
            </a:r>
            <a:r>
              <a:rPr sz="2800" spc="685" dirty="0">
                <a:latin typeface="Times New Roman"/>
                <a:cs typeface="Times New Roman"/>
              </a:rPr>
              <a:t> </a:t>
            </a:r>
            <a:r>
              <a:rPr sz="2800" spc="-5" dirty="0">
                <a:latin typeface="Times New Roman"/>
                <a:cs typeface="Times New Roman"/>
              </a:rPr>
              <a:t>shows</a:t>
            </a:r>
            <a:r>
              <a:rPr sz="2800" spc="5"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spc="-10" dirty="0">
                <a:latin typeface="Times New Roman"/>
                <a:cs typeface="Times New Roman"/>
              </a:rPr>
              <a:t>effect</a:t>
            </a:r>
            <a:r>
              <a:rPr sz="2800" dirty="0">
                <a:latin typeface="Times New Roman"/>
                <a:cs typeface="Times New Roman"/>
              </a:rPr>
              <a:t> of </a:t>
            </a:r>
            <a:r>
              <a:rPr sz="2800" spc="-5" dirty="0">
                <a:latin typeface="Times New Roman"/>
                <a:cs typeface="Times New Roman"/>
              </a:rPr>
              <a:t>a</a:t>
            </a:r>
            <a:r>
              <a:rPr sz="2800" spc="-10" dirty="0">
                <a:latin typeface="Times New Roman"/>
                <a:cs typeface="Times New Roman"/>
              </a:rPr>
              <a:t> </a:t>
            </a:r>
            <a:r>
              <a:rPr sz="2800" dirty="0">
                <a:latin typeface="Times New Roman"/>
                <a:cs typeface="Times New Roman"/>
              </a:rPr>
              <a:t>burst</a:t>
            </a:r>
            <a:r>
              <a:rPr sz="2800" spc="-10" dirty="0">
                <a:latin typeface="Times New Roman"/>
                <a:cs typeface="Times New Roman"/>
              </a:rPr>
              <a:t> </a:t>
            </a:r>
            <a:r>
              <a:rPr sz="2800" spc="-5" dirty="0">
                <a:latin typeface="Times New Roman"/>
                <a:cs typeface="Times New Roman"/>
              </a:rPr>
              <a:t>error</a:t>
            </a:r>
            <a:r>
              <a:rPr sz="2800" spc="15" dirty="0">
                <a:latin typeface="Times New Roman"/>
                <a:cs typeface="Times New Roman"/>
              </a:rPr>
              <a:t> </a:t>
            </a:r>
            <a:r>
              <a:rPr sz="2800" dirty="0">
                <a:latin typeface="Times New Roman"/>
                <a:cs typeface="Times New Roman"/>
              </a:rPr>
              <a:t>on</a:t>
            </a:r>
            <a:r>
              <a:rPr sz="2800" spc="-15" dirty="0">
                <a:latin typeface="Times New Roman"/>
                <a:cs typeface="Times New Roman"/>
              </a:rPr>
              <a:t> </a:t>
            </a:r>
            <a:r>
              <a:rPr sz="2800" spc="-5" dirty="0">
                <a:latin typeface="Times New Roman"/>
                <a:cs typeface="Times New Roman"/>
              </a:rPr>
              <a:t>a</a:t>
            </a:r>
            <a:r>
              <a:rPr sz="2800" dirty="0">
                <a:latin typeface="Times New Roman"/>
                <a:cs typeface="Times New Roman"/>
              </a:rPr>
              <a:t> </a:t>
            </a:r>
            <a:r>
              <a:rPr sz="2800" spc="-5" dirty="0">
                <a:latin typeface="Times New Roman"/>
                <a:cs typeface="Times New Roman"/>
              </a:rPr>
              <a:t>data </a:t>
            </a:r>
            <a:r>
              <a:rPr sz="2800" dirty="0">
                <a:latin typeface="Times New Roman"/>
                <a:cs typeface="Times New Roman"/>
              </a:rPr>
              <a:t>unit.</a:t>
            </a:r>
          </a:p>
        </p:txBody>
      </p:sp>
      <p:sp>
        <p:nvSpPr>
          <p:cNvPr id="42" name="object 42"/>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43" name="object 43"/>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44" name="object 44"/>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45" name="object 45"/>
          <p:cNvSpPr txBox="1"/>
          <p:nvPr/>
        </p:nvSpPr>
        <p:spPr>
          <a:xfrm>
            <a:off x="252475" y="347217"/>
            <a:ext cx="2233295" cy="574040"/>
          </a:xfrm>
          <a:prstGeom prst="rect">
            <a:avLst/>
          </a:prstGeom>
        </p:spPr>
        <p:txBody>
          <a:bodyPr vert="horz" wrap="square" lIns="0" tIns="12700" rIns="0" bIns="0" rtlCol="0">
            <a:spAutoFit/>
          </a:bodyPr>
          <a:lstStyle/>
          <a:p>
            <a:pPr marL="12700">
              <a:lnSpc>
                <a:spcPct val="100000"/>
              </a:lnSpc>
              <a:spcBef>
                <a:spcPts val="100"/>
              </a:spcBef>
            </a:pPr>
            <a:r>
              <a:rPr sz="3600" spc="-20" dirty="0">
                <a:solidFill>
                  <a:srgbClr val="0D00AE"/>
                </a:solidFill>
                <a:latin typeface="Cambria Math"/>
                <a:cs typeface="Cambria Math"/>
              </a:rPr>
              <a:t>Burst</a:t>
            </a:r>
            <a:r>
              <a:rPr sz="3600" spc="-155" dirty="0">
                <a:solidFill>
                  <a:srgbClr val="0D00AE"/>
                </a:solidFill>
                <a:latin typeface="Cambria Math"/>
                <a:cs typeface="Cambria Math"/>
              </a:rPr>
              <a:t> </a:t>
            </a:r>
            <a:r>
              <a:rPr sz="3600" spc="-30" dirty="0">
                <a:solidFill>
                  <a:srgbClr val="0D00AE"/>
                </a:solidFill>
                <a:latin typeface="Cambria Math"/>
                <a:cs typeface="Cambria Math"/>
              </a:rPr>
              <a:t>Error</a:t>
            </a:r>
            <a:endParaRPr sz="3600" dirty="0">
              <a:latin typeface="Cambria Math"/>
              <a:cs typeface="Cambria Math"/>
            </a:endParaRPr>
          </a:p>
        </p:txBody>
      </p:sp>
      <p:pic>
        <p:nvPicPr>
          <p:cNvPr id="46" name="object 46"/>
          <p:cNvPicPr/>
          <p:nvPr/>
        </p:nvPicPr>
        <p:blipFill>
          <a:blip r:embed="rId2" cstate="print"/>
          <a:stretch>
            <a:fillRect/>
          </a:stretch>
        </p:blipFill>
        <p:spPr>
          <a:xfrm>
            <a:off x="983378" y="2760305"/>
            <a:ext cx="7158147" cy="3329284"/>
          </a:xfrm>
          <a:prstGeom prst="rect">
            <a:avLst/>
          </a:prstGeom>
        </p:spPr>
      </p:pic>
      <p:sp>
        <p:nvSpPr>
          <p:cNvPr id="47" name="object 47"/>
          <p:cNvSpPr txBox="1"/>
          <p:nvPr/>
        </p:nvSpPr>
        <p:spPr>
          <a:xfrm>
            <a:off x="2540" y="6512516"/>
            <a:ext cx="546100" cy="310515"/>
          </a:xfrm>
          <a:prstGeom prst="rect">
            <a:avLst/>
          </a:prstGeom>
        </p:spPr>
        <p:txBody>
          <a:bodyPr vert="horz" wrap="square" lIns="0" tIns="0" rIns="0" bIns="0" rtlCol="0">
            <a:spAutoFit/>
          </a:bodyPr>
          <a:lstStyle/>
          <a:p>
            <a:pPr marL="12700">
              <a:lnSpc>
                <a:spcPts val="2315"/>
              </a:lnSpc>
            </a:pPr>
            <a:r>
              <a:rPr sz="2000" b="1" dirty="0">
                <a:solidFill>
                  <a:srgbClr val="1C1C1C"/>
                </a:solidFill>
                <a:latin typeface="Arial"/>
                <a:cs typeface="Arial"/>
              </a:rPr>
              <a:t>10.</a:t>
            </a:r>
            <a:fld id="{81D60167-4931-47E6-BA6A-407CBD079E47}" type="slidenum">
              <a:rPr sz="2000" b="1" dirty="0">
                <a:solidFill>
                  <a:srgbClr val="1C1C1C"/>
                </a:solidFill>
                <a:latin typeface="Arial"/>
                <a:cs typeface="Arial"/>
              </a:rPr>
              <a:t>5</a:t>
            </a:fld>
            <a:endParaRPr sz="200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object 59"/>
          <p:cNvSpPr txBox="1"/>
          <p:nvPr/>
        </p:nvSpPr>
        <p:spPr>
          <a:xfrm>
            <a:off x="240347" y="1213866"/>
            <a:ext cx="8587105" cy="1854835"/>
          </a:xfrm>
          <a:prstGeom prst="rect">
            <a:avLst/>
          </a:prstGeom>
        </p:spPr>
        <p:txBody>
          <a:bodyPr vert="horz" wrap="square" lIns="0" tIns="12700" rIns="0" bIns="0" rtlCol="0">
            <a:spAutoFit/>
          </a:bodyPr>
          <a:lstStyle/>
          <a:p>
            <a:pPr marL="12700" marR="5080" algn="just">
              <a:lnSpc>
                <a:spcPct val="100000"/>
              </a:lnSpc>
              <a:spcBef>
                <a:spcPts val="100"/>
              </a:spcBef>
            </a:pPr>
            <a:r>
              <a:rPr sz="2400" dirty="0">
                <a:solidFill>
                  <a:srgbClr val="FF0000"/>
                </a:solidFill>
                <a:latin typeface="Times New Roman"/>
                <a:cs typeface="Times New Roman"/>
              </a:rPr>
              <a:t>The </a:t>
            </a:r>
            <a:r>
              <a:rPr sz="2400" spc="-5" dirty="0">
                <a:solidFill>
                  <a:srgbClr val="FF0000"/>
                </a:solidFill>
                <a:latin typeface="Times New Roman"/>
                <a:cs typeface="Times New Roman"/>
              </a:rPr>
              <a:t>central </a:t>
            </a:r>
            <a:r>
              <a:rPr sz="2400" dirty="0">
                <a:solidFill>
                  <a:srgbClr val="FF0000"/>
                </a:solidFill>
                <a:latin typeface="Times New Roman"/>
                <a:cs typeface="Times New Roman"/>
              </a:rPr>
              <a:t>concept in </a:t>
            </a:r>
            <a:r>
              <a:rPr sz="2400" spc="-5" dirty="0">
                <a:solidFill>
                  <a:srgbClr val="FF0000"/>
                </a:solidFill>
                <a:latin typeface="Times New Roman"/>
                <a:cs typeface="Times New Roman"/>
              </a:rPr>
              <a:t>detecting </a:t>
            </a:r>
            <a:r>
              <a:rPr sz="2400" dirty="0">
                <a:solidFill>
                  <a:srgbClr val="FF0000"/>
                </a:solidFill>
                <a:latin typeface="Times New Roman"/>
                <a:cs typeface="Times New Roman"/>
              </a:rPr>
              <a:t>or </a:t>
            </a:r>
            <a:r>
              <a:rPr sz="2400" spc="-5" dirty="0">
                <a:solidFill>
                  <a:srgbClr val="FF0000"/>
                </a:solidFill>
                <a:latin typeface="Times New Roman"/>
                <a:cs typeface="Times New Roman"/>
              </a:rPr>
              <a:t>correcting errors </a:t>
            </a:r>
            <a:r>
              <a:rPr sz="2400" dirty="0">
                <a:solidFill>
                  <a:srgbClr val="FF0000"/>
                </a:solidFill>
                <a:latin typeface="Times New Roman"/>
                <a:cs typeface="Times New Roman"/>
              </a:rPr>
              <a:t>is </a:t>
            </a:r>
            <a:r>
              <a:rPr sz="2400" spc="-15" dirty="0">
                <a:solidFill>
                  <a:srgbClr val="FF0000"/>
                </a:solidFill>
                <a:latin typeface="Times New Roman"/>
                <a:cs typeface="Times New Roman"/>
              </a:rPr>
              <a:t>redundancy</a:t>
            </a:r>
            <a:r>
              <a:rPr sz="2400" spc="-15" dirty="0">
                <a:latin typeface="Times New Roman"/>
                <a:cs typeface="Times New Roman"/>
              </a:rPr>
              <a:t>. </a:t>
            </a:r>
            <a:r>
              <a:rPr sz="2400" spc="-170" dirty="0">
                <a:solidFill>
                  <a:srgbClr val="00B050"/>
                </a:solidFill>
                <a:latin typeface="Times New Roman"/>
                <a:cs typeface="Times New Roman"/>
              </a:rPr>
              <a:t>To </a:t>
            </a:r>
            <a:r>
              <a:rPr sz="2400" spc="-585" dirty="0">
                <a:solidFill>
                  <a:srgbClr val="00B050"/>
                </a:solidFill>
                <a:latin typeface="Times New Roman"/>
                <a:cs typeface="Times New Roman"/>
              </a:rPr>
              <a:t> </a:t>
            </a:r>
            <a:r>
              <a:rPr sz="2400" spc="-5" dirty="0">
                <a:solidFill>
                  <a:srgbClr val="00B050"/>
                </a:solidFill>
                <a:latin typeface="Times New Roman"/>
                <a:cs typeface="Times New Roman"/>
              </a:rPr>
              <a:t>be</a:t>
            </a:r>
            <a:r>
              <a:rPr sz="2400" spc="310" dirty="0">
                <a:solidFill>
                  <a:srgbClr val="00B050"/>
                </a:solidFill>
                <a:latin typeface="Times New Roman"/>
                <a:cs typeface="Times New Roman"/>
              </a:rPr>
              <a:t> </a:t>
            </a:r>
            <a:r>
              <a:rPr sz="2400" spc="-5" dirty="0">
                <a:solidFill>
                  <a:srgbClr val="00B050"/>
                </a:solidFill>
                <a:latin typeface="Times New Roman"/>
                <a:cs typeface="Times New Roman"/>
              </a:rPr>
              <a:t>able</a:t>
            </a:r>
            <a:r>
              <a:rPr sz="2400" spc="295" dirty="0">
                <a:solidFill>
                  <a:srgbClr val="00B050"/>
                </a:solidFill>
                <a:latin typeface="Times New Roman"/>
                <a:cs typeface="Times New Roman"/>
              </a:rPr>
              <a:t> </a:t>
            </a:r>
            <a:r>
              <a:rPr sz="2400" dirty="0">
                <a:solidFill>
                  <a:srgbClr val="00B050"/>
                </a:solidFill>
                <a:latin typeface="Times New Roman"/>
                <a:cs typeface="Times New Roman"/>
              </a:rPr>
              <a:t>to</a:t>
            </a:r>
            <a:r>
              <a:rPr sz="2400" spc="315" dirty="0">
                <a:solidFill>
                  <a:srgbClr val="00B050"/>
                </a:solidFill>
                <a:latin typeface="Times New Roman"/>
                <a:cs typeface="Times New Roman"/>
              </a:rPr>
              <a:t> </a:t>
            </a:r>
            <a:r>
              <a:rPr sz="2400" spc="-5" dirty="0">
                <a:solidFill>
                  <a:srgbClr val="00B050"/>
                </a:solidFill>
                <a:latin typeface="Times New Roman"/>
                <a:cs typeface="Times New Roman"/>
              </a:rPr>
              <a:t>detect</a:t>
            </a:r>
            <a:r>
              <a:rPr sz="2400" spc="310" dirty="0">
                <a:solidFill>
                  <a:srgbClr val="00B050"/>
                </a:solidFill>
                <a:latin typeface="Times New Roman"/>
                <a:cs typeface="Times New Roman"/>
              </a:rPr>
              <a:t> </a:t>
            </a:r>
            <a:r>
              <a:rPr sz="2400" spc="-10" dirty="0">
                <a:solidFill>
                  <a:srgbClr val="00B050"/>
                </a:solidFill>
                <a:latin typeface="Times New Roman"/>
                <a:cs typeface="Times New Roman"/>
              </a:rPr>
              <a:t>or</a:t>
            </a:r>
            <a:r>
              <a:rPr sz="2400" spc="315" dirty="0">
                <a:solidFill>
                  <a:srgbClr val="00B050"/>
                </a:solidFill>
                <a:latin typeface="Times New Roman"/>
                <a:cs typeface="Times New Roman"/>
              </a:rPr>
              <a:t> </a:t>
            </a:r>
            <a:r>
              <a:rPr sz="2400" spc="-5" dirty="0">
                <a:solidFill>
                  <a:srgbClr val="00B050"/>
                </a:solidFill>
                <a:latin typeface="Times New Roman"/>
                <a:cs typeface="Times New Roman"/>
              </a:rPr>
              <a:t>correct</a:t>
            </a:r>
            <a:r>
              <a:rPr sz="2400" spc="325" dirty="0">
                <a:solidFill>
                  <a:srgbClr val="00B050"/>
                </a:solidFill>
                <a:latin typeface="Times New Roman"/>
                <a:cs typeface="Times New Roman"/>
              </a:rPr>
              <a:t> </a:t>
            </a:r>
            <a:r>
              <a:rPr sz="2400" spc="-5" dirty="0">
                <a:solidFill>
                  <a:srgbClr val="00B050"/>
                </a:solidFill>
                <a:latin typeface="Times New Roman"/>
                <a:cs typeface="Times New Roman"/>
              </a:rPr>
              <a:t>errors,</a:t>
            </a:r>
            <a:r>
              <a:rPr sz="2400" spc="295" dirty="0">
                <a:latin typeface="Times New Roman"/>
                <a:cs typeface="Times New Roman"/>
              </a:rPr>
              <a:t> </a:t>
            </a:r>
            <a:r>
              <a:rPr sz="2400" spc="-5" dirty="0">
                <a:solidFill>
                  <a:srgbClr val="FF0000"/>
                </a:solidFill>
                <a:latin typeface="Times New Roman"/>
                <a:cs typeface="Times New Roman"/>
              </a:rPr>
              <a:t>we</a:t>
            </a:r>
            <a:r>
              <a:rPr sz="2400" spc="315" dirty="0">
                <a:solidFill>
                  <a:srgbClr val="FF0000"/>
                </a:solidFill>
                <a:latin typeface="Times New Roman"/>
                <a:cs typeface="Times New Roman"/>
              </a:rPr>
              <a:t> </a:t>
            </a:r>
            <a:r>
              <a:rPr sz="2400" dirty="0">
                <a:solidFill>
                  <a:srgbClr val="FF0000"/>
                </a:solidFill>
                <a:latin typeface="Times New Roman"/>
                <a:cs typeface="Times New Roman"/>
              </a:rPr>
              <a:t>need</a:t>
            </a:r>
            <a:r>
              <a:rPr sz="2400" spc="300" dirty="0">
                <a:solidFill>
                  <a:srgbClr val="FF0000"/>
                </a:solidFill>
                <a:latin typeface="Times New Roman"/>
                <a:cs typeface="Times New Roman"/>
              </a:rPr>
              <a:t> </a:t>
            </a:r>
            <a:r>
              <a:rPr sz="2400" dirty="0">
                <a:solidFill>
                  <a:srgbClr val="FF0000"/>
                </a:solidFill>
                <a:latin typeface="Times New Roman"/>
                <a:cs typeface="Times New Roman"/>
              </a:rPr>
              <a:t>to</a:t>
            </a:r>
            <a:r>
              <a:rPr sz="2400" spc="300" dirty="0">
                <a:solidFill>
                  <a:srgbClr val="FF0000"/>
                </a:solidFill>
                <a:latin typeface="Times New Roman"/>
                <a:cs typeface="Times New Roman"/>
              </a:rPr>
              <a:t> </a:t>
            </a:r>
            <a:r>
              <a:rPr sz="2400" spc="-5" dirty="0">
                <a:solidFill>
                  <a:srgbClr val="FF0000"/>
                </a:solidFill>
                <a:latin typeface="Times New Roman"/>
                <a:cs typeface="Times New Roman"/>
              </a:rPr>
              <a:t>send</a:t>
            </a:r>
            <a:r>
              <a:rPr sz="2400" spc="315" dirty="0">
                <a:solidFill>
                  <a:srgbClr val="FF0000"/>
                </a:solidFill>
                <a:latin typeface="Times New Roman"/>
                <a:cs typeface="Times New Roman"/>
              </a:rPr>
              <a:t> </a:t>
            </a:r>
            <a:r>
              <a:rPr sz="2400" spc="-10" dirty="0">
                <a:solidFill>
                  <a:srgbClr val="FF0000"/>
                </a:solidFill>
                <a:latin typeface="Times New Roman"/>
                <a:cs typeface="Times New Roman"/>
              </a:rPr>
              <a:t>some</a:t>
            </a:r>
            <a:r>
              <a:rPr sz="2400" spc="320" dirty="0">
                <a:solidFill>
                  <a:srgbClr val="FF0000"/>
                </a:solidFill>
                <a:latin typeface="Times New Roman"/>
                <a:cs typeface="Times New Roman"/>
              </a:rPr>
              <a:t> </a:t>
            </a:r>
            <a:r>
              <a:rPr sz="2400" spc="-5" dirty="0">
                <a:solidFill>
                  <a:srgbClr val="FF0000"/>
                </a:solidFill>
                <a:latin typeface="Times New Roman"/>
                <a:cs typeface="Times New Roman"/>
              </a:rPr>
              <a:t>extra</a:t>
            </a:r>
            <a:r>
              <a:rPr sz="2400" spc="320" dirty="0">
                <a:solidFill>
                  <a:srgbClr val="FF0000"/>
                </a:solidFill>
                <a:latin typeface="Times New Roman"/>
                <a:cs typeface="Times New Roman"/>
              </a:rPr>
              <a:t> </a:t>
            </a:r>
            <a:r>
              <a:rPr sz="2400" spc="-10" dirty="0">
                <a:solidFill>
                  <a:srgbClr val="FF0000"/>
                </a:solidFill>
                <a:latin typeface="Times New Roman"/>
                <a:cs typeface="Times New Roman"/>
              </a:rPr>
              <a:t>bits </a:t>
            </a:r>
            <a:r>
              <a:rPr sz="2400" spc="-590" dirty="0">
                <a:solidFill>
                  <a:srgbClr val="FF0000"/>
                </a:solidFill>
                <a:latin typeface="Times New Roman"/>
                <a:cs typeface="Times New Roman"/>
              </a:rPr>
              <a:t> </a:t>
            </a:r>
            <a:r>
              <a:rPr sz="2400" spc="-5" dirty="0">
                <a:solidFill>
                  <a:srgbClr val="FF0000"/>
                </a:solidFill>
                <a:latin typeface="Times New Roman"/>
                <a:cs typeface="Times New Roman"/>
              </a:rPr>
              <a:t>with</a:t>
            </a:r>
            <a:r>
              <a:rPr sz="2400" dirty="0">
                <a:solidFill>
                  <a:srgbClr val="FF0000"/>
                </a:solidFill>
                <a:latin typeface="Times New Roman"/>
                <a:cs typeface="Times New Roman"/>
              </a:rPr>
              <a:t> our</a:t>
            </a:r>
            <a:r>
              <a:rPr sz="2400" spc="5" dirty="0">
                <a:solidFill>
                  <a:srgbClr val="FF0000"/>
                </a:solidFill>
                <a:latin typeface="Times New Roman"/>
                <a:cs typeface="Times New Roman"/>
              </a:rPr>
              <a:t> </a:t>
            </a:r>
            <a:r>
              <a:rPr sz="2400" spc="-5" dirty="0">
                <a:solidFill>
                  <a:srgbClr val="FF0000"/>
                </a:solidFill>
                <a:latin typeface="Times New Roman"/>
                <a:cs typeface="Times New Roman"/>
              </a:rPr>
              <a:t>data.</a:t>
            </a:r>
            <a:r>
              <a:rPr sz="2400" dirty="0">
                <a:solidFill>
                  <a:srgbClr val="FF0000"/>
                </a:solidFill>
                <a:latin typeface="Times New Roman"/>
                <a:cs typeface="Times New Roman"/>
              </a:rPr>
              <a:t> </a:t>
            </a:r>
            <a:r>
              <a:rPr sz="2400" spc="-5" dirty="0">
                <a:solidFill>
                  <a:srgbClr val="00B050"/>
                </a:solidFill>
                <a:latin typeface="Times New Roman"/>
                <a:cs typeface="Times New Roman"/>
              </a:rPr>
              <a:t>These</a:t>
            </a:r>
            <a:r>
              <a:rPr sz="2400" dirty="0">
                <a:solidFill>
                  <a:srgbClr val="00B050"/>
                </a:solidFill>
                <a:latin typeface="Times New Roman"/>
                <a:cs typeface="Times New Roman"/>
              </a:rPr>
              <a:t> redundant</a:t>
            </a:r>
            <a:r>
              <a:rPr sz="2400" spc="5" dirty="0">
                <a:solidFill>
                  <a:srgbClr val="00B050"/>
                </a:solidFill>
                <a:latin typeface="Times New Roman"/>
                <a:cs typeface="Times New Roman"/>
              </a:rPr>
              <a:t> </a:t>
            </a:r>
            <a:r>
              <a:rPr sz="2400" spc="-5" dirty="0">
                <a:solidFill>
                  <a:srgbClr val="00B050"/>
                </a:solidFill>
                <a:latin typeface="Times New Roman"/>
                <a:cs typeface="Times New Roman"/>
              </a:rPr>
              <a:t>bits</a:t>
            </a:r>
            <a:r>
              <a:rPr sz="2400" dirty="0">
                <a:solidFill>
                  <a:srgbClr val="00B050"/>
                </a:solidFill>
                <a:latin typeface="Times New Roman"/>
                <a:cs typeface="Times New Roman"/>
              </a:rPr>
              <a:t> are</a:t>
            </a:r>
            <a:r>
              <a:rPr sz="2400" spc="5" dirty="0">
                <a:solidFill>
                  <a:srgbClr val="00B050"/>
                </a:solidFill>
                <a:latin typeface="Times New Roman"/>
                <a:cs typeface="Times New Roman"/>
              </a:rPr>
              <a:t> </a:t>
            </a:r>
            <a:r>
              <a:rPr sz="2400" dirty="0">
                <a:solidFill>
                  <a:srgbClr val="00B050"/>
                </a:solidFill>
                <a:latin typeface="Times New Roman"/>
                <a:cs typeface="Times New Roman"/>
              </a:rPr>
              <a:t>added by the</a:t>
            </a:r>
            <a:r>
              <a:rPr sz="2400" spc="5" dirty="0">
                <a:solidFill>
                  <a:srgbClr val="00B050"/>
                </a:solidFill>
                <a:latin typeface="Times New Roman"/>
                <a:cs typeface="Times New Roman"/>
              </a:rPr>
              <a:t> </a:t>
            </a:r>
            <a:r>
              <a:rPr sz="2400" spc="-5" dirty="0">
                <a:solidFill>
                  <a:srgbClr val="00B050"/>
                </a:solidFill>
                <a:latin typeface="Times New Roman"/>
                <a:cs typeface="Times New Roman"/>
              </a:rPr>
              <a:t>sender</a:t>
            </a:r>
            <a:r>
              <a:rPr sz="2400" dirty="0">
                <a:solidFill>
                  <a:srgbClr val="00B050"/>
                </a:solidFill>
                <a:latin typeface="Times New Roman"/>
                <a:cs typeface="Times New Roman"/>
              </a:rPr>
              <a:t> </a:t>
            </a:r>
            <a:r>
              <a:rPr sz="2400" dirty="0">
                <a:latin typeface="Times New Roman"/>
                <a:cs typeface="Times New Roman"/>
              </a:rPr>
              <a:t>and </a:t>
            </a:r>
            <a:r>
              <a:rPr sz="2400" spc="5" dirty="0">
                <a:latin typeface="Times New Roman"/>
                <a:cs typeface="Times New Roman"/>
              </a:rPr>
              <a:t> </a:t>
            </a:r>
            <a:r>
              <a:rPr sz="2400" spc="-5" dirty="0">
                <a:solidFill>
                  <a:srgbClr val="FF0000"/>
                </a:solidFill>
                <a:latin typeface="Times New Roman"/>
                <a:cs typeface="Times New Roman"/>
              </a:rPr>
              <a:t>removed </a:t>
            </a:r>
            <a:r>
              <a:rPr sz="2400" dirty="0">
                <a:solidFill>
                  <a:srgbClr val="FF0000"/>
                </a:solidFill>
                <a:latin typeface="Times New Roman"/>
                <a:cs typeface="Times New Roman"/>
              </a:rPr>
              <a:t>by the </a:t>
            </a:r>
            <a:r>
              <a:rPr sz="2400" spc="-20" dirty="0">
                <a:solidFill>
                  <a:srgbClr val="FF0000"/>
                </a:solidFill>
                <a:latin typeface="Times New Roman"/>
                <a:cs typeface="Times New Roman"/>
              </a:rPr>
              <a:t>receiver</a:t>
            </a:r>
            <a:r>
              <a:rPr sz="2400" spc="-20" dirty="0">
                <a:latin typeface="Times New Roman"/>
                <a:cs typeface="Times New Roman"/>
              </a:rPr>
              <a:t>. </a:t>
            </a:r>
            <a:r>
              <a:rPr sz="2400" spc="-5" dirty="0">
                <a:solidFill>
                  <a:srgbClr val="00B050"/>
                </a:solidFill>
                <a:latin typeface="Times New Roman"/>
                <a:cs typeface="Times New Roman"/>
              </a:rPr>
              <a:t>Their presence allows the receiver to detect </a:t>
            </a:r>
            <a:r>
              <a:rPr sz="2400" dirty="0">
                <a:solidFill>
                  <a:srgbClr val="00B050"/>
                </a:solidFill>
                <a:latin typeface="Times New Roman"/>
                <a:cs typeface="Times New Roman"/>
              </a:rPr>
              <a:t> </a:t>
            </a:r>
            <a:r>
              <a:rPr sz="2400" spc="-5" dirty="0">
                <a:solidFill>
                  <a:srgbClr val="00B050"/>
                </a:solidFill>
                <a:latin typeface="Times New Roman"/>
                <a:cs typeface="Times New Roman"/>
              </a:rPr>
              <a:t>or </a:t>
            </a:r>
            <a:r>
              <a:rPr sz="2400" dirty="0">
                <a:solidFill>
                  <a:srgbClr val="00B050"/>
                </a:solidFill>
                <a:latin typeface="Times New Roman"/>
                <a:cs typeface="Times New Roman"/>
              </a:rPr>
              <a:t>correct</a:t>
            </a:r>
            <a:r>
              <a:rPr sz="2400" spc="-30" dirty="0">
                <a:solidFill>
                  <a:srgbClr val="00B050"/>
                </a:solidFill>
                <a:latin typeface="Times New Roman"/>
                <a:cs typeface="Times New Roman"/>
              </a:rPr>
              <a:t> </a:t>
            </a:r>
            <a:r>
              <a:rPr sz="2400" dirty="0">
                <a:solidFill>
                  <a:srgbClr val="00B050"/>
                </a:solidFill>
                <a:latin typeface="Times New Roman"/>
                <a:cs typeface="Times New Roman"/>
              </a:rPr>
              <a:t>corrupted</a:t>
            </a:r>
            <a:r>
              <a:rPr sz="2400" spc="-30" dirty="0">
                <a:solidFill>
                  <a:srgbClr val="00B050"/>
                </a:solidFill>
                <a:latin typeface="Times New Roman"/>
                <a:cs typeface="Times New Roman"/>
              </a:rPr>
              <a:t> </a:t>
            </a:r>
            <a:r>
              <a:rPr sz="2400" dirty="0">
                <a:solidFill>
                  <a:srgbClr val="00B050"/>
                </a:solidFill>
                <a:latin typeface="Times New Roman"/>
                <a:cs typeface="Times New Roman"/>
              </a:rPr>
              <a:t>bits.</a:t>
            </a:r>
          </a:p>
        </p:txBody>
      </p:sp>
      <p:sp>
        <p:nvSpPr>
          <p:cNvPr id="60" name="object 60"/>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grpSp>
        <p:nvGrpSpPr>
          <p:cNvPr id="61" name="object 61"/>
          <p:cNvGrpSpPr/>
          <p:nvPr/>
        </p:nvGrpSpPr>
        <p:grpSpPr>
          <a:xfrm>
            <a:off x="153162" y="1058036"/>
            <a:ext cx="8763000" cy="4923790"/>
            <a:chOff x="153162" y="1058036"/>
            <a:chExt cx="8763000" cy="4923790"/>
          </a:xfrm>
        </p:grpSpPr>
        <p:sp>
          <p:nvSpPr>
            <p:cNvPr id="62" name="object 62"/>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pic>
          <p:nvPicPr>
            <p:cNvPr id="63" name="object 63"/>
            <p:cNvPicPr/>
            <p:nvPr/>
          </p:nvPicPr>
          <p:blipFill>
            <a:blip r:embed="rId2" cstate="print"/>
            <a:stretch>
              <a:fillRect/>
            </a:stretch>
          </p:blipFill>
          <p:spPr>
            <a:xfrm>
              <a:off x="1028700" y="3124200"/>
              <a:ext cx="7086600" cy="2857500"/>
            </a:xfrm>
            <a:prstGeom prst="rect">
              <a:avLst/>
            </a:prstGeom>
          </p:spPr>
        </p:pic>
      </p:grpSp>
      <p:sp>
        <p:nvSpPr>
          <p:cNvPr id="64" name="object 64"/>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65" name="object 65"/>
          <p:cNvSpPr txBox="1">
            <a:spLocks noGrp="1"/>
          </p:cNvSpPr>
          <p:nvPr>
            <p:ph type="title"/>
          </p:nvPr>
        </p:nvSpPr>
        <p:spPr>
          <a:xfrm>
            <a:off x="252475" y="347217"/>
            <a:ext cx="2416175" cy="574040"/>
          </a:xfrm>
          <a:prstGeom prst="rect">
            <a:avLst/>
          </a:prstGeom>
        </p:spPr>
        <p:txBody>
          <a:bodyPr vert="horz" wrap="square" lIns="0" tIns="12700" rIns="0" bIns="0" rtlCol="0">
            <a:spAutoFit/>
          </a:bodyPr>
          <a:lstStyle/>
          <a:p>
            <a:pPr marL="12700">
              <a:lnSpc>
                <a:spcPct val="100000"/>
              </a:lnSpc>
              <a:spcBef>
                <a:spcPts val="100"/>
              </a:spcBef>
            </a:pPr>
            <a:r>
              <a:rPr sz="3600" spc="-90" dirty="0"/>
              <a:t>R</a:t>
            </a:r>
            <a:r>
              <a:rPr sz="3600" spc="-20" dirty="0"/>
              <a:t>e</a:t>
            </a:r>
            <a:r>
              <a:rPr sz="3600" spc="-30" dirty="0"/>
              <a:t>d</a:t>
            </a:r>
            <a:r>
              <a:rPr sz="3600" spc="-35" dirty="0"/>
              <a:t>u</a:t>
            </a:r>
            <a:r>
              <a:rPr sz="3600" spc="-40" dirty="0"/>
              <a:t>n</a:t>
            </a:r>
            <a:r>
              <a:rPr sz="3600" spc="-30" dirty="0"/>
              <a:t>da</a:t>
            </a:r>
            <a:r>
              <a:rPr sz="3600" spc="-40" dirty="0"/>
              <a:t>n</a:t>
            </a:r>
            <a:r>
              <a:rPr sz="3600" spc="-30" dirty="0"/>
              <a:t>c</a:t>
            </a:r>
            <a:r>
              <a:rPr sz="3600" dirty="0"/>
              <a:t>y</a:t>
            </a:r>
            <a:endParaRPr sz="3600"/>
          </a:p>
        </p:txBody>
      </p:sp>
      <p:sp>
        <p:nvSpPr>
          <p:cNvPr id="66" name="object 66"/>
          <p:cNvSpPr txBox="1"/>
          <p:nvPr/>
        </p:nvSpPr>
        <p:spPr>
          <a:xfrm>
            <a:off x="2540" y="6512516"/>
            <a:ext cx="546100" cy="310515"/>
          </a:xfrm>
          <a:prstGeom prst="rect">
            <a:avLst/>
          </a:prstGeom>
        </p:spPr>
        <p:txBody>
          <a:bodyPr vert="horz" wrap="square" lIns="0" tIns="0" rIns="0" bIns="0" rtlCol="0">
            <a:spAutoFit/>
          </a:bodyPr>
          <a:lstStyle/>
          <a:p>
            <a:pPr marL="12700">
              <a:lnSpc>
                <a:spcPts val="2315"/>
              </a:lnSpc>
            </a:pPr>
            <a:r>
              <a:rPr sz="2000" b="1" dirty="0">
                <a:solidFill>
                  <a:srgbClr val="1C1C1C"/>
                </a:solidFill>
                <a:latin typeface="Arial"/>
                <a:cs typeface="Arial"/>
              </a:rPr>
              <a:t>10.</a:t>
            </a:r>
            <a:fld id="{81D60167-4931-47E6-BA6A-407CBD079E47}" type="slidenum">
              <a:rPr sz="2000" b="1" dirty="0">
                <a:solidFill>
                  <a:srgbClr val="1C1C1C"/>
                </a:solidFill>
                <a:latin typeface="Arial"/>
                <a:cs typeface="Arial"/>
              </a:rPr>
              <a:t>6</a:t>
            </a:fld>
            <a:endParaRPr sz="200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object 59"/>
          <p:cNvSpPr txBox="1"/>
          <p:nvPr/>
        </p:nvSpPr>
        <p:spPr>
          <a:xfrm>
            <a:off x="240347" y="1213866"/>
            <a:ext cx="8587105" cy="5986254"/>
          </a:xfrm>
          <a:prstGeom prst="rect">
            <a:avLst/>
          </a:prstGeom>
        </p:spPr>
        <p:txBody>
          <a:bodyPr vert="horz" wrap="square" lIns="0" tIns="12700" rIns="0" bIns="0" rtlCol="0">
            <a:spAutoFit/>
          </a:bodyPr>
          <a:lstStyle/>
          <a:p>
            <a:pPr marL="12700" marR="5080" algn="just">
              <a:lnSpc>
                <a:spcPct val="100000"/>
              </a:lnSpc>
              <a:spcBef>
                <a:spcPts val="100"/>
              </a:spcBef>
            </a:pPr>
            <a:r>
              <a:rPr lang="en-GB" sz="2400" dirty="0" smtClean="0">
                <a:solidFill>
                  <a:srgbClr val="FF0000"/>
                </a:solidFill>
                <a:latin typeface="Times New Roman"/>
                <a:cs typeface="Times New Roman"/>
              </a:rPr>
              <a:t>The correction of error is more difficult than the detection. </a:t>
            </a:r>
            <a:r>
              <a:rPr lang="en-GB" sz="2400" b="1" dirty="0" smtClean="0">
                <a:solidFill>
                  <a:srgbClr val="00B050"/>
                </a:solidFill>
                <a:latin typeface="Times New Roman"/>
                <a:cs typeface="Times New Roman"/>
              </a:rPr>
              <a:t>In error detection, </a:t>
            </a:r>
            <a:r>
              <a:rPr lang="en-GB" sz="2400" dirty="0" smtClean="0">
                <a:solidFill>
                  <a:srgbClr val="FF0000"/>
                </a:solidFill>
                <a:latin typeface="Times New Roman"/>
                <a:cs typeface="Times New Roman"/>
              </a:rPr>
              <a:t>we are only looking to see if any error has occurred. The answer is simple yes or no. We can not interested in the number of bits. A single bit error is the same for us as a burst error. </a:t>
            </a:r>
          </a:p>
          <a:p>
            <a:pPr marL="12700" marR="5080" algn="just">
              <a:lnSpc>
                <a:spcPct val="100000"/>
              </a:lnSpc>
              <a:spcBef>
                <a:spcPts val="100"/>
              </a:spcBef>
            </a:pPr>
            <a:endParaRPr lang="en-GB" sz="2400" dirty="0">
              <a:solidFill>
                <a:srgbClr val="FF0000"/>
              </a:solidFill>
              <a:latin typeface="Times New Roman"/>
              <a:cs typeface="Times New Roman"/>
            </a:endParaRPr>
          </a:p>
          <a:p>
            <a:pPr marL="12700" marR="5080" algn="just">
              <a:lnSpc>
                <a:spcPct val="100000"/>
              </a:lnSpc>
              <a:spcBef>
                <a:spcPts val="100"/>
              </a:spcBef>
            </a:pPr>
            <a:r>
              <a:rPr lang="en-GB" sz="2400" b="1" dirty="0" smtClean="0">
                <a:solidFill>
                  <a:srgbClr val="00B050"/>
                </a:solidFill>
                <a:latin typeface="Times New Roman"/>
                <a:cs typeface="Times New Roman"/>
              </a:rPr>
              <a:t>In error correction, </a:t>
            </a:r>
            <a:r>
              <a:rPr lang="en-GB" sz="2400" dirty="0" smtClean="0">
                <a:solidFill>
                  <a:srgbClr val="FF0000"/>
                </a:solidFill>
                <a:latin typeface="Times New Roman"/>
                <a:cs typeface="Times New Roman"/>
              </a:rPr>
              <a:t>we need to know exact number of bits that are corrupted and, more importantly, their location in the message. The number of error and the size of the message are important factor. If we need to correct a single error in an 8-bit data unit, we need to consider eight possible error location; if we need to two error in a data unit of the same size, we need to consider 28 (permutation 8 by 2) possibilities. You can imagine the receiver’s difficulty in finding 10 errors in a data unit is 1000 bits.      </a:t>
            </a:r>
          </a:p>
          <a:p>
            <a:pPr marL="12700" marR="5080" algn="just">
              <a:lnSpc>
                <a:spcPct val="100000"/>
              </a:lnSpc>
              <a:spcBef>
                <a:spcPts val="100"/>
              </a:spcBef>
            </a:pPr>
            <a:endParaRPr lang="en-GB" sz="2400" dirty="0">
              <a:solidFill>
                <a:srgbClr val="FF0000"/>
              </a:solidFill>
              <a:latin typeface="Times New Roman"/>
              <a:cs typeface="Times New Roman"/>
            </a:endParaRPr>
          </a:p>
          <a:p>
            <a:pPr marL="12700" marR="5080" algn="just">
              <a:lnSpc>
                <a:spcPct val="100000"/>
              </a:lnSpc>
              <a:spcBef>
                <a:spcPts val="100"/>
              </a:spcBef>
            </a:pPr>
            <a:endParaRPr lang="en-GB" sz="2400" dirty="0" smtClean="0">
              <a:solidFill>
                <a:srgbClr val="FF0000"/>
              </a:solidFill>
              <a:latin typeface="Times New Roman"/>
              <a:cs typeface="Times New Roman"/>
            </a:endParaRPr>
          </a:p>
          <a:p>
            <a:pPr marL="12700" marR="5080" algn="just">
              <a:lnSpc>
                <a:spcPct val="100000"/>
              </a:lnSpc>
              <a:spcBef>
                <a:spcPts val="100"/>
              </a:spcBef>
            </a:pPr>
            <a:r>
              <a:rPr lang="en-GB" sz="2400" dirty="0" smtClean="0">
                <a:solidFill>
                  <a:srgbClr val="FF0000"/>
                </a:solidFill>
                <a:latin typeface="Times New Roman"/>
                <a:cs typeface="Times New Roman"/>
              </a:rPr>
              <a:t> </a:t>
            </a:r>
            <a:endParaRPr sz="2400" b="1" dirty="0">
              <a:solidFill>
                <a:srgbClr val="00B050"/>
              </a:solidFill>
              <a:latin typeface="Times New Roman"/>
              <a:cs typeface="Times New Roman"/>
            </a:endParaRPr>
          </a:p>
        </p:txBody>
      </p:sp>
      <p:sp>
        <p:nvSpPr>
          <p:cNvPr id="60" name="object 60"/>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62" name="object 62"/>
          <p:cNvSpPr/>
          <p:nvPr/>
        </p:nvSpPr>
        <p:spPr>
          <a:xfrm>
            <a:off x="153162" y="1067561"/>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64" name="object 64"/>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65" name="object 65"/>
          <p:cNvSpPr txBox="1">
            <a:spLocks noGrp="1"/>
          </p:cNvSpPr>
          <p:nvPr>
            <p:ph type="title"/>
          </p:nvPr>
        </p:nvSpPr>
        <p:spPr>
          <a:xfrm>
            <a:off x="252475" y="347217"/>
            <a:ext cx="7596125" cy="566822"/>
          </a:xfrm>
          <a:prstGeom prst="rect">
            <a:avLst/>
          </a:prstGeom>
        </p:spPr>
        <p:txBody>
          <a:bodyPr vert="horz" wrap="square" lIns="0" tIns="12700" rIns="0" bIns="0" rtlCol="0">
            <a:spAutoFit/>
          </a:bodyPr>
          <a:lstStyle/>
          <a:p>
            <a:pPr marL="12700">
              <a:lnSpc>
                <a:spcPct val="100000"/>
              </a:lnSpc>
              <a:spcBef>
                <a:spcPts val="100"/>
              </a:spcBef>
            </a:pPr>
            <a:r>
              <a:rPr lang="en-GB" sz="3600" spc="-90" dirty="0" smtClean="0"/>
              <a:t>Detection versus Correction</a:t>
            </a:r>
            <a:endParaRPr sz="3600" dirty="0"/>
          </a:p>
        </p:txBody>
      </p:sp>
      <p:sp>
        <p:nvSpPr>
          <p:cNvPr id="66" name="object 66"/>
          <p:cNvSpPr txBox="1"/>
          <p:nvPr/>
        </p:nvSpPr>
        <p:spPr>
          <a:xfrm>
            <a:off x="2540" y="6512516"/>
            <a:ext cx="546100" cy="310515"/>
          </a:xfrm>
          <a:prstGeom prst="rect">
            <a:avLst/>
          </a:prstGeom>
        </p:spPr>
        <p:txBody>
          <a:bodyPr vert="horz" wrap="square" lIns="0" tIns="0" rIns="0" bIns="0" rtlCol="0">
            <a:spAutoFit/>
          </a:bodyPr>
          <a:lstStyle/>
          <a:p>
            <a:pPr marL="12700">
              <a:lnSpc>
                <a:spcPts val="2315"/>
              </a:lnSpc>
            </a:pPr>
            <a:r>
              <a:rPr sz="2000" b="1" dirty="0">
                <a:solidFill>
                  <a:srgbClr val="1C1C1C"/>
                </a:solidFill>
                <a:latin typeface="Arial"/>
                <a:cs typeface="Arial"/>
              </a:rPr>
              <a:t>10.</a:t>
            </a:r>
            <a:fld id="{81D60167-4931-47E6-BA6A-407CBD079E47}" type="slidenum">
              <a:rPr sz="2000" b="1" dirty="0">
                <a:solidFill>
                  <a:srgbClr val="1C1C1C"/>
                </a:solidFill>
                <a:latin typeface="Arial"/>
                <a:cs typeface="Arial"/>
              </a:rPr>
              <a:t>7</a:t>
            </a:fld>
            <a:endParaRPr sz="2000">
              <a:latin typeface="Arial"/>
              <a:cs typeface="Arial"/>
            </a:endParaRPr>
          </a:p>
        </p:txBody>
      </p:sp>
    </p:spTree>
    <p:extLst>
      <p:ext uri="{BB962C8B-B14F-4D97-AF65-F5344CB8AC3E}">
        <p14:creationId xmlns:p14="http://schemas.microsoft.com/office/powerpoint/2010/main" val="3139529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object 59"/>
          <p:cNvSpPr txBox="1"/>
          <p:nvPr/>
        </p:nvSpPr>
        <p:spPr>
          <a:xfrm>
            <a:off x="240347" y="935997"/>
            <a:ext cx="8587105" cy="6381234"/>
          </a:xfrm>
          <a:prstGeom prst="rect">
            <a:avLst/>
          </a:prstGeom>
        </p:spPr>
        <p:txBody>
          <a:bodyPr vert="horz" wrap="square" lIns="0" tIns="12700" rIns="0" bIns="0" rtlCol="0">
            <a:spAutoFit/>
          </a:bodyPr>
          <a:lstStyle/>
          <a:p>
            <a:pPr marL="12700" marR="5080" algn="just">
              <a:lnSpc>
                <a:spcPct val="100000"/>
              </a:lnSpc>
              <a:spcBef>
                <a:spcPts val="100"/>
              </a:spcBef>
            </a:pPr>
            <a:endParaRPr lang="en-GB" sz="2400" b="1" dirty="0" smtClean="0">
              <a:solidFill>
                <a:srgbClr val="00B050"/>
              </a:solidFill>
              <a:latin typeface="Times New Roman"/>
              <a:cs typeface="Times New Roman"/>
            </a:endParaRPr>
          </a:p>
          <a:p>
            <a:pPr marL="12700" marR="5080" algn="just">
              <a:lnSpc>
                <a:spcPct val="100000"/>
              </a:lnSpc>
              <a:spcBef>
                <a:spcPts val="100"/>
              </a:spcBef>
            </a:pPr>
            <a:r>
              <a:rPr lang="en-GB" sz="2400" b="1" dirty="0" smtClean="0">
                <a:solidFill>
                  <a:srgbClr val="00B050"/>
                </a:solidFill>
                <a:latin typeface="Times New Roman"/>
                <a:cs typeface="Times New Roman"/>
              </a:rPr>
              <a:t>In Block Coding</a:t>
            </a:r>
            <a:r>
              <a:rPr lang="en-GB" sz="2400" dirty="0" smtClean="0">
                <a:solidFill>
                  <a:srgbClr val="FF0000"/>
                </a:solidFill>
                <a:latin typeface="Times New Roman"/>
                <a:cs typeface="Times New Roman"/>
              </a:rPr>
              <a:t>, we divide message into blocks, each of </a:t>
            </a:r>
            <a:r>
              <a:rPr lang="en-GB" sz="2400" b="1" dirty="0" smtClean="0">
                <a:solidFill>
                  <a:srgbClr val="00B050"/>
                </a:solidFill>
                <a:latin typeface="Times New Roman"/>
                <a:cs typeface="Times New Roman"/>
              </a:rPr>
              <a:t>k</a:t>
            </a:r>
            <a:r>
              <a:rPr lang="en-GB" sz="2400" dirty="0" smtClean="0">
                <a:solidFill>
                  <a:srgbClr val="FF0000"/>
                </a:solidFill>
                <a:latin typeface="Times New Roman"/>
                <a:cs typeface="Times New Roman"/>
              </a:rPr>
              <a:t> bits, called </a:t>
            </a:r>
            <a:r>
              <a:rPr lang="en-GB" sz="2400" b="1" dirty="0" err="1" smtClean="0">
                <a:solidFill>
                  <a:srgbClr val="0070C0"/>
                </a:solidFill>
                <a:latin typeface="Times New Roman"/>
                <a:cs typeface="Times New Roman"/>
              </a:rPr>
              <a:t>datawords</a:t>
            </a:r>
            <a:r>
              <a:rPr lang="en-GB" sz="2400" dirty="0" smtClean="0">
                <a:solidFill>
                  <a:srgbClr val="FF0000"/>
                </a:solidFill>
                <a:latin typeface="Times New Roman"/>
                <a:cs typeface="Times New Roman"/>
              </a:rPr>
              <a:t>. We add </a:t>
            </a:r>
            <a:r>
              <a:rPr lang="en-GB" sz="2400" b="1" dirty="0" smtClean="0">
                <a:solidFill>
                  <a:srgbClr val="00B050"/>
                </a:solidFill>
                <a:latin typeface="Times New Roman"/>
                <a:cs typeface="Times New Roman"/>
              </a:rPr>
              <a:t>r </a:t>
            </a:r>
            <a:r>
              <a:rPr lang="en-GB" sz="2400" dirty="0" smtClean="0">
                <a:solidFill>
                  <a:srgbClr val="FF0000"/>
                </a:solidFill>
                <a:latin typeface="Times New Roman"/>
                <a:cs typeface="Times New Roman"/>
              </a:rPr>
              <a:t>redundant bits to each block to make the length </a:t>
            </a:r>
            <a:r>
              <a:rPr lang="en-GB" sz="2400" b="1" dirty="0" smtClean="0">
                <a:solidFill>
                  <a:srgbClr val="00B050"/>
                </a:solidFill>
                <a:latin typeface="Times New Roman"/>
                <a:cs typeface="Times New Roman"/>
              </a:rPr>
              <a:t>n=</a:t>
            </a:r>
            <a:r>
              <a:rPr lang="en-GB" sz="2400" b="1" dirty="0" err="1" smtClean="0">
                <a:solidFill>
                  <a:srgbClr val="00B050"/>
                </a:solidFill>
                <a:latin typeface="Times New Roman"/>
                <a:cs typeface="Times New Roman"/>
              </a:rPr>
              <a:t>k+r</a:t>
            </a:r>
            <a:r>
              <a:rPr lang="en-GB" sz="2400" b="1" dirty="0" smtClean="0">
                <a:solidFill>
                  <a:srgbClr val="00B050"/>
                </a:solidFill>
                <a:latin typeface="Times New Roman"/>
                <a:cs typeface="Times New Roman"/>
              </a:rPr>
              <a:t>. </a:t>
            </a:r>
            <a:r>
              <a:rPr lang="en-GB" sz="2400" dirty="0" smtClean="0">
                <a:solidFill>
                  <a:srgbClr val="FF0000"/>
                </a:solidFill>
                <a:latin typeface="Times New Roman"/>
                <a:cs typeface="Times New Roman"/>
              </a:rPr>
              <a:t>The resulting n-bit blocks are called </a:t>
            </a:r>
            <a:r>
              <a:rPr lang="en-GB" sz="2400" b="1" dirty="0" err="1" smtClean="0">
                <a:solidFill>
                  <a:srgbClr val="0070C0"/>
                </a:solidFill>
                <a:latin typeface="Times New Roman"/>
                <a:cs typeface="Times New Roman"/>
              </a:rPr>
              <a:t>codewords</a:t>
            </a:r>
            <a:r>
              <a:rPr lang="en-GB" sz="2400" dirty="0" smtClean="0">
                <a:solidFill>
                  <a:srgbClr val="FF0000"/>
                </a:solidFill>
                <a:latin typeface="Times New Roman"/>
                <a:cs typeface="Times New Roman"/>
              </a:rPr>
              <a:t>.  </a:t>
            </a:r>
            <a:r>
              <a:rPr lang="en-GB" sz="2400" dirty="0" smtClean="0">
                <a:solidFill>
                  <a:srgbClr val="00B050"/>
                </a:solidFill>
                <a:latin typeface="Times New Roman"/>
                <a:cs typeface="Times New Roman"/>
              </a:rPr>
              <a:t> </a:t>
            </a:r>
          </a:p>
          <a:p>
            <a:pPr marL="12700" marR="5080" algn="just">
              <a:lnSpc>
                <a:spcPct val="100000"/>
              </a:lnSpc>
              <a:spcBef>
                <a:spcPts val="100"/>
              </a:spcBef>
            </a:pPr>
            <a:endParaRPr lang="en-GB" sz="2400" dirty="0">
              <a:solidFill>
                <a:srgbClr val="00B050"/>
              </a:solidFill>
              <a:latin typeface="Times New Roman"/>
              <a:cs typeface="Times New Roman"/>
            </a:endParaRPr>
          </a:p>
          <a:p>
            <a:r>
              <a:rPr lang="en-GB" sz="2400" dirty="0" smtClean="0">
                <a:solidFill>
                  <a:srgbClr val="FF0000"/>
                </a:solidFill>
                <a:latin typeface="Times New Roman"/>
                <a:cs typeface="Times New Roman"/>
              </a:rPr>
              <a:t>The number of possible </a:t>
            </a:r>
            <a:r>
              <a:rPr lang="en-GB" sz="2400" b="1" dirty="0" err="1" smtClean="0">
                <a:solidFill>
                  <a:srgbClr val="0070C0"/>
                </a:solidFill>
                <a:latin typeface="Times New Roman"/>
                <a:cs typeface="Times New Roman"/>
              </a:rPr>
              <a:t>codewords</a:t>
            </a:r>
            <a:r>
              <a:rPr lang="en-GB" sz="2400" dirty="0" smtClean="0">
                <a:solidFill>
                  <a:srgbClr val="FF0000"/>
                </a:solidFill>
                <a:latin typeface="Times New Roman"/>
                <a:cs typeface="Times New Roman"/>
              </a:rPr>
              <a:t> is </a:t>
            </a:r>
            <a:r>
              <a:rPr lang="en-GB" sz="2400" b="1" dirty="0" smtClean="0">
                <a:solidFill>
                  <a:srgbClr val="00B050"/>
                </a:solidFill>
                <a:latin typeface="Times New Roman"/>
                <a:cs typeface="Times New Roman"/>
              </a:rPr>
              <a:t>larger</a:t>
            </a:r>
            <a:r>
              <a:rPr lang="en-GB" sz="2400" dirty="0" smtClean="0">
                <a:solidFill>
                  <a:srgbClr val="FF0000"/>
                </a:solidFill>
                <a:latin typeface="Times New Roman"/>
                <a:cs typeface="Times New Roman"/>
              </a:rPr>
              <a:t> than the number of possible </a:t>
            </a:r>
            <a:r>
              <a:rPr lang="en-GB" sz="2400" b="1" dirty="0" err="1" smtClean="0">
                <a:solidFill>
                  <a:srgbClr val="0070C0"/>
                </a:solidFill>
                <a:latin typeface="Times New Roman"/>
                <a:cs typeface="Times New Roman"/>
              </a:rPr>
              <a:t>datawords</a:t>
            </a:r>
            <a:r>
              <a:rPr lang="en-GB" sz="2400" dirty="0" smtClean="0">
                <a:solidFill>
                  <a:srgbClr val="FF0000"/>
                </a:solidFill>
                <a:latin typeface="Times New Roman"/>
                <a:cs typeface="Times New Roman"/>
              </a:rPr>
              <a:t>. This means that </a:t>
            </a:r>
            <a:r>
              <a:rPr lang="en-US" sz="2400" b="1" dirty="0"/>
              <a:t>(2</a:t>
            </a:r>
            <a:r>
              <a:rPr lang="en-US" sz="2400" b="1" baseline="30000" dirty="0"/>
              <a:t>n</a:t>
            </a:r>
            <a:r>
              <a:rPr lang="en-US" sz="2400" b="1" dirty="0"/>
              <a:t> – 2</a:t>
            </a:r>
            <a:r>
              <a:rPr lang="en-US" sz="2400" b="1" baseline="30000" dirty="0"/>
              <a:t>k</a:t>
            </a:r>
            <a:r>
              <a:rPr lang="en-US" sz="2400" b="1" dirty="0" smtClean="0"/>
              <a:t>) </a:t>
            </a:r>
            <a:r>
              <a:rPr lang="en-US" sz="2400" b="1" dirty="0" err="1" smtClean="0">
                <a:solidFill>
                  <a:srgbClr val="0070C0"/>
                </a:solidFill>
                <a:latin typeface="Times New Roman" panose="02020603050405020304" pitchFamily="18" charset="0"/>
                <a:cs typeface="Times New Roman" panose="02020603050405020304" pitchFamily="18" charset="0"/>
              </a:rPr>
              <a:t>codewords</a:t>
            </a:r>
            <a:r>
              <a:rPr lang="en-US" sz="2400" dirty="0" smtClean="0">
                <a:solidFill>
                  <a:srgbClr val="FF0000"/>
                </a:solidFill>
                <a:latin typeface="Times New Roman" panose="02020603050405020304" pitchFamily="18" charset="0"/>
                <a:cs typeface="Times New Roman" panose="02020603050405020304" pitchFamily="18" charset="0"/>
              </a:rPr>
              <a:t> are not used. We call these </a:t>
            </a:r>
            <a:r>
              <a:rPr lang="en-US" sz="2400" dirty="0" err="1" smtClean="0">
                <a:solidFill>
                  <a:srgbClr val="FF0000"/>
                </a:solidFill>
                <a:latin typeface="Times New Roman" panose="02020603050405020304" pitchFamily="18" charset="0"/>
                <a:cs typeface="Times New Roman" panose="02020603050405020304" pitchFamily="18" charset="0"/>
              </a:rPr>
              <a:t>codewords</a:t>
            </a:r>
            <a:r>
              <a:rPr lang="en-US" sz="2400" dirty="0" smtClean="0">
                <a:solidFill>
                  <a:srgbClr val="FF0000"/>
                </a:solidFill>
                <a:latin typeface="Times New Roman" panose="02020603050405020304" pitchFamily="18" charset="0"/>
                <a:cs typeface="Times New Roman" panose="02020603050405020304" pitchFamily="18" charset="0"/>
              </a:rPr>
              <a:t> invalid or illegal. </a:t>
            </a:r>
          </a:p>
          <a:p>
            <a:endParaRPr lang="en-GB" sz="2400" dirty="0">
              <a:solidFill>
                <a:srgbClr val="FF0000"/>
              </a:solidFill>
              <a:latin typeface="Times New Roman" panose="02020603050405020304" pitchFamily="18" charset="0"/>
              <a:cs typeface="Times New Roman" panose="02020603050405020304" pitchFamily="18" charset="0"/>
            </a:endParaRPr>
          </a:p>
          <a:p>
            <a:r>
              <a:rPr lang="en-GB" sz="2400" dirty="0" smtClean="0">
                <a:solidFill>
                  <a:srgbClr val="FF0000"/>
                </a:solidFill>
                <a:latin typeface="Times New Roman" panose="02020603050405020304" pitchFamily="18" charset="0"/>
                <a:cs typeface="Times New Roman" panose="02020603050405020304" pitchFamily="18" charset="0"/>
              </a:rPr>
              <a:t>The trick in error detection is the existence of these invalid codes. If the </a:t>
            </a:r>
            <a:r>
              <a:rPr lang="en-GB" sz="2400" b="1" dirty="0" smtClean="0">
                <a:solidFill>
                  <a:srgbClr val="0070C0"/>
                </a:solidFill>
                <a:latin typeface="Times New Roman" panose="02020603050405020304" pitchFamily="18" charset="0"/>
                <a:cs typeface="Times New Roman" panose="02020603050405020304" pitchFamily="18" charset="0"/>
              </a:rPr>
              <a:t>receiver receives an invalid </a:t>
            </a:r>
            <a:r>
              <a:rPr lang="en-GB" sz="2400" b="1" dirty="0" err="1" smtClean="0">
                <a:solidFill>
                  <a:srgbClr val="0070C0"/>
                </a:solidFill>
                <a:latin typeface="Times New Roman" panose="02020603050405020304" pitchFamily="18" charset="0"/>
                <a:cs typeface="Times New Roman" panose="02020603050405020304" pitchFamily="18" charset="0"/>
              </a:rPr>
              <a:t>codeword</a:t>
            </a:r>
            <a:r>
              <a:rPr lang="en-GB" sz="2400" dirty="0" smtClean="0">
                <a:solidFill>
                  <a:srgbClr val="FF0000"/>
                </a:solidFill>
                <a:latin typeface="Times New Roman" panose="02020603050405020304" pitchFamily="18" charset="0"/>
                <a:cs typeface="Times New Roman" panose="02020603050405020304" pitchFamily="18" charset="0"/>
              </a:rPr>
              <a:t>, this indicates that the </a:t>
            </a:r>
            <a:r>
              <a:rPr lang="en-GB" sz="2400" b="1" dirty="0" smtClean="0">
                <a:solidFill>
                  <a:srgbClr val="00B050"/>
                </a:solidFill>
                <a:latin typeface="Times New Roman" panose="02020603050405020304" pitchFamily="18" charset="0"/>
                <a:cs typeface="Times New Roman" panose="02020603050405020304" pitchFamily="18" charset="0"/>
              </a:rPr>
              <a:t>data was corrupted during the transmission</a:t>
            </a:r>
            <a:r>
              <a:rPr lang="en-GB" sz="2400" dirty="0" smtClean="0">
                <a:solidFill>
                  <a:srgbClr val="FF0000"/>
                </a:solidFill>
                <a:latin typeface="Times New Roman" panose="02020603050405020304" pitchFamily="18" charset="0"/>
                <a:cs typeface="Times New Roman" panose="02020603050405020304" pitchFamily="18" charset="0"/>
              </a:rPr>
              <a:t>. </a:t>
            </a:r>
            <a:endParaRPr lang="en-US" sz="2400" dirty="0">
              <a:solidFill>
                <a:srgbClr val="FF0000"/>
              </a:solidFill>
              <a:latin typeface="Times New Roman" panose="02020603050405020304" pitchFamily="18" charset="0"/>
              <a:cs typeface="Times New Roman" panose="02020603050405020304" pitchFamily="18" charset="0"/>
            </a:endParaRPr>
          </a:p>
          <a:p>
            <a:pPr marL="12700" marR="5080" algn="just">
              <a:lnSpc>
                <a:spcPct val="100000"/>
              </a:lnSpc>
              <a:spcBef>
                <a:spcPts val="100"/>
              </a:spcBef>
            </a:pPr>
            <a:r>
              <a:rPr lang="en-GB" sz="2400" dirty="0" smtClean="0">
                <a:solidFill>
                  <a:srgbClr val="FF0000"/>
                </a:solidFill>
                <a:latin typeface="Times New Roman"/>
                <a:cs typeface="Times New Roman"/>
              </a:rPr>
              <a:t> </a:t>
            </a:r>
          </a:p>
          <a:p>
            <a:pPr marL="12700" marR="5080" algn="just">
              <a:lnSpc>
                <a:spcPct val="100000"/>
              </a:lnSpc>
              <a:spcBef>
                <a:spcPts val="100"/>
              </a:spcBef>
            </a:pPr>
            <a:endParaRPr lang="en-GB" sz="2400" dirty="0">
              <a:solidFill>
                <a:srgbClr val="FF0000"/>
              </a:solidFill>
              <a:latin typeface="Times New Roman"/>
              <a:cs typeface="Times New Roman"/>
            </a:endParaRPr>
          </a:p>
          <a:p>
            <a:pPr marL="12700" marR="5080" algn="just">
              <a:lnSpc>
                <a:spcPct val="100000"/>
              </a:lnSpc>
              <a:spcBef>
                <a:spcPts val="100"/>
              </a:spcBef>
            </a:pPr>
            <a:endParaRPr lang="en-GB" sz="2400" dirty="0">
              <a:solidFill>
                <a:srgbClr val="FF0000"/>
              </a:solidFill>
              <a:latin typeface="Times New Roman"/>
              <a:cs typeface="Times New Roman"/>
            </a:endParaRPr>
          </a:p>
          <a:p>
            <a:pPr marL="12700" marR="5080" algn="just">
              <a:lnSpc>
                <a:spcPct val="100000"/>
              </a:lnSpc>
              <a:spcBef>
                <a:spcPts val="100"/>
              </a:spcBef>
            </a:pPr>
            <a:endParaRPr lang="en-GB" sz="2400" dirty="0" smtClean="0">
              <a:solidFill>
                <a:srgbClr val="FF0000"/>
              </a:solidFill>
              <a:latin typeface="Times New Roman"/>
              <a:cs typeface="Times New Roman"/>
            </a:endParaRPr>
          </a:p>
          <a:p>
            <a:pPr marL="12700" marR="5080" algn="just">
              <a:lnSpc>
                <a:spcPct val="100000"/>
              </a:lnSpc>
              <a:spcBef>
                <a:spcPts val="100"/>
              </a:spcBef>
            </a:pPr>
            <a:r>
              <a:rPr lang="en-GB" sz="2400" dirty="0" smtClean="0">
                <a:solidFill>
                  <a:srgbClr val="FF0000"/>
                </a:solidFill>
                <a:latin typeface="Times New Roman"/>
                <a:cs typeface="Times New Roman"/>
              </a:rPr>
              <a:t> </a:t>
            </a:r>
            <a:endParaRPr sz="2400" b="1" dirty="0">
              <a:solidFill>
                <a:srgbClr val="00B050"/>
              </a:solidFill>
              <a:latin typeface="Times New Roman"/>
              <a:cs typeface="Times New Roman"/>
            </a:endParaRPr>
          </a:p>
        </p:txBody>
      </p:sp>
      <p:sp>
        <p:nvSpPr>
          <p:cNvPr id="60" name="object 60"/>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62" name="object 62"/>
          <p:cNvSpPr/>
          <p:nvPr/>
        </p:nvSpPr>
        <p:spPr>
          <a:xfrm>
            <a:off x="152400" y="914039"/>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64" name="object 64"/>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65" name="object 65"/>
          <p:cNvSpPr txBox="1">
            <a:spLocks noGrp="1"/>
          </p:cNvSpPr>
          <p:nvPr>
            <p:ph type="title"/>
          </p:nvPr>
        </p:nvSpPr>
        <p:spPr>
          <a:xfrm>
            <a:off x="252475" y="347217"/>
            <a:ext cx="7596125" cy="566822"/>
          </a:xfrm>
          <a:prstGeom prst="rect">
            <a:avLst/>
          </a:prstGeom>
        </p:spPr>
        <p:txBody>
          <a:bodyPr vert="horz" wrap="square" lIns="0" tIns="12700" rIns="0" bIns="0" rtlCol="0">
            <a:spAutoFit/>
          </a:bodyPr>
          <a:lstStyle/>
          <a:p>
            <a:pPr marL="12700">
              <a:lnSpc>
                <a:spcPct val="100000"/>
              </a:lnSpc>
              <a:spcBef>
                <a:spcPts val="100"/>
              </a:spcBef>
            </a:pPr>
            <a:r>
              <a:rPr lang="en-GB" sz="3600" spc="-90" dirty="0" smtClean="0"/>
              <a:t>Block Coding</a:t>
            </a:r>
            <a:endParaRPr sz="3600" dirty="0"/>
          </a:p>
        </p:txBody>
      </p:sp>
      <p:sp>
        <p:nvSpPr>
          <p:cNvPr id="66" name="object 66"/>
          <p:cNvSpPr txBox="1"/>
          <p:nvPr/>
        </p:nvSpPr>
        <p:spPr>
          <a:xfrm>
            <a:off x="2540" y="6512516"/>
            <a:ext cx="546100" cy="310515"/>
          </a:xfrm>
          <a:prstGeom prst="rect">
            <a:avLst/>
          </a:prstGeom>
        </p:spPr>
        <p:txBody>
          <a:bodyPr vert="horz" wrap="square" lIns="0" tIns="0" rIns="0" bIns="0" rtlCol="0">
            <a:spAutoFit/>
          </a:bodyPr>
          <a:lstStyle/>
          <a:p>
            <a:pPr marL="12700">
              <a:lnSpc>
                <a:spcPts val="2315"/>
              </a:lnSpc>
            </a:pPr>
            <a:r>
              <a:rPr sz="2000" b="1" dirty="0">
                <a:solidFill>
                  <a:srgbClr val="1C1C1C"/>
                </a:solidFill>
                <a:latin typeface="Arial"/>
                <a:cs typeface="Arial"/>
              </a:rPr>
              <a:t>10.</a:t>
            </a:r>
            <a:fld id="{81D60167-4931-47E6-BA6A-407CBD079E47}" type="slidenum">
              <a:rPr sz="2000" b="1" dirty="0">
                <a:solidFill>
                  <a:srgbClr val="1C1C1C"/>
                </a:solidFill>
                <a:latin typeface="Arial"/>
                <a:cs typeface="Arial"/>
              </a:rPr>
              <a:t>8</a:t>
            </a:fld>
            <a:endParaRPr sz="2000">
              <a:latin typeface="Arial"/>
              <a:cs typeface="Arial"/>
            </a:endParaRPr>
          </a:p>
        </p:txBody>
      </p:sp>
    </p:spTree>
    <p:extLst>
      <p:ext uri="{BB962C8B-B14F-4D97-AF65-F5344CB8AC3E}">
        <p14:creationId xmlns:p14="http://schemas.microsoft.com/office/powerpoint/2010/main" val="3987613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object 56"/>
          <p:cNvSpPr txBox="1"/>
          <p:nvPr/>
        </p:nvSpPr>
        <p:spPr>
          <a:xfrm>
            <a:off x="275590" y="1065111"/>
            <a:ext cx="8585835" cy="2001520"/>
          </a:xfrm>
          <a:prstGeom prst="rect">
            <a:avLst/>
          </a:prstGeom>
        </p:spPr>
        <p:txBody>
          <a:bodyPr vert="horz" wrap="square" lIns="0" tIns="12700" rIns="0" bIns="0" rtlCol="0">
            <a:spAutoFit/>
          </a:bodyPr>
          <a:lstStyle/>
          <a:p>
            <a:pPr marL="12700" marR="5080" algn="just">
              <a:lnSpc>
                <a:spcPct val="100000"/>
              </a:lnSpc>
              <a:spcBef>
                <a:spcPts val="100"/>
              </a:spcBef>
            </a:pPr>
            <a:r>
              <a:rPr sz="2400" spc="-5" dirty="0">
                <a:latin typeface="Times New Roman"/>
                <a:cs typeface="Times New Roman"/>
              </a:rPr>
              <a:t>How </a:t>
            </a:r>
            <a:r>
              <a:rPr sz="2400" dirty="0">
                <a:latin typeface="Times New Roman"/>
                <a:cs typeface="Times New Roman"/>
              </a:rPr>
              <a:t>can errors be </a:t>
            </a:r>
            <a:r>
              <a:rPr sz="2400" spc="-5" dirty="0">
                <a:latin typeface="Times New Roman"/>
                <a:cs typeface="Times New Roman"/>
              </a:rPr>
              <a:t>detected </a:t>
            </a:r>
            <a:r>
              <a:rPr sz="2400" dirty="0">
                <a:latin typeface="Times New Roman"/>
                <a:cs typeface="Times New Roman"/>
              </a:rPr>
              <a:t>by using </a:t>
            </a:r>
            <a:r>
              <a:rPr sz="2400" spc="-5" dirty="0">
                <a:latin typeface="Times New Roman"/>
                <a:cs typeface="Times New Roman"/>
              </a:rPr>
              <a:t>block coding? </a:t>
            </a:r>
            <a:r>
              <a:rPr sz="2400" dirty="0">
                <a:latin typeface="Times New Roman"/>
                <a:cs typeface="Times New Roman"/>
              </a:rPr>
              <a:t>If </a:t>
            </a:r>
            <a:r>
              <a:rPr sz="2400" spc="-5" dirty="0">
                <a:latin typeface="Times New Roman"/>
                <a:cs typeface="Times New Roman"/>
              </a:rPr>
              <a:t>the following </a:t>
            </a:r>
            <a:r>
              <a:rPr sz="2400" dirty="0">
                <a:latin typeface="Times New Roman"/>
                <a:cs typeface="Times New Roman"/>
              </a:rPr>
              <a:t> two</a:t>
            </a:r>
            <a:r>
              <a:rPr sz="2400" spc="5" dirty="0">
                <a:latin typeface="Times New Roman"/>
                <a:cs typeface="Times New Roman"/>
              </a:rPr>
              <a:t> </a:t>
            </a:r>
            <a:r>
              <a:rPr sz="2400" spc="-5" dirty="0">
                <a:latin typeface="Times New Roman"/>
                <a:cs typeface="Times New Roman"/>
              </a:rPr>
              <a:t>conditions</a:t>
            </a:r>
            <a:r>
              <a:rPr sz="2400" dirty="0">
                <a:latin typeface="Times New Roman"/>
                <a:cs typeface="Times New Roman"/>
              </a:rPr>
              <a:t> are</a:t>
            </a:r>
            <a:r>
              <a:rPr sz="2400" spc="5" dirty="0">
                <a:latin typeface="Times New Roman"/>
                <a:cs typeface="Times New Roman"/>
              </a:rPr>
              <a:t> </a:t>
            </a:r>
            <a:r>
              <a:rPr sz="2400" spc="-10" dirty="0">
                <a:latin typeface="Times New Roman"/>
                <a:cs typeface="Times New Roman"/>
              </a:rPr>
              <a:t>met,</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spc="-5" dirty="0">
                <a:latin typeface="Times New Roman"/>
                <a:cs typeface="Times New Roman"/>
              </a:rPr>
              <a:t>receiver</a:t>
            </a:r>
            <a:r>
              <a:rPr sz="2400" dirty="0">
                <a:latin typeface="Times New Roman"/>
                <a:cs typeface="Times New Roman"/>
              </a:rPr>
              <a:t> </a:t>
            </a:r>
            <a:r>
              <a:rPr sz="2400" spc="-5" dirty="0">
                <a:latin typeface="Times New Roman"/>
                <a:cs typeface="Times New Roman"/>
              </a:rPr>
              <a:t>can</a:t>
            </a:r>
            <a:r>
              <a:rPr sz="2400" dirty="0">
                <a:latin typeface="Times New Roman"/>
                <a:cs typeface="Times New Roman"/>
              </a:rPr>
              <a:t> </a:t>
            </a:r>
            <a:r>
              <a:rPr sz="2400" spc="-5" dirty="0">
                <a:latin typeface="Times New Roman"/>
                <a:cs typeface="Times New Roman"/>
              </a:rPr>
              <a:t>detect</a:t>
            </a:r>
            <a:r>
              <a:rPr sz="2400" dirty="0">
                <a:latin typeface="Times New Roman"/>
                <a:cs typeface="Times New Roman"/>
              </a:rPr>
              <a:t> a</a:t>
            </a:r>
            <a:r>
              <a:rPr sz="2400" spc="5" dirty="0">
                <a:latin typeface="Times New Roman"/>
                <a:cs typeface="Times New Roman"/>
              </a:rPr>
              <a:t> </a:t>
            </a:r>
            <a:r>
              <a:rPr sz="2400" spc="-5" dirty="0">
                <a:latin typeface="Times New Roman"/>
                <a:cs typeface="Times New Roman"/>
              </a:rPr>
              <a:t>change</a:t>
            </a:r>
            <a:r>
              <a:rPr sz="2400" dirty="0">
                <a:latin typeface="Times New Roman"/>
                <a:cs typeface="Times New Roman"/>
              </a:rPr>
              <a:t> in</a:t>
            </a:r>
            <a:r>
              <a:rPr sz="2400" spc="600" dirty="0">
                <a:latin typeface="Times New Roman"/>
                <a:cs typeface="Times New Roman"/>
              </a:rPr>
              <a:t> </a:t>
            </a:r>
            <a:r>
              <a:rPr sz="2400" spc="-5" dirty="0">
                <a:latin typeface="Times New Roman"/>
                <a:cs typeface="Times New Roman"/>
              </a:rPr>
              <a:t>the </a:t>
            </a:r>
            <a:r>
              <a:rPr sz="2400" dirty="0">
                <a:latin typeface="Times New Roman"/>
                <a:cs typeface="Times New Roman"/>
              </a:rPr>
              <a:t> original</a:t>
            </a:r>
            <a:r>
              <a:rPr sz="2400" spc="-25" dirty="0">
                <a:latin typeface="Times New Roman"/>
                <a:cs typeface="Times New Roman"/>
              </a:rPr>
              <a:t> </a:t>
            </a:r>
            <a:r>
              <a:rPr sz="2400" dirty="0">
                <a:latin typeface="Times New Roman"/>
                <a:cs typeface="Times New Roman"/>
              </a:rPr>
              <a:t>codeword.</a:t>
            </a:r>
          </a:p>
          <a:p>
            <a:pPr marL="311150" indent="-299085" algn="just">
              <a:lnSpc>
                <a:spcPct val="100000"/>
              </a:lnSpc>
              <a:spcBef>
                <a:spcPts val="580"/>
              </a:spcBef>
              <a:buAutoNum type="arabicPeriod"/>
              <a:tabLst>
                <a:tab pos="311785" algn="l"/>
              </a:tabLst>
            </a:pPr>
            <a:r>
              <a:rPr sz="2400" dirty="0">
                <a:solidFill>
                  <a:srgbClr val="FF0000"/>
                </a:solidFill>
                <a:latin typeface="Times New Roman"/>
                <a:cs typeface="Times New Roman"/>
              </a:rPr>
              <a:t>The</a:t>
            </a:r>
            <a:r>
              <a:rPr sz="2400" spc="-10" dirty="0">
                <a:solidFill>
                  <a:srgbClr val="FF0000"/>
                </a:solidFill>
                <a:latin typeface="Times New Roman"/>
                <a:cs typeface="Times New Roman"/>
              </a:rPr>
              <a:t> </a:t>
            </a:r>
            <a:r>
              <a:rPr sz="2400" dirty="0">
                <a:solidFill>
                  <a:srgbClr val="FF0000"/>
                </a:solidFill>
                <a:latin typeface="Times New Roman"/>
                <a:cs typeface="Times New Roman"/>
              </a:rPr>
              <a:t>receiver</a:t>
            </a:r>
            <a:r>
              <a:rPr sz="2400" spc="-30" dirty="0">
                <a:solidFill>
                  <a:srgbClr val="FF0000"/>
                </a:solidFill>
                <a:latin typeface="Times New Roman"/>
                <a:cs typeface="Times New Roman"/>
              </a:rPr>
              <a:t> </a:t>
            </a:r>
            <a:r>
              <a:rPr sz="2400" dirty="0">
                <a:solidFill>
                  <a:srgbClr val="FF0000"/>
                </a:solidFill>
                <a:latin typeface="Times New Roman"/>
                <a:cs typeface="Times New Roman"/>
              </a:rPr>
              <a:t>has</a:t>
            </a:r>
            <a:r>
              <a:rPr sz="2400" spc="-20" dirty="0">
                <a:solidFill>
                  <a:srgbClr val="FF0000"/>
                </a:solidFill>
                <a:latin typeface="Times New Roman"/>
                <a:cs typeface="Times New Roman"/>
              </a:rPr>
              <a:t> </a:t>
            </a:r>
            <a:r>
              <a:rPr sz="2400" dirty="0">
                <a:solidFill>
                  <a:srgbClr val="FF0000"/>
                </a:solidFill>
                <a:latin typeface="Times New Roman"/>
                <a:cs typeface="Times New Roman"/>
              </a:rPr>
              <a:t>(or</a:t>
            </a:r>
            <a:r>
              <a:rPr sz="2400" spc="-5" dirty="0">
                <a:solidFill>
                  <a:srgbClr val="FF0000"/>
                </a:solidFill>
                <a:latin typeface="Times New Roman"/>
                <a:cs typeface="Times New Roman"/>
              </a:rPr>
              <a:t> </a:t>
            </a:r>
            <a:r>
              <a:rPr sz="2400" dirty="0">
                <a:solidFill>
                  <a:srgbClr val="FF0000"/>
                </a:solidFill>
                <a:latin typeface="Times New Roman"/>
                <a:cs typeface="Times New Roman"/>
              </a:rPr>
              <a:t>can</a:t>
            </a:r>
            <a:r>
              <a:rPr sz="2400" spc="-20" dirty="0">
                <a:solidFill>
                  <a:srgbClr val="FF0000"/>
                </a:solidFill>
                <a:latin typeface="Times New Roman"/>
                <a:cs typeface="Times New Roman"/>
              </a:rPr>
              <a:t> </a:t>
            </a:r>
            <a:r>
              <a:rPr sz="2400" dirty="0">
                <a:solidFill>
                  <a:srgbClr val="FF0000"/>
                </a:solidFill>
                <a:latin typeface="Times New Roman"/>
                <a:cs typeface="Times New Roman"/>
              </a:rPr>
              <a:t>find)</a:t>
            </a:r>
            <a:r>
              <a:rPr sz="2400" spc="-15" dirty="0">
                <a:solidFill>
                  <a:srgbClr val="FF0000"/>
                </a:solidFill>
                <a:latin typeface="Times New Roman"/>
                <a:cs typeface="Times New Roman"/>
              </a:rPr>
              <a:t> </a:t>
            </a:r>
            <a:r>
              <a:rPr sz="2400" dirty="0">
                <a:solidFill>
                  <a:srgbClr val="FF0000"/>
                </a:solidFill>
                <a:latin typeface="Times New Roman"/>
                <a:cs typeface="Times New Roman"/>
              </a:rPr>
              <a:t>a</a:t>
            </a:r>
            <a:r>
              <a:rPr sz="2400" spc="-10" dirty="0">
                <a:solidFill>
                  <a:srgbClr val="FF0000"/>
                </a:solidFill>
                <a:latin typeface="Times New Roman"/>
                <a:cs typeface="Times New Roman"/>
              </a:rPr>
              <a:t> </a:t>
            </a:r>
            <a:r>
              <a:rPr sz="2400" dirty="0">
                <a:solidFill>
                  <a:srgbClr val="FF0000"/>
                </a:solidFill>
                <a:latin typeface="Times New Roman"/>
                <a:cs typeface="Times New Roman"/>
              </a:rPr>
              <a:t>list</a:t>
            </a:r>
            <a:r>
              <a:rPr sz="2400" spc="-35" dirty="0">
                <a:solidFill>
                  <a:srgbClr val="FF0000"/>
                </a:solidFill>
                <a:latin typeface="Times New Roman"/>
                <a:cs typeface="Times New Roman"/>
              </a:rPr>
              <a:t> </a:t>
            </a:r>
            <a:r>
              <a:rPr sz="2400" dirty="0">
                <a:solidFill>
                  <a:srgbClr val="FF0000"/>
                </a:solidFill>
                <a:latin typeface="Times New Roman"/>
                <a:cs typeface="Times New Roman"/>
              </a:rPr>
              <a:t>of</a:t>
            </a:r>
            <a:r>
              <a:rPr sz="2400" spc="-10" dirty="0">
                <a:solidFill>
                  <a:srgbClr val="FF0000"/>
                </a:solidFill>
                <a:latin typeface="Times New Roman"/>
                <a:cs typeface="Times New Roman"/>
              </a:rPr>
              <a:t> </a:t>
            </a:r>
            <a:r>
              <a:rPr sz="2400" dirty="0">
                <a:solidFill>
                  <a:srgbClr val="FF0000"/>
                </a:solidFill>
                <a:latin typeface="Times New Roman"/>
                <a:cs typeface="Times New Roman"/>
              </a:rPr>
              <a:t>valid</a:t>
            </a:r>
            <a:r>
              <a:rPr sz="2400" spc="-25" dirty="0">
                <a:solidFill>
                  <a:srgbClr val="FF0000"/>
                </a:solidFill>
                <a:latin typeface="Times New Roman"/>
                <a:cs typeface="Times New Roman"/>
              </a:rPr>
              <a:t> </a:t>
            </a:r>
            <a:r>
              <a:rPr sz="2400" dirty="0">
                <a:solidFill>
                  <a:srgbClr val="FF0000"/>
                </a:solidFill>
                <a:latin typeface="Times New Roman"/>
                <a:cs typeface="Times New Roman"/>
              </a:rPr>
              <a:t>codewords.</a:t>
            </a:r>
          </a:p>
          <a:p>
            <a:pPr marL="311150" indent="-299085" algn="just">
              <a:lnSpc>
                <a:spcPct val="100000"/>
              </a:lnSpc>
              <a:spcBef>
                <a:spcPts val="575"/>
              </a:spcBef>
              <a:buAutoNum type="arabicPeriod"/>
              <a:tabLst>
                <a:tab pos="311785" algn="l"/>
              </a:tabLst>
            </a:pPr>
            <a:r>
              <a:rPr sz="2400" dirty="0">
                <a:solidFill>
                  <a:srgbClr val="00B050"/>
                </a:solidFill>
                <a:latin typeface="Times New Roman"/>
                <a:cs typeface="Times New Roman"/>
              </a:rPr>
              <a:t>The</a:t>
            </a:r>
            <a:r>
              <a:rPr sz="2400" spc="-5" dirty="0">
                <a:solidFill>
                  <a:srgbClr val="00B050"/>
                </a:solidFill>
                <a:latin typeface="Times New Roman"/>
                <a:cs typeface="Times New Roman"/>
              </a:rPr>
              <a:t> </a:t>
            </a:r>
            <a:r>
              <a:rPr sz="2400" dirty="0">
                <a:solidFill>
                  <a:srgbClr val="00B050"/>
                </a:solidFill>
                <a:latin typeface="Times New Roman"/>
                <a:cs typeface="Times New Roman"/>
              </a:rPr>
              <a:t>original</a:t>
            </a:r>
            <a:r>
              <a:rPr sz="2400" spc="-30" dirty="0">
                <a:solidFill>
                  <a:srgbClr val="00B050"/>
                </a:solidFill>
                <a:latin typeface="Times New Roman"/>
                <a:cs typeface="Times New Roman"/>
              </a:rPr>
              <a:t> </a:t>
            </a:r>
            <a:r>
              <a:rPr sz="2400" spc="-5" dirty="0">
                <a:solidFill>
                  <a:srgbClr val="00B050"/>
                </a:solidFill>
                <a:latin typeface="Times New Roman"/>
                <a:cs typeface="Times New Roman"/>
              </a:rPr>
              <a:t>codeword</a:t>
            </a:r>
            <a:r>
              <a:rPr sz="2400" spc="-15" dirty="0">
                <a:solidFill>
                  <a:srgbClr val="00B050"/>
                </a:solidFill>
                <a:latin typeface="Times New Roman"/>
                <a:cs typeface="Times New Roman"/>
              </a:rPr>
              <a:t> </a:t>
            </a:r>
            <a:r>
              <a:rPr sz="2400" dirty="0">
                <a:solidFill>
                  <a:srgbClr val="00B050"/>
                </a:solidFill>
                <a:latin typeface="Times New Roman"/>
                <a:cs typeface="Times New Roman"/>
              </a:rPr>
              <a:t>has changed</a:t>
            </a:r>
            <a:r>
              <a:rPr sz="2400" spc="-30" dirty="0">
                <a:solidFill>
                  <a:srgbClr val="00B050"/>
                </a:solidFill>
                <a:latin typeface="Times New Roman"/>
                <a:cs typeface="Times New Roman"/>
              </a:rPr>
              <a:t> </a:t>
            </a:r>
            <a:r>
              <a:rPr sz="2400" dirty="0">
                <a:solidFill>
                  <a:srgbClr val="00B050"/>
                </a:solidFill>
                <a:latin typeface="Times New Roman"/>
                <a:cs typeface="Times New Roman"/>
              </a:rPr>
              <a:t>to</a:t>
            </a:r>
            <a:r>
              <a:rPr sz="2400" spc="-5" dirty="0">
                <a:solidFill>
                  <a:srgbClr val="00B050"/>
                </a:solidFill>
                <a:latin typeface="Times New Roman"/>
                <a:cs typeface="Times New Roman"/>
              </a:rPr>
              <a:t> </a:t>
            </a:r>
            <a:r>
              <a:rPr sz="2400" dirty="0">
                <a:solidFill>
                  <a:srgbClr val="00B050"/>
                </a:solidFill>
                <a:latin typeface="Times New Roman"/>
                <a:cs typeface="Times New Roman"/>
              </a:rPr>
              <a:t>an</a:t>
            </a:r>
            <a:r>
              <a:rPr sz="2400" spc="-15" dirty="0">
                <a:solidFill>
                  <a:srgbClr val="00B050"/>
                </a:solidFill>
                <a:latin typeface="Times New Roman"/>
                <a:cs typeface="Times New Roman"/>
              </a:rPr>
              <a:t> </a:t>
            </a:r>
            <a:r>
              <a:rPr sz="2400" dirty="0">
                <a:solidFill>
                  <a:srgbClr val="00B050"/>
                </a:solidFill>
                <a:latin typeface="Times New Roman"/>
                <a:cs typeface="Times New Roman"/>
              </a:rPr>
              <a:t>invalid</a:t>
            </a:r>
            <a:r>
              <a:rPr sz="2400" spc="-40" dirty="0">
                <a:solidFill>
                  <a:srgbClr val="00B050"/>
                </a:solidFill>
                <a:latin typeface="Times New Roman"/>
                <a:cs typeface="Times New Roman"/>
              </a:rPr>
              <a:t> </a:t>
            </a:r>
            <a:r>
              <a:rPr sz="2400" spc="-5" dirty="0">
                <a:solidFill>
                  <a:srgbClr val="00B050"/>
                </a:solidFill>
                <a:latin typeface="Times New Roman"/>
                <a:cs typeface="Times New Roman"/>
              </a:rPr>
              <a:t>one.</a:t>
            </a:r>
            <a:endParaRPr sz="2400" dirty="0">
              <a:solidFill>
                <a:srgbClr val="00B050"/>
              </a:solidFill>
              <a:latin typeface="Times New Roman"/>
              <a:cs typeface="Times New Roman"/>
            </a:endParaRPr>
          </a:p>
        </p:txBody>
      </p:sp>
      <p:sp>
        <p:nvSpPr>
          <p:cNvPr id="57" name="object 57"/>
          <p:cNvSpPr/>
          <p:nvPr/>
        </p:nvSpPr>
        <p:spPr>
          <a:xfrm>
            <a:off x="152400" y="2286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grpSp>
        <p:nvGrpSpPr>
          <p:cNvPr id="58" name="object 58"/>
          <p:cNvGrpSpPr/>
          <p:nvPr/>
        </p:nvGrpSpPr>
        <p:grpSpPr>
          <a:xfrm>
            <a:off x="152400" y="924293"/>
            <a:ext cx="8763000" cy="5078743"/>
            <a:chOff x="152400" y="924293"/>
            <a:chExt cx="8763000" cy="5078743"/>
          </a:xfrm>
        </p:grpSpPr>
        <p:sp>
          <p:nvSpPr>
            <p:cNvPr id="59" name="object 59"/>
            <p:cNvSpPr/>
            <p:nvPr/>
          </p:nvSpPr>
          <p:spPr>
            <a:xfrm>
              <a:off x="152400" y="924293"/>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pic>
          <p:nvPicPr>
            <p:cNvPr id="60" name="object 60"/>
            <p:cNvPicPr/>
            <p:nvPr/>
          </p:nvPicPr>
          <p:blipFill>
            <a:blip r:embed="rId2" cstate="print"/>
            <a:stretch>
              <a:fillRect/>
            </a:stretch>
          </p:blipFill>
          <p:spPr>
            <a:xfrm>
              <a:off x="1104900" y="3200400"/>
              <a:ext cx="6858000" cy="2802636"/>
            </a:xfrm>
            <a:prstGeom prst="rect">
              <a:avLst/>
            </a:prstGeom>
          </p:spPr>
        </p:pic>
      </p:grpSp>
      <p:sp>
        <p:nvSpPr>
          <p:cNvPr id="61" name="object 61"/>
          <p:cNvSpPr/>
          <p:nvPr/>
        </p:nvSpPr>
        <p:spPr>
          <a:xfrm>
            <a:off x="152400" y="6248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62" name="object 62"/>
          <p:cNvSpPr txBox="1">
            <a:spLocks noGrp="1"/>
          </p:cNvSpPr>
          <p:nvPr>
            <p:ph type="title"/>
          </p:nvPr>
        </p:nvSpPr>
        <p:spPr>
          <a:xfrm>
            <a:off x="252475" y="347217"/>
            <a:ext cx="3028315" cy="574040"/>
          </a:xfrm>
          <a:prstGeom prst="rect">
            <a:avLst/>
          </a:prstGeom>
        </p:spPr>
        <p:txBody>
          <a:bodyPr vert="horz" wrap="square" lIns="0" tIns="12700" rIns="0" bIns="0" rtlCol="0">
            <a:spAutoFit/>
          </a:bodyPr>
          <a:lstStyle/>
          <a:p>
            <a:pPr marL="12700">
              <a:lnSpc>
                <a:spcPct val="100000"/>
              </a:lnSpc>
              <a:spcBef>
                <a:spcPts val="100"/>
              </a:spcBef>
            </a:pPr>
            <a:r>
              <a:rPr sz="3600" spc="-30" dirty="0"/>
              <a:t>Error</a:t>
            </a:r>
            <a:r>
              <a:rPr sz="3600" spc="-135" dirty="0"/>
              <a:t> </a:t>
            </a:r>
            <a:r>
              <a:rPr sz="3600" spc="-30" dirty="0"/>
              <a:t>Detection</a:t>
            </a:r>
            <a:endParaRPr sz="3600" dirty="0"/>
          </a:p>
        </p:txBody>
      </p:sp>
      <p:sp>
        <p:nvSpPr>
          <p:cNvPr id="63" name="object 63"/>
          <p:cNvSpPr txBox="1"/>
          <p:nvPr/>
        </p:nvSpPr>
        <p:spPr>
          <a:xfrm>
            <a:off x="2540" y="6512516"/>
            <a:ext cx="546100" cy="310515"/>
          </a:xfrm>
          <a:prstGeom prst="rect">
            <a:avLst/>
          </a:prstGeom>
        </p:spPr>
        <p:txBody>
          <a:bodyPr vert="horz" wrap="square" lIns="0" tIns="0" rIns="0" bIns="0" rtlCol="0">
            <a:spAutoFit/>
          </a:bodyPr>
          <a:lstStyle/>
          <a:p>
            <a:pPr marL="12700">
              <a:lnSpc>
                <a:spcPts val="2315"/>
              </a:lnSpc>
            </a:pPr>
            <a:r>
              <a:rPr sz="2000" b="1" dirty="0">
                <a:solidFill>
                  <a:srgbClr val="1C1C1C"/>
                </a:solidFill>
                <a:latin typeface="Arial"/>
                <a:cs typeface="Arial"/>
              </a:rPr>
              <a:t>10.</a:t>
            </a:r>
            <a:fld id="{81D60167-4931-47E6-BA6A-407CBD079E47}" type="slidenum">
              <a:rPr sz="2000" b="1" dirty="0">
                <a:solidFill>
                  <a:srgbClr val="1C1C1C"/>
                </a:solidFill>
                <a:latin typeface="Arial"/>
                <a:cs typeface="Arial"/>
              </a:rPr>
              <a:t>9</a:t>
            </a:fld>
            <a:endParaRPr sz="200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780</TotalTime>
  <Words>1300</Words>
  <Application>Microsoft Office PowerPoint</Application>
  <PresentationFormat>On-screen Show (4:3)</PresentationFormat>
  <Paragraphs>167</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Times New Roman</vt:lpstr>
      <vt:lpstr>Wingdings</vt:lpstr>
      <vt:lpstr>Office Theme</vt:lpstr>
      <vt:lpstr>DATA COMMUNICATION</vt:lpstr>
      <vt:lpstr>Background</vt:lpstr>
      <vt:lpstr>Types of Error</vt:lpstr>
      <vt:lpstr>PowerPoint Presentation</vt:lpstr>
      <vt:lpstr>PowerPoint Presentation</vt:lpstr>
      <vt:lpstr>Redundancy</vt:lpstr>
      <vt:lpstr>Detection versus Correction</vt:lpstr>
      <vt:lpstr>Block Coding</vt:lpstr>
      <vt:lpstr>Error Detection</vt:lpstr>
      <vt:lpstr>Error Detection</vt:lpstr>
      <vt:lpstr>Hamming Distance</vt:lpstr>
      <vt:lpstr>Example</vt:lpstr>
      <vt:lpstr>Minimum Hamming Distance</vt:lpstr>
      <vt:lpstr>Example (1)</vt:lpstr>
      <vt:lpstr>Example (2)</vt:lpstr>
      <vt:lpstr>Example (3)</vt:lpstr>
      <vt:lpstr>Simple Parity Check</vt:lpstr>
      <vt:lpstr>Encoder and Decoder for Simple Parity Check</vt:lpstr>
      <vt:lpstr>Example (1)</vt:lpstr>
      <vt:lpstr>Example (1) Contd.</vt:lpstr>
      <vt:lpstr>Example (1) Contd.</vt:lpstr>
      <vt:lpstr>Cyclic Redundancy Check</vt:lpstr>
      <vt:lpstr>Cyclic Redundancy Check</vt:lpstr>
      <vt:lpstr>CRC Encoder and Decoder</vt:lpstr>
      <vt:lpstr>Division in CRC Encoder</vt:lpstr>
      <vt:lpstr>Division in CRC Encoder for Two case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DIU</cp:lastModifiedBy>
  <cp:revision>75</cp:revision>
  <dcterms:created xsi:type="dcterms:W3CDTF">2021-05-22T07:59:00Z</dcterms:created>
  <dcterms:modified xsi:type="dcterms:W3CDTF">2021-07-24T16:05:03Z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2020-05-07T00:00:00Z</vt:filetime>
  </property>
  <property fmtid="{D5CDD505-2E9C-101B-9397-08002B2CF9AE}" pid="3" name="Creator">
    <vt:lpwstr>Microsoft® PowerPoint® for Microsoft 365</vt:lpwstr>
  </property>
  <property fmtid="{D5CDD505-2E9C-101B-9397-08002B2CF9AE}" pid="4" name="LastSaved">
    <vt:filetime>2021-05-22T00:00:00Z</vt:filetime>
  </property>
</Properties>
</file>