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513554"/>
            <a:ext cx="7892796" cy="40917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148" y="1320545"/>
            <a:ext cx="57597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545" y="2527807"/>
            <a:ext cx="3978909" cy="175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0" y="6512516"/>
            <a:ext cx="546100" cy="31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D</a:t>
            </a:r>
            <a:r>
              <a:rPr spc="-300" dirty="0"/>
              <a:t>A</a:t>
            </a:r>
            <a:r>
              <a:rPr spc="-395" dirty="0"/>
              <a:t>T</a:t>
            </a:r>
            <a:r>
              <a:rPr dirty="0"/>
              <a:t>A</a:t>
            </a:r>
            <a:r>
              <a:rPr spc="-105" dirty="0"/>
              <a:t> </a:t>
            </a:r>
            <a:r>
              <a:rPr spc="-60" dirty="0"/>
              <a:t>C</a:t>
            </a:r>
            <a:r>
              <a:rPr spc="-50" dirty="0"/>
              <a:t>O</a:t>
            </a:r>
            <a:r>
              <a:rPr spc="-65" dirty="0"/>
              <a:t>MM</a:t>
            </a:r>
            <a:r>
              <a:rPr spc="-60" dirty="0"/>
              <a:t>UN</a:t>
            </a:r>
            <a:r>
              <a:rPr spc="-25" dirty="0"/>
              <a:t>I</a:t>
            </a:r>
            <a:r>
              <a:rPr spc="-60" dirty="0"/>
              <a:t>C</a:t>
            </a:r>
            <a:r>
              <a:rPr spc="-325" dirty="0"/>
              <a:t>A</a:t>
            </a:r>
            <a:r>
              <a:rPr spc="-60" dirty="0"/>
              <a:t>T</a:t>
            </a:r>
            <a:r>
              <a:rPr spc="-25" dirty="0"/>
              <a:t>I</a:t>
            </a:r>
            <a:r>
              <a:rPr spc="-50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CSE</a:t>
            </a:r>
            <a:r>
              <a:rPr spc="-145" dirty="0"/>
              <a:t> </a:t>
            </a:r>
            <a:r>
              <a:rPr spc="-35" dirty="0"/>
              <a:t>225/233</a:t>
            </a:r>
          </a:p>
          <a:p>
            <a:pPr marL="1270">
              <a:lnSpc>
                <a:spcPct val="100000"/>
              </a:lnSpc>
              <a:spcBef>
                <a:spcPts val="25"/>
              </a:spcBef>
            </a:pPr>
            <a:endParaRPr sz="4000"/>
          </a:p>
          <a:p>
            <a:pPr marL="1270" algn="ctr">
              <a:lnSpc>
                <a:spcPct val="100000"/>
              </a:lnSpc>
            </a:pPr>
            <a:r>
              <a:rPr sz="3000" spc="-30" dirty="0">
                <a:solidFill>
                  <a:srgbClr val="FF0000"/>
                </a:solidFill>
              </a:rPr>
              <a:t>WEEK-11,</a:t>
            </a:r>
            <a:r>
              <a:rPr sz="3000" spc="-85" dirty="0">
                <a:solidFill>
                  <a:srgbClr val="FF0000"/>
                </a:solidFill>
              </a:rPr>
              <a:t> </a:t>
            </a:r>
            <a:r>
              <a:rPr sz="3000" spc="-30" dirty="0">
                <a:solidFill>
                  <a:srgbClr val="FF0000"/>
                </a:solidFill>
              </a:rPr>
              <a:t>LESSON-1</a:t>
            </a:r>
            <a:r>
              <a:rPr sz="3000" spc="-100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&amp;</a:t>
            </a:r>
            <a:r>
              <a:rPr sz="3000" spc="-70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2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2979166" y="4927091"/>
            <a:ext cx="3197860" cy="448309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54"/>
              </a:lnSpc>
            </a:pPr>
            <a:r>
              <a:rPr sz="3000" spc="-10" dirty="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sz="3000" spc="-100" dirty="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D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sz="3000" spc="-35" dirty="0">
                <a:solidFill>
                  <a:srgbClr val="FF0000"/>
                </a:solidFill>
                <a:latin typeface="Cambria Math"/>
                <a:cs typeface="Cambria Math"/>
              </a:rPr>
              <a:t>EC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sz="3000" spc="-15" dirty="0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endParaRPr sz="30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762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Complementary</a:t>
            </a:r>
            <a:r>
              <a:rPr sz="3600" spc="-130" dirty="0"/>
              <a:t> </a:t>
            </a:r>
            <a:r>
              <a:rPr sz="3600" spc="-30" dirty="0"/>
              <a:t>Checksum</a:t>
            </a:r>
            <a:r>
              <a:rPr sz="3600" spc="-145" dirty="0"/>
              <a:t> </a:t>
            </a:r>
            <a:r>
              <a:rPr sz="3600" spc="-40" dirty="0"/>
              <a:t>(Procedure)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07" y="1989546"/>
            <a:ext cx="8697386" cy="2915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7592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Complementary</a:t>
            </a:r>
            <a:r>
              <a:rPr sz="3600" spc="-130" dirty="0"/>
              <a:t> </a:t>
            </a:r>
            <a:r>
              <a:rPr sz="3600" spc="-30" dirty="0"/>
              <a:t>Checksum</a:t>
            </a:r>
            <a:r>
              <a:rPr sz="3600" spc="-140" dirty="0"/>
              <a:t> </a:t>
            </a:r>
            <a:r>
              <a:rPr sz="3600" spc="-30" dirty="0"/>
              <a:t>(Algorithm)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924" y="1175098"/>
            <a:ext cx="6602227" cy="48634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0" y="6512516"/>
            <a:ext cx="68834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10.</a:t>
            </a:r>
            <a:fld id="{81D60167-4931-47E6-BA6A-407CBD079E47}" type="slidenum"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11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3694" y="6434429"/>
            <a:ext cx="4629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Tahoma"/>
                <a:cs typeface="Tahoma"/>
              </a:rPr>
              <a:t>10</a:t>
            </a:r>
            <a:r>
              <a:rPr sz="1200" b="1" spc="-5" dirty="0">
                <a:solidFill>
                  <a:srgbClr val="888888"/>
                </a:solidFill>
                <a:latin typeface="Tahoma"/>
                <a:cs typeface="Tahoma"/>
              </a:rPr>
              <a:t>.</a:t>
            </a:r>
            <a:r>
              <a:rPr sz="1200" b="1" dirty="0">
                <a:solidFill>
                  <a:srgbClr val="888888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 txBox="1"/>
          <p:nvPr/>
        </p:nvSpPr>
        <p:spPr>
          <a:xfrm>
            <a:off x="240347" y="1272086"/>
            <a:ext cx="85871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understand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cyclic</a:t>
            </a:r>
            <a:r>
              <a:rPr sz="2400" dirty="0">
                <a:latin typeface="Times New Roman"/>
                <a:cs typeface="Times New Roman"/>
              </a:rPr>
              <a:t> codes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how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analyzed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Times New Roman"/>
                <a:cs typeface="Times New Roman"/>
              </a:rPr>
              <a:t>them as </a:t>
            </a:r>
            <a:r>
              <a:rPr sz="2400" spc="-5" dirty="0">
                <a:latin typeface="Times New Roman"/>
                <a:cs typeface="Times New Roman"/>
              </a:rPr>
              <a:t>polynomials.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pattern of </a:t>
            </a:r>
            <a:r>
              <a:rPr sz="2400" spc="5" dirty="0">
                <a:latin typeface="Times New Roman"/>
                <a:cs typeface="Times New Roman"/>
              </a:rPr>
              <a:t>0s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1s </a:t>
            </a:r>
            <a:r>
              <a:rPr sz="2400" dirty="0">
                <a:latin typeface="Times New Roman"/>
                <a:cs typeface="Times New Roman"/>
              </a:rPr>
              <a:t> 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as a </a:t>
            </a:r>
            <a:r>
              <a:rPr sz="2400" spc="-5" dirty="0">
                <a:latin typeface="Times New Roman"/>
                <a:cs typeface="Times New Roman"/>
              </a:rPr>
              <a:t>polynomial with </a:t>
            </a:r>
            <a:r>
              <a:rPr sz="2400" spc="-10" dirty="0">
                <a:latin typeface="Times New Roman"/>
                <a:cs typeface="Times New Roman"/>
              </a:rPr>
              <a:t>coefficients </a:t>
            </a:r>
            <a:r>
              <a:rPr sz="2400" dirty="0">
                <a:latin typeface="Times New Roman"/>
                <a:cs typeface="Times New Roman"/>
              </a:rPr>
              <a:t>of 0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1.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 of each term </a:t>
            </a:r>
            <a:r>
              <a:rPr sz="2400" spc="-5" dirty="0">
                <a:latin typeface="Times New Roman"/>
                <a:cs typeface="Times New Roman"/>
              </a:rPr>
              <a:t>shows</a:t>
            </a:r>
            <a:r>
              <a:rPr sz="2400" dirty="0">
                <a:latin typeface="Times New Roman"/>
                <a:cs typeface="Times New Roman"/>
              </a:rPr>
              <a:t> the position 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bit;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coefficient </a:t>
            </a:r>
            <a:r>
              <a:rPr sz="2400" spc="-5" dirty="0">
                <a:latin typeface="Times New Roman"/>
                <a:cs typeface="Times New Roman"/>
              </a:rPr>
              <a:t> shows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bit.</a:t>
            </a:r>
          </a:p>
        </p:txBody>
      </p:sp>
      <p:sp>
        <p:nvSpPr>
          <p:cNvPr id="66" name="object 66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Polynomial</a:t>
            </a:r>
            <a:endParaRPr sz="3600"/>
          </a:p>
        </p:txBody>
      </p:sp>
      <p:pic>
        <p:nvPicPr>
          <p:cNvPr id="70" name="object 7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76" y="3318520"/>
            <a:ext cx="8418937" cy="2063861"/>
          </a:xfrm>
          <a:prstGeom prst="rect">
            <a:avLst/>
          </a:prstGeom>
        </p:spPr>
      </p:pic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367027"/>
            <a:ext cx="6097524" cy="42418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845" y="225044"/>
            <a:ext cx="5869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CRC</a:t>
            </a:r>
            <a:r>
              <a:rPr sz="3600" spc="-105" dirty="0"/>
              <a:t> </a:t>
            </a:r>
            <a:r>
              <a:rPr sz="3600" spc="-30" dirty="0"/>
              <a:t>Division</a:t>
            </a:r>
            <a:r>
              <a:rPr sz="3600" spc="-114" dirty="0"/>
              <a:t> </a:t>
            </a:r>
            <a:r>
              <a:rPr sz="3600" spc="-15" dirty="0"/>
              <a:t>using</a:t>
            </a:r>
            <a:r>
              <a:rPr sz="3600" spc="-110" dirty="0"/>
              <a:t> </a:t>
            </a:r>
            <a:r>
              <a:rPr sz="3600" spc="-35" dirty="0"/>
              <a:t>polynomial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997" y="1558181"/>
            <a:ext cx="8576455" cy="32402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402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Standard</a:t>
            </a:r>
            <a:r>
              <a:rPr sz="3600" spc="-120" dirty="0"/>
              <a:t> </a:t>
            </a:r>
            <a:r>
              <a:rPr sz="3600" spc="-45" dirty="0"/>
              <a:t>Polynomial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126"/>
          <p:cNvSpPr txBox="1"/>
          <p:nvPr/>
        </p:nvSpPr>
        <p:spPr>
          <a:xfrm>
            <a:off x="277865" y="1247498"/>
            <a:ext cx="858774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Checksum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error-detecting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technique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applied to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 of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length.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Internet, the checksum technique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mostly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network</a:t>
            </a:r>
            <a:r>
              <a:rPr sz="2400" b="1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transport</a:t>
            </a:r>
            <a:r>
              <a:rPr sz="2400" b="1" spc="35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layer</a:t>
            </a:r>
            <a:r>
              <a:rPr sz="2400" spc="3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rather</a:t>
            </a:r>
            <a:r>
              <a:rPr sz="2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2400" b="1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3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b="1" spc="-5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layer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source,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m-bit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units.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generator then creates an extra </a:t>
            </a:r>
            <a:r>
              <a:rPr sz="2400" spc="-10" dirty="0">
                <a:latin typeface="Times New Roman"/>
                <a:cs typeface="Times New Roman"/>
              </a:rPr>
              <a:t>m-bit </a:t>
            </a:r>
            <a:r>
              <a:rPr sz="2400" spc="-5" dirty="0">
                <a:latin typeface="Times New Roman"/>
                <a:cs typeface="Times New Roman"/>
              </a:rPr>
              <a:t>unit called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checksum, which </a:t>
            </a:r>
            <a:r>
              <a:rPr sz="2400" dirty="0">
                <a:latin typeface="Times New Roman"/>
                <a:cs typeface="Times New Roman"/>
              </a:rPr>
              <a:t> is </a:t>
            </a:r>
            <a:r>
              <a:rPr sz="2400" spc="-5" dirty="0">
                <a:latin typeface="Times New Roman"/>
                <a:cs typeface="Times New Roman"/>
              </a:rPr>
              <a:t>sent with the message. 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destination,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checker creates </a:t>
            </a:r>
            <a:r>
              <a:rPr sz="2400" dirty="0">
                <a:latin typeface="Times New Roman"/>
                <a:cs typeface="Times New Roman"/>
              </a:rPr>
              <a:t>a new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checksum from the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message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sent checksum. 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If </a:t>
            </a:r>
            <a:r>
              <a:rPr sz="2400" b="1" spc="-5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new checksum 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is all 0s, the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message </a:t>
            </a:r>
            <a:r>
              <a:rPr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is </a:t>
            </a:r>
            <a:r>
              <a:rPr sz="24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accepted</a:t>
            </a:r>
            <a:r>
              <a:rPr sz="2400" spc="-5" dirty="0">
                <a:latin typeface="Times New Roman"/>
                <a:cs typeface="Times New Roman"/>
              </a:rPr>
              <a:t>;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otherwise, the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discarded</a:t>
            </a:r>
            <a:r>
              <a:rPr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lang="en-GB" sz="24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Conceptual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checksum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presented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slide.</a:t>
            </a:r>
          </a:p>
        </p:txBody>
      </p:sp>
      <p:sp>
        <p:nvSpPr>
          <p:cNvPr id="127" name="object 127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2001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Ch</a:t>
            </a:r>
            <a:r>
              <a:rPr sz="3600" spc="-30" dirty="0"/>
              <a:t>ec</a:t>
            </a:r>
            <a:r>
              <a:rPr sz="3600" spc="-65" dirty="0"/>
              <a:t>k</a:t>
            </a:r>
            <a:r>
              <a:rPr sz="3600" spc="-25" dirty="0"/>
              <a:t>s</a:t>
            </a:r>
            <a:r>
              <a:rPr sz="3600" spc="-35" dirty="0"/>
              <a:t>u</a:t>
            </a:r>
            <a:r>
              <a:rPr sz="3600" dirty="0"/>
              <a:t>m</a:t>
            </a:r>
            <a:endParaRPr sz="3600"/>
          </a:p>
        </p:txBody>
      </p:sp>
      <p:sp>
        <p:nvSpPr>
          <p:cNvPr id="131" name="object 1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44" y="1654955"/>
            <a:ext cx="8445703" cy="38614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10675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4028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Ch</a:t>
            </a:r>
            <a:r>
              <a:rPr sz="3600" spc="-30" dirty="0"/>
              <a:t>ec</a:t>
            </a:r>
            <a:r>
              <a:rPr sz="3600" spc="-65" dirty="0"/>
              <a:t>k</a:t>
            </a:r>
            <a:r>
              <a:rPr sz="3600" spc="-25" dirty="0"/>
              <a:t>s</a:t>
            </a:r>
            <a:r>
              <a:rPr sz="3600" spc="-35" dirty="0"/>
              <a:t>u</a:t>
            </a:r>
            <a:r>
              <a:rPr sz="3600" dirty="0"/>
              <a:t>m</a:t>
            </a:r>
            <a:r>
              <a:rPr sz="3600" spc="-120" dirty="0"/>
              <a:t> </a:t>
            </a:r>
            <a:r>
              <a:rPr sz="3600" spc="-20" dirty="0"/>
              <a:t>(C</a:t>
            </a:r>
            <a:r>
              <a:rPr sz="3600" spc="-30" dirty="0"/>
              <a:t>o</a:t>
            </a:r>
            <a:r>
              <a:rPr sz="3600" spc="-40" dirty="0"/>
              <a:t>n</a:t>
            </a:r>
            <a:r>
              <a:rPr sz="3600" spc="-30" dirty="0"/>
              <a:t>ce</a:t>
            </a:r>
            <a:r>
              <a:rPr sz="3600" spc="-35" dirty="0"/>
              <a:t>p</a:t>
            </a:r>
            <a:r>
              <a:rPr sz="3600" spc="-20" dirty="0"/>
              <a:t>t</a:t>
            </a:r>
            <a:r>
              <a:rPr sz="3600" dirty="0"/>
              <a:t>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12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1685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E</a:t>
            </a:r>
            <a:r>
              <a:rPr sz="3600" spc="-60" dirty="0"/>
              <a:t>x</a:t>
            </a:r>
            <a:r>
              <a:rPr sz="3600" spc="-30" dirty="0"/>
              <a:t>a</a:t>
            </a:r>
            <a:r>
              <a:rPr sz="3600" spc="-55" dirty="0"/>
              <a:t>m</a:t>
            </a:r>
            <a:r>
              <a:rPr sz="3600" spc="-50" dirty="0"/>
              <a:t>p</a:t>
            </a:r>
            <a:r>
              <a:rPr sz="3600" spc="-20" dirty="0"/>
              <a:t>l</a:t>
            </a:r>
            <a:r>
              <a:rPr sz="3600" dirty="0"/>
              <a:t>e</a:t>
            </a:r>
            <a:endParaRPr sz="3600"/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31" name="object 131"/>
          <p:cNvSpPr txBox="1"/>
          <p:nvPr/>
        </p:nvSpPr>
        <p:spPr>
          <a:xfrm>
            <a:off x="121693" y="1213805"/>
            <a:ext cx="860742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Suppose our data is a list </a:t>
            </a:r>
            <a:r>
              <a:rPr sz="2800" dirty="0">
                <a:latin typeface="Times New Roman"/>
                <a:cs typeface="Times New Roman"/>
              </a:rPr>
              <a:t>of five 4-bit </a:t>
            </a:r>
            <a:r>
              <a:rPr sz="2800" spc="-5" dirty="0">
                <a:latin typeface="Times New Roman"/>
                <a:cs typeface="Times New Roman"/>
              </a:rPr>
              <a:t>numbers that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want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destination.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addition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numbers,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send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sum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numbers.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example, if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set of numbers is (7, </a:t>
            </a:r>
            <a:r>
              <a:rPr sz="2800" spc="-40" dirty="0">
                <a:latin typeface="Times New Roman"/>
                <a:cs typeface="Times New Roman"/>
              </a:rPr>
              <a:t>11, </a:t>
            </a:r>
            <a:r>
              <a:rPr sz="2800" spc="-5" dirty="0">
                <a:latin typeface="Times New Roman"/>
                <a:cs typeface="Times New Roman"/>
              </a:rPr>
              <a:t>12, 0, 6), we send (7, </a:t>
            </a:r>
            <a:r>
              <a:rPr sz="2800" spc="-40" dirty="0">
                <a:latin typeface="Times New Roman"/>
                <a:cs typeface="Times New Roman"/>
              </a:rPr>
              <a:t>11, </a:t>
            </a:r>
            <a:r>
              <a:rPr sz="2800" spc="-5" dirty="0">
                <a:latin typeface="Times New Roman"/>
                <a:cs typeface="Times New Roman"/>
              </a:rPr>
              <a:t>12, 0, </a:t>
            </a:r>
            <a:r>
              <a:rPr sz="2800" dirty="0">
                <a:latin typeface="Times New Roman"/>
                <a:cs typeface="Times New Roman"/>
              </a:rPr>
              <a:t> 6,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36</a:t>
            </a:r>
            <a:r>
              <a:rPr sz="2800" dirty="0">
                <a:latin typeface="Times New Roman"/>
                <a:cs typeface="Times New Roman"/>
              </a:rPr>
              <a:t>), </a:t>
            </a: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36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the sum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original numbers</a:t>
            </a:r>
            <a:r>
              <a:rPr sz="2800" spc="-5" dirty="0">
                <a:latin typeface="Times New Roman"/>
                <a:cs typeface="Times New Roman"/>
              </a:rPr>
              <a:t>.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receiver </a:t>
            </a:r>
            <a:r>
              <a:rPr sz="2800" dirty="0">
                <a:latin typeface="Times New Roman"/>
                <a:cs typeface="Times New Roman"/>
              </a:rPr>
              <a:t>adds the </a:t>
            </a:r>
            <a:r>
              <a:rPr sz="2800" spc="-5" dirty="0">
                <a:latin typeface="Times New Roman"/>
                <a:cs typeface="Times New Roman"/>
              </a:rPr>
              <a:t>five numbers and compares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result 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sum. </a:t>
            </a:r>
            <a:r>
              <a:rPr sz="2800" b="1" spc="5" dirty="0">
                <a:latin typeface="Times New Roman"/>
                <a:cs typeface="Times New Roman"/>
              </a:rPr>
              <a:t>If </a:t>
            </a:r>
            <a:r>
              <a:rPr sz="2800" b="1" spc="-5" dirty="0">
                <a:latin typeface="Times New Roman"/>
                <a:cs typeface="Times New Roman"/>
              </a:rPr>
              <a:t>the two are the same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b="1" spc="-5" dirty="0">
                <a:latin typeface="Times New Roman"/>
                <a:cs typeface="Times New Roman"/>
              </a:rPr>
              <a:t>the receiver </a:t>
            </a:r>
            <a:r>
              <a:rPr sz="2800" b="1" spc="-10" dirty="0">
                <a:latin typeface="Times New Roman"/>
                <a:cs typeface="Times New Roman"/>
              </a:rPr>
              <a:t>assumes </a:t>
            </a:r>
            <a:r>
              <a:rPr sz="2800" b="1" spc="-5" dirty="0">
                <a:latin typeface="Times New Roman"/>
                <a:cs typeface="Times New Roman"/>
              </a:rPr>
              <a:t>no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error</a:t>
            </a:r>
            <a:r>
              <a:rPr sz="2800" spc="-20" dirty="0">
                <a:latin typeface="Times New Roman"/>
                <a:cs typeface="Times New Roman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accepts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 the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five</a:t>
            </a:r>
            <a:r>
              <a:rPr sz="28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numbers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discards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sum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Otherwise, there is </a:t>
            </a:r>
            <a:r>
              <a:rPr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an 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error somewhere and </a:t>
            </a:r>
            <a:r>
              <a:rPr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data are </a:t>
            </a:r>
            <a:r>
              <a:rPr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not </a:t>
            </a:r>
            <a:r>
              <a:rPr sz="280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accepted.</a:t>
            </a:r>
            <a:endParaRPr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3389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Example</a:t>
            </a:r>
            <a:r>
              <a:rPr sz="3600" spc="-135" dirty="0"/>
              <a:t> </a:t>
            </a:r>
            <a:r>
              <a:rPr sz="3600" spc="-30" dirty="0"/>
              <a:t>(Contd.)</a:t>
            </a:r>
            <a:endParaRPr sz="3600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3" name="object 73"/>
          <p:cNvSpPr txBox="1"/>
          <p:nvPr/>
        </p:nvSpPr>
        <p:spPr>
          <a:xfrm>
            <a:off x="252475" y="1371600"/>
            <a:ext cx="86055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make </a:t>
            </a:r>
            <a:r>
              <a:rPr sz="2800" dirty="0">
                <a:latin typeface="Times New Roman"/>
                <a:cs typeface="Times New Roman"/>
              </a:rPr>
              <a:t>the job of the </a:t>
            </a:r>
            <a:r>
              <a:rPr sz="2800" spc="-5" dirty="0">
                <a:latin typeface="Times New Roman"/>
                <a:cs typeface="Times New Roman"/>
              </a:rPr>
              <a:t>receiver easier if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send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negative (complement)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sum, called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CC00"/>
                </a:solidFill>
                <a:latin typeface="Times New Roman"/>
                <a:cs typeface="Times New Roman"/>
              </a:rPr>
              <a:t>checksum</a:t>
            </a:r>
            <a:r>
              <a:rPr sz="2800" spc="-10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case,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send </a:t>
            </a:r>
            <a:r>
              <a:rPr sz="2800" dirty="0">
                <a:latin typeface="Times New Roman"/>
                <a:cs typeface="Times New Roman"/>
              </a:rPr>
              <a:t>(7, </a:t>
            </a:r>
            <a:r>
              <a:rPr sz="2800" spc="-35" dirty="0">
                <a:latin typeface="Times New Roman"/>
                <a:cs typeface="Times New Roman"/>
              </a:rPr>
              <a:t>11,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12, 0, 6, </a:t>
            </a:r>
            <a:r>
              <a:rPr sz="2800" spc="-5" dirty="0">
                <a:solidFill>
                  <a:srgbClr val="00CC00"/>
                </a:solidFill>
                <a:latin typeface="Times New Roman"/>
                <a:cs typeface="Times New Roman"/>
              </a:rPr>
              <a:t>−36</a:t>
            </a:r>
            <a:r>
              <a:rPr sz="2800" spc="-5" dirty="0">
                <a:latin typeface="Times New Roman"/>
                <a:cs typeface="Times New Roman"/>
              </a:rPr>
              <a:t>). The receiver </a:t>
            </a:r>
            <a:r>
              <a:rPr sz="2800" spc="-15" dirty="0">
                <a:latin typeface="Times New Roman"/>
                <a:cs typeface="Times New Roman"/>
              </a:rPr>
              <a:t>can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 all the numbers received (including the checksum). </a:t>
            </a:r>
            <a:r>
              <a:rPr sz="2800" spc="10" dirty="0">
                <a:latin typeface="Times New Roman"/>
                <a:cs typeface="Times New Roman"/>
              </a:rPr>
              <a:t>If 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result is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0, </a:t>
            </a:r>
            <a:r>
              <a:rPr sz="28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it assumes </a:t>
            </a:r>
            <a:r>
              <a:rPr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no error</a:t>
            </a:r>
            <a:r>
              <a:rPr sz="2800" dirty="0">
                <a:latin typeface="Times New Roman"/>
                <a:cs typeface="Times New Roman"/>
              </a:rPr>
              <a:t>;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otherwise, there is 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error.</a:t>
            </a:r>
            <a:endParaRPr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71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252475" y="347217"/>
            <a:ext cx="88915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35" dirty="0"/>
              <a:t>Example</a:t>
            </a:r>
            <a:r>
              <a:rPr lang="en-US" sz="3600" spc="-90" dirty="0"/>
              <a:t> </a:t>
            </a:r>
            <a:r>
              <a:rPr lang="en-US" sz="3600" dirty="0"/>
              <a:t>-</a:t>
            </a:r>
            <a:r>
              <a:rPr lang="en-US" sz="3600" spc="-45" dirty="0"/>
              <a:t> </a:t>
            </a:r>
            <a:r>
              <a:rPr lang="en-US" sz="3600" spc="-35" dirty="0"/>
              <a:t>Complementary</a:t>
            </a:r>
            <a:r>
              <a:rPr lang="en-US" sz="3600" spc="-95" dirty="0"/>
              <a:t> </a:t>
            </a:r>
            <a:r>
              <a:rPr lang="en-US" sz="3600" spc="-30" dirty="0"/>
              <a:t>Checksum</a:t>
            </a:r>
            <a:endParaRPr sz="3600" dirty="0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10.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152284"/>
            <a:ext cx="7744968" cy="49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441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Tahoma</vt:lpstr>
      <vt:lpstr>Times New Roman</vt:lpstr>
      <vt:lpstr>Office Theme</vt:lpstr>
      <vt:lpstr>DATA COMMUNICATION</vt:lpstr>
      <vt:lpstr>Polynomial</vt:lpstr>
      <vt:lpstr>CRC Division using polynomial</vt:lpstr>
      <vt:lpstr>Standard Polynomial</vt:lpstr>
      <vt:lpstr>Checksum</vt:lpstr>
      <vt:lpstr>Checksum (Concept)</vt:lpstr>
      <vt:lpstr>Example</vt:lpstr>
      <vt:lpstr>Example (Contd.)</vt:lpstr>
      <vt:lpstr>Example - Complementary Checksum</vt:lpstr>
      <vt:lpstr>Complementary Checksum (Procedure)</vt:lpstr>
      <vt:lpstr>Complementary Checksum (Algorithm)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18</cp:revision>
  <dcterms:created xsi:type="dcterms:W3CDTF">2021-05-22T08:00:56Z</dcterms:created>
  <dcterms:modified xsi:type="dcterms:W3CDTF">2021-07-24T16:05:36Z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