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449" y="1572259"/>
            <a:ext cx="881710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173226"/>
            <a:ext cx="8607425" cy="3202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4173" y="6486728"/>
            <a:ext cx="229235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74051" y="6392092"/>
            <a:ext cx="688340" cy="30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832" y="1528572"/>
              <a:ext cx="3800094" cy="37985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799454" y="4241291"/>
            <a:ext cx="2609850" cy="387350"/>
          </a:xfrm>
          <a:prstGeom prst="rect">
            <a:avLst/>
          </a:prstGeom>
          <a:solidFill>
            <a:srgbClr val="66FF33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990"/>
              </a:lnSpc>
            </a:pP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M</a:t>
            </a:r>
            <a:r>
              <a:rPr sz="2600" spc="-20" dirty="0">
                <a:solidFill>
                  <a:srgbClr val="660066"/>
                </a:solidFill>
                <a:latin typeface="Cambria Math"/>
                <a:cs typeface="Cambria Math"/>
              </a:rPr>
              <a:t>U</a:t>
            </a:r>
            <a:r>
              <a:rPr sz="2600" spc="-295" dirty="0">
                <a:solidFill>
                  <a:srgbClr val="660066"/>
                </a:solidFill>
                <a:latin typeface="Cambria Math"/>
                <a:cs typeface="Cambria Math"/>
              </a:rPr>
              <a:t>L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T</a:t>
            </a:r>
            <a:r>
              <a:rPr sz="2600" spc="-20" dirty="0">
                <a:solidFill>
                  <a:srgbClr val="660066"/>
                </a:solidFill>
                <a:latin typeface="Cambria Math"/>
                <a:cs typeface="Cambria Math"/>
              </a:rPr>
              <a:t>I</a:t>
            </a:r>
            <a:r>
              <a:rPr sz="2600" spc="-30" dirty="0">
                <a:solidFill>
                  <a:srgbClr val="660066"/>
                </a:solidFill>
                <a:latin typeface="Cambria Math"/>
                <a:cs typeface="Cambria Math"/>
              </a:rPr>
              <a:t>P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L</a:t>
            </a:r>
            <a:r>
              <a:rPr sz="2600" dirty="0">
                <a:solidFill>
                  <a:srgbClr val="660066"/>
                </a:solidFill>
                <a:latin typeface="Cambria Math"/>
                <a:cs typeface="Cambria Math"/>
              </a:rPr>
              <a:t>E</a:t>
            </a:r>
            <a:r>
              <a:rPr sz="2600" spc="-80" dirty="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sz="2600" spc="-50" dirty="0">
                <a:solidFill>
                  <a:srgbClr val="660066"/>
                </a:solidFill>
                <a:latin typeface="Cambria Math"/>
                <a:cs typeface="Cambria Math"/>
              </a:rPr>
              <a:t>A</a:t>
            </a:r>
            <a:r>
              <a:rPr sz="2600" spc="-40" dirty="0">
                <a:solidFill>
                  <a:srgbClr val="660066"/>
                </a:solidFill>
                <a:latin typeface="Cambria Math"/>
                <a:cs typeface="Cambria Math"/>
              </a:rPr>
              <a:t>C</a:t>
            </a: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C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ES</a:t>
            </a:r>
            <a:r>
              <a:rPr sz="2600" dirty="0">
                <a:solidFill>
                  <a:srgbClr val="660066"/>
                </a:solidFill>
                <a:latin typeface="Cambria Math"/>
                <a:cs typeface="Cambria Math"/>
              </a:rPr>
              <a:t>S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458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D</a:t>
            </a:r>
            <a:r>
              <a:rPr spc="-204" dirty="0"/>
              <a:t>A</a:t>
            </a:r>
            <a:r>
              <a:rPr spc="-254" dirty="0"/>
              <a:t>T</a:t>
            </a:r>
            <a:r>
              <a:rPr dirty="0"/>
              <a:t>A</a:t>
            </a:r>
            <a:r>
              <a:rPr spc="-85" dirty="0"/>
              <a:t> </a:t>
            </a:r>
            <a:r>
              <a:rPr spc="-35" dirty="0"/>
              <a:t>C</a:t>
            </a:r>
            <a:r>
              <a:rPr spc="-30" dirty="0"/>
              <a:t>O</a:t>
            </a:r>
            <a:r>
              <a:rPr spc="-35" dirty="0"/>
              <a:t>MM</a:t>
            </a:r>
            <a:r>
              <a:rPr spc="-40" dirty="0"/>
              <a:t>UN</a:t>
            </a:r>
            <a:r>
              <a:rPr spc="-25" dirty="0"/>
              <a:t>I</a:t>
            </a:r>
            <a:r>
              <a:rPr spc="-35" dirty="0"/>
              <a:t>C</a:t>
            </a:r>
            <a:r>
              <a:rPr spc="-204" dirty="0"/>
              <a:t>A</a:t>
            </a:r>
            <a:r>
              <a:rPr spc="-30" dirty="0"/>
              <a:t>T</a:t>
            </a:r>
            <a:r>
              <a:rPr spc="-25" dirty="0"/>
              <a:t>I</a:t>
            </a:r>
            <a:r>
              <a:rPr spc="-40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44388" y="2395473"/>
            <a:ext cx="2912745" cy="128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0000"/>
                </a:solidFill>
                <a:latin typeface="Cambria Math"/>
                <a:cs typeface="Cambria Math"/>
              </a:rPr>
              <a:t>CSE</a:t>
            </a:r>
            <a:r>
              <a:rPr sz="3000" spc="-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000" spc="-30" dirty="0">
                <a:solidFill>
                  <a:srgbClr val="FF0000"/>
                </a:solidFill>
                <a:latin typeface="Cambria Math"/>
                <a:cs typeface="Cambria Math"/>
              </a:rPr>
              <a:t>225/233</a:t>
            </a:r>
            <a:endParaRPr sz="3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WEEK-12,</a:t>
            </a:r>
            <a:r>
              <a:rPr sz="2600" spc="-110" dirty="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LESSON-1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40024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solidFill>
                  <a:srgbClr val="00AF50"/>
                </a:solidFill>
                <a:latin typeface="Calibri"/>
                <a:cs typeface="Calibri"/>
              </a:rPr>
              <a:t>Example</a:t>
            </a:r>
            <a:r>
              <a:rPr sz="4400" b="1" spc="-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00AF50"/>
                </a:solidFill>
                <a:latin typeface="Calibri"/>
                <a:cs typeface="Calibri"/>
              </a:rPr>
              <a:t>(Contd.)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339" y="1186942"/>
            <a:ext cx="8707755" cy="40328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92100" marR="55880" indent="-292100" algn="just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92100" algn="l"/>
              </a:tabLst>
            </a:pPr>
            <a:r>
              <a:rPr sz="2800" spc="-5" dirty="0">
                <a:solidFill>
                  <a:srgbClr val="0462C1"/>
                </a:solidFill>
                <a:latin typeface="Calibri"/>
                <a:cs typeface="Calibri"/>
              </a:rPr>
              <a:t>b.</a:t>
            </a:r>
            <a:r>
              <a:rPr sz="2800" spc="28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2,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{0,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1,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2,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3}.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means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775" spc="7" baseline="-9009" dirty="0">
                <a:latin typeface="Calibri"/>
                <a:cs typeface="Calibri"/>
              </a:rPr>
              <a:t>B </a:t>
            </a:r>
            <a:r>
              <a:rPr sz="2775" spc="-607" baseline="-9009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0, 2, 4, or 6 ms, based on the </a:t>
            </a:r>
            <a:r>
              <a:rPr sz="2800" spc="-15" dirty="0">
                <a:latin typeface="Calibri"/>
                <a:cs typeface="Calibri"/>
              </a:rPr>
              <a:t>outcome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random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462C1"/>
              </a:buClr>
              <a:buFont typeface="Arial MT"/>
              <a:buChar char="•"/>
            </a:pPr>
            <a:endParaRPr sz="3800" dirty="0">
              <a:latin typeface="Calibri"/>
              <a:cs typeface="Calibri"/>
            </a:endParaRPr>
          </a:p>
          <a:p>
            <a:pPr marL="292100" marR="56515" indent="-292100" algn="just">
              <a:lnSpc>
                <a:spcPts val="2690"/>
              </a:lnSpc>
              <a:buFont typeface="Arial MT"/>
              <a:buChar char="•"/>
              <a:tabLst>
                <a:tab pos="292100" algn="l"/>
              </a:tabLst>
            </a:pPr>
            <a:r>
              <a:rPr sz="2800" dirty="0">
                <a:solidFill>
                  <a:srgbClr val="0462C1"/>
                </a:solidFill>
                <a:latin typeface="Calibri"/>
                <a:cs typeface="Calibri"/>
              </a:rPr>
              <a:t>c.</a:t>
            </a:r>
            <a:r>
              <a:rPr sz="2800" spc="60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lang="en-GB" sz="2800" dirty="0" smtClean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800" dirty="0" smtClean="0">
                <a:latin typeface="Calibri"/>
                <a:cs typeface="Calibri"/>
              </a:rPr>
              <a:t>,</a:t>
            </a:r>
            <a:r>
              <a:rPr sz="2800" spc="595" dirty="0" smtClean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spc="-10" dirty="0">
                <a:latin typeface="Calibri"/>
                <a:cs typeface="Calibri"/>
              </a:rPr>
              <a:t> is  </a:t>
            </a:r>
            <a:r>
              <a:rPr sz="2800" dirty="0">
                <a:latin typeface="Calibri"/>
                <a:cs typeface="Calibri"/>
              </a:rPr>
              <a:t>{0,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1,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2,  3,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4,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5,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6,  </a:t>
            </a:r>
            <a:r>
              <a:rPr sz="2800" dirty="0">
                <a:latin typeface="Calibri"/>
                <a:cs typeface="Calibri"/>
              </a:rPr>
              <a:t>7}.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775" spc="7" baseline="-9009" dirty="0">
                <a:latin typeface="Calibri"/>
                <a:cs typeface="Calibri"/>
              </a:rPr>
              <a:t>B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0, 2, </a:t>
            </a:r>
            <a:r>
              <a:rPr sz="2800" spc="-5" dirty="0">
                <a:latin typeface="Calibri"/>
                <a:cs typeface="Calibri"/>
              </a:rPr>
              <a:t>4, . . . , </a:t>
            </a:r>
            <a:r>
              <a:rPr sz="2800" dirty="0">
                <a:latin typeface="Calibri"/>
                <a:cs typeface="Calibri"/>
              </a:rPr>
              <a:t>14 </a:t>
            </a:r>
            <a:r>
              <a:rPr sz="2800" spc="-10" dirty="0">
                <a:latin typeface="Calibri"/>
                <a:cs typeface="Calibri"/>
              </a:rPr>
              <a:t>ms, </a:t>
            </a:r>
            <a:r>
              <a:rPr sz="2800" spc="-5" dirty="0">
                <a:latin typeface="Calibri"/>
                <a:cs typeface="Calibri"/>
              </a:rPr>
              <a:t>based on 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outcome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random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462C1"/>
              </a:buClr>
              <a:buFont typeface="Arial MT"/>
              <a:buChar char="•"/>
            </a:pPr>
            <a:endParaRPr sz="3800" dirty="0">
              <a:latin typeface="Calibri"/>
              <a:cs typeface="Calibri"/>
            </a:endParaRPr>
          </a:p>
          <a:p>
            <a:pPr marL="292100" marR="59690" indent="-292100" algn="just">
              <a:lnSpc>
                <a:spcPts val="2690"/>
              </a:lnSpc>
              <a:buFont typeface="Arial MT"/>
              <a:buChar char="•"/>
              <a:tabLst>
                <a:tab pos="292100" algn="l"/>
              </a:tabLst>
            </a:pPr>
            <a:r>
              <a:rPr sz="2800" spc="-10" dirty="0">
                <a:solidFill>
                  <a:srgbClr val="0462C1"/>
                </a:solidFill>
                <a:latin typeface="Calibri"/>
                <a:cs typeface="Calibri"/>
              </a:rPr>
              <a:t>d. </a:t>
            </a:r>
            <a:r>
              <a:rPr sz="2800" spc="-60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need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mention that if </a:t>
            </a:r>
            <a:r>
              <a:rPr sz="2800" spc="-5" dirty="0">
                <a:latin typeface="Calibri"/>
                <a:cs typeface="Calibri"/>
              </a:rPr>
              <a:t>K &gt; 10,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normally set </a:t>
            </a:r>
            <a:r>
              <a:rPr sz="2800" spc="-35" dirty="0">
                <a:latin typeface="Calibri"/>
                <a:cs typeface="Calibri"/>
              </a:rPr>
              <a:t>to 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" y="281686"/>
            <a:ext cx="860679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600" b="1" spc="-20" dirty="0">
                <a:solidFill>
                  <a:srgbClr val="00AF50"/>
                </a:solidFill>
                <a:latin typeface="Calibri"/>
                <a:cs typeface="Calibri"/>
              </a:rPr>
              <a:t>Vulnerable</a:t>
            </a:r>
            <a:r>
              <a:rPr sz="2600" b="1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AF50"/>
                </a:solidFill>
                <a:latin typeface="Calibri"/>
                <a:cs typeface="Calibri"/>
              </a:rPr>
              <a:t>time </a:t>
            </a:r>
            <a:r>
              <a:rPr sz="2600" b="1" spc="-15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2600" b="1" spc="-10" dirty="0">
                <a:solidFill>
                  <a:srgbClr val="00AF50"/>
                </a:solidFill>
                <a:latin typeface="Calibri"/>
                <a:cs typeface="Calibri"/>
              </a:rPr>
              <a:t> pure</a:t>
            </a:r>
            <a:r>
              <a:rPr sz="2600" b="1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AF50"/>
                </a:solidFill>
                <a:latin typeface="Calibri"/>
                <a:cs typeface="Calibri"/>
              </a:rPr>
              <a:t>ALOHA</a:t>
            </a:r>
            <a:r>
              <a:rPr sz="2600" b="1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AF50"/>
                </a:solidFill>
                <a:latin typeface="Calibri"/>
                <a:cs typeface="Calibri"/>
              </a:rPr>
              <a:t>protocol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</a:pP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Vulnerable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length</a:t>
            </a:r>
            <a:r>
              <a:rPr sz="2600" spc="-5" dirty="0">
                <a:latin typeface="Calibri"/>
                <a:cs typeface="Calibri"/>
              </a:rPr>
              <a:t> of</a:t>
            </a:r>
            <a:r>
              <a:rPr sz="2600" dirty="0">
                <a:latin typeface="Calibri"/>
                <a:cs typeface="Calibri"/>
              </a:rPr>
              <a:t> time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which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there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possibility of collision. </a:t>
            </a:r>
            <a:r>
              <a:rPr sz="2600" spc="-50" dirty="0">
                <a:latin typeface="Calibri"/>
                <a:cs typeface="Calibri"/>
              </a:rPr>
              <a:t>We </a:t>
            </a:r>
            <a:r>
              <a:rPr sz="2600" spc="-5" dirty="0">
                <a:latin typeface="Calibri"/>
                <a:cs typeface="Calibri"/>
              </a:rPr>
              <a:t>assume that </a:t>
            </a:r>
            <a:r>
              <a:rPr sz="2600" spc="-10" dirty="0">
                <a:latin typeface="Calibri"/>
                <a:cs typeface="Calibri"/>
              </a:rPr>
              <a:t>the stations </a:t>
            </a:r>
            <a:r>
              <a:rPr sz="2600" spc="-5" dirty="0">
                <a:latin typeface="Calibri"/>
                <a:cs typeface="Calibri"/>
              </a:rPr>
              <a:t>send </a:t>
            </a:r>
            <a:r>
              <a:rPr sz="2600" spc="-20" dirty="0">
                <a:latin typeface="Calibri"/>
                <a:cs typeface="Calibri"/>
              </a:rPr>
              <a:t>fixed 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length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frames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frame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taking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Tfr</a:t>
            </a:r>
            <a:r>
              <a:rPr sz="2600" i="1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seconds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send.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Following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figure</a:t>
            </a:r>
            <a:r>
              <a:rPr sz="2600" spc="4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shows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4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vulnerable</a:t>
            </a:r>
            <a:r>
              <a:rPr sz="2600" spc="43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4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4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station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1011" y="2579252"/>
            <a:ext cx="5135562" cy="328814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998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4400" b="1" spc="-70" dirty="0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039" y="1146403"/>
            <a:ext cx="8684260" cy="41478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Problem:</a:t>
            </a:r>
            <a:endParaRPr sz="2600">
              <a:latin typeface="Calibri"/>
              <a:cs typeface="Calibri"/>
            </a:endParaRPr>
          </a:p>
          <a:p>
            <a:pPr marL="50800" marR="43180" algn="just">
              <a:lnSpc>
                <a:spcPct val="80000"/>
              </a:lnSpc>
              <a:spcBef>
                <a:spcPts val="994"/>
              </a:spcBef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pure ALOHA </a:t>
            </a:r>
            <a:r>
              <a:rPr sz="2600" spc="-10" dirty="0">
                <a:latin typeface="Calibri"/>
                <a:cs typeface="Calibri"/>
              </a:rPr>
              <a:t>network </a:t>
            </a:r>
            <a:r>
              <a:rPr sz="2600" spc="-5" dirty="0">
                <a:latin typeface="Calibri"/>
                <a:cs typeface="Calibri"/>
              </a:rPr>
              <a:t>transmits 200-bit </a:t>
            </a:r>
            <a:r>
              <a:rPr sz="2600" spc="-15" dirty="0">
                <a:latin typeface="Calibri"/>
                <a:cs typeface="Calibri"/>
              </a:rPr>
              <a:t>frames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shared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channel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200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kbps.</a:t>
            </a:r>
            <a:r>
              <a:rPr sz="2600" spc="-5" dirty="0">
                <a:latin typeface="Calibri"/>
                <a:cs typeface="Calibri"/>
              </a:rPr>
              <a:t> What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requirement</a:t>
            </a:r>
            <a:r>
              <a:rPr sz="2600" spc="-10" dirty="0">
                <a:latin typeface="Calibri"/>
                <a:cs typeface="Calibri"/>
              </a:rPr>
              <a:t> 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make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collision-free?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600" spc="-5" dirty="0">
                <a:solidFill>
                  <a:srgbClr val="0462C1"/>
                </a:solidFill>
                <a:latin typeface="Calibri"/>
                <a:cs typeface="Calibri"/>
              </a:rPr>
              <a:t>Solution</a:t>
            </a:r>
            <a:endParaRPr sz="2600">
              <a:latin typeface="Calibri"/>
              <a:cs typeface="Calibri"/>
            </a:endParaRPr>
          </a:p>
          <a:p>
            <a:pPr marL="50800" marR="43180" algn="just">
              <a:lnSpc>
                <a:spcPct val="80000"/>
              </a:lnSpc>
              <a:spcBef>
                <a:spcPts val="1000"/>
              </a:spcBef>
            </a:pPr>
            <a:r>
              <a:rPr sz="2600" spc="-25" dirty="0">
                <a:latin typeface="Calibri"/>
                <a:cs typeface="Calibri"/>
              </a:rPr>
              <a:t>Average </a:t>
            </a:r>
            <a:r>
              <a:rPr sz="2600" spc="-15" dirty="0">
                <a:latin typeface="Calibri"/>
                <a:cs typeface="Calibri"/>
              </a:rPr>
              <a:t>frame </a:t>
            </a:r>
            <a:r>
              <a:rPr sz="2600" spc="-5" dirty="0">
                <a:latin typeface="Calibri"/>
                <a:cs typeface="Calibri"/>
              </a:rPr>
              <a:t>transmission time 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550" spc="7" baseline="-9803" dirty="0">
                <a:latin typeface="Calibri"/>
                <a:cs typeface="Calibri"/>
              </a:rPr>
              <a:t>fr  </a:t>
            </a:r>
            <a:r>
              <a:rPr sz="2600" spc="-5" dirty="0">
                <a:latin typeface="Calibri"/>
                <a:cs typeface="Calibri"/>
              </a:rPr>
              <a:t>is 200 </a:t>
            </a:r>
            <a:r>
              <a:rPr sz="2600" spc="-10" dirty="0">
                <a:latin typeface="Calibri"/>
                <a:cs typeface="Calibri"/>
              </a:rPr>
              <a:t>bits/200 kbps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dirty="0">
                <a:latin typeface="Calibri"/>
                <a:cs typeface="Calibri"/>
              </a:rPr>
              <a:t>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ms.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vulnerable </a:t>
            </a:r>
            <a:r>
              <a:rPr sz="2600" spc="-5" dirty="0">
                <a:latin typeface="Calibri"/>
                <a:cs typeface="Calibri"/>
              </a:rPr>
              <a:t>time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 × 1 </a:t>
            </a:r>
            <a:r>
              <a:rPr sz="2600" spc="-5" dirty="0">
                <a:latin typeface="Calibri"/>
                <a:cs typeface="Calibri"/>
              </a:rPr>
              <a:t>ms </a:t>
            </a:r>
            <a:r>
              <a:rPr sz="2600" dirty="0">
                <a:latin typeface="Calibri"/>
                <a:cs typeface="Calibri"/>
              </a:rPr>
              <a:t>= 2 ms. </a:t>
            </a:r>
            <a:r>
              <a:rPr sz="2600" spc="-5" dirty="0">
                <a:latin typeface="Calibri"/>
                <a:cs typeface="Calibri"/>
              </a:rPr>
              <a:t>This means no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station </a:t>
            </a:r>
            <a:r>
              <a:rPr sz="2600" spc="-5" dirty="0">
                <a:latin typeface="Calibri"/>
                <a:cs typeface="Calibri"/>
              </a:rPr>
              <a:t>should send </a:t>
            </a:r>
            <a:r>
              <a:rPr sz="2600" spc="-15" dirty="0">
                <a:latin typeface="Calibri"/>
                <a:cs typeface="Calibri"/>
              </a:rPr>
              <a:t>later </a:t>
            </a:r>
            <a:r>
              <a:rPr sz="2600" spc="-5" dirty="0">
                <a:latin typeface="Calibri"/>
                <a:cs typeface="Calibri"/>
              </a:rPr>
              <a:t>than </a:t>
            </a:r>
            <a:r>
              <a:rPr sz="2600" dirty="0">
                <a:latin typeface="Calibri"/>
                <a:cs typeface="Calibri"/>
              </a:rPr>
              <a:t>1 </a:t>
            </a:r>
            <a:r>
              <a:rPr sz="2600" spc="-5" dirty="0">
                <a:latin typeface="Calibri"/>
                <a:cs typeface="Calibri"/>
              </a:rPr>
              <a:t>ms </a:t>
            </a:r>
            <a:r>
              <a:rPr sz="2600" spc="-25" dirty="0">
                <a:latin typeface="Calibri"/>
                <a:cs typeface="Calibri"/>
              </a:rPr>
              <a:t>before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15" dirty="0">
                <a:latin typeface="Calibri"/>
                <a:cs typeface="Calibri"/>
              </a:rPr>
              <a:t>station </a:t>
            </a:r>
            <a:r>
              <a:rPr sz="2600" spc="-10" dirty="0">
                <a:latin typeface="Calibri"/>
                <a:cs typeface="Calibri"/>
              </a:rPr>
              <a:t>starts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transmission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dirty="0">
                <a:latin typeface="Calibri"/>
                <a:cs typeface="Calibri"/>
              </a:rPr>
              <a:t>no </a:t>
            </a:r>
            <a:r>
              <a:rPr sz="2600" spc="-15" dirty="0">
                <a:latin typeface="Calibri"/>
                <a:cs typeface="Calibri"/>
              </a:rPr>
              <a:t>station </a:t>
            </a:r>
            <a:r>
              <a:rPr sz="2600" spc="-5" dirty="0">
                <a:latin typeface="Calibri"/>
                <a:cs typeface="Calibri"/>
              </a:rPr>
              <a:t>should </a:t>
            </a:r>
            <a:r>
              <a:rPr sz="2600" spc="-10" dirty="0">
                <a:latin typeface="Calibri"/>
                <a:cs typeface="Calibri"/>
              </a:rPr>
              <a:t>start </a:t>
            </a:r>
            <a:r>
              <a:rPr sz="2600" spc="-5" dirty="0">
                <a:latin typeface="Calibri"/>
                <a:cs typeface="Calibri"/>
              </a:rPr>
              <a:t>sending during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1-ms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period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this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station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sending.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163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No</a:t>
            </a:r>
            <a:r>
              <a:rPr sz="4400" b="1" spc="-6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8610" y="2257170"/>
            <a:ext cx="5906135" cy="2369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19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The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throughput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pure</a:t>
            </a:r>
            <a:r>
              <a:rPr sz="2800" b="1" spc="-9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ALOHA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3175" algn="ctr">
              <a:lnSpc>
                <a:spcPts val="3190"/>
              </a:lnSpc>
            </a:pPr>
            <a:r>
              <a:rPr sz="2800" spc="-5" dirty="0">
                <a:solidFill>
                  <a:srgbClr val="0462C1"/>
                </a:solidFill>
                <a:latin typeface="Arial MT"/>
                <a:cs typeface="Arial MT"/>
              </a:rPr>
              <a:t>S</a:t>
            </a:r>
            <a:r>
              <a:rPr sz="2800" spc="-2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462C1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462C1"/>
                </a:solidFill>
                <a:latin typeface="Arial MT"/>
                <a:cs typeface="Arial MT"/>
              </a:rPr>
              <a:t>G</a:t>
            </a:r>
            <a:r>
              <a:rPr sz="2800" spc="-1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462C1"/>
                </a:solidFill>
                <a:latin typeface="Arial MT"/>
                <a:cs typeface="Arial MT"/>
              </a:rPr>
              <a:t>×</a:t>
            </a:r>
            <a:r>
              <a:rPr sz="2800" spc="-1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462C1"/>
                </a:solidFill>
                <a:latin typeface="Arial MT"/>
                <a:cs typeface="Arial MT"/>
              </a:rPr>
              <a:t>e </a:t>
            </a:r>
            <a:r>
              <a:rPr sz="2775" spc="-367" baseline="25525" dirty="0">
                <a:solidFill>
                  <a:srgbClr val="0462C1"/>
                </a:solidFill>
                <a:latin typeface="Arial MT"/>
                <a:cs typeface="Arial MT"/>
              </a:rPr>
              <a:t>−2G</a:t>
            </a:r>
            <a:endParaRPr sz="2775" baseline="25525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Arial MT"/>
              <a:cs typeface="Arial MT"/>
            </a:endParaRPr>
          </a:p>
          <a:p>
            <a:pPr marL="1905" algn="ctr">
              <a:lnSpc>
                <a:spcPct val="100000"/>
              </a:lnSpc>
            </a:pPr>
            <a:r>
              <a:rPr sz="2800" b="1" spc="-10" dirty="0">
                <a:latin typeface="Arial"/>
                <a:cs typeface="Arial"/>
              </a:rPr>
              <a:t>The</a:t>
            </a:r>
            <a:r>
              <a:rPr sz="2800" b="1" spc="-5" dirty="0">
                <a:latin typeface="Arial"/>
                <a:cs typeface="Arial"/>
              </a:rPr>
              <a:t> maximum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throughput</a:t>
            </a:r>
            <a:endParaRPr sz="28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670"/>
              </a:spcBef>
            </a:pPr>
            <a:r>
              <a:rPr sz="2800" spc="5" dirty="0">
                <a:solidFill>
                  <a:srgbClr val="0462C1"/>
                </a:solidFill>
                <a:latin typeface="Arial MT"/>
                <a:cs typeface="Arial MT"/>
              </a:rPr>
              <a:t>S</a:t>
            </a:r>
            <a:r>
              <a:rPr sz="2775" spc="7" baseline="-15015" dirty="0">
                <a:solidFill>
                  <a:srgbClr val="0462C1"/>
                </a:solidFill>
                <a:latin typeface="Arial MT"/>
                <a:cs typeface="Arial MT"/>
              </a:rPr>
              <a:t>max</a:t>
            </a:r>
            <a:r>
              <a:rPr sz="2775" spc="375" baseline="-1501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462C1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462C1"/>
                </a:solidFill>
                <a:latin typeface="Arial MT"/>
                <a:cs typeface="Arial MT"/>
              </a:rPr>
              <a:t>0.184</a:t>
            </a:r>
            <a:r>
              <a:rPr sz="280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G=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(1/2).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998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4400" b="1" spc="-70" dirty="0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173226"/>
            <a:ext cx="8604885" cy="320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Problem: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70000"/>
              </a:lnSpc>
              <a:spcBef>
                <a:spcPts val="994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pure ALOHA </a:t>
            </a:r>
            <a:r>
              <a:rPr sz="2400" spc="-10" dirty="0">
                <a:latin typeface="Calibri"/>
                <a:cs typeface="Calibri"/>
              </a:rPr>
              <a:t>network transmits 200-bit frames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shared </a:t>
            </a:r>
            <a:r>
              <a:rPr sz="2400" spc="-5" dirty="0">
                <a:latin typeface="Calibri"/>
                <a:cs typeface="Calibri"/>
              </a:rPr>
              <a:t>channel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kbps.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throughput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stations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together)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produces</a:t>
            </a:r>
            <a:endParaRPr sz="24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462C1"/>
                </a:solidFill>
                <a:latin typeface="Calibri"/>
                <a:cs typeface="Calibri"/>
              </a:rPr>
              <a:t>a.</a:t>
            </a:r>
            <a:r>
              <a:rPr sz="2400" spc="-1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1000 </a:t>
            </a:r>
            <a:r>
              <a:rPr sz="2400" spc="-10" dirty="0">
                <a:latin typeface="Calibri"/>
                <a:cs typeface="Calibri"/>
              </a:rPr>
              <a:t>frames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spc="106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62C1"/>
                </a:solidFill>
                <a:latin typeface="Calibri"/>
                <a:cs typeface="Calibri"/>
              </a:rPr>
              <a:t>b.</a:t>
            </a:r>
            <a:r>
              <a:rPr sz="2400" spc="-1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500 </a:t>
            </a:r>
            <a:r>
              <a:rPr sz="2400" spc="-10" dirty="0">
                <a:latin typeface="Calibri"/>
                <a:cs typeface="Calibri"/>
              </a:rPr>
              <a:t>frames</a:t>
            </a:r>
            <a:r>
              <a:rPr sz="2400" spc="-5" dirty="0">
                <a:latin typeface="Calibri"/>
                <a:cs typeface="Calibri"/>
              </a:rPr>
              <a:t> per </a:t>
            </a:r>
            <a:r>
              <a:rPr sz="2400" spc="-10" dirty="0">
                <a:latin typeface="Calibri"/>
                <a:cs typeface="Calibri"/>
              </a:rPr>
              <a:t>second</a:t>
            </a:r>
            <a:endParaRPr sz="24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462C1"/>
                </a:solidFill>
                <a:latin typeface="Calibri"/>
                <a:cs typeface="Calibri"/>
              </a:rPr>
              <a:t>c.</a:t>
            </a:r>
            <a:r>
              <a:rPr sz="2400" spc="-3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250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 </a:t>
            </a:r>
            <a:r>
              <a:rPr sz="2400" spc="-10" dirty="0">
                <a:latin typeface="Calibri"/>
                <a:cs typeface="Calibri"/>
              </a:rPr>
              <a:t>second.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462C1"/>
                </a:solidFill>
                <a:latin typeface="Calibri"/>
                <a:cs typeface="Calibri"/>
              </a:rPr>
              <a:t>Solution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transmission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200/200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kbps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4366641"/>
            <a:ext cx="633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2400" dirty="0">
                <a:solidFill>
                  <a:srgbClr val="0462C1"/>
                </a:solidFill>
                <a:latin typeface="Calibri"/>
                <a:cs typeface="Calibri"/>
              </a:rPr>
              <a:t>a.	</a:t>
            </a:r>
            <a:r>
              <a:rPr sz="2400" spc="-5" dirty="0">
                <a:latin typeface="Calibri"/>
                <a:cs typeface="Calibri"/>
              </a:rPr>
              <a:t>If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928" y="4366641"/>
            <a:ext cx="6338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3255" algn="l"/>
                <a:tab pos="1717675" algn="l"/>
                <a:tab pos="2832100" algn="l"/>
                <a:tab pos="3663950" algn="l"/>
                <a:tab pos="4735830" algn="l"/>
                <a:tab pos="5371465" algn="l"/>
              </a:tabLst>
            </a:pPr>
            <a:r>
              <a:rPr sz="2400" dirty="0">
                <a:latin typeface="Calibri"/>
                <a:cs typeface="Calibri"/>
              </a:rPr>
              <a:t>the	</a:t>
            </a:r>
            <a:r>
              <a:rPr sz="2400" spc="-25" dirty="0">
                <a:latin typeface="Calibri"/>
                <a:cs typeface="Calibri"/>
              </a:rPr>
              <a:t>system	</a:t>
            </a:r>
            <a:r>
              <a:rPr sz="2400" spc="-10" dirty="0">
                <a:latin typeface="Calibri"/>
                <a:cs typeface="Calibri"/>
              </a:rPr>
              <a:t>creates	</a:t>
            </a:r>
            <a:r>
              <a:rPr sz="2400" spc="-5" dirty="0">
                <a:latin typeface="Calibri"/>
                <a:cs typeface="Calibri"/>
              </a:rPr>
              <a:t>1000	</a:t>
            </a:r>
            <a:r>
              <a:rPr sz="2400" spc="-10" dirty="0">
                <a:latin typeface="Calibri"/>
                <a:cs typeface="Calibri"/>
              </a:rPr>
              <a:t>frames	</a:t>
            </a:r>
            <a:r>
              <a:rPr sz="2400" spc="-5" dirty="0">
                <a:latin typeface="Calibri"/>
                <a:cs typeface="Calibri"/>
              </a:rPr>
              <a:t>per	</a:t>
            </a:r>
            <a:r>
              <a:rPr sz="2400" spc="-10" dirty="0">
                <a:latin typeface="Calibri"/>
                <a:cs typeface="Calibri"/>
              </a:rPr>
              <a:t>second,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5709" y="4366641"/>
            <a:ext cx="1252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0085" algn="l"/>
                <a:tab pos="1085215" algn="l"/>
              </a:tabLst>
            </a:pPr>
            <a:r>
              <a:rPr sz="2400" dirty="0">
                <a:latin typeface="Calibri"/>
                <a:cs typeface="Calibri"/>
              </a:rPr>
              <a:t>this	is	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459" y="4622368"/>
            <a:ext cx="3328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3945" algn="l"/>
                <a:tab pos="1838325" algn="l"/>
              </a:tabLst>
            </a:pP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ame	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er	m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llise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3883" y="4622368"/>
            <a:ext cx="4692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95" algn="l"/>
                <a:tab pos="1684655" algn="l"/>
                <a:tab pos="2208530" algn="l"/>
                <a:tab pos="2776220" algn="l"/>
                <a:tab pos="3347720" algn="l"/>
                <a:tab pos="413512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load	is	</a:t>
            </a:r>
            <a:r>
              <a:rPr sz="2400" spc="-1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5" dirty="0">
                <a:latin typeface="Calibri"/>
                <a:cs typeface="Calibri"/>
              </a:rPr>
              <a:t>thi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59" y="4879085"/>
            <a:ext cx="1146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  <a:tab pos="789940" algn="l"/>
              </a:tabLst>
            </a:pPr>
            <a:r>
              <a:rPr sz="2400" dirty="0">
                <a:latin typeface="Calibri"/>
                <a:cs typeface="Calibri"/>
              </a:rPr>
              <a:t>S	=	</a:t>
            </a:r>
            <a:r>
              <a:rPr sz="2400" spc="-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×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2770" y="4787645"/>
            <a:ext cx="75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6105" algn="l"/>
              </a:tabLst>
            </a:pPr>
            <a:r>
              <a:rPr sz="3600" baseline="-16203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−2	</a:t>
            </a:r>
            <a:r>
              <a:rPr sz="1600" spc="-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7142" y="4879085"/>
            <a:ext cx="6049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240" algn="l"/>
                <a:tab pos="905510" algn="l"/>
                <a:tab pos="1300480" algn="l"/>
                <a:tab pos="2235200" algn="l"/>
                <a:tab pos="3108325" algn="l"/>
                <a:tab pos="4475480" algn="l"/>
                <a:tab pos="5214620" algn="l"/>
              </a:tabLst>
            </a:pP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S	=	</a:t>
            </a:r>
            <a:r>
              <a:rPr sz="2400" spc="-5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13</a:t>
            </a:r>
            <a:r>
              <a:rPr sz="2400" dirty="0">
                <a:latin typeface="Calibri"/>
                <a:cs typeface="Calibri"/>
              </a:rPr>
              <a:t>5	(</a:t>
            </a:r>
            <a:r>
              <a:rPr sz="2400" spc="-5" dirty="0">
                <a:latin typeface="Calibri"/>
                <a:cs typeface="Calibri"/>
              </a:rPr>
              <a:t>13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5	</a:t>
            </a:r>
            <a:r>
              <a:rPr sz="2400" spc="-5" dirty="0">
                <a:latin typeface="Calibri"/>
                <a:cs typeface="Calibri"/>
              </a:rPr>
              <a:t>pe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5" dirty="0">
                <a:latin typeface="Calibri"/>
                <a:cs typeface="Calibri"/>
              </a:rPr>
              <a:t>Thi</a:t>
            </a:r>
            <a:r>
              <a:rPr sz="2400" dirty="0">
                <a:latin typeface="Calibri"/>
                <a:cs typeface="Calibri"/>
              </a:rPr>
              <a:t>s	me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459" y="5135117"/>
            <a:ext cx="833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9775" algn="l"/>
                <a:tab pos="1374775" algn="l"/>
                <a:tab pos="3006090" algn="l"/>
                <a:tab pos="3416300" algn="l"/>
                <a:tab pos="4252595" algn="l"/>
                <a:tab pos="4626610" algn="l"/>
                <a:tab pos="5539105" algn="l"/>
                <a:tab pos="5912485" algn="l"/>
                <a:tab pos="6595745" algn="l"/>
                <a:tab pos="7747634" algn="l"/>
              </a:tabLst>
            </a:pP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the	th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hpu</a:t>
            </a:r>
            <a:r>
              <a:rPr sz="2400" dirty="0">
                <a:latin typeface="Calibri"/>
                <a:cs typeface="Calibri"/>
              </a:rPr>
              <a:t>t	is	</a:t>
            </a:r>
            <a:r>
              <a:rPr sz="2400" spc="-5" dirty="0">
                <a:latin typeface="Calibri"/>
                <a:cs typeface="Calibri"/>
              </a:rPr>
              <a:t>100</a:t>
            </a:r>
            <a:r>
              <a:rPr sz="2400" dirty="0">
                <a:latin typeface="Calibri"/>
                <a:cs typeface="Calibri"/>
              </a:rPr>
              <a:t>0	×	</a:t>
            </a:r>
            <a:r>
              <a:rPr sz="2400" spc="-5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13</a:t>
            </a:r>
            <a:r>
              <a:rPr sz="2400" dirty="0">
                <a:latin typeface="Calibri"/>
                <a:cs typeface="Calibri"/>
              </a:rPr>
              <a:t>5	=	</a:t>
            </a:r>
            <a:r>
              <a:rPr sz="2400" spc="-5" dirty="0">
                <a:latin typeface="Calibri"/>
                <a:cs typeface="Calibri"/>
              </a:rPr>
              <a:t>13</a:t>
            </a:r>
            <a:r>
              <a:rPr sz="2400" dirty="0">
                <a:latin typeface="Calibri"/>
                <a:cs typeface="Calibri"/>
              </a:rPr>
              <a:t>5	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s.	</a:t>
            </a:r>
            <a:r>
              <a:rPr sz="2400" spc="-5" dirty="0">
                <a:latin typeface="Calibri"/>
                <a:cs typeface="Calibri"/>
              </a:rPr>
              <a:t>Only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936" y="5391099"/>
            <a:ext cx="5596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135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1000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probably </a:t>
            </a:r>
            <a:r>
              <a:rPr sz="2400" spc="-5" dirty="0">
                <a:latin typeface="Calibri"/>
                <a:cs typeface="Calibri"/>
              </a:rPr>
              <a:t>survive.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998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4400" b="1" spc="-70" dirty="0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193038"/>
            <a:ext cx="25019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9584" algn="l"/>
                <a:tab pos="892175" algn="l"/>
                <a:tab pos="1557655" algn="l"/>
              </a:tabLst>
            </a:pPr>
            <a:r>
              <a:rPr sz="2600" spc="-5" dirty="0">
                <a:solidFill>
                  <a:srgbClr val="0462C1"/>
                </a:solidFill>
                <a:latin typeface="Calibri"/>
                <a:cs typeface="Calibri"/>
              </a:rPr>
              <a:t>b</a:t>
            </a:r>
            <a:r>
              <a:rPr sz="2600" dirty="0">
                <a:solidFill>
                  <a:srgbClr val="0462C1"/>
                </a:solidFill>
                <a:latin typeface="Calibri"/>
                <a:cs typeface="Calibri"/>
              </a:rPr>
              <a:t>.	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f	the	</a:t>
            </a:r>
            <a:r>
              <a:rPr sz="2600" spc="-50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6207" y="1193038"/>
            <a:ext cx="47802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00785" algn="l"/>
                <a:tab pos="1920875" algn="l"/>
                <a:tab pos="3063875" algn="l"/>
                <a:tab pos="3734435" algn="l"/>
              </a:tabLst>
            </a:pPr>
            <a:r>
              <a:rPr sz="2600" dirty="0">
                <a:latin typeface="Calibri"/>
                <a:cs typeface="Calibri"/>
              </a:rPr>
              <a:t>c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es	</a:t>
            </a:r>
            <a:r>
              <a:rPr sz="2600" spc="-15" dirty="0">
                <a:latin typeface="Calibri"/>
                <a:cs typeface="Calibri"/>
              </a:rPr>
              <a:t>5</a:t>
            </a:r>
            <a:r>
              <a:rPr sz="2600" dirty="0">
                <a:latin typeface="Calibri"/>
                <a:cs typeface="Calibri"/>
              </a:rPr>
              <a:t>00	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es	</a:t>
            </a:r>
            <a:r>
              <a:rPr sz="2600" spc="-1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er	</a:t>
            </a:r>
            <a:r>
              <a:rPr sz="2600" spc="-5" dirty="0">
                <a:latin typeface="Calibri"/>
                <a:cs typeface="Calibri"/>
              </a:rPr>
              <a:t>se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d,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9654" y="1193038"/>
            <a:ext cx="9372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0725" algn="l"/>
              </a:tabLst>
            </a:pPr>
            <a:r>
              <a:rPr sz="2600" dirty="0">
                <a:latin typeface="Calibri"/>
                <a:cs typeface="Calibri"/>
              </a:rPr>
              <a:t>this	</a:t>
            </a:r>
            <a:r>
              <a:rPr sz="2600" spc="-10" dirty="0">
                <a:latin typeface="Calibri"/>
                <a:cs typeface="Calibri"/>
              </a:rPr>
              <a:t>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1510030"/>
            <a:ext cx="71164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4715" algn="l"/>
                <a:tab pos="1911350" algn="l"/>
                <a:tab pos="2585720" algn="l"/>
                <a:tab pos="4410075" algn="l"/>
                <a:tab pos="5129530" algn="l"/>
                <a:tab pos="5934075" algn="l"/>
                <a:tab pos="6360795" algn="l"/>
              </a:tabLst>
            </a:pPr>
            <a:r>
              <a:rPr sz="2600" dirty="0">
                <a:latin typeface="Calibri"/>
                <a:cs typeface="Calibri"/>
              </a:rPr>
              <a:t>(</a:t>
            </a:r>
            <a:r>
              <a:rPr sz="2600" spc="-15" dirty="0">
                <a:latin typeface="Calibri"/>
                <a:cs typeface="Calibri"/>
              </a:rPr>
              <a:t>1</a:t>
            </a:r>
            <a:r>
              <a:rPr sz="2600" dirty="0">
                <a:latin typeface="Calibri"/>
                <a:cs typeface="Calibri"/>
              </a:rPr>
              <a:t>/</a:t>
            </a:r>
            <a:r>
              <a:rPr sz="2600" spc="-15" dirty="0">
                <a:latin typeface="Calibri"/>
                <a:cs typeface="Calibri"/>
              </a:rPr>
              <a:t>2</a:t>
            </a:r>
            <a:r>
              <a:rPr sz="2600" dirty="0">
                <a:latin typeface="Calibri"/>
                <a:cs typeface="Calibri"/>
              </a:rPr>
              <a:t>)	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me	</a:t>
            </a:r>
            <a:r>
              <a:rPr sz="2600" spc="-5" dirty="0">
                <a:latin typeface="Calibri"/>
                <a:cs typeface="Calibri"/>
              </a:rPr>
              <a:t>pe</a:t>
            </a:r>
            <a:r>
              <a:rPr sz="2600" dirty="0">
                <a:latin typeface="Calibri"/>
                <a:cs typeface="Calibri"/>
              </a:rPr>
              <a:t>r	millis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-1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.	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	load	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	</a:t>
            </a:r>
            <a:r>
              <a:rPr sz="2600" spc="-10" dirty="0">
                <a:latin typeface="Calibri"/>
                <a:cs typeface="Calibri"/>
              </a:rPr>
              <a:t>(</a:t>
            </a:r>
            <a:r>
              <a:rPr sz="2600" spc="-15" dirty="0">
                <a:latin typeface="Calibri"/>
                <a:cs typeface="Calibri"/>
              </a:rPr>
              <a:t>1</a:t>
            </a:r>
            <a:r>
              <a:rPr sz="2600" dirty="0">
                <a:latin typeface="Calibri"/>
                <a:cs typeface="Calibri"/>
              </a:rPr>
              <a:t>/</a:t>
            </a:r>
            <a:r>
              <a:rPr sz="2600" spc="-15" dirty="0">
                <a:latin typeface="Calibri"/>
                <a:cs typeface="Calibri"/>
              </a:rPr>
              <a:t>2</a:t>
            </a:r>
            <a:r>
              <a:rPr sz="2600" spc="-10" dirty="0">
                <a:latin typeface="Calibri"/>
                <a:cs typeface="Calibri"/>
              </a:rPr>
              <a:t>)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43266" y="1510030"/>
            <a:ext cx="9937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0855" algn="l"/>
              </a:tabLst>
            </a:pP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	this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844" y="1827022"/>
            <a:ext cx="24980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8355" algn="l"/>
                <a:tab pos="1164590" algn="l"/>
                <a:tab pos="1534795" algn="l"/>
                <a:tab pos="1949450" algn="l"/>
                <a:tab pos="2319655" algn="l"/>
              </a:tabLst>
            </a:pP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ase	S	=	G	×	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9670" y="1839214"/>
            <a:ext cx="38544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5" dirty="0">
                <a:latin typeface="Calibri"/>
                <a:cs typeface="Calibri"/>
              </a:rPr>
              <a:t>−2G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5075" y="1827022"/>
            <a:ext cx="50609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7365" algn="l"/>
                <a:tab pos="867410" algn="l"/>
                <a:tab pos="1237615" algn="l"/>
                <a:tab pos="2196465" algn="l"/>
                <a:tab pos="3086735" algn="l"/>
                <a:tab pos="4508500" algn="l"/>
              </a:tabLst>
            </a:pP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	S	=	0.1</a:t>
            </a:r>
            <a:r>
              <a:rPr sz="2600" spc="-15" dirty="0">
                <a:latin typeface="Calibri"/>
                <a:cs typeface="Calibri"/>
              </a:rPr>
              <a:t>8</a:t>
            </a:r>
            <a:r>
              <a:rPr sz="2600" dirty="0">
                <a:latin typeface="Calibri"/>
                <a:cs typeface="Calibri"/>
              </a:rPr>
              <a:t>4	</a:t>
            </a:r>
            <a:r>
              <a:rPr sz="2600" spc="-10" dirty="0">
                <a:latin typeface="Calibri"/>
                <a:cs typeface="Calibri"/>
              </a:rPr>
              <a:t>(</a:t>
            </a:r>
            <a:r>
              <a:rPr sz="2600" dirty="0">
                <a:latin typeface="Calibri"/>
                <a:cs typeface="Calibri"/>
              </a:rPr>
              <a:t>18</a:t>
            </a:r>
            <a:r>
              <a:rPr sz="2600" spc="-10" dirty="0">
                <a:latin typeface="Calibri"/>
                <a:cs typeface="Calibri"/>
              </a:rPr>
              <a:t>.</a:t>
            </a:r>
            <a:r>
              <a:rPr sz="2600" dirty="0">
                <a:latin typeface="Calibri"/>
                <a:cs typeface="Calibri"/>
              </a:rPr>
              <a:t>4	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c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)</a:t>
            </a:r>
            <a:r>
              <a:rPr sz="2600" dirty="0">
                <a:latin typeface="Calibri"/>
                <a:cs typeface="Calibri"/>
              </a:rPr>
              <a:t>.	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039" y="2143709"/>
            <a:ext cx="8683625" cy="353123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49250" marR="42545" algn="just">
              <a:lnSpc>
                <a:spcPct val="80000"/>
              </a:lnSpc>
              <a:spcBef>
                <a:spcPts val="730"/>
              </a:spcBef>
            </a:pPr>
            <a:r>
              <a:rPr sz="2600" spc="-5" dirty="0">
                <a:latin typeface="Calibri"/>
                <a:cs typeface="Calibri"/>
              </a:rPr>
              <a:t>means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throughput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500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×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0.184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92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 </a:t>
            </a:r>
            <a:r>
              <a:rPr sz="2600" spc="-5" dirty="0">
                <a:latin typeface="Calibri"/>
                <a:cs typeface="Calibri"/>
              </a:rPr>
              <a:t> only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92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frames</a:t>
            </a:r>
            <a:r>
              <a:rPr sz="2600" spc="11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500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probably</a:t>
            </a:r>
            <a:r>
              <a:rPr sz="2600" spc="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survive.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Note </a:t>
            </a:r>
            <a:r>
              <a:rPr sz="2600" spc="-5" dirty="0">
                <a:latin typeface="Calibri"/>
                <a:cs typeface="Calibri"/>
              </a:rPr>
              <a:t> that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maximum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throughput</a:t>
            </a:r>
            <a:r>
              <a:rPr sz="2600" spc="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case,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percentagewise.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50">
              <a:latin typeface="Calibri"/>
              <a:cs typeface="Calibri"/>
            </a:endParaRPr>
          </a:p>
          <a:p>
            <a:pPr marL="349250" marR="43180" indent="-299085" algn="just">
              <a:lnSpc>
                <a:spcPct val="80000"/>
              </a:lnSpc>
            </a:pPr>
            <a:r>
              <a:rPr sz="2600" dirty="0">
                <a:solidFill>
                  <a:srgbClr val="0462C1"/>
                </a:solidFill>
                <a:latin typeface="Calibri"/>
                <a:cs typeface="Calibri"/>
              </a:rPr>
              <a:t>c. </a:t>
            </a:r>
            <a:r>
              <a:rPr sz="2600" dirty="0">
                <a:latin typeface="Calibri"/>
                <a:cs typeface="Calibri"/>
              </a:rPr>
              <a:t>If the </a:t>
            </a:r>
            <a:r>
              <a:rPr sz="2600" spc="-25" dirty="0">
                <a:latin typeface="Calibri"/>
                <a:cs typeface="Calibri"/>
              </a:rPr>
              <a:t>system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creates </a:t>
            </a:r>
            <a:r>
              <a:rPr sz="2600" spc="-5" dirty="0">
                <a:latin typeface="Calibri"/>
                <a:cs typeface="Calibri"/>
              </a:rPr>
              <a:t>250 </a:t>
            </a:r>
            <a:r>
              <a:rPr sz="2600" spc="-10" dirty="0">
                <a:latin typeface="Calibri"/>
                <a:cs typeface="Calibri"/>
              </a:rPr>
              <a:t>frames </a:t>
            </a:r>
            <a:r>
              <a:rPr sz="2600" spc="-5" dirty="0">
                <a:latin typeface="Calibri"/>
                <a:cs typeface="Calibri"/>
              </a:rPr>
              <a:t>per </a:t>
            </a:r>
            <a:r>
              <a:rPr sz="2600" spc="-10" dirty="0">
                <a:latin typeface="Calibri"/>
                <a:cs typeface="Calibri"/>
              </a:rPr>
              <a:t>second, </a:t>
            </a:r>
            <a:r>
              <a:rPr sz="2600" dirty="0">
                <a:latin typeface="Calibri"/>
                <a:cs typeface="Calibri"/>
              </a:rPr>
              <a:t>this is </a:t>
            </a:r>
            <a:r>
              <a:rPr sz="2600" spc="-5" dirty="0">
                <a:latin typeface="Calibri"/>
                <a:cs typeface="Calibri"/>
              </a:rPr>
              <a:t>(1/4)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frame</a:t>
            </a:r>
            <a:r>
              <a:rPr sz="2600" spc="11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per</a:t>
            </a:r>
            <a:r>
              <a:rPr sz="2600" spc="11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millisecond.</a:t>
            </a:r>
            <a:r>
              <a:rPr sz="2600" spc="11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11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load   is   </a:t>
            </a:r>
            <a:r>
              <a:rPr sz="2600" spc="-5" dirty="0">
                <a:latin typeface="Calibri"/>
                <a:cs typeface="Calibri"/>
              </a:rPr>
              <a:t>(1/4).</a:t>
            </a:r>
            <a:r>
              <a:rPr sz="2600" spc="11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11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   </a:t>
            </a:r>
            <a:r>
              <a:rPr sz="2600" spc="-15" dirty="0">
                <a:latin typeface="Calibri"/>
                <a:cs typeface="Calibri"/>
              </a:rPr>
              <a:t>case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×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−</a:t>
            </a:r>
            <a:r>
              <a:rPr sz="2550" spc="15" baseline="26143" dirty="0">
                <a:latin typeface="Calibri"/>
                <a:cs typeface="Calibri"/>
              </a:rPr>
              <a:t>2G </a:t>
            </a:r>
            <a:r>
              <a:rPr sz="2550" spc="22" baseline="26143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0.152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(15.2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percent).</a:t>
            </a:r>
            <a:r>
              <a:rPr sz="2600" spc="5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This</a:t>
            </a:r>
            <a:r>
              <a:rPr sz="2600" spc="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means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throughput</a:t>
            </a:r>
            <a:r>
              <a:rPr sz="2600" spc="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250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×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0.152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   </a:t>
            </a:r>
            <a:r>
              <a:rPr sz="2600" spc="-5" dirty="0">
                <a:latin typeface="Calibri"/>
                <a:cs typeface="Calibri"/>
              </a:rPr>
              <a:t>38.</a:t>
            </a:r>
            <a:r>
              <a:rPr sz="2600" spc="11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</a:t>
            </a:r>
            <a:r>
              <a:rPr sz="2600" spc="116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38 </a:t>
            </a:r>
            <a:r>
              <a:rPr sz="2600" spc="-10" dirty="0">
                <a:latin typeface="Calibri"/>
                <a:cs typeface="Calibri"/>
              </a:rPr>
              <a:t> frames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250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10" dirty="0">
                <a:latin typeface="Calibri"/>
                <a:cs typeface="Calibri"/>
              </a:rPr>
              <a:t>probably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survive.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7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3157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0" dirty="0">
                <a:solidFill>
                  <a:srgbClr val="00AF50"/>
                </a:solidFill>
                <a:latin typeface="Calibri"/>
                <a:cs typeface="Calibri"/>
              </a:rPr>
              <a:t>Slotted</a:t>
            </a:r>
            <a:r>
              <a:rPr sz="4400" b="1" spc="-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Aloha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039" y="1220469"/>
            <a:ext cx="8682355" cy="3779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50800" marR="43815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pure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ALOHA</a:t>
            </a:r>
            <a:r>
              <a:rPr sz="2800" spc="-10" dirty="0">
                <a:latin typeface="Calibri"/>
                <a:cs typeface="Calibri"/>
              </a:rPr>
              <a:t> there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no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defines</a:t>
            </a:r>
            <a:r>
              <a:rPr sz="2800" spc="-5" dirty="0">
                <a:latin typeface="Calibri"/>
                <a:cs typeface="Calibri"/>
              </a:rPr>
              <a:t> when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station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send. A </a:t>
            </a:r>
            <a:r>
              <a:rPr sz="2800" spc="-20" dirty="0">
                <a:latin typeface="Calibri"/>
                <a:cs typeface="Calibri"/>
              </a:rPr>
              <a:t>station may </a:t>
            </a:r>
            <a:r>
              <a:rPr sz="2800" spc="-10" dirty="0">
                <a:latin typeface="Calibri"/>
                <a:cs typeface="Calibri"/>
              </a:rPr>
              <a:t>send </a:t>
            </a:r>
            <a:r>
              <a:rPr sz="2800" spc="-5" dirty="0">
                <a:latin typeface="Calibri"/>
                <a:cs typeface="Calibri"/>
              </a:rPr>
              <a:t>soon </a:t>
            </a:r>
            <a:r>
              <a:rPr sz="2800" spc="-10" dirty="0">
                <a:latin typeface="Calibri"/>
                <a:cs typeface="Calibri"/>
              </a:rPr>
              <a:t>after </a:t>
            </a: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started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just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before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station</a:t>
            </a:r>
            <a:r>
              <a:rPr sz="2800" spc="-10" dirty="0">
                <a:latin typeface="Calibri"/>
                <a:cs typeface="Calibri"/>
              </a:rPr>
              <a:t> has </a:t>
            </a:r>
            <a:r>
              <a:rPr sz="2800" spc="-5" dirty="0">
                <a:latin typeface="Calibri"/>
                <a:cs typeface="Calibri"/>
              </a:rPr>
              <a:t> finished.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Slotted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ALOHA</a:t>
            </a:r>
            <a:r>
              <a:rPr sz="2800" spc="-15" dirty="0">
                <a:latin typeface="Calibri"/>
                <a:cs typeface="Calibri"/>
              </a:rPr>
              <a:t> was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invented</a:t>
            </a:r>
            <a:r>
              <a:rPr sz="2800" spc="-15" dirty="0">
                <a:latin typeface="Calibri"/>
                <a:cs typeface="Calibri"/>
              </a:rPr>
              <a:t> 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improve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efficiency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pure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ALOHA.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 dirty="0">
              <a:latin typeface="Calibri"/>
              <a:cs typeface="Calibri"/>
            </a:endParaRPr>
          </a:p>
          <a:p>
            <a:pPr marL="50800" marR="43180" algn="just">
              <a:lnSpc>
                <a:spcPts val="302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slotted ALOHA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divided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5" dirty="0">
                <a:latin typeface="Calibri"/>
                <a:cs typeface="Calibri"/>
              </a:rPr>
              <a:t>slots of </a:t>
            </a:r>
            <a:r>
              <a:rPr sz="2800" i="1" spc="5" dirty="0">
                <a:latin typeface="Calibri"/>
                <a:cs typeface="Calibri"/>
              </a:rPr>
              <a:t>T</a:t>
            </a:r>
            <a:r>
              <a:rPr sz="2775" i="1" spc="7" baseline="-21021" dirty="0">
                <a:latin typeface="Calibri"/>
                <a:cs typeface="Calibri"/>
              </a:rPr>
              <a:t>fr</a:t>
            </a:r>
            <a:r>
              <a:rPr sz="2775" i="1" spc="15" baseline="-21021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seconds </a:t>
            </a:r>
            <a:r>
              <a:rPr sz="2800" spc="-5" dirty="0">
                <a:latin typeface="Calibri"/>
                <a:cs typeface="Calibri"/>
              </a:rPr>
              <a:t> and </a:t>
            </a:r>
            <a:r>
              <a:rPr sz="2800" spc="-25" dirty="0">
                <a:latin typeface="Calibri"/>
                <a:cs typeface="Calibri"/>
              </a:rPr>
              <a:t>force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station to </a:t>
            </a:r>
            <a:r>
              <a:rPr sz="2800" spc="-5" dirty="0">
                <a:latin typeface="Calibri"/>
                <a:cs typeface="Calibri"/>
              </a:rPr>
              <a:t>send </a:t>
            </a:r>
            <a:r>
              <a:rPr sz="2800" spc="-10" dirty="0">
                <a:latin typeface="Calibri"/>
                <a:cs typeface="Calibri"/>
              </a:rPr>
              <a:t>only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beginning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-10" dirty="0">
                <a:latin typeface="Calibri"/>
                <a:cs typeface="Calibri"/>
              </a:rPr>
              <a:t>slot.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02081"/>
            <a:ext cx="5619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sz="28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ames</a:t>
            </a:r>
            <a:r>
              <a:rPr sz="28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8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a s</a:t>
            </a:r>
            <a:r>
              <a:rPr sz="2800" b="1" dirty="0">
                <a:solidFill>
                  <a:srgbClr val="00AF5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o</a:t>
            </a:r>
            <a:r>
              <a:rPr sz="2800" b="1" dirty="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ted</a:t>
            </a:r>
            <a:r>
              <a:rPr sz="2800" b="1" spc="-17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AL</a:t>
            </a:r>
            <a:r>
              <a:rPr sz="28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O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HA</a:t>
            </a:r>
            <a:r>
              <a:rPr sz="2800" b="1" spc="-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net</a:t>
            </a:r>
            <a:r>
              <a:rPr sz="28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w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ork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525" y="1455663"/>
            <a:ext cx="8484679" cy="39059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7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163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No</a:t>
            </a:r>
            <a:r>
              <a:rPr sz="4400" b="1" spc="-6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8610" y="2257170"/>
            <a:ext cx="5906135" cy="2369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19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The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throughput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pure</a:t>
            </a:r>
            <a:r>
              <a:rPr sz="2800" b="1" spc="-9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ALOHA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5080" algn="ctr">
              <a:lnSpc>
                <a:spcPts val="3190"/>
              </a:lnSpc>
            </a:pPr>
            <a:r>
              <a:rPr sz="2800" spc="-5" dirty="0">
                <a:solidFill>
                  <a:srgbClr val="0462C1"/>
                </a:solidFill>
                <a:latin typeface="Arial MT"/>
                <a:cs typeface="Arial MT"/>
              </a:rPr>
              <a:t>S</a:t>
            </a:r>
            <a:r>
              <a:rPr sz="2800" spc="-2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462C1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462C1"/>
                </a:solidFill>
                <a:latin typeface="Arial MT"/>
                <a:cs typeface="Arial MT"/>
              </a:rPr>
              <a:t>G</a:t>
            </a:r>
            <a:r>
              <a:rPr sz="2800" spc="-2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462C1"/>
                </a:solidFill>
                <a:latin typeface="Arial MT"/>
                <a:cs typeface="Arial MT"/>
              </a:rPr>
              <a:t>×</a:t>
            </a:r>
            <a:r>
              <a:rPr sz="2800" spc="-1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462C1"/>
                </a:solidFill>
                <a:latin typeface="Arial MT"/>
                <a:cs typeface="Arial MT"/>
              </a:rPr>
              <a:t>e</a:t>
            </a:r>
            <a:r>
              <a:rPr sz="2800" spc="-1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775" spc="-555" baseline="25525" dirty="0">
                <a:solidFill>
                  <a:srgbClr val="0462C1"/>
                </a:solidFill>
                <a:latin typeface="Arial MT"/>
                <a:cs typeface="Arial MT"/>
              </a:rPr>
              <a:t>−G</a:t>
            </a:r>
            <a:endParaRPr sz="2775" baseline="25525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Arial MT"/>
              <a:cs typeface="Arial MT"/>
            </a:endParaRPr>
          </a:p>
          <a:p>
            <a:pPr marL="1905" algn="ctr">
              <a:lnSpc>
                <a:spcPct val="100000"/>
              </a:lnSpc>
            </a:pPr>
            <a:r>
              <a:rPr sz="2800" b="1" spc="-10" dirty="0">
                <a:latin typeface="Arial"/>
                <a:cs typeface="Arial"/>
              </a:rPr>
              <a:t>The</a:t>
            </a:r>
            <a:r>
              <a:rPr sz="2800" b="1" spc="-5" dirty="0">
                <a:latin typeface="Arial"/>
                <a:cs typeface="Arial"/>
              </a:rPr>
              <a:t> maximum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throughput</a:t>
            </a:r>
            <a:endParaRPr sz="28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  <a:spcBef>
                <a:spcPts val="670"/>
              </a:spcBef>
            </a:pPr>
            <a:r>
              <a:rPr sz="2800" spc="5" dirty="0">
                <a:solidFill>
                  <a:srgbClr val="0462C1"/>
                </a:solidFill>
                <a:latin typeface="Arial MT"/>
                <a:cs typeface="Arial MT"/>
              </a:rPr>
              <a:t>S</a:t>
            </a:r>
            <a:r>
              <a:rPr sz="2775" spc="7" baseline="-15015" dirty="0">
                <a:solidFill>
                  <a:srgbClr val="0462C1"/>
                </a:solidFill>
                <a:latin typeface="Arial MT"/>
                <a:cs typeface="Arial MT"/>
              </a:rPr>
              <a:t>max</a:t>
            </a:r>
            <a:r>
              <a:rPr sz="2775" spc="359" baseline="-1501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462C1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462C1"/>
                </a:solidFill>
                <a:latin typeface="Arial MT"/>
                <a:cs typeface="Arial MT"/>
              </a:rPr>
              <a:t>0.368</a:t>
            </a:r>
            <a:r>
              <a:rPr sz="2800" spc="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G=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1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94461"/>
            <a:ext cx="5523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AF50"/>
                </a:solidFill>
                <a:latin typeface="Calibri"/>
                <a:cs typeface="Calibri"/>
              </a:rPr>
              <a:t>Vulnerable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time </a:t>
            </a:r>
            <a:r>
              <a:rPr sz="2400" b="1" spc="-15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 slotted</a:t>
            </a:r>
            <a:r>
              <a:rPr sz="24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ALOHA</a:t>
            </a:r>
            <a:r>
              <a:rPr sz="2400" b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protocol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1454446"/>
            <a:ext cx="7620486" cy="43367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7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2288"/>
            <a:ext cx="2780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Background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193038"/>
            <a:ext cx="8208645" cy="451059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8255" indent="-228600" algn="just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When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nodes</a:t>
            </a:r>
            <a:r>
              <a:rPr sz="2600" spc="-5" dirty="0">
                <a:latin typeface="Calibri"/>
                <a:cs typeface="Calibri"/>
              </a:rPr>
              <a:t> or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stations</a:t>
            </a:r>
            <a:r>
              <a:rPr sz="2600" spc="-10" dirty="0">
                <a:latin typeface="Calibri"/>
                <a:cs typeface="Calibri"/>
              </a:rPr>
              <a:t> are connected </a:t>
            </a:r>
            <a:r>
              <a:rPr sz="2600" spc="-5" dirty="0">
                <a:latin typeface="Calibri"/>
                <a:cs typeface="Calibri"/>
              </a:rPr>
              <a:t>and use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common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link,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called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multipoint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FF0000"/>
                </a:solidFill>
                <a:latin typeface="Calibri"/>
                <a:cs typeface="Calibri"/>
              </a:rPr>
              <a:t>broadcast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link</a:t>
            </a:r>
            <a:r>
              <a:rPr sz="2600" i="1" dirty="0">
                <a:latin typeface="Calibri"/>
                <a:cs typeface="Calibri"/>
              </a:rPr>
              <a:t>,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need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a </a:t>
            </a:r>
            <a:r>
              <a:rPr sz="26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multiple-access</a:t>
            </a:r>
            <a:r>
              <a:rPr sz="2600" spc="-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protocol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coordinate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access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 to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link</a:t>
            </a:r>
            <a:r>
              <a:rPr sz="2600" dirty="0">
                <a:latin typeface="Calibri"/>
                <a:cs typeface="Calibri"/>
              </a:rPr>
              <a:t>.</a:t>
            </a:r>
          </a:p>
          <a:p>
            <a:pPr marL="241300" marR="5080" indent="-228600" algn="just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316230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problem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controlling </a:t>
            </a:r>
            <a:r>
              <a:rPr sz="2600" dirty="0">
                <a:latin typeface="Calibri"/>
                <a:cs typeface="Calibri"/>
              </a:rPr>
              <a:t>the access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medium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similar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rules</a:t>
            </a:r>
            <a:r>
              <a:rPr sz="2600" spc="-5" dirty="0">
                <a:latin typeface="Calibri"/>
                <a:cs typeface="Calibri"/>
              </a:rPr>
              <a:t> 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speaking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assembly.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procedures guarantee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right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speak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upheld </a:t>
            </a:r>
            <a:r>
              <a:rPr sz="2600" spc="-1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ensure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that two people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do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not speak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at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the same time</a:t>
            </a:r>
            <a:r>
              <a:rPr sz="2600" spc="-5" dirty="0">
                <a:latin typeface="Calibri"/>
                <a:cs typeface="Calibri"/>
              </a:rPr>
              <a:t>,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do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interrupt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 each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40" dirty="0">
                <a:solidFill>
                  <a:srgbClr val="FF0000"/>
                </a:solidFill>
                <a:latin typeface="Calibri"/>
                <a:cs typeface="Calibri"/>
              </a:rPr>
              <a:t>other</a:t>
            </a:r>
            <a:r>
              <a:rPr sz="2600" spc="-40" dirty="0">
                <a:latin typeface="Calibri"/>
                <a:cs typeface="Calibri"/>
              </a:rPr>
              <a:t>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do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 not</a:t>
            </a:r>
            <a:r>
              <a:rPr sz="2600" spc="5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0" dirty="0" smtClean="0">
                <a:solidFill>
                  <a:srgbClr val="00B050"/>
                </a:solidFill>
                <a:latin typeface="Calibri"/>
                <a:cs typeface="Calibri"/>
              </a:rPr>
              <a:t>monopolize</a:t>
            </a:r>
            <a:r>
              <a:rPr lang="en-GB" sz="2600" spc="-10" dirty="0" smtClean="0">
                <a:solidFill>
                  <a:srgbClr val="00B050"/>
                </a:solidFill>
                <a:latin typeface="Calibri"/>
                <a:cs typeface="Calibri"/>
              </a:rPr>
              <a:t> (dominate)</a:t>
            </a:r>
            <a:r>
              <a:rPr sz="2600" spc="57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the </a:t>
            </a:r>
            <a:r>
              <a:rPr sz="26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discussion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</a:t>
            </a:r>
            <a:r>
              <a:rPr sz="2600" spc="-5" dirty="0">
                <a:latin typeface="Calibri"/>
                <a:cs typeface="Calibri"/>
              </a:rPr>
              <a:t> on.</a:t>
            </a:r>
            <a:endParaRPr sz="2600" dirty="0">
              <a:latin typeface="Calibri"/>
              <a:cs typeface="Calibri"/>
            </a:endParaRPr>
          </a:p>
          <a:p>
            <a:pPr marL="241300" marR="8255" indent="-228600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Many </a:t>
            </a:r>
            <a:r>
              <a:rPr sz="2600" spc="-15" dirty="0">
                <a:latin typeface="Calibri"/>
                <a:cs typeface="Calibri"/>
              </a:rPr>
              <a:t>protocols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5" dirty="0">
                <a:latin typeface="Calibri"/>
                <a:cs typeface="Calibri"/>
              </a:rPr>
              <a:t>been </a:t>
            </a:r>
            <a:r>
              <a:rPr sz="2600" spc="-10" dirty="0" smtClean="0">
                <a:latin typeface="Calibri"/>
                <a:cs typeface="Calibri"/>
              </a:rPr>
              <a:t>devised</a:t>
            </a:r>
            <a:r>
              <a:rPr lang="en-GB" sz="2600" spc="-10" dirty="0" smtClean="0">
                <a:latin typeface="Calibri"/>
                <a:cs typeface="Calibri"/>
              </a:rPr>
              <a:t> (developed)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handle access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shared </a:t>
            </a:r>
            <a:r>
              <a:rPr sz="2600" spc="-5" dirty="0">
                <a:latin typeface="Calibri"/>
                <a:cs typeface="Calibri"/>
              </a:rPr>
              <a:t>link.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of these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protocols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belong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sublayer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 data-link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layer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called </a:t>
            </a:r>
            <a:r>
              <a:rPr sz="2600" i="1" dirty="0">
                <a:solidFill>
                  <a:srgbClr val="00B050"/>
                </a:solidFill>
                <a:latin typeface="Calibri"/>
                <a:cs typeface="Calibri"/>
              </a:rPr>
              <a:t>media</a:t>
            </a:r>
            <a:r>
              <a:rPr sz="2600" i="1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00B050"/>
                </a:solidFill>
                <a:latin typeface="Calibri"/>
                <a:cs typeface="Calibri"/>
              </a:rPr>
              <a:t>access</a:t>
            </a:r>
            <a:r>
              <a:rPr sz="2600" i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00B050"/>
                </a:solidFill>
                <a:latin typeface="Calibri"/>
                <a:cs typeface="Calibri"/>
              </a:rPr>
              <a:t>control</a:t>
            </a:r>
            <a:r>
              <a:rPr sz="2600" i="1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i="1" spc="-15" dirty="0">
                <a:solidFill>
                  <a:srgbClr val="00B050"/>
                </a:solidFill>
                <a:latin typeface="Calibri"/>
                <a:cs typeface="Calibri"/>
              </a:rPr>
              <a:t>(MAC)</a:t>
            </a:r>
            <a:endParaRPr sz="26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15782" y="6392092"/>
            <a:ext cx="54610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998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4400" b="1" spc="-70" dirty="0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Problem:</a:t>
            </a:r>
          </a:p>
          <a:p>
            <a:pPr marL="12700" marR="5080" algn="just">
              <a:lnSpc>
                <a:spcPct val="70000"/>
              </a:lnSpc>
              <a:spcBef>
                <a:spcPts val="994"/>
              </a:spcBef>
            </a:pPr>
            <a:r>
              <a:rPr dirty="0">
                <a:solidFill>
                  <a:srgbClr val="000000"/>
                </a:solidFill>
              </a:rPr>
              <a:t>A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slotted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ALOHA</a:t>
            </a:r>
            <a:r>
              <a:rPr spc="-10" dirty="0">
                <a:solidFill>
                  <a:srgbClr val="000000"/>
                </a:solidFill>
              </a:rPr>
              <a:t> network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transmits</a:t>
            </a:r>
            <a:r>
              <a:rPr spc="-5" dirty="0">
                <a:solidFill>
                  <a:srgbClr val="000000"/>
                </a:solidFill>
              </a:rPr>
              <a:t> 200-bit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frames</a:t>
            </a:r>
            <a:r>
              <a:rPr spc="-5" dirty="0">
                <a:solidFill>
                  <a:srgbClr val="000000"/>
                </a:solidFill>
              </a:rPr>
              <a:t> on</a:t>
            </a:r>
            <a:r>
              <a:rPr dirty="0">
                <a:solidFill>
                  <a:srgbClr val="000000"/>
                </a:solidFill>
              </a:rPr>
              <a:t> a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shared </a:t>
            </a:r>
            <a:r>
              <a:rPr spc="-5" dirty="0">
                <a:solidFill>
                  <a:srgbClr val="000000"/>
                </a:solidFill>
              </a:rPr>
              <a:t> channel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200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kbps.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What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throughput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if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system</a:t>
            </a:r>
            <a:r>
              <a:rPr spc="50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(all 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stations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together) produces</a:t>
            </a:r>
          </a:p>
          <a:p>
            <a:pPr marL="241300" indent="-228600" algn="just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solidFill>
                  <a:srgbClr val="0462C1"/>
                </a:solidFill>
              </a:rPr>
              <a:t>a.</a:t>
            </a:r>
            <a:r>
              <a:rPr spc="-15" dirty="0">
                <a:solidFill>
                  <a:srgbClr val="0462C1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1000 </a:t>
            </a:r>
            <a:r>
              <a:rPr spc="-10" dirty="0">
                <a:solidFill>
                  <a:srgbClr val="000000"/>
                </a:solidFill>
              </a:rPr>
              <a:t>frames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per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second</a:t>
            </a:r>
            <a:r>
              <a:rPr spc="106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462C1"/>
                </a:solidFill>
              </a:rPr>
              <a:t>b.</a:t>
            </a:r>
            <a:r>
              <a:rPr spc="-15" dirty="0">
                <a:solidFill>
                  <a:srgbClr val="0462C1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500 </a:t>
            </a:r>
            <a:r>
              <a:rPr spc="-10" dirty="0">
                <a:solidFill>
                  <a:srgbClr val="000000"/>
                </a:solidFill>
              </a:rPr>
              <a:t>frames</a:t>
            </a:r>
            <a:r>
              <a:rPr spc="-5" dirty="0">
                <a:solidFill>
                  <a:srgbClr val="000000"/>
                </a:solidFill>
              </a:rPr>
              <a:t> per </a:t>
            </a:r>
            <a:r>
              <a:rPr spc="-10" dirty="0">
                <a:solidFill>
                  <a:srgbClr val="000000"/>
                </a:solidFill>
              </a:rPr>
              <a:t>second</a:t>
            </a:r>
          </a:p>
          <a:p>
            <a:pPr marL="241300" indent="-228600" algn="just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solidFill>
                  <a:srgbClr val="0462C1"/>
                </a:solidFill>
              </a:rPr>
              <a:t>c.</a:t>
            </a:r>
            <a:r>
              <a:rPr spc="-35" dirty="0">
                <a:solidFill>
                  <a:srgbClr val="0462C1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250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frames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per </a:t>
            </a:r>
            <a:r>
              <a:rPr spc="-10" dirty="0">
                <a:solidFill>
                  <a:srgbClr val="000000"/>
                </a:solidFill>
              </a:rPr>
              <a:t>second.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/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462C1"/>
                </a:solidFill>
              </a:rPr>
              <a:t>Solution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>
                <a:solidFill>
                  <a:srgbClr val="000000"/>
                </a:solidFill>
              </a:rPr>
              <a:t>The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frame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transmission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time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200/200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kbps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or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ms.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4366641"/>
            <a:ext cx="633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2400" dirty="0">
                <a:solidFill>
                  <a:srgbClr val="0462C1"/>
                </a:solidFill>
                <a:latin typeface="Calibri"/>
                <a:cs typeface="Calibri"/>
              </a:rPr>
              <a:t>a.	</a:t>
            </a:r>
            <a:r>
              <a:rPr sz="2400" spc="-5" dirty="0">
                <a:latin typeface="Calibri"/>
                <a:cs typeface="Calibri"/>
              </a:rPr>
              <a:t>If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928" y="4366641"/>
            <a:ext cx="4532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3255" algn="l"/>
                <a:tab pos="1717675" algn="l"/>
                <a:tab pos="2832100" algn="l"/>
                <a:tab pos="3663950" algn="l"/>
              </a:tabLst>
            </a:pPr>
            <a:r>
              <a:rPr sz="2400" dirty="0">
                <a:latin typeface="Calibri"/>
                <a:cs typeface="Calibri"/>
              </a:rPr>
              <a:t>the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	c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es	</a:t>
            </a:r>
            <a:r>
              <a:rPr sz="2400" spc="-5" dirty="0">
                <a:latin typeface="Calibri"/>
                <a:cs typeface="Calibri"/>
              </a:rPr>
              <a:t>100</a:t>
            </a:r>
            <a:r>
              <a:rPr sz="2400" dirty="0">
                <a:latin typeface="Calibri"/>
                <a:cs typeface="Calibri"/>
              </a:rPr>
              <a:t>0	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9389" y="4366641"/>
            <a:ext cx="3059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  <a:tab pos="1818639" algn="l"/>
                <a:tab pos="2486025" algn="l"/>
                <a:tab pos="2891790" algn="l"/>
              </a:tabLst>
            </a:pPr>
            <a:r>
              <a:rPr sz="2400" spc="-5" dirty="0">
                <a:latin typeface="Calibri"/>
                <a:cs typeface="Calibri"/>
              </a:rPr>
              <a:t>pe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ond</a:t>
            </a:r>
            <a:r>
              <a:rPr sz="2400" dirty="0">
                <a:latin typeface="Calibri"/>
                <a:cs typeface="Calibri"/>
              </a:rPr>
              <a:t>,	this	is	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459" y="4622368"/>
            <a:ext cx="3328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3945" algn="l"/>
                <a:tab pos="1838325" algn="l"/>
              </a:tabLst>
            </a:pP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ame	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er	m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llise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3883" y="4622368"/>
            <a:ext cx="4692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95" algn="l"/>
                <a:tab pos="1684655" algn="l"/>
                <a:tab pos="2208530" algn="l"/>
                <a:tab pos="2776220" algn="l"/>
                <a:tab pos="3347720" algn="l"/>
                <a:tab pos="413512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load	is	</a:t>
            </a:r>
            <a:r>
              <a:rPr sz="2400" spc="-1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5" dirty="0">
                <a:latin typeface="Calibri"/>
                <a:cs typeface="Calibri"/>
              </a:rPr>
              <a:t>thi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59" y="4879085"/>
            <a:ext cx="1200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843280" algn="l"/>
              </a:tabLst>
            </a:pPr>
            <a:r>
              <a:rPr sz="2400" dirty="0">
                <a:latin typeface="Calibri"/>
                <a:cs typeface="Calibri"/>
              </a:rPr>
              <a:t>S	=	</a:t>
            </a:r>
            <a:r>
              <a:rPr sz="2400" spc="-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×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3542" y="4787645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−G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9689" y="4879085"/>
            <a:ext cx="6236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275" algn="l"/>
                <a:tab pos="958850" algn="l"/>
                <a:tab pos="1381125" algn="l"/>
                <a:tab pos="2341880" algn="l"/>
                <a:tab pos="3242310" algn="l"/>
                <a:tab pos="4634230" algn="l"/>
                <a:tab pos="5400675" algn="l"/>
              </a:tabLst>
            </a:pP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S	=	</a:t>
            </a:r>
            <a:r>
              <a:rPr sz="2400" spc="-5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36</a:t>
            </a:r>
            <a:r>
              <a:rPr sz="2400" dirty="0">
                <a:latin typeface="Calibri"/>
                <a:cs typeface="Calibri"/>
              </a:rPr>
              <a:t>8	(</a:t>
            </a:r>
            <a:r>
              <a:rPr sz="2400" spc="-5" dirty="0">
                <a:latin typeface="Calibri"/>
                <a:cs typeface="Calibri"/>
              </a:rPr>
              <a:t>36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8	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5" dirty="0">
                <a:latin typeface="Calibri"/>
                <a:cs typeface="Calibri"/>
              </a:rPr>
              <a:t>Thi</a:t>
            </a:r>
            <a:r>
              <a:rPr sz="2400" dirty="0">
                <a:latin typeface="Calibri"/>
                <a:cs typeface="Calibri"/>
              </a:rPr>
              <a:t>s	me</a:t>
            </a:r>
            <a:r>
              <a:rPr sz="2400" spc="5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459" y="5135117"/>
            <a:ext cx="8333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95" algn="l"/>
                <a:tab pos="1517015" algn="l"/>
                <a:tab pos="3219450" algn="l"/>
                <a:tab pos="3700779" algn="l"/>
                <a:tab pos="4608195" algn="l"/>
                <a:tab pos="5053330" algn="l"/>
                <a:tab pos="6189980" algn="l"/>
                <a:tab pos="6635115" algn="l"/>
                <a:tab pos="7388225" algn="l"/>
              </a:tabLst>
            </a:pPr>
            <a:r>
              <a:rPr sz="2400" spc="-10" dirty="0">
                <a:latin typeface="Calibri"/>
                <a:cs typeface="Calibri"/>
              </a:rPr>
              <a:t>that	</a:t>
            </a:r>
            <a:r>
              <a:rPr sz="2400" dirty="0">
                <a:latin typeface="Calibri"/>
                <a:cs typeface="Calibri"/>
              </a:rPr>
              <a:t>the	</a:t>
            </a:r>
            <a:r>
              <a:rPr sz="2400" spc="-10" dirty="0">
                <a:latin typeface="Calibri"/>
                <a:cs typeface="Calibri"/>
              </a:rPr>
              <a:t>throughput	</a:t>
            </a:r>
            <a:r>
              <a:rPr sz="2400" dirty="0">
                <a:latin typeface="Calibri"/>
                <a:cs typeface="Calibri"/>
              </a:rPr>
              <a:t>is	</a:t>
            </a:r>
            <a:r>
              <a:rPr sz="2400" spc="-10" dirty="0">
                <a:latin typeface="Calibri"/>
                <a:cs typeface="Calibri"/>
              </a:rPr>
              <a:t>1000	</a:t>
            </a:r>
            <a:r>
              <a:rPr sz="2400" dirty="0">
                <a:latin typeface="Calibri"/>
                <a:cs typeface="Calibri"/>
              </a:rPr>
              <a:t>×	</a:t>
            </a:r>
            <a:r>
              <a:rPr sz="2400" spc="-10" dirty="0">
                <a:latin typeface="Calibri"/>
                <a:cs typeface="Calibri"/>
              </a:rPr>
              <a:t>0.0368	</a:t>
            </a:r>
            <a:r>
              <a:rPr sz="2400" dirty="0">
                <a:latin typeface="Calibri"/>
                <a:cs typeface="Calibri"/>
              </a:rPr>
              <a:t>=	</a:t>
            </a:r>
            <a:r>
              <a:rPr sz="2400" spc="-5" dirty="0">
                <a:latin typeface="Calibri"/>
                <a:cs typeface="Calibri"/>
              </a:rPr>
              <a:t>368	</a:t>
            </a:r>
            <a:r>
              <a:rPr sz="2400" spc="-10" dirty="0">
                <a:latin typeface="Calibri"/>
                <a:cs typeface="Calibri"/>
              </a:rPr>
              <a:t>frames.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936" y="5391099"/>
            <a:ext cx="6234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Only 386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1000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probably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survive.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1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40024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solidFill>
                  <a:srgbClr val="00AF50"/>
                </a:solidFill>
                <a:latin typeface="Calibri"/>
                <a:cs typeface="Calibri"/>
              </a:rPr>
              <a:t>Example</a:t>
            </a:r>
            <a:r>
              <a:rPr sz="4400" b="1" spc="-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00AF50"/>
                </a:solidFill>
                <a:latin typeface="Calibri"/>
                <a:cs typeface="Calibri"/>
              </a:rPr>
              <a:t>(Contd.)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039" y="1220469"/>
            <a:ext cx="8705215" cy="33953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73380" marR="65405" indent="-323215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solidFill>
                  <a:srgbClr val="0462C1"/>
                </a:solidFill>
                <a:latin typeface="Calibri"/>
                <a:cs typeface="Calibri"/>
              </a:rPr>
              <a:t>b.</a:t>
            </a:r>
            <a:r>
              <a:rPr sz="280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500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r>
              <a:rPr sz="2800" spc="-10" dirty="0">
                <a:latin typeface="Calibri"/>
                <a:cs typeface="Calibri"/>
              </a:rPr>
              <a:t> per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second,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(1/2)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</a:t>
            </a:r>
            <a:r>
              <a:rPr sz="2800" spc="-10" dirty="0">
                <a:latin typeface="Calibri"/>
                <a:cs typeface="Calibri"/>
              </a:rPr>
              <a:t> per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millisecond.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(1/2).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case</a:t>
            </a:r>
            <a:r>
              <a:rPr sz="2800" spc="-5" dirty="0">
                <a:latin typeface="Calibri"/>
                <a:cs typeface="Calibri"/>
              </a:rPr>
              <a:t> 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×</a:t>
            </a:r>
            <a:r>
              <a:rPr sz="2800" dirty="0">
                <a:latin typeface="Calibri"/>
                <a:cs typeface="Calibri"/>
              </a:rPr>
              <a:t> e</a:t>
            </a:r>
            <a:r>
              <a:rPr sz="2775" baseline="25525" dirty="0">
                <a:latin typeface="Calibri"/>
                <a:cs typeface="Calibri"/>
              </a:rPr>
              <a:t>−G</a:t>
            </a:r>
            <a:r>
              <a:rPr sz="2775" spc="7" baseline="255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0.303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(30.3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percent).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5" dirty="0">
                <a:latin typeface="Calibri"/>
                <a:cs typeface="Calibri"/>
              </a:rPr>
              <a:t> means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throughput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500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×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0.0303</a:t>
            </a:r>
            <a:r>
              <a:rPr sz="2800" spc="6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151.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151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500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probably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survive.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Calibri"/>
              <a:cs typeface="Calibri"/>
            </a:endParaRPr>
          </a:p>
          <a:p>
            <a:pPr marL="373380" marR="66675" indent="-323215" algn="just">
              <a:lnSpc>
                <a:spcPts val="3020"/>
              </a:lnSpc>
              <a:spcBef>
                <a:spcPts val="5"/>
              </a:spcBef>
            </a:pPr>
            <a:r>
              <a:rPr sz="2800" dirty="0">
                <a:solidFill>
                  <a:srgbClr val="0462C1"/>
                </a:solidFill>
                <a:latin typeface="Calibri"/>
                <a:cs typeface="Calibri"/>
              </a:rPr>
              <a:t>c.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5" dirty="0">
                <a:latin typeface="Calibri"/>
                <a:cs typeface="Calibri"/>
              </a:rPr>
              <a:t>creates </a:t>
            </a:r>
            <a:r>
              <a:rPr sz="2800" dirty="0">
                <a:latin typeface="Calibri"/>
                <a:cs typeface="Calibri"/>
              </a:rPr>
              <a:t>250 </a:t>
            </a:r>
            <a:r>
              <a:rPr sz="2800" spc="-15" dirty="0">
                <a:latin typeface="Calibri"/>
                <a:cs typeface="Calibri"/>
              </a:rPr>
              <a:t>frames </a:t>
            </a:r>
            <a:r>
              <a:rPr sz="2800" spc="-10" dirty="0">
                <a:latin typeface="Calibri"/>
                <a:cs typeface="Calibri"/>
              </a:rPr>
              <a:t>per second, 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dirty="0">
                <a:latin typeface="Calibri"/>
                <a:cs typeface="Calibri"/>
              </a:rPr>
              <a:t>is (1/4)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frame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millisecond.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load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(1/4).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7645" y="4558665"/>
            <a:ext cx="29527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latin typeface="Calibri"/>
                <a:cs typeface="Calibri"/>
              </a:rPr>
              <a:t>−G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227" y="4547692"/>
            <a:ext cx="8282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835" algn="l"/>
                <a:tab pos="663575" algn="l"/>
                <a:tab pos="1042669" algn="l"/>
                <a:tab pos="1374775" algn="l"/>
                <a:tab pos="2127885" algn="l"/>
                <a:tab pos="2593340" algn="l"/>
                <a:tab pos="2911475" algn="l"/>
                <a:tab pos="3243580" algn="l"/>
                <a:tab pos="4214495" algn="l"/>
                <a:tab pos="5111115" algn="l"/>
                <a:tab pos="6574155" algn="l"/>
                <a:tab pos="7312025" algn="l"/>
              </a:tabLst>
            </a:pPr>
            <a:r>
              <a:rPr sz="2800" spc="-5" dirty="0">
                <a:latin typeface="Calibri"/>
                <a:cs typeface="Calibri"/>
              </a:rPr>
              <a:t>S	=	G	×	e	or	S	=	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5" dirty="0">
                <a:latin typeface="Calibri"/>
                <a:cs typeface="Calibri"/>
              </a:rPr>
              <a:t>.</a:t>
            </a:r>
            <a:r>
              <a:rPr sz="2800" spc="-5" dirty="0">
                <a:latin typeface="Calibri"/>
                <a:cs typeface="Calibri"/>
              </a:rPr>
              <a:t>195</a:t>
            </a:r>
            <a:r>
              <a:rPr sz="2800" dirty="0">
                <a:latin typeface="Calibri"/>
                <a:cs typeface="Calibri"/>
              </a:rPr>
              <a:t>	(</a:t>
            </a:r>
            <a:r>
              <a:rPr sz="2800" spc="-10" dirty="0">
                <a:latin typeface="Calibri"/>
                <a:cs typeface="Calibri"/>
              </a:rPr>
              <a:t>1</a:t>
            </a:r>
            <a:r>
              <a:rPr sz="2800" dirty="0">
                <a:latin typeface="Calibri"/>
                <a:cs typeface="Calibri"/>
              </a:rPr>
              <a:t>9</a:t>
            </a:r>
            <a:r>
              <a:rPr sz="2800" spc="-5" dirty="0">
                <a:latin typeface="Calibri"/>
                <a:cs typeface="Calibri"/>
              </a:rPr>
              <a:t>.5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ce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means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227" y="4932426"/>
            <a:ext cx="8284209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817244" algn="l"/>
                <a:tab pos="1511935" algn="l"/>
                <a:tab pos="3370579" algn="l"/>
                <a:tab pos="3804920" algn="l"/>
                <a:tab pos="4560570" algn="l"/>
                <a:tab pos="4951095" algn="l"/>
                <a:tab pos="5977890" algn="l"/>
                <a:tab pos="6368415" algn="l"/>
                <a:tab pos="7033259" algn="l"/>
                <a:tab pos="7907655" algn="l"/>
              </a:tabLst>
            </a:pP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25</a:t>
            </a:r>
            <a:r>
              <a:rPr sz="2800" spc="-5" dirty="0">
                <a:latin typeface="Calibri"/>
                <a:cs typeface="Calibri"/>
              </a:rPr>
              <a:t>0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×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0</a:t>
            </a:r>
            <a:r>
              <a:rPr sz="2800" spc="5" dirty="0">
                <a:latin typeface="Calibri"/>
                <a:cs typeface="Calibri"/>
              </a:rPr>
              <a:t>.19</a:t>
            </a:r>
            <a:r>
              <a:rPr sz="2800" spc="-5" dirty="0">
                <a:latin typeface="Calibri"/>
                <a:cs typeface="Calibri"/>
              </a:rPr>
              <a:t>5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4</a:t>
            </a:r>
            <a:r>
              <a:rPr sz="2800" spc="5" dirty="0">
                <a:latin typeface="Calibri"/>
                <a:cs typeface="Calibri"/>
              </a:rPr>
              <a:t>9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On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49  </a:t>
            </a:r>
            <a:r>
              <a:rPr sz="2800" spc="-15" dirty="0">
                <a:latin typeface="Calibri"/>
                <a:cs typeface="Calibri"/>
              </a:rPr>
              <a:t>frames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250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probably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survive.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12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413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CSMA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220469"/>
            <a:ext cx="8606790" cy="45478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13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minimize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chance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collision </a:t>
            </a:r>
            <a:r>
              <a:rPr sz="2800" spc="-5" dirty="0">
                <a:latin typeface="Calibri"/>
                <a:cs typeface="Calibri"/>
              </a:rPr>
              <a:t>and, </a:t>
            </a:r>
            <a:r>
              <a:rPr sz="2800" spc="-25" dirty="0">
                <a:latin typeface="Calibri"/>
                <a:cs typeface="Calibri"/>
              </a:rPr>
              <a:t>therefore, </a:t>
            </a:r>
            <a:r>
              <a:rPr sz="2800" spc="-10" dirty="0">
                <a:solidFill>
                  <a:srgbClr val="00B050"/>
                </a:solidFill>
                <a:latin typeface="Calibri"/>
                <a:cs typeface="Calibri"/>
              </a:rPr>
              <a:t>increase </a:t>
            </a:r>
            <a:r>
              <a:rPr sz="2800" spc="-5" dirty="0">
                <a:solidFill>
                  <a:srgbClr val="00B050"/>
                </a:solidFill>
                <a:latin typeface="Calibri"/>
                <a:cs typeface="Calibri"/>
              </a:rPr>
              <a:t> the </a:t>
            </a:r>
            <a:r>
              <a:rPr sz="2800" spc="-10" dirty="0">
                <a:solidFill>
                  <a:srgbClr val="00B050"/>
                </a:solidFill>
                <a:latin typeface="Calibri"/>
                <a:cs typeface="Calibri"/>
              </a:rPr>
              <a:t>performance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CSMA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method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was developed</a:t>
            </a:r>
            <a:r>
              <a:rPr sz="2800" spc="-10" dirty="0">
                <a:latin typeface="Calibri"/>
                <a:cs typeface="Calibri"/>
              </a:rPr>
              <a:t>.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Calibri"/>
                <a:cs typeface="Calibri"/>
              </a:rPr>
              <a:t>chance of </a:t>
            </a:r>
            <a:r>
              <a:rPr sz="2800" spc="-10" dirty="0">
                <a:solidFill>
                  <a:srgbClr val="00B050"/>
                </a:solidFill>
                <a:latin typeface="Calibri"/>
                <a:cs typeface="Calibri"/>
              </a:rPr>
              <a:t>collision can be reduced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station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senses the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medium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before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trying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use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70C0"/>
                </a:solidFill>
                <a:latin typeface="Calibri"/>
                <a:cs typeface="Calibri"/>
              </a:rPr>
              <a:t>Carrier</a:t>
            </a:r>
            <a:r>
              <a:rPr sz="28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70C0"/>
                </a:solidFill>
                <a:latin typeface="Calibri"/>
                <a:cs typeface="Calibri"/>
              </a:rPr>
              <a:t>sense</a:t>
            </a:r>
            <a:r>
              <a:rPr sz="2800" b="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70C0"/>
                </a:solidFill>
                <a:latin typeface="Calibri"/>
                <a:cs typeface="Calibri"/>
              </a:rPr>
              <a:t>multiple </a:t>
            </a:r>
            <a:r>
              <a:rPr sz="2800" b="1" spc="-5" dirty="0">
                <a:solidFill>
                  <a:srgbClr val="0070C0"/>
                </a:solidFill>
                <a:latin typeface="Calibri"/>
                <a:cs typeface="Calibri"/>
              </a:rPr>
              <a:t> access (CSMA) </a:t>
            </a:r>
            <a:r>
              <a:rPr sz="2800" spc="-15" dirty="0">
                <a:latin typeface="Calibri"/>
                <a:cs typeface="Calibri"/>
              </a:rPr>
              <a:t>requires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5" dirty="0">
                <a:latin typeface="Calibri"/>
                <a:cs typeface="Calibri"/>
              </a:rPr>
              <a:t>station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15" dirty="0">
                <a:latin typeface="Calibri"/>
                <a:cs typeface="Calibri"/>
              </a:rPr>
              <a:t>listen 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medium</a:t>
            </a:r>
            <a:r>
              <a:rPr sz="2800" dirty="0">
                <a:latin typeface="Calibri"/>
                <a:cs typeface="Calibri"/>
              </a:rPr>
              <a:t> (or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check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medium)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before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sending. In other </a:t>
            </a:r>
            <a:r>
              <a:rPr sz="2800" spc="-15" dirty="0">
                <a:latin typeface="Calibri"/>
                <a:cs typeface="Calibri"/>
              </a:rPr>
              <a:t>words, </a:t>
            </a:r>
            <a:r>
              <a:rPr sz="2800" spc="-5" dirty="0">
                <a:latin typeface="Calibri"/>
                <a:cs typeface="Calibri"/>
              </a:rPr>
              <a:t>CSMA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based </a:t>
            </a:r>
            <a:r>
              <a:rPr sz="2800" dirty="0">
                <a:latin typeface="Calibri"/>
                <a:cs typeface="Calibri"/>
              </a:rPr>
              <a:t>on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principle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“</a:t>
            </a:r>
            <a:r>
              <a:rPr sz="2800" b="1" i="1" spc="-15" dirty="0">
                <a:solidFill>
                  <a:srgbClr val="0070C0"/>
                </a:solidFill>
                <a:latin typeface="Calibri"/>
                <a:cs typeface="Calibri"/>
              </a:rPr>
              <a:t>sense</a:t>
            </a:r>
            <a:r>
              <a:rPr sz="2800" b="1" i="1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b="1" i="1" spc="-15" dirty="0">
                <a:solidFill>
                  <a:srgbClr val="0070C0"/>
                </a:solidFill>
                <a:latin typeface="Calibri"/>
                <a:cs typeface="Calibri"/>
              </a:rPr>
              <a:t>before</a:t>
            </a:r>
            <a:r>
              <a:rPr sz="2800" b="1" i="1" spc="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b="1" i="1" spc="5" dirty="0">
                <a:solidFill>
                  <a:srgbClr val="0070C0"/>
                </a:solidFill>
                <a:latin typeface="Calibri"/>
                <a:cs typeface="Calibri"/>
              </a:rPr>
              <a:t>transmit</a:t>
            </a:r>
            <a:r>
              <a:rPr sz="2800" b="1" i="1" spc="5" dirty="0">
                <a:latin typeface="Calibri"/>
                <a:cs typeface="Calibri"/>
              </a:rPr>
              <a:t>”</a:t>
            </a:r>
            <a:r>
              <a:rPr sz="2800" b="1" i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“</a:t>
            </a:r>
            <a:r>
              <a:rPr sz="2800" b="1" i="1" spc="-15" dirty="0">
                <a:solidFill>
                  <a:srgbClr val="0070C0"/>
                </a:solidFill>
                <a:latin typeface="Calibri"/>
                <a:cs typeface="Calibri"/>
              </a:rPr>
              <a:t>listen</a:t>
            </a:r>
            <a:r>
              <a:rPr sz="2800" b="1" i="1" spc="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b="1" i="1" spc="-15" dirty="0">
                <a:solidFill>
                  <a:srgbClr val="0070C0"/>
                </a:solidFill>
                <a:latin typeface="Calibri"/>
                <a:cs typeface="Calibri"/>
              </a:rPr>
              <a:t>before</a:t>
            </a:r>
            <a:r>
              <a:rPr sz="2800" b="1" i="1" spc="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b="1" i="1" spc="-45" dirty="0">
                <a:solidFill>
                  <a:srgbClr val="0070C0"/>
                </a:solidFill>
                <a:latin typeface="Calibri"/>
                <a:cs typeface="Calibri"/>
              </a:rPr>
              <a:t>talk</a:t>
            </a:r>
            <a:r>
              <a:rPr sz="2800" b="1" i="1" spc="-45" dirty="0">
                <a:latin typeface="Calibri"/>
                <a:cs typeface="Calibri"/>
              </a:rPr>
              <a:t>.”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50" dirty="0">
              <a:latin typeface="Calibri"/>
              <a:cs typeface="Calibri"/>
            </a:endParaRPr>
          </a:p>
          <a:p>
            <a:pPr marL="12700" marR="5715" algn="just">
              <a:lnSpc>
                <a:spcPts val="3020"/>
              </a:lnSpc>
            </a:pPr>
            <a:r>
              <a:rPr sz="2800" spc="-10" dirty="0">
                <a:latin typeface="Calibri"/>
                <a:cs typeface="Calibri"/>
              </a:rPr>
              <a:t>CSMA can reduce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possibility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collision, but </a:t>
            </a:r>
            <a:r>
              <a:rPr sz="2800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cannot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eliminate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Figure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next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slide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5" dirty="0">
                <a:latin typeface="Calibri"/>
                <a:cs typeface="Calibri"/>
              </a:rPr>
              <a:t>explain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94461"/>
            <a:ext cx="541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Space/time</a:t>
            </a:r>
            <a:r>
              <a:rPr sz="2400" b="1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model</a:t>
            </a:r>
            <a:r>
              <a:rPr sz="2400" b="1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4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4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collision</a:t>
            </a:r>
            <a:r>
              <a:rPr sz="2400" b="1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CSMA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147" y="1096050"/>
            <a:ext cx="7863052" cy="49960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7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94461"/>
            <a:ext cx="33077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5" dirty="0">
                <a:solidFill>
                  <a:srgbClr val="00AF50"/>
                </a:solidFill>
                <a:latin typeface="Calibri"/>
                <a:cs typeface="Calibri"/>
              </a:rPr>
              <a:t>Vulnerable</a:t>
            </a:r>
            <a:r>
              <a:rPr sz="2500" b="1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00AF50"/>
                </a:solidFill>
                <a:latin typeface="Calibri"/>
                <a:cs typeface="Calibri"/>
              </a:rPr>
              <a:t>time</a:t>
            </a:r>
            <a:r>
              <a:rPr sz="25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2500" b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00AF50"/>
                </a:solidFill>
                <a:latin typeface="Calibri"/>
                <a:cs typeface="Calibri"/>
              </a:rPr>
              <a:t>CSMA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34539"/>
            <a:ext cx="8827500" cy="324680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7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4855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5" dirty="0">
                <a:solidFill>
                  <a:srgbClr val="00AF50"/>
                </a:solidFill>
                <a:latin typeface="Calibri"/>
                <a:cs typeface="Calibri"/>
              </a:rPr>
              <a:t>Persistence</a:t>
            </a:r>
            <a:r>
              <a:rPr sz="4400" b="1" spc="-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Methods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34516"/>
            <a:ext cx="8374380" cy="3989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"/>
              <a:tabLst>
                <a:tab pos="33020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station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channel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busy?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"/>
              <a:tabLst>
                <a:tab pos="330200" algn="l"/>
              </a:tabLst>
            </a:pP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What</a:t>
            </a:r>
            <a:r>
              <a:rPr sz="28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should</a:t>
            </a:r>
            <a:r>
              <a:rPr sz="2800" spc="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70C0"/>
                </a:solidFill>
                <a:latin typeface="Calibri"/>
                <a:cs typeface="Calibri"/>
              </a:rPr>
              <a:t>station</a:t>
            </a:r>
            <a:r>
              <a:rPr sz="2800" spc="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do</a:t>
            </a:r>
            <a:r>
              <a:rPr sz="2800" spc="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if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channel</a:t>
            </a:r>
            <a:r>
              <a:rPr sz="2800" spc="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is</a:t>
            </a:r>
            <a:r>
              <a:rPr sz="2800" spc="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idle?</a:t>
            </a:r>
            <a:endParaRPr sz="2800" dirty="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50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tabLst>
                <a:tab pos="527685" algn="l"/>
                <a:tab pos="1758950" algn="l"/>
                <a:tab pos="2745740" algn="l"/>
                <a:tab pos="4331970" algn="l"/>
                <a:tab pos="5297170" algn="l"/>
                <a:tab pos="6764655" algn="l"/>
                <a:tab pos="7635240" algn="l"/>
              </a:tabLst>
            </a:pPr>
            <a:r>
              <a:rPr sz="2800" spc="-254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hes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qu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tions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been  devised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persistent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method,</a:t>
            </a:r>
            <a:endParaRPr sz="2800" dirty="0">
              <a:latin typeface="Calibri"/>
              <a:cs typeface="Calibri"/>
            </a:endParaRPr>
          </a:p>
          <a:p>
            <a:pPr marL="12700" marR="3790950">
              <a:lnSpc>
                <a:spcPct val="119600"/>
              </a:lnSpc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B050"/>
                </a:solidFill>
                <a:latin typeface="Calibri"/>
                <a:cs typeface="Calibri"/>
              </a:rPr>
              <a:t>nonpersistent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method,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70C0"/>
                </a:solidFill>
                <a:latin typeface="Calibri"/>
                <a:cs typeface="Calibri"/>
              </a:rPr>
              <a:t>p</a:t>
            </a:r>
            <a:r>
              <a:rPr sz="2800" b="1" i="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70C0"/>
                </a:solidFill>
                <a:latin typeface="Calibri"/>
                <a:cs typeface="Calibri"/>
              </a:rPr>
              <a:t>persistent</a:t>
            </a:r>
            <a:r>
              <a:rPr sz="2800" b="1" spc="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method.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76485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solidFill>
                  <a:srgbClr val="00AF50"/>
                </a:solidFill>
                <a:latin typeface="Calibri"/>
                <a:cs typeface="Calibri"/>
              </a:rPr>
              <a:t>Behavior</a:t>
            </a:r>
            <a:r>
              <a:rPr sz="44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4400" b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25" dirty="0">
                <a:solidFill>
                  <a:srgbClr val="00AF50"/>
                </a:solidFill>
                <a:latin typeface="Calibri"/>
                <a:cs typeface="Calibri"/>
              </a:rPr>
              <a:t>Persistence</a:t>
            </a:r>
            <a:r>
              <a:rPr sz="44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Methods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031493"/>
            <a:ext cx="8381365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190"/>
              </a:lnSpc>
              <a:spcBef>
                <a:spcPts val="95"/>
              </a:spcBef>
            </a:pPr>
            <a:r>
              <a:rPr sz="2800" b="1" i="1" spc="-15" dirty="0">
                <a:solidFill>
                  <a:srgbClr val="FF0000"/>
                </a:solidFill>
                <a:latin typeface="Calibri"/>
                <a:cs typeface="Calibri"/>
              </a:rPr>
              <a:t>1-Persistent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70"/>
              </a:spcBef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i="1" spc="-10" dirty="0">
                <a:latin typeface="Calibri"/>
                <a:cs typeface="Calibri"/>
              </a:rPr>
              <a:t>1-persistent </a:t>
            </a:r>
            <a:r>
              <a:rPr sz="2800" i="1" spc="-5" dirty="0">
                <a:latin typeface="Calibri"/>
                <a:cs typeface="Calibri"/>
              </a:rPr>
              <a:t>method </a:t>
            </a:r>
            <a:r>
              <a:rPr sz="2800" spc="-10" dirty="0">
                <a:latin typeface="Calibri"/>
                <a:cs typeface="Calibri"/>
              </a:rPr>
              <a:t>is simple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straightforward. </a:t>
            </a:r>
            <a:r>
              <a:rPr sz="2800" spc="10" dirty="0">
                <a:latin typeface="Calibri"/>
                <a:cs typeface="Calibri"/>
              </a:rPr>
              <a:t>In 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 method, </a:t>
            </a:r>
            <a:r>
              <a:rPr sz="2800" spc="-10" dirty="0">
                <a:latin typeface="Calibri"/>
                <a:cs typeface="Calibri"/>
              </a:rPr>
              <a:t>after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station </a:t>
            </a:r>
            <a:r>
              <a:rPr sz="2800" spc="-5" dirty="0">
                <a:latin typeface="Calibri"/>
                <a:cs typeface="Calibri"/>
              </a:rPr>
              <a:t>finds the </a:t>
            </a:r>
            <a:r>
              <a:rPr sz="2800" spc="-10" dirty="0">
                <a:latin typeface="Calibri"/>
                <a:cs typeface="Calibri"/>
              </a:rPr>
              <a:t>line </a:t>
            </a:r>
            <a:r>
              <a:rPr sz="2800" spc="-5" dirty="0">
                <a:latin typeface="Calibri"/>
                <a:cs typeface="Calibri"/>
              </a:rPr>
              <a:t>idle,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spc="-5" dirty="0">
                <a:latin typeface="Calibri"/>
                <a:cs typeface="Calibri"/>
              </a:rPr>
              <a:t>sends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15" dirty="0">
                <a:latin typeface="Calibri"/>
                <a:cs typeface="Calibri"/>
              </a:rPr>
              <a:t>frame </a:t>
            </a:r>
            <a:r>
              <a:rPr sz="2800" spc="-10" dirty="0">
                <a:latin typeface="Calibri"/>
                <a:cs typeface="Calibri"/>
              </a:rPr>
              <a:t>immediately </a:t>
            </a:r>
            <a:r>
              <a:rPr sz="2800" spc="-5" dirty="0">
                <a:latin typeface="Calibri"/>
                <a:cs typeface="Calibri"/>
              </a:rPr>
              <a:t>(with </a:t>
            </a:r>
            <a:r>
              <a:rPr sz="2800" spc="-10" dirty="0">
                <a:latin typeface="Calibri"/>
                <a:cs typeface="Calibri"/>
              </a:rPr>
              <a:t>probability </a:t>
            </a:r>
            <a:r>
              <a:rPr sz="2800" spc="-5" dirty="0">
                <a:latin typeface="Calibri"/>
                <a:cs typeface="Calibri"/>
              </a:rPr>
              <a:t>1). This method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highest </a:t>
            </a:r>
            <a:r>
              <a:rPr sz="2800" spc="-5" dirty="0">
                <a:latin typeface="Calibri"/>
                <a:cs typeface="Calibri"/>
              </a:rPr>
              <a:t>chance of </a:t>
            </a:r>
            <a:r>
              <a:rPr sz="2800" spc="-10" dirty="0">
                <a:latin typeface="Calibri"/>
                <a:cs typeface="Calibri"/>
              </a:rPr>
              <a:t>collision because two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more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stations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find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idle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their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immediately.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107" y="3733800"/>
            <a:ext cx="5282184" cy="240639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10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76485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solidFill>
                  <a:srgbClr val="00AF50"/>
                </a:solidFill>
                <a:latin typeface="Calibri"/>
                <a:cs typeface="Calibri"/>
              </a:rPr>
              <a:t>Behavior</a:t>
            </a:r>
            <a:r>
              <a:rPr sz="44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4400" b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25" dirty="0">
                <a:solidFill>
                  <a:srgbClr val="00AF50"/>
                </a:solidFill>
                <a:latin typeface="Calibri"/>
                <a:cs typeface="Calibri"/>
              </a:rPr>
              <a:t>Persistence</a:t>
            </a:r>
            <a:r>
              <a:rPr sz="44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Methods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31493"/>
            <a:ext cx="8453755" cy="314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190"/>
              </a:lnSpc>
              <a:spcBef>
                <a:spcPts val="95"/>
              </a:spcBef>
            </a:pPr>
            <a:r>
              <a:rPr sz="2800" b="1" i="1" spc="-15" dirty="0">
                <a:solidFill>
                  <a:srgbClr val="FF0000"/>
                </a:solidFill>
                <a:latin typeface="Calibri"/>
                <a:cs typeface="Calibri"/>
              </a:rPr>
              <a:t>Nonpersistent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i="1" spc="-15" dirty="0">
                <a:latin typeface="Calibri"/>
                <a:cs typeface="Calibri"/>
              </a:rPr>
              <a:t>nonpersistent </a:t>
            </a:r>
            <a:r>
              <a:rPr sz="2800" i="1" spc="-5" dirty="0">
                <a:latin typeface="Calibri"/>
                <a:cs typeface="Calibri"/>
              </a:rPr>
              <a:t>method,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station </a:t>
            </a:r>
            <a:r>
              <a:rPr sz="2800" spc="-10" dirty="0">
                <a:latin typeface="Calibri"/>
                <a:cs typeface="Calibri"/>
              </a:rPr>
              <a:t>that has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frame </a:t>
            </a:r>
            <a:r>
              <a:rPr sz="2800" spc="-3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senses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line.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line</a:t>
            </a:r>
            <a:r>
              <a:rPr sz="2800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idle,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sends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immediately.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idle,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waits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random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amount</a:t>
            </a:r>
            <a:r>
              <a:rPr sz="2800" dirty="0">
                <a:latin typeface="Calibri"/>
                <a:cs typeface="Calibri"/>
              </a:rPr>
              <a:t> 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senses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again.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5" dirty="0">
                <a:latin typeface="Calibri"/>
                <a:cs typeface="Calibri"/>
              </a:rPr>
              <a:t> method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reduces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efficiency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because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medium </a:t>
            </a:r>
            <a:r>
              <a:rPr sz="2800" spc="-10" dirty="0">
                <a:latin typeface="Calibri"/>
                <a:cs typeface="Calibri"/>
              </a:rPr>
              <a:t>remains </a:t>
            </a:r>
            <a:r>
              <a:rPr sz="2800" spc="-5" dirty="0">
                <a:latin typeface="Calibri"/>
                <a:cs typeface="Calibri"/>
              </a:rPr>
              <a:t>idle when </a:t>
            </a: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stations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send.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2400" y="4256499"/>
            <a:ext cx="8763000" cy="2030095"/>
            <a:chOff x="152400" y="4256499"/>
            <a:chExt cx="8763000" cy="2030095"/>
          </a:xfrm>
        </p:grpSpPr>
        <p:sp>
          <p:nvSpPr>
            <p:cNvPr id="7" name="object 7"/>
            <p:cNvSpPr/>
            <p:nvPr/>
          </p:nvSpPr>
          <p:spPr>
            <a:xfrm>
              <a:off x="152400" y="62484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4155" y="4256499"/>
              <a:ext cx="5561120" cy="191280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11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76485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solidFill>
                  <a:srgbClr val="00AF50"/>
                </a:solidFill>
                <a:latin typeface="Calibri"/>
                <a:cs typeface="Calibri"/>
              </a:rPr>
              <a:t>Behavior</a:t>
            </a:r>
            <a:r>
              <a:rPr sz="44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4400" b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25" dirty="0">
                <a:solidFill>
                  <a:srgbClr val="00AF50"/>
                </a:solidFill>
                <a:latin typeface="Calibri"/>
                <a:cs typeface="Calibri"/>
              </a:rPr>
              <a:t>Persistence</a:t>
            </a:r>
            <a:r>
              <a:rPr sz="44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Methods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04062"/>
            <a:ext cx="8455025" cy="4735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810"/>
              </a:lnSpc>
              <a:spcBef>
                <a:spcPts val="105"/>
              </a:spcBef>
            </a:pP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600" b="1" i="1" spc="-15" dirty="0">
                <a:solidFill>
                  <a:srgbClr val="FF0000"/>
                </a:solidFill>
                <a:latin typeface="Calibri"/>
                <a:cs typeface="Calibri"/>
              </a:rPr>
              <a:t>-Persistent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310"/>
              </a:spcBef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p</a:t>
            </a:r>
            <a:r>
              <a:rPr sz="2600" i="1" spc="-15" dirty="0">
                <a:latin typeface="Calibri"/>
                <a:cs typeface="Calibri"/>
              </a:rPr>
              <a:t>-persistent </a:t>
            </a:r>
            <a:r>
              <a:rPr sz="2600" i="1" spc="-10" dirty="0">
                <a:latin typeface="Calibri"/>
                <a:cs typeface="Calibri"/>
              </a:rPr>
              <a:t>method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used </a:t>
            </a:r>
            <a:r>
              <a:rPr sz="2600" dirty="0">
                <a:latin typeface="Calibri"/>
                <a:cs typeface="Calibri"/>
              </a:rPr>
              <a:t>if the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channel has time slots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with a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slot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duration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equal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greater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than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maximum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propagation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 time</a:t>
            </a:r>
            <a:r>
              <a:rPr sz="2600" spc="-5" dirty="0">
                <a:latin typeface="Calibri"/>
                <a:cs typeface="Calibri"/>
              </a:rPr>
              <a:t>.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i="1" spc="-15" dirty="0">
                <a:latin typeface="Calibri"/>
                <a:cs typeface="Calibri"/>
              </a:rPr>
              <a:t>p</a:t>
            </a:r>
            <a:r>
              <a:rPr sz="2600" spc="-15" dirty="0">
                <a:latin typeface="Calibri"/>
                <a:cs typeface="Calibri"/>
              </a:rPr>
              <a:t>-persistent</a:t>
            </a:r>
            <a:r>
              <a:rPr sz="2600" spc="-10" dirty="0">
                <a:latin typeface="Calibri"/>
                <a:cs typeface="Calibri"/>
              </a:rPr>
              <a:t> approach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combines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advantages</a:t>
            </a:r>
            <a:r>
              <a:rPr sz="2600" spc="2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20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2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spc="2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2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strategies.</a:t>
            </a:r>
            <a:r>
              <a:rPr sz="2600" spc="1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2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reduces</a:t>
            </a:r>
            <a:r>
              <a:rPr sz="2600" spc="2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20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chance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collision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improves </a:t>
            </a:r>
            <a:r>
              <a:rPr sz="2600" spc="-25" dirty="0">
                <a:latin typeface="Calibri"/>
                <a:cs typeface="Calibri"/>
              </a:rPr>
              <a:t>efficiency.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this method, </a:t>
            </a:r>
            <a:r>
              <a:rPr sz="2600" spc="-10" dirty="0">
                <a:latin typeface="Calibri"/>
                <a:cs typeface="Calibri"/>
              </a:rPr>
              <a:t>after the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finds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20" dirty="0">
                <a:latin typeface="Calibri"/>
                <a:cs typeface="Calibri"/>
              </a:rPr>
              <a:t>follows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these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steps:</a:t>
            </a:r>
            <a:endParaRPr sz="26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 probability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sends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frame.</a:t>
            </a:r>
            <a:endParaRPr sz="2600" dirty="0">
              <a:latin typeface="Calibri"/>
              <a:cs typeface="Calibri"/>
            </a:endParaRPr>
          </a:p>
          <a:p>
            <a:pPr marL="527685" marR="5715" indent="-515620">
              <a:lnSpc>
                <a:spcPts val="2500"/>
              </a:lnSpc>
              <a:spcBef>
                <a:spcPts val="980"/>
              </a:spcBef>
              <a:buAutoNum type="arabicPeriod"/>
              <a:tabLst>
                <a:tab pos="527685" algn="l"/>
                <a:tab pos="528320" algn="l"/>
                <a:tab pos="1367155" algn="l"/>
                <a:tab pos="3006090" algn="l"/>
                <a:tab pos="3362960" algn="l"/>
                <a:tab pos="3711575" algn="l"/>
                <a:tab pos="4065270" algn="l"/>
                <a:tab pos="4351655" algn="l"/>
                <a:tab pos="4791075" algn="l"/>
                <a:tab pos="5421630" algn="l"/>
                <a:tab pos="6530340" algn="l"/>
                <a:tab pos="7425055" algn="l"/>
                <a:tab pos="7991475" algn="l"/>
              </a:tabLst>
            </a:pP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With	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6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abili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y	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q	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=	1	-	</a:t>
            </a:r>
            <a:r>
              <a:rPr sz="2600" i="1" spc="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,	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	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aits	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	the  </a:t>
            </a:r>
            <a:r>
              <a:rPr sz="2600" spc="-5" dirty="0">
                <a:latin typeface="Calibri"/>
                <a:cs typeface="Calibri"/>
              </a:rPr>
              <a:t>beginning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next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slot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checks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again.</a:t>
            </a:r>
            <a:endParaRPr sz="2600" dirty="0">
              <a:latin typeface="Calibri"/>
              <a:cs typeface="Calibri"/>
            </a:endParaRPr>
          </a:p>
          <a:p>
            <a:pPr marL="527685" lvl="1" indent="-515620">
              <a:lnSpc>
                <a:spcPct val="100000"/>
              </a:lnSpc>
              <a:spcBef>
                <a:spcPts val="395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idle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it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goes</a:t>
            </a:r>
            <a:r>
              <a:rPr sz="2600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step</a:t>
            </a:r>
            <a:r>
              <a:rPr sz="2600" spc="-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1</a:t>
            </a:r>
            <a:r>
              <a:rPr sz="2600" dirty="0">
                <a:latin typeface="Calibri"/>
                <a:cs typeface="Calibri"/>
              </a:rPr>
              <a:t>.</a:t>
            </a:r>
          </a:p>
          <a:p>
            <a:pPr marL="527685" marR="5715" lvl="1" indent="-515620">
              <a:lnSpc>
                <a:spcPct val="80000"/>
              </a:lnSpc>
              <a:spcBef>
                <a:spcPts val="994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line</a:t>
            </a:r>
            <a:r>
              <a:rPr sz="2600" spc="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FF0000"/>
                </a:solidFill>
                <a:latin typeface="Calibri"/>
                <a:cs typeface="Calibri"/>
              </a:rPr>
              <a:t>busy</a:t>
            </a:r>
            <a:r>
              <a:rPr sz="2600" spc="-50" dirty="0">
                <a:latin typeface="Calibri"/>
                <a:cs typeface="Calibri"/>
              </a:rPr>
              <a:t>,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acts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as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though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collision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occurred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backoff</a:t>
            </a:r>
            <a:r>
              <a:rPr sz="2600" spc="-10" dirty="0">
                <a:latin typeface="Calibri"/>
                <a:cs typeface="Calibri"/>
              </a:rPr>
              <a:t> procedure.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27946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5" dirty="0">
                <a:solidFill>
                  <a:srgbClr val="00AF50"/>
                </a:solidFill>
                <a:latin typeface="Calibri"/>
                <a:cs typeface="Calibri"/>
              </a:rPr>
              <a:t>p-Persistent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653" y="1245789"/>
            <a:ext cx="8474442" cy="47698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19" y="1447800"/>
            <a:ext cx="7445194" cy="36836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171957"/>
            <a:ext cx="8021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0" dirty="0">
                <a:solidFill>
                  <a:srgbClr val="00AF50"/>
                </a:solidFill>
                <a:latin typeface="Calibri"/>
                <a:cs typeface="Calibri"/>
              </a:rPr>
              <a:t>Taxonomy</a:t>
            </a:r>
            <a:r>
              <a:rPr sz="4000" b="1" spc="-5" dirty="0">
                <a:solidFill>
                  <a:srgbClr val="00AF50"/>
                </a:solidFill>
                <a:latin typeface="Calibri"/>
                <a:cs typeface="Calibri"/>
              </a:rPr>
              <a:t> of </a:t>
            </a:r>
            <a:r>
              <a:rPr sz="4000" b="1" spc="-10" dirty="0">
                <a:solidFill>
                  <a:srgbClr val="00AF50"/>
                </a:solidFill>
                <a:latin typeface="Calibri"/>
                <a:cs typeface="Calibri"/>
              </a:rPr>
              <a:t>Multiple</a:t>
            </a:r>
            <a:r>
              <a:rPr sz="4000" b="1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AF50"/>
                </a:solidFill>
                <a:latin typeface="Calibri"/>
                <a:cs typeface="Calibri"/>
              </a:rPr>
              <a:t>Access</a:t>
            </a:r>
            <a:r>
              <a:rPr sz="40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AF50"/>
                </a:solidFill>
                <a:latin typeface="Calibri"/>
                <a:cs typeface="Calibri"/>
              </a:rPr>
              <a:t>Protocol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5782" y="6392092"/>
            <a:ext cx="54610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3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7" name="object 8"/>
          <p:cNvSpPr txBox="1">
            <a:spLocks/>
          </p:cNvSpPr>
          <p:nvPr/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1" i="1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5"/>
              </a:spcBef>
            </a:pPr>
            <a:r>
              <a:rPr lang="en-US" smtClean="0"/>
              <a:t>Data</a:t>
            </a:r>
            <a:r>
              <a:rPr lang="en-US" spc="-25" smtClean="0"/>
              <a:t> </a:t>
            </a:r>
            <a:r>
              <a:rPr lang="en-US" smtClean="0"/>
              <a:t>Communication</a:t>
            </a:r>
            <a:r>
              <a:rPr lang="en-US" spc="-30" smtClean="0"/>
              <a:t> </a:t>
            </a:r>
            <a:r>
              <a:rPr lang="en-US" smtClean="0"/>
              <a:t>Lecture</a:t>
            </a:r>
            <a:r>
              <a:rPr lang="en-US" spc="-40" smtClean="0"/>
              <a:t> </a:t>
            </a:r>
            <a:r>
              <a:rPr lang="en-US" smtClean="0"/>
              <a:t>Series,</a:t>
            </a:r>
            <a:r>
              <a:rPr lang="en-US" spc="-20" smtClean="0"/>
              <a:t> </a:t>
            </a:r>
            <a:r>
              <a:rPr lang="en-US" smtClean="0"/>
              <a:t>MFH</a:t>
            </a:r>
            <a:r>
              <a:rPr lang="en-US" spc="-25" smtClean="0"/>
              <a:t> </a:t>
            </a:r>
            <a:r>
              <a:rPr lang="en-US" spc="-5" smtClean="0"/>
              <a:t>MAY2021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3294"/>
            <a:ext cx="2302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CSMA/CD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43558"/>
            <a:ext cx="8454390" cy="41624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CSMA</a:t>
            </a:r>
            <a:r>
              <a:rPr sz="2800" spc="-5" dirty="0">
                <a:latin typeface="Calibri"/>
                <a:cs typeface="Calibri"/>
              </a:rPr>
              <a:t> method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does</a:t>
            </a:r>
            <a:r>
              <a:rPr sz="2800" spc="-5" dirty="0">
                <a:latin typeface="Calibri"/>
                <a:cs typeface="Calibri"/>
              </a:rPr>
              <a:t> 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specify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procedure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 </a:t>
            </a:r>
            <a:r>
              <a:rPr sz="2800" spc="-5" dirty="0">
                <a:latin typeface="Calibri"/>
                <a:cs typeface="Calibri"/>
              </a:rPr>
              <a:t>a collision.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Carrier sense multiple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access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with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collision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detection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(CSMA/CD) </a:t>
            </a:r>
            <a:r>
              <a:rPr sz="2800" spc="-10" dirty="0">
                <a:latin typeface="Calibri"/>
                <a:cs typeface="Calibri"/>
              </a:rPr>
              <a:t>augments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algorithm </a:t>
            </a:r>
            <a:r>
              <a:rPr sz="2800" spc="-30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handle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collision.</a:t>
            </a:r>
            <a:r>
              <a:rPr sz="2800" spc="5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method,</a:t>
            </a:r>
            <a:r>
              <a:rPr sz="2800" spc="5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station</a:t>
            </a:r>
            <a:r>
              <a:rPr sz="2800" spc="5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monitors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medium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sends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frame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transmission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successful. If </a:t>
            </a:r>
            <a:r>
              <a:rPr sz="2800" spc="-20" dirty="0">
                <a:latin typeface="Calibri"/>
                <a:cs typeface="Calibri"/>
              </a:rPr>
              <a:t>so,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station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finished.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If,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however,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Calibri"/>
                <a:cs typeface="Calibri"/>
              </a:rPr>
              <a:t>collision,</a:t>
            </a:r>
            <a:r>
              <a:rPr sz="2800" spc="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B050"/>
                </a:solidFill>
                <a:latin typeface="Calibri"/>
                <a:cs typeface="Calibri"/>
              </a:rPr>
              <a:t>frame</a:t>
            </a:r>
            <a:r>
              <a:rPr sz="28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B050"/>
                </a:solidFill>
                <a:latin typeface="Calibri"/>
                <a:cs typeface="Calibri"/>
              </a:rPr>
              <a:t>sent</a:t>
            </a:r>
            <a:r>
              <a:rPr sz="2800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Calibri"/>
                <a:cs typeface="Calibri"/>
              </a:rPr>
              <a:t>again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50" dirty="0">
              <a:latin typeface="Calibri"/>
              <a:cs typeface="Calibri"/>
            </a:endParaRPr>
          </a:p>
          <a:p>
            <a:pPr marL="12700" marR="6350" algn="just">
              <a:lnSpc>
                <a:spcPts val="3020"/>
              </a:lnSpc>
            </a:pPr>
            <a:r>
              <a:rPr sz="2800" spc="-15" dirty="0">
                <a:latin typeface="Calibri"/>
                <a:cs typeface="Calibri"/>
              </a:rPr>
              <a:t>Procedure </a:t>
            </a:r>
            <a:r>
              <a:rPr sz="2800" spc="-5" dirty="0">
                <a:latin typeface="Calibri"/>
                <a:cs typeface="Calibri"/>
              </a:rPr>
              <a:t>of CSMA/CD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explained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next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slide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flowchart.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3294"/>
            <a:ext cx="51568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CSMA/CD</a:t>
            </a:r>
            <a:r>
              <a:rPr sz="4400" b="1" spc="-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00AF50"/>
                </a:solidFill>
                <a:latin typeface="Calibri"/>
                <a:cs typeface="Calibri"/>
              </a:rPr>
              <a:t>(Procedure)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790" y="1213552"/>
            <a:ext cx="8375173" cy="45682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3294"/>
            <a:ext cx="22885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CSMA/CA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43558"/>
            <a:ext cx="8453755" cy="33940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Carrier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sense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multiple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access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collision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avoidance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(CSMA/CA)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20" dirty="0">
                <a:latin typeface="Calibri"/>
                <a:cs typeface="Calibri"/>
              </a:rPr>
              <a:t>invented </a:t>
            </a:r>
            <a:r>
              <a:rPr sz="2800" spc="-20" dirty="0">
                <a:solidFill>
                  <a:srgbClr val="00B050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00B050"/>
                </a:solidFill>
                <a:latin typeface="Calibri"/>
                <a:cs typeface="Calibri"/>
              </a:rPr>
              <a:t>wireless networks</a:t>
            </a:r>
            <a:r>
              <a:rPr sz="2800" spc="-10" dirty="0">
                <a:latin typeface="Calibri"/>
                <a:cs typeface="Calibri"/>
              </a:rPr>
              <a:t>. Collisions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avoided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through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CSMA/CA’s</a:t>
            </a:r>
            <a:r>
              <a:rPr sz="2800" spc="565" dirty="0"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three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strategies</a:t>
            </a:r>
            <a:r>
              <a:rPr sz="2800" spc="-2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00B050"/>
                </a:solidFill>
                <a:latin typeface="Calibri"/>
                <a:cs typeface="Calibri"/>
              </a:rPr>
              <a:t>interframe </a:t>
            </a:r>
            <a:r>
              <a:rPr sz="2800" spc="-5" dirty="0">
                <a:solidFill>
                  <a:srgbClr val="00B050"/>
                </a:solidFill>
                <a:latin typeface="Calibri"/>
                <a:cs typeface="Calibri"/>
              </a:rPr>
              <a:t>space</a:t>
            </a:r>
            <a:r>
              <a:rPr sz="2800" spc="-5" dirty="0">
                <a:latin typeface="Calibri"/>
                <a:cs typeface="Calibri"/>
              </a:rPr>
              <a:t>, the 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contention </a:t>
            </a:r>
            <a:r>
              <a:rPr sz="2800" spc="-40" dirty="0">
                <a:solidFill>
                  <a:srgbClr val="0070C0"/>
                </a:solidFill>
                <a:latin typeface="Calibri"/>
                <a:cs typeface="Calibri"/>
              </a:rPr>
              <a:t>window</a:t>
            </a:r>
            <a:r>
              <a:rPr sz="2800" spc="-40" dirty="0">
                <a:latin typeface="Calibri"/>
                <a:cs typeface="Calibri"/>
              </a:rPr>
              <a:t>, 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acknowledgments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00" dirty="0">
              <a:latin typeface="Calibri"/>
              <a:cs typeface="Calibri"/>
            </a:endParaRPr>
          </a:p>
          <a:p>
            <a:pPr marL="12700" marR="7620" algn="just">
              <a:lnSpc>
                <a:spcPts val="3030"/>
              </a:lnSpc>
            </a:pPr>
            <a:r>
              <a:rPr sz="2800" spc="-15" dirty="0">
                <a:latin typeface="Calibri"/>
                <a:cs typeface="Calibri"/>
              </a:rPr>
              <a:t>Procedure </a:t>
            </a:r>
            <a:r>
              <a:rPr sz="2800" spc="-5" dirty="0">
                <a:latin typeface="Calibri"/>
                <a:cs typeface="Calibri"/>
              </a:rPr>
              <a:t>of CSMA/CA </a:t>
            </a:r>
            <a:r>
              <a:rPr sz="2800" spc="-10" dirty="0">
                <a:latin typeface="Calibri"/>
                <a:cs typeface="Calibri"/>
              </a:rPr>
              <a:t>is explained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next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slide </a:t>
            </a:r>
            <a:r>
              <a:rPr sz="2800" spc="-5" dirty="0">
                <a:latin typeface="Calibri"/>
                <a:cs typeface="Calibri"/>
              </a:rPr>
              <a:t>by a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flowchart.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3294"/>
            <a:ext cx="51428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CSMA/CA</a:t>
            </a:r>
            <a:r>
              <a:rPr sz="4400" b="1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00AF50"/>
                </a:solidFill>
                <a:latin typeface="Calibri"/>
                <a:cs typeface="Calibri"/>
              </a:rPr>
              <a:t>(Procedure)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1693" y="1167975"/>
            <a:ext cx="4979793" cy="48785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955" y="2209800"/>
            <a:ext cx="6800088" cy="32903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29727" y="6475577"/>
            <a:ext cx="20701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i="1" dirty="0">
                <a:solidFill>
                  <a:srgbClr val="888888"/>
                </a:solidFill>
                <a:latin typeface="Times New Roman"/>
                <a:cs typeface="Times New Roman"/>
              </a:rPr>
              <a:t>2.34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2288"/>
            <a:ext cx="3632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Random</a:t>
            </a:r>
            <a:r>
              <a:rPr sz="4400" b="1" spc="-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Access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30187" y="1107845"/>
            <a:ext cx="8607425" cy="469025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725"/>
              </a:spcBef>
            </a:pPr>
            <a:r>
              <a:rPr sz="2600" dirty="0">
                <a:latin typeface="Calibri"/>
                <a:cs typeface="Calibri"/>
              </a:rPr>
              <a:t>In </a:t>
            </a:r>
            <a:r>
              <a:rPr sz="2600" spc="-15" dirty="0">
                <a:solidFill>
                  <a:srgbClr val="0462C1"/>
                </a:solidFill>
                <a:latin typeface="Calibri"/>
                <a:cs typeface="Calibri"/>
              </a:rPr>
              <a:t>random </a:t>
            </a:r>
            <a:r>
              <a:rPr sz="2600" dirty="0">
                <a:solidFill>
                  <a:srgbClr val="0462C1"/>
                </a:solidFill>
                <a:latin typeface="Calibri"/>
                <a:cs typeface="Calibri"/>
              </a:rPr>
              <a:t>access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15" dirty="0">
                <a:solidFill>
                  <a:srgbClr val="0462C1"/>
                </a:solidFill>
                <a:latin typeface="Calibri"/>
                <a:cs typeface="Calibri"/>
              </a:rPr>
              <a:t>contention </a:t>
            </a:r>
            <a:r>
              <a:rPr sz="2600" spc="-5" dirty="0">
                <a:latin typeface="Calibri"/>
                <a:cs typeface="Calibri"/>
              </a:rPr>
              <a:t>methods,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station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superior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another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none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assigned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600" spc="5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over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FF0000"/>
                </a:solidFill>
                <a:latin typeface="Calibri"/>
                <a:cs typeface="Calibri"/>
              </a:rPr>
              <a:t>anothe</a:t>
            </a:r>
            <a:r>
              <a:rPr sz="2600" spc="-35" dirty="0">
                <a:latin typeface="Calibri"/>
                <a:cs typeface="Calibri"/>
              </a:rPr>
              <a:t>r.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No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station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permits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permit,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another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station to </a:t>
            </a:r>
            <a:r>
              <a:rPr sz="2600" spc="-5" dirty="0">
                <a:latin typeface="Calibri"/>
                <a:cs typeface="Calibri"/>
              </a:rPr>
              <a:t>send. </a:t>
            </a:r>
            <a:r>
              <a:rPr sz="2600" spc="-30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10" dirty="0">
                <a:latin typeface="Calibri"/>
                <a:cs typeface="Calibri"/>
              </a:rPr>
              <a:t>instance,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station that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has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data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to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send </a:t>
            </a:r>
            <a:r>
              <a:rPr sz="2600" spc="-5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uses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procedure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defined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by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protocol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make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decision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on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 whether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send</a:t>
            </a:r>
            <a:r>
              <a:rPr sz="2600" spc="-5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lang="en-GB" sz="12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725"/>
              </a:spcBef>
            </a:pPr>
            <a:endParaRPr sz="31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6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Topics</a:t>
            </a:r>
            <a:r>
              <a:rPr sz="26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discussed</a:t>
            </a:r>
            <a:r>
              <a:rPr sz="26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in</a:t>
            </a:r>
            <a:r>
              <a:rPr sz="2600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this</a:t>
            </a:r>
            <a:r>
              <a:rPr sz="2600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lesson: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600" spc="-15" dirty="0">
                <a:solidFill>
                  <a:srgbClr val="0033CC"/>
                </a:solidFill>
                <a:latin typeface="Calibri"/>
                <a:cs typeface="Calibri"/>
              </a:rPr>
              <a:t>ALOHA</a:t>
            </a:r>
            <a:endParaRPr sz="26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75"/>
              </a:spcBef>
            </a:pPr>
            <a:r>
              <a:rPr sz="2600" spc="-5" dirty="0">
                <a:solidFill>
                  <a:srgbClr val="0033CC"/>
                </a:solidFill>
                <a:latin typeface="Calibri"/>
                <a:cs typeface="Calibri"/>
              </a:rPr>
              <a:t>Carrier</a:t>
            </a:r>
            <a:r>
              <a:rPr sz="2600" spc="-1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33CC"/>
                </a:solidFill>
                <a:latin typeface="Calibri"/>
                <a:cs typeface="Calibri"/>
              </a:rPr>
              <a:t>Sense</a:t>
            </a:r>
            <a:r>
              <a:rPr sz="2600" spc="-3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33CC"/>
                </a:solidFill>
                <a:latin typeface="Calibri"/>
                <a:cs typeface="Calibri"/>
              </a:rPr>
              <a:t>Multiple</a:t>
            </a:r>
            <a:r>
              <a:rPr sz="2600" spc="-3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33CC"/>
                </a:solidFill>
                <a:latin typeface="Calibri"/>
                <a:cs typeface="Calibri"/>
              </a:rPr>
              <a:t>Access</a:t>
            </a:r>
            <a:endParaRPr sz="2600" dirty="0">
              <a:latin typeface="Calibri"/>
              <a:cs typeface="Calibri"/>
            </a:endParaRPr>
          </a:p>
          <a:p>
            <a:pPr marL="12700" marR="1293495">
              <a:lnSpc>
                <a:spcPct val="111900"/>
              </a:lnSpc>
              <a:spcBef>
                <a:spcPts val="15"/>
              </a:spcBef>
            </a:pPr>
            <a:r>
              <a:rPr sz="2600" dirty="0">
                <a:solidFill>
                  <a:srgbClr val="0033CC"/>
                </a:solidFill>
                <a:latin typeface="Calibri"/>
                <a:cs typeface="Calibri"/>
              </a:rPr>
              <a:t>Carrier </a:t>
            </a:r>
            <a:r>
              <a:rPr sz="2600" spc="-5" dirty="0">
                <a:solidFill>
                  <a:srgbClr val="0033CC"/>
                </a:solidFill>
                <a:latin typeface="Calibri"/>
                <a:cs typeface="Calibri"/>
              </a:rPr>
              <a:t>Sense </a:t>
            </a:r>
            <a:r>
              <a:rPr sz="2600" dirty="0">
                <a:solidFill>
                  <a:srgbClr val="0033CC"/>
                </a:solidFill>
                <a:latin typeface="Calibri"/>
                <a:cs typeface="Calibri"/>
              </a:rPr>
              <a:t>Multiple Access with </a:t>
            </a:r>
            <a:r>
              <a:rPr sz="2600" spc="-5" dirty="0">
                <a:solidFill>
                  <a:srgbClr val="0033CC"/>
                </a:solidFill>
                <a:latin typeface="Calibri"/>
                <a:cs typeface="Calibri"/>
              </a:rPr>
              <a:t>Collision Detection </a:t>
            </a:r>
            <a:r>
              <a:rPr sz="2600" dirty="0">
                <a:solidFill>
                  <a:srgbClr val="0033CC"/>
                </a:solidFill>
                <a:latin typeface="Calibri"/>
                <a:cs typeface="Calibri"/>
              </a:rPr>
              <a:t> Carrier </a:t>
            </a:r>
            <a:r>
              <a:rPr sz="2600" spc="-5" dirty="0">
                <a:solidFill>
                  <a:srgbClr val="0033CC"/>
                </a:solidFill>
                <a:latin typeface="Calibri"/>
                <a:cs typeface="Calibri"/>
              </a:rPr>
              <a:t>Sense</a:t>
            </a:r>
            <a:r>
              <a:rPr sz="2600" spc="-2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33CC"/>
                </a:solidFill>
                <a:latin typeface="Calibri"/>
                <a:cs typeface="Calibri"/>
              </a:rPr>
              <a:t>Multiple</a:t>
            </a:r>
            <a:r>
              <a:rPr sz="2600" spc="-3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33CC"/>
                </a:solidFill>
                <a:latin typeface="Calibri"/>
                <a:cs typeface="Calibri"/>
              </a:rPr>
              <a:t>Access</a:t>
            </a:r>
            <a:r>
              <a:rPr sz="2600" spc="-3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33CC"/>
                </a:solidFill>
                <a:latin typeface="Calibri"/>
                <a:cs typeface="Calibri"/>
              </a:rPr>
              <a:t>with</a:t>
            </a:r>
            <a:r>
              <a:rPr sz="2600" spc="-1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33CC"/>
                </a:solidFill>
                <a:latin typeface="Calibri"/>
                <a:cs typeface="Calibri"/>
              </a:rPr>
              <a:t>Collision</a:t>
            </a:r>
            <a:r>
              <a:rPr sz="260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33CC"/>
                </a:solidFill>
                <a:latin typeface="Calibri"/>
                <a:cs typeface="Calibri"/>
              </a:rPr>
              <a:t>Avoidance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7915782" y="6392092"/>
            <a:ext cx="54610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4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0" name="object 8"/>
          <p:cNvSpPr txBox="1">
            <a:spLocks/>
          </p:cNvSpPr>
          <p:nvPr/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1" i="1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5"/>
              </a:spcBef>
            </a:pPr>
            <a:r>
              <a:rPr lang="en-US" smtClean="0"/>
              <a:t>Data</a:t>
            </a:r>
            <a:r>
              <a:rPr lang="en-US" spc="-25" smtClean="0"/>
              <a:t> </a:t>
            </a:r>
            <a:r>
              <a:rPr lang="en-US" smtClean="0"/>
              <a:t>Communication</a:t>
            </a:r>
            <a:r>
              <a:rPr lang="en-US" spc="-30" smtClean="0"/>
              <a:t> </a:t>
            </a:r>
            <a:r>
              <a:rPr lang="en-US" smtClean="0"/>
              <a:t>Lecture</a:t>
            </a:r>
            <a:r>
              <a:rPr lang="en-US" spc="-40" smtClean="0"/>
              <a:t> </a:t>
            </a:r>
            <a:r>
              <a:rPr lang="en-US" smtClean="0"/>
              <a:t>Series,</a:t>
            </a:r>
            <a:r>
              <a:rPr lang="en-US" spc="-20" smtClean="0"/>
              <a:t> </a:t>
            </a:r>
            <a:r>
              <a:rPr lang="en-US" smtClean="0"/>
              <a:t>MFH</a:t>
            </a:r>
            <a:r>
              <a:rPr lang="en-US" spc="-25" smtClean="0"/>
              <a:t> </a:t>
            </a:r>
            <a:r>
              <a:rPr lang="en-US" spc="-5" smtClean="0"/>
              <a:t>MAY2021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2288"/>
            <a:ext cx="6859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Background</a:t>
            </a:r>
            <a:r>
              <a:rPr sz="4400" b="1" spc="-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(Random</a:t>
            </a:r>
            <a:r>
              <a:rPr sz="4400" b="1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Access)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164082"/>
            <a:ext cx="8607425" cy="21118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5080" indent="-228600" algn="just">
              <a:lnSpc>
                <a:spcPct val="700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 a </a:t>
            </a:r>
            <a:r>
              <a:rPr sz="2600" spc="-5" dirty="0">
                <a:latin typeface="Calibri"/>
                <a:cs typeface="Calibri"/>
              </a:rPr>
              <a:t>random-access method, each </a:t>
            </a:r>
            <a:r>
              <a:rPr sz="2600" spc="-15" dirty="0">
                <a:latin typeface="Calibri"/>
                <a:cs typeface="Calibri"/>
              </a:rPr>
              <a:t>station </a:t>
            </a:r>
            <a:r>
              <a:rPr sz="2600" spc="-5" dirty="0">
                <a:latin typeface="Calibri"/>
                <a:cs typeface="Calibri"/>
              </a:rPr>
              <a:t>has the </a:t>
            </a:r>
            <a:r>
              <a:rPr sz="2600" spc="-10" dirty="0">
                <a:latin typeface="Calibri"/>
                <a:cs typeface="Calibri"/>
              </a:rPr>
              <a:t>right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medium</a:t>
            </a:r>
            <a:r>
              <a:rPr sz="2600" spc="5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without</a:t>
            </a:r>
            <a:r>
              <a:rPr sz="2600" spc="5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being</a:t>
            </a:r>
            <a:r>
              <a:rPr sz="2600" spc="5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controlled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5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any</a:t>
            </a:r>
            <a:r>
              <a:rPr sz="2600" spc="-5" dirty="0">
                <a:latin typeface="Calibri"/>
                <a:cs typeface="Calibri"/>
              </a:rPr>
              <a:t> other</a:t>
            </a:r>
            <a:r>
              <a:rPr sz="2600" spc="5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station.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However,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more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than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one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station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tries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send</a:t>
            </a:r>
            <a:r>
              <a:rPr sz="2600" spc="-5" dirty="0">
                <a:latin typeface="Calibri"/>
                <a:cs typeface="Calibri"/>
              </a:rPr>
              <a:t>, </a:t>
            </a:r>
            <a:r>
              <a:rPr sz="2600" spc="-10" dirty="0">
                <a:latin typeface="Calibri"/>
                <a:cs typeface="Calibri"/>
              </a:rPr>
              <a:t>there </a:t>
            </a:r>
            <a:r>
              <a:rPr sz="2600" dirty="0">
                <a:latin typeface="Calibri"/>
                <a:cs typeface="Calibri"/>
              </a:rPr>
              <a:t>is an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Calibri"/>
                <a:cs typeface="Calibri"/>
              </a:rPr>
              <a:t>access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Calibri"/>
                <a:cs typeface="Calibri"/>
              </a:rPr>
              <a:t>conflict</a:t>
            </a:r>
            <a:r>
              <a:rPr sz="2600" spc="-5" dirty="0">
                <a:latin typeface="Calibri"/>
                <a:cs typeface="Calibri"/>
              </a:rPr>
              <a:t>—</a:t>
            </a:r>
            <a:r>
              <a:rPr sz="2600" b="1" i="1" spc="-5" dirty="0">
                <a:solidFill>
                  <a:srgbClr val="00B050"/>
                </a:solidFill>
                <a:latin typeface="Calibri"/>
                <a:cs typeface="Calibri"/>
              </a:rPr>
              <a:t>collision</a:t>
            </a:r>
            <a:r>
              <a:rPr sz="2600" spc="-5" dirty="0">
                <a:latin typeface="Calibri"/>
                <a:cs typeface="Calibri"/>
              </a:rPr>
              <a:t>—and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frames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either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destroyed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or modified</a:t>
            </a:r>
            <a:r>
              <a:rPr sz="2600" spc="-5" dirty="0">
                <a:latin typeface="Calibri"/>
                <a:cs typeface="Calibri"/>
              </a:rPr>
              <a:t>. </a:t>
            </a:r>
            <a:r>
              <a:rPr sz="2600" spc="-114" dirty="0">
                <a:solidFill>
                  <a:srgbClr val="0070C0"/>
                </a:solidFill>
                <a:latin typeface="Calibri"/>
                <a:cs typeface="Calibri"/>
              </a:rPr>
              <a:t>To </a:t>
            </a:r>
            <a:r>
              <a:rPr sz="2600" spc="-20" dirty="0">
                <a:solidFill>
                  <a:srgbClr val="0070C0"/>
                </a:solidFill>
                <a:latin typeface="Calibri"/>
                <a:cs typeface="Calibri"/>
              </a:rPr>
              <a:t>avoid 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access </a:t>
            </a:r>
            <a:r>
              <a:rPr sz="2600" spc="-10" dirty="0">
                <a:solidFill>
                  <a:srgbClr val="0070C0"/>
                </a:solidFill>
                <a:latin typeface="Calibri"/>
                <a:cs typeface="Calibri"/>
              </a:rPr>
              <a:t>conflict </a:t>
            </a:r>
            <a:r>
              <a:rPr sz="2600" spc="-5" dirty="0">
                <a:solidFill>
                  <a:srgbClr val="0070C0"/>
                </a:solidFill>
                <a:latin typeface="Calibri"/>
                <a:cs typeface="Calibri"/>
              </a:rPr>
              <a:t>or </a:t>
            </a:r>
            <a:r>
              <a:rPr sz="2600" spc="-15" dirty="0">
                <a:solidFill>
                  <a:srgbClr val="0070C0"/>
                </a:solidFill>
                <a:latin typeface="Calibri"/>
                <a:cs typeface="Calibri"/>
              </a:rPr>
              <a:t>to </a:t>
            </a:r>
            <a:r>
              <a:rPr sz="2600" spc="-10" dirty="0">
                <a:solidFill>
                  <a:srgbClr val="0070C0"/>
                </a:solidFill>
                <a:latin typeface="Calibri"/>
                <a:cs typeface="Calibri"/>
              </a:rPr>
              <a:t>resolve 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it </a:t>
            </a:r>
            <a:r>
              <a:rPr sz="26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when</a:t>
            </a:r>
            <a:r>
              <a:rPr sz="26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it</a:t>
            </a:r>
            <a:r>
              <a:rPr sz="26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Calibri"/>
                <a:cs typeface="Calibri"/>
              </a:rPr>
              <a:t>happens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each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station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Calibri"/>
                <a:cs typeface="Calibri"/>
              </a:rPr>
              <a:t>follows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procedure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answers</a:t>
            </a:r>
            <a:r>
              <a:rPr sz="26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 following</a:t>
            </a:r>
            <a:r>
              <a:rPr sz="26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questions: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3303131"/>
            <a:ext cx="60610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105"/>
              </a:spcBef>
              <a:buFont typeface="Segoe UI Symbol"/>
              <a:buChar char="❑"/>
              <a:tabLst>
                <a:tab pos="380365" algn="l"/>
              </a:tabLst>
            </a:pP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When</a:t>
            </a:r>
            <a:r>
              <a:rPr sz="26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70C0"/>
                </a:solidFill>
                <a:latin typeface="Calibri"/>
                <a:cs typeface="Calibri"/>
              </a:rPr>
              <a:t>can 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0070C0"/>
                </a:solidFill>
                <a:latin typeface="Calibri"/>
                <a:cs typeface="Calibri"/>
              </a:rPr>
              <a:t> station</a:t>
            </a:r>
            <a:r>
              <a:rPr sz="26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access</a:t>
            </a:r>
            <a:r>
              <a:rPr sz="26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medium?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140" y="3787521"/>
            <a:ext cx="67017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100"/>
              </a:spcBef>
              <a:buFont typeface="Segoe UI Symbol"/>
              <a:buChar char="❑"/>
              <a:tabLst>
                <a:tab pos="380365" algn="l"/>
              </a:tabLst>
            </a:pP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What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 can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station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do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if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medium</a:t>
            </a:r>
            <a:r>
              <a:rPr sz="2600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busy?</a:t>
            </a:r>
            <a:endParaRPr sz="26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394" y="4066195"/>
            <a:ext cx="8307705" cy="1538883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1340"/>
              </a:spcBef>
              <a:buFont typeface="Segoe UI Symbol"/>
              <a:buChar char="❑"/>
              <a:tabLst>
                <a:tab pos="380365" algn="l"/>
              </a:tabLst>
            </a:pP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sz="26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 station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determine</a:t>
            </a:r>
            <a:r>
              <a:rPr sz="26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 success</a:t>
            </a:r>
            <a:r>
              <a:rPr sz="26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failure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 of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 smtClean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lang="en-GB" sz="2600" dirty="0" smtClean="0">
                <a:solidFill>
                  <a:srgbClr val="FF0000"/>
                </a:solidFill>
                <a:latin typeface="Calibri"/>
                <a:cs typeface="Calibri"/>
              </a:rPr>
              <a:t> transmission?</a:t>
            </a:r>
            <a:endParaRPr lang="en-GB" sz="2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79730" indent="-367665">
              <a:lnSpc>
                <a:spcPct val="100000"/>
              </a:lnSpc>
              <a:spcBef>
                <a:spcPts val="1340"/>
              </a:spcBef>
              <a:buFont typeface="Segoe UI Symbol"/>
              <a:buChar char="❑"/>
              <a:tabLst>
                <a:tab pos="380365" algn="l"/>
              </a:tabLst>
            </a:pPr>
            <a:r>
              <a:rPr sz="2600" spc="-5" dirty="0" smtClean="0">
                <a:solidFill>
                  <a:srgbClr val="0070C0"/>
                </a:solidFill>
                <a:latin typeface="Calibri"/>
                <a:cs typeface="Calibri"/>
              </a:rPr>
              <a:t>What</a:t>
            </a:r>
            <a:r>
              <a:rPr sz="2600" spc="-15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70C0"/>
                </a:solidFill>
                <a:latin typeface="Calibri"/>
                <a:cs typeface="Calibri"/>
              </a:rPr>
              <a:t>can</a:t>
            </a:r>
            <a:r>
              <a:rPr sz="26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70C0"/>
                </a:solidFill>
                <a:latin typeface="Calibri"/>
                <a:cs typeface="Calibri"/>
              </a:rPr>
              <a:t>station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 do</a:t>
            </a:r>
            <a:r>
              <a:rPr sz="26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if</a:t>
            </a:r>
            <a:r>
              <a:rPr sz="26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Calibri"/>
                <a:cs typeface="Calibri"/>
              </a:rPr>
              <a:t>there</a:t>
            </a:r>
            <a:r>
              <a:rPr sz="26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is an</a:t>
            </a:r>
            <a:r>
              <a:rPr sz="26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access</a:t>
            </a:r>
            <a:r>
              <a:rPr sz="26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70C0"/>
                </a:solidFill>
                <a:latin typeface="Calibri"/>
                <a:cs typeface="Calibri"/>
              </a:rPr>
              <a:t>conflict?</a:t>
            </a:r>
            <a:endParaRPr sz="26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15782" y="6392092"/>
            <a:ext cx="54610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5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3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6605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4400" b="1" spc="-80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OHA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164082"/>
            <a:ext cx="8608060" cy="428244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5080" algn="just">
              <a:lnSpc>
                <a:spcPct val="70000"/>
              </a:lnSpc>
              <a:spcBef>
                <a:spcPts val="1040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ALOHA</a:t>
            </a:r>
            <a:r>
              <a:rPr sz="2600" b="1" spc="-5" dirty="0">
                <a:latin typeface="Calibri"/>
                <a:cs typeface="Calibri"/>
              </a:rPr>
              <a:t>,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earliest random-access method</a:t>
            </a:r>
            <a:r>
              <a:rPr sz="2600" spc="-5" dirty="0">
                <a:latin typeface="Calibri"/>
                <a:cs typeface="Calibri"/>
              </a:rPr>
              <a:t>, </a:t>
            </a:r>
            <a:r>
              <a:rPr sz="2600" spc="-10" dirty="0">
                <a:solidFill>
                  <a:srgbClr val="0070C0"/>
                </a:solidFill>
                <a:latin typeface="Calibri"/>
                <a:cs typeface="Calibri"/>
              </a:rPr>
              <a:t>was developed </a:t>
            </a:r>
            <a:r>
              <a:rPr sz="2600" spc="-40" dirty="0">
                <a:solidFill>
                  <a:srgbClr val="0070C0"/>
                </a:solidFill>
                <a:latin typeface="Calibri"/>
                <a:cs typeface="Calibri"/>
              </a:rPr>
              <a:t>at </a:t>
            </a:r>
            <a:r>
              <a:rPr sz="26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0070C0"/>
                </a:solidFill>
                <a:latin typeface="Calibri"/>
                <a:cs typeface="Calibri"/>
              </a:rPr>
              <a:t>University </a:t>
            </a:r>
            <a:r>
              <a:rPr sz="2600" spc="-5" dirty="0">
                <a:solidFill>
                  <a:srgbClr val="0070C0"/>
                </a:solidFill>
                <a:latin typeface="Calibri"/>
                <a:cs typeface="Calibri"/>
              </a:rPr>
              <a:t>of </a:t>
            </a:r>
            <a:r>
              <a:rPr sz="2600" spc="-10" dirty="0">
                <a:solidFill>
                  <a:srgbClr val="0070C0"/>
                </a:solidFill>
                <a:latin typeface="Calibri"/>
                <a:cs typeface="Calibri"/>
              </a:rPr>
              <a:t>Hawaii 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in </a:t>
            </a:r>
            <a:r>
              <a:rPr sz="2600" spc="-5" dirty="0">
                <a:solidFill>
                  <a:srgbClr val="0070C0"/>
                </a:solidFill>
                <a:latin typeface="Calibri"/>
                <a:cs typeface="Calibri"/>
              </a:rPr>
              <a:t>early 1970</a:t>
            </a:r>
            <a:r>
              <a:rPr sz="2600" spc="-5" dirty="0">
                <a:latin typeface="Calibri"/>
                <a:cs typeface="Calibri"/>
              </a:rPr>
              <a:t>.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was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designed 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radio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(wireless) LAN</a:t>
            </a:r>
            <a:r>
              <a:rPr sz="2600" spc="-5" dirty="0">
                <a:latin typeface="Calibri"/>
                <a:cs typeface="Calibri"/>
              </a:rPr>
              <a:t>, but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used on </a:t>
            </a: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-10" dirty="0">
                <a:latin typeface="Calibri"/>
                <a:cs typeface="Calibri"/>
              </a:rPr>
              <a:t>shared </a:t>
            </a:r>
            <a:r>
              <a:rPr sz="2600" spc="-5" dirty="0">
                <a:latin typeface="Calibri"/>
                <a:cs typeface="Calibri"/>
              </a:rPr>
              <a:t>medium. </a:t>
            </a:r>
            <a:r>
              <a:rPr sz="2600" dirty="0">
                <a:latin typeface="Calibri"/>
                <a:cs typeface="Calibri"/>
              </a:rPr>
              <a:t> 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obvious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potential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collisions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arrangement.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medium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shared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between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stations.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When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a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station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sends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data</a:t>
            </a:r>
            <a:r>
              <a:rPr sz="2600" spc="-15" dirty="0">
                <a:latin typeface="Calibri"/>
                <a:cs typeface="Calibri"/>
              </a:rPr>
              <a:t>,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another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station 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may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attempt to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do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so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same time</a:t>
            </a:r>
            <a:r>
              <a:rPr sz="2600" spc="-5" dirty="0">
                <a:latin typeface="Calibri"/>
                <a:cs typeface="Calibri"/>
              </a:rPr>
              <a:t>. </a:t>
            </a:r>
            <a:r>
              <a:rPr sz="2600" spc="-5" dirty="0">
                <a:solidFill>
                  <a:srgbClr val="0070C0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0070C0"/>
                </a:solidFill>
                <a:latin typeface="Calibri"/>
                <a:cs typeface="Calibri"/>
              </a:rPr>
              <a:t>data </a:t>
            </a:r>
            <a:r>
              <a:rPr sz="2600" spc="-10" dirty="0">
                <a:solidFill>
                  <a:srgbClr val="0070C0"/>
                </a:solidFill>
                <a:latin typeface="Calibri"/>
                <a:cs typeface="Calibri"/>
              </a:rPr>
              <a:t>from 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0070C0"/>
                </a:solidFill>
                <a:latin typeface="Calibri"/>
                <a:cs typeface="Calibri"/>
              </a:rPr>
              <a:t>two stations collide </a:t>
            </a:r>
            <a:r>
              <a:rPr sz="2600" spc="-5" dirty="0">
                <a:solidFill>
                  <a:srgbClr val="0070C0"/>
                </a:solidFill>
                <a:latin typeface="Calibri"/>
                <a:cs typeface="Calibri"/>
              </a:rPr>
              <a:t>and </a:t>
            </a:r>
            <a:r>
              <a:rPr sz="26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70C0"/>
                </a:solidFill>
                <a:latin typeface="Calibri"/>
                <a:cs typeface="Calibri"/>
              </a:rPr>
              <a:t>become</a:t>
            </a:r>
            <a:r>
              <a:rPr sz="26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Calibri"/>
                <a:cs typeface="Calibri"/>
              </a:rPr>
              <a:t>garbled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 dirty="0">
              <a:latin typeface="Calibri"/>
              <a:cs typeface="Calibri"/>
            </a:endParaRPr>
          </a:p>
          <a:p>
            <a:pPr marL="12700" marR="5715" algn="just">
              <a:lnSpc>
                <a:spcPct val="70000"/>
              </a:lnSpc>
            </a:pPr>
            <a:r>
              <a:rPr sz="2600" spc="-5" dirty="0">
                <a:latin typeface="Calibri"/>
                <a:cs typeface="Calibri"/>
              </a:rPr>
              <a:t>The original </a:t>
            </a:r>
            <a:r>
              <a:rPr sz="2600" spc="-15" dirty="0">
                <a:latin typeface="Calibri"/>
                <a:cs typeface="Calibri"/>
              </a:rPr>
              <a:t>ALOHA protocol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called </a:t>
            </a:r>
            <a:r>
              <a:rPr sz="2600" b="1" i="1" dirty="0">
                <a:solidFill>
                  <a:srgbClr val="FF0000"/>
                </a:solidFill>
                <a:latin typeface="Calibri"/>
                <a:cs typeface="Calibri"/>
              </a:rPr>
              <a:t>pure </a:t>
            </a:r>
            <a:r>
              <a:rPr sz="2600" b="1" i="1" spc="-10" dirty="0">
                <a:solidFill>
                  <a:srgbClr val="FF0000"/>
                </a:solidFill>
                <a:latin typeface="Calibri"/>
                <a:cs typeface="Calibri"/>
              </a:rPr>
              <a:t>ALOHA</a:t>
            </a:r>
            <a:r>
              <a:rPr sz="2600" b="1" i="1" spc="-10" dirty="0">
                <a:latin typeface="Calibri"/>
                <a:cs typeface="Calibri"/>
              </a:rPr>
              <a:t>.</a:t>
            </a:r>
            <a:r>
              <a:rPr sz="2600" b="1" i="1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idea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is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 that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 each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station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 sends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a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frame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whenever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 a </a:t>
            </a:r>
            <a:r>
              <a:rPr sz="2600" spc="-10" dirty="0">
                <a:latin typeface="Calibri"/>
                <a:cs typeface="Calibri"/>
              </a:rPr>
              <a:t>frame</a:t>
            </a:r>
            <a:r>
              <a:rPr sz="2600" spc="57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send (multiple access). </a:t>
            </a:r>
            <a:r>
              <a:rPr sz="2600" spc="-40" dirty="0">
                <a:latin typeface="Calibri"/>
                <a:cs typeface="Calibri"/>
              </a:rPr>
              <a:t>However, </a:t>
            </a:r>
            <a:r>
              <a:rPr sz="2600" spc="-5" dirty="0">
                <a:latin typeface="Calibri"/>
                <a:cs typeface="Calibri"/>
              </a:rPr>
              <a:t>since </a:t>
            </a:r>
            <a:r>
              <a:rPr sz="2600" spc="-15" dirty="0">
                <a:latin typeface="Calibri"/>
                <a:cs typeface="Calibri"/>
              </a:rPr>
              <a:t>there </a:t>
            </a:r>
            <a:r>
              <a:rPr sz="2600" spc="-10" dirty="0">
                <a:latin typeface="Calibri"/>
                <a:cs typeface="Calibri"/>
              </a:rPr>
              <a:t>is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only one channel </a:t>
            </a:r>
            <a:r>
              <a:rPr sz="2600" spc="-5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 share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there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possibility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of collision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between</a:t>
            </a:r>
            <a:r>
              <a:rPr sz="2600" spc="5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frames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stations.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15782" y="6392092"/>
            <a:ext cx="54610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6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91413"/>
            <a:ext cx="4914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Frames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pure</a:t>
            </a:r>
            <a:r>
              <a:rPr sz="28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ALOHA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 network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856" y="1600200"/>
            <a:ext cx="8603541" cy="40128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15782" y="6392092"/>
            <a:ext cx="54610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7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7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91413"/>
            <a:ext cx="5252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Procedure</a:t>
            </a:r>
            <a:r>
              <a:rPr sz="2800" b="1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28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pure</a:t>
            </a:r>
            <a:r>
              <a:rPr sz="2800" b="1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ALOHA</a:t>
            </a:r>
            <a:r>
              <a:rPr sz="28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protocol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978408"/>
            <a:ext cx="8763762" cy="49011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15782" y="6392092"/>
            <a:ext cx="54610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8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998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4400" b="1" spc="-70" dirty="0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39" y="1193038"/>
            <a:ext cx="8759190" cy="410082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14300" marR="55880" algn="just">
              <a:lnSpc>
                <a:spcPct val="80000"/>
              </a:lnSpc>
              <a:spcBef>
                <a:spcPts val="725"/>
              </a:spcBef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stations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wireless </a:t>
            </a:r>
            <a:r>
              <a:rPr sz="2600" spc="-15" dirty="0">
                <a:latin typeface="Calibri"/>
                <a:cs typeface="Calibri"/>
              </a:rPr>
              <a:t>ALOHA </a:t>
            </a:r>
            <a:r>
              <a:rPr sz="2600" spc="-10" dirty="0">
                <a:latin typeface="Calibri"/>
                <a:cs typeface="Calibri"/>
              </a:rPr>
              <a:t>network are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maximum </a:t>
            </a:r>
            <a:r>
              <a:rPr sz="2600" spc="-20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600 </a:t>
            </a:r>
            <a:r>
              <a:rPr sz="2600" spc="5" dirty="0">
                <a:latin typeface="Calibri"/>
                <a:cs typeface="Calibri"/>
              </a:rPr>
              <a:t>km </a:t>
            </a:r>
            <a:r>
              <a:rPr sz="2600" spc="-5" dirty="0">
                <a:latin typeface="Calibri"/>
                <a:cs typeface="Calibri"/>
              </a:rPr>
              <a:t>apart.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15" dirty="0">
                <a:latin typeface="Calibri"/>
                <a:cs typeface="Calibri"/>
              </a:rPr>
              <a:t>we </a:t>
            </a:r>
            <a:r>
              <a:rPr sz="2600" spc="-5" dirty="0">
                <a:latin typeface="Calibri"/>
                <a:cs typeface="Calibri"/>
              </a:rPr>
              <a:t>assume </a:t>
            </a:r>
            <a:r>
              <a:rPr sz="2600" spc="-15" dirty="0">
                <a:latin typeface="Calibri"/>
                <a:cs typeface="Calibri"/>
              </a:rPr>
              <a:t>that </a:t>
            </a:r>
            <a:r>
              <a:rPr sz="2600" spc="-5" dirty="0">
                <a:latin typeface="Calibri"/>
                <a:cs typeface="Calibri"/>
              </a:rPr>
              <a:t>signals </a:t>
            </a:r>
            <a:r>
              <a:rPr sz="2600" spc="-20" dirty="0">
                <a:latin typeface="Calibri"/>
                <a:cs typeface="Calibri"/>
              </a:rPr>
              <a:t>propagate </a:t>
            </a:r>
            <a:r>
              <a:rPr sz="2600" spc="-15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3 × 10</a:t>
            </a:r>
            <a:r>
              <a:rPr sz="2550" baseline="16339" dirty="0">
                <a:latin typeface="Calibri"/>
                <a:cs typeface="Calibri"/>
              </a:rPr>
              <a:t>8 </a:t>
            </a:r>
            <a:r>
              <a:rPr sz="2550" spc="7" baseline="16339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m/s,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find</a:t>
            </a:r>
            <a:endParaRPr sz="2600" dirty="0">
              <a:latin typeface="Calibri"/>
              <a:cs typeface="Calibri"/>
            </a:endParaRPr>
          </a:p>
          <a:p>
            <a:pPr marL="1979930" algn="just">
              <a:lnSpc>
                <a:spcPct val="100000"/>
              </a:lnSpc>
              <a:spcBef>
                <a:spcPts val="375"/>
              </a:spcBef>
            </a:pPr>
            <a:r>
              <a:rPr sz="2600" spc="-80" dirty="0">
                <a:solidFill>
                  <a:srgbClr val="944F71"/>
                </a:solidFill>
                <a:latin typeface="Calibri"/>
                <a:cs typeface="Calibri"/>
              </a:rPr>
              <a:t>Tp</a:t>
            </a:r>
            <a:r>
              <a:rPr sz="2600" spc="-30" dirty="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944F71"/>
                </a:solidFill>
                <a:latin typeface="Calibri"/>
                <a:cs typeface="Calibri"/>
              </a:rPr>
              <a:t>=</a:t>
            </a:r>
            <a:r>
              <a:rPr sz="2600" spc="5" dirty="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944F71"/>
                </a:solidFill>
                <a:latin typeface="Calibri"/>
                <a:cs typeface="Calibri"/>
              </a:rPr>
              <a:t>(600</a:t>
            </a:r>
            <a:r>
              <a:rPr sz="2600" spc="-45" dirty="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944F71"/>
                </a:solidFill>
                <a:latin typeface="Calibri"/>
                <a:cs typeface="Calibri"/>
              </a:rPr>
              <a:t>×</a:t>
            </a:r>
            <a:r>
              <a:rPr sz="2600" spc="5" dirty="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sz="2600" spc="5" dirty="0" smtClean="0">
                <a:solidFill>
                  <a:srgbClr val="944F71"/>
                </a:solidFill>
                <a:latin typeface="Calibri"/>
                <a:cs typeface="Calibri"/>
              </a:rPr>
              <a:t>10</a:t>
            </a:r>
            <a:r>
              <a:rPr lang="en-GB" sz="2550" spc="7" baseline="26143" dirty="0">
                <a:solidFill>
                  <a:srgbClr val="944F71"/>
                </a:solidFill>
                <a:latin typeface="Calibri"/>
                <a:cs typeface="Calibri"/>
              </a:rPr>
              <a:t>3</a:t>
            </a:r>
            <a:r>
              <a:rPr sz="2550" spc="262" baseline="26143" dirty="0" smtClean="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944F71"/>
                </a:solidFill>
                <a:latin typeface="Calibri"/>
                <a:cs typeface="Calibri"/>
              </a:rPr>
              <a:t>)</a:t>
            </a:r>
            <a:r>
              <a:rPr sz="2600" spc="-5" dirty="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944F71"/>
                </a:solidFill>
                <a:latin typeface="Calibri"/>
                <a:cs typeface="Calibri"/>
              </a:rPr>
              <a:t>/</a:t>
            </a:r>
            <a:r>
              <a:rPr sz="2600" spc="-15" dirty="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944F71"/>
                </a:solidFill>
                <a:latin typeface="Calibri"/>
                <a:cs typeface="Calibri"/>
              </a:rPr>
              <a:t>(3</a:t>
            </a:r>
            <a:r>
              <a:rPr sz="2600" spc="-15" dirty="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944F71"/>
                </a:solidFill>
                <a:latin typeface="Calibri"/>
                <a:cs typeface="Calibri"/>
              </a:rPr>
              <a:t>×</a:t>
            </a:r>
            <a:r>
              <a:rPr sz="2600" spc="-10" dirty="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944F71"/>
                </a:solidFill>
                <a:latin typeface="Calibri"/>
                <a:cs typeface="Calibri"/>
              </a:rPr>
              <a:t>10</a:t>
            </a:r>
            <a:r>
              <a:rPr sz="2550" spc="7" baseline="26143" dirty="0">
                <a:solidFill>
                  <a:srgbClr val="944F71"/>
                </a:solidFill>
                <a:latin typeface="Calibri"/>
                <a:cs typeface="Calibri"/>
              </a:rPr>
              <a:t>8</a:t>
            </a:r>
            <a:r>
              <a:rPr sz="2550" spc="284" baseline="26143" dirty="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944F71"/>
                </a:solidFill>
                <a:latin typeface="Calibri"/>
                <a:cs typeface="Calibri"/>
              </a:rPr>
              <a:t>)</a:t>
            </a:r>
            <a:r>
              <a:rPr sz="2600" spc="-5" dirty="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944F71"/>
                </a:solidFill>
                <a:latin typeface="Calibri"/>
                <a:cs typeface="Calibri"/>
              </a:rPr>
              <a:t>=</a:t>
            </a:r>
            <a:r>
              <a:rPr sz="2600" spc="-10" dirty="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944F71"/>
                </a:solidFill>
                <a:latin typeface="Calibri"/>
                <a:cs typeface="Calibri"/>
              </a:rPr>
              <a:t>2</a:t>
            </a:r>
            <a:r>
              <a:rPr sz="2600" spc="-20" dirty="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944F71"/>
                </a:solidFill>
                <a:latin typeface="Calibri"/>
                <a:cs typeface="Calibri"/>
              </a:rPr>
              <a:t>ms.</a:t>
            </a:r>
            <a:endParaRPr sz="2600" dirty="0">
              <a:latin typeface="Calibri"/>
              <a:cs typeface="Calibri"/>
            </a:endParaRPr>
          </a:p>
          <a:p>
            <a:pPr marL="114300" marR="57150" algn="just">
              <a:lnSpc>
                <a:spcPct val="80000"/>
              </a:lnSpc>
              <a:spcBef>
                <a:spcPts val="1010"/>
              </a:spcBef>
            </a:pPr>
            <a:r>
              <a:rPr sz="2600" spc="-5" dirty="0">
                <a:latin typeface="Calibri"/>
                <a:cs typeface="Calibri"/>
              </a:rPr>
              <a:t>Now</a:t>
            </a:r>
            <a:r>
              <a:rPr sz="2600" spc="98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9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9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find</a:t>
            </a:r>
            <a:r>
              <a:rPr sz="2600" spc="9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</a:t>
            </a:r>
            <a:r>
              <a:rPr sz="2600" spc="98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value</a:t>
            </a:r>
            <a:r>
              <a:rPr sz="2600" spc="969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98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550" spc="7" baseline="-9803" dirty="0">
                <a:latin typeface="Calibri"/>
                <a:cs typeface="Calibri"/>
              </a:rPr>
              <a:t>B </a:t>
            </a:r>
            <a:r>
              <a:rPr sz="2550" spc="30" baseline="-9803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969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different</a:t>
            </a:r>
            <a:r>
              <a:rPr sz="2600" spc="98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values</a:t>
            </a:r>
            <a:r>
              <a:rPr sz="2600" spc="9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 dirty="0">
              <a:latin typeface="Calibri"/>
              <a:cs typeface="Calibri"/>
            </a:endParaRPr>
          </a:p>
          <a:p>
            <a:pPr marL="487680" marR="56515" indent="-373380" algn="just">
              <a:lnSpc>
                <a:spcPct val="80000"/>
              </a:lnSpc>
            </a:pPr>
            <a:r>
              <a:rPr sz="2600" dirty="0">
                <a:solidFill>
                  <a:srgbClr val="0462C1"/>
                </a:solidFill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range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{0,</a:t>
            </a:r>
            <a:r>
              <a:rPr sz="2600" spc="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1}.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station</a:t>
            </a:r>
            <a:r>
              <a:rPr sz="2600" spc="5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needs</a:t>
            </a:r>
            <a:r>
              <a:rPr sz="2600" spc="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to|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generate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random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number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5" dirty="0">
                <a:latin typeface="Calibri"/>
                <a:cs typeface="Calibri"/>
              </a:rPr>
              <a:t> of</a:t>
            </a:r>
            <a:r>
              <a:rPr sz="2600" dirty="0">
                <a:latin typeface="Calibri"/>
                <a:cs typeface="Calibri"/>
              </a:rPr>
              <a:t> 0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1.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550" spc="7" baseline="-9803" dirty="0">
                <a:latin typeface="Calibri"/>
                <a:cs typeface="Calibri"/>
              </a:rPr>
              <a:t>B</a:t>
            </a:r>
            <a:r>
              <a:rPr sz="2550" spc="592" baseline="-9803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either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0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ms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(0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×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2)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ms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(1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×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2),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based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outcome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random </a:t>
            </a:r>
            <a:r>
              <a:rPr sz="2600" spc="-5" dirty="0">
                <a:latin typeface="Calibri"/>
                <a:cs typeface="Calibri"/>
              </a:rPr>
              <a:t>variable.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15782" y="6392092"/>
            <a:ext cx="54610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9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9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37579" y="6392092"/>
            <a:ext cx="2682221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lang="en-GB" dirty="0" smtClean="0"/>
              <a:t>MFH</a:t>
            </a:r>
            <a:r>
              <a:rPr spc="-25" dirty="0" smtClean="0"/>
              <a:t> </a:t>
            </a:r>
            <a:r>
              <a:rPr spc="-5" dirty="0" smtClean="0"/>
              <a:t>MAY202</a:t>
            </a:r>
            <a:r>
              <a:rPr lang="en-GB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2116</Words>
  <Application>Microsoft Office PowerPoint</Application>
  <PresentationFormat>On-screen Show (4:3)</PresentationFormat>
  <Paragraphs>226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MT</vt:lpstr>
      <vt:lpstr>Calibri</vt:lpstr>
      <vt:lpstr>Cambria Math</vt:lpstr>
      <vt:lpstr>Segoe UI Symbol</vt:lpstr>
      <vt:lpstr>Times New Roman</vt:lpstr>
      <vt:lpstr>Wingdings</vt:lpstr>
      <vt:lpstr>Office Theme</vt:lpstr>
      <vt:lpstr>DATA COMMUNICATION</vt:lpstr>
      <vt:lpstr>Background</vt:lpstr>
      <vt:lpstr>Taxonomy of Multiple Access Protocol</vt:lpstr>
      <vt:lpstr>Random Access</vt:lpstr>
      <vt:lpstr>Background (Random Access)</vt:lpstr>
      <vt:lpstr>ALOHA</vt:lpstr>
      <vt:lpstr>Frames in a pure ALOHA network</vt:lpstr>
      <vt:lpstr>Procedure for pure ALOHA protocol</vt:lpstr>
      <vt:lpstr>Example</vt:lpstr>
      <vt:lpstr>Example (Contd.)</vt:lpstr>
      <vt:lpstr>PowerPoint Presentation</vt:lpstr>
      <vt:lpstr>Example</vt:lpstr>
      <vt:lpstr>Note</vt:lpstr>
      <vt:lpstr>Example</vt:lpstr>
      <vt:lpstr>Example</vt:lpstr>
      <vt:lpstr>Slotted Aloha</vt:lpstr>
      <vt:lpstr>Frames in a slotted ALOHA network</vt:lpstr>
      <vt:lpstr>Note</vt:lpstr>
      <vt:lpstr>Vulnerable time for slotted ALOHA protocol</vt:lpstr>
      <vt:lpstr>Example</vt:lpstr>
      <vt:lpstr>Example (Contd.)</vt:lpstr>
      <vt:lpstr>CSMA</vt:lpstr>
      <vt:lpstr>Space/time model of the collision in CSMA</vt:lpstr>
      <vt:lpstr>Vulnerable time in CSMA</vt:lpstr>
      <vt:lpstr>Persistence Methods</vt:lpstr>
      <vt:lpstr>Behavior of Persistence Methods</vt:lpstr>
      <vt:lpstr>Behavior of Persistence Methods</vt:lpstr>
      <vt:lpstr>Behavior of Persistence Methods</vt:lpstr>
      <vt:lpstr>p-Persistent</vt:lpstr>
      <vt:lpstr>CSMA/CD</vt:lpstr>
      <vt:lpstr>CSMA/CD (Procedure)</vt:lpstr>
      <vt:lpstr>CSMA/CA</vt:lpstr>
      <vt:lpstr>CSMA/CA (Procedure)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DIU</cp:lastModifiedBy>
  <cp:revision>59</cp:revision>
  <dcterms:created xsi:type="dcterms:W3CDTF">2021-05-22T08:02:15Z</dcterms:created>
  <dcterms:modified xsi:type="dcterms:W3CDTF">2021-07-26T19:29:32Z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2021-05-22T00:00:00Z</vt:filetime>
  </property>
</Properties>
</file>