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71955" y="2209800"/>
            <a:ext cx="6800088" cy="329031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63449" y="1572259"/>
            <a:ext cx="8817101" cy="482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FF0000"/>
                </a:solidFill>
                <a:latin typeface="Cambria Math"/>
                <a:cs typeface="Cambria Math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51561" y="1138250"/>
            <a:ext cx="8640876" cy="30187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424173" y="6486728"/>
            <a:ext cx="2292350" cy="1390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1" i="1">
                <a:solidFill>
                  <a:srgbClr val="888888"/>
                </a:solidFill>
                <a:latin typeface="Times New Roman"/>
                <a:cs typeface="Times New Roman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8/8/2021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15782" y="6392092"/>
            <a:ext cx="546100" cy="3098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000" b="1" i="0">
                <a:solidFill>
                  <a:srgbClr val="E7E6E6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‹#›</a:t>
            </a:fld>
            <a:endParaRPr spc="-5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41832" y="1528572"/>
              <a:ext cx="3800094" cy="3798570"/>
            </a:xfrm>
            <a:prstGeom prst="rect">
              <a:avLst/>
            </a:prstGeom>
          </p:spPr>
        </p:pic>
      </p:grpSp>
      <p:sp>
        <p:nvSpPr>
          <p:cNvPr id="5" name="object 5"/>
          <p:cNvSpPr txBox="1"/>
          <p:nvPr/>
        </p:nvSpPr>
        <p:spPr>
          <a:xfrm>
            <a:off x="5799454" y="4241291"/>
            <a:ext cx="2609850" cy="387350"/>
          </a:xfrm>
          <a:prstGeom prst="rect">
            <a:avLst/>
          </a:prstGeom>
          <a:solidFill>
            <a:srgbClr val="66FF33"/>
          </a:solidFill>
        </p:spPr>
        <p:txBody>
          <a:bodyPr vert="horz" wrap="square" lIns="0" tIns="0" rIns="0" bIns="0" rtlCol="0">
            <a:spAutoFit/>
          </a:bodyPr>
          <a:lstStyle/>
          <a:p>
            <a:pPr marL="635">
              <a:lnSpc>
                <a:spcPts val="2990"/>
              </a:lnSpc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M</a:t>
            </a: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U</a:t>
            </a:r>
            <a:r>
              <a:rPr sz="2600" spc="-295" dirty="0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T</a:t>
            </a:r>
            <a:r>
              <a:rPr sz="2600" spc="-20" dirty="0">
                <a:solidFill>
                  <a:srgbClr val="660066"/>
                </a:solidFill>
                <a:latin typeface="Cambria Math"/>
                <a:cs typeface="Cambria Math"/>
              </a:rPr>
              <a:t>I</a:t>
            </a:r>
            <a:r>
              <a:rPr sz="2600" spc="-30" dirty="0">
                <a:solidFill>
                  <a:srgbClr val="660066"/>
                </a:solidFill>
                <a:latin typeface="Cambria Math"/>
                <a:cs typeface="Cambria Math"/>
              </a:rPr>
              <a:t>P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L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E</a:t>
            </a:r>
            <a:r>
              <a:rPr sz="2600" spc="-8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50" dirty="0">
                <a:solidFill>
                  <a:srgbClr val="660066"/>
                </a:solidFill>
                <a:latin typeface="Cambria Math"/>
                <a:cs typeface="Cambria Math"/>
              </a:rPr>
              <a:t>A</a:t>
            </a:r>
            <a:r>
              <a:rPr sz="2600" spc="-40" dirty="0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C</a:t>
            </a:r>
            <a:r>
              <a:rPr sz="2600" spc="-35" dirty="0">
                <a:solidFill>
                  <a:srgbClr val="660066"/>
                </a:solidFill>
                <a:latin typeface="Cambria Math"/>
                <a:cs typeface="Cambria Math"/>
              </a:rPr>
              <a:t>ES</a:t>
            </a:r>
            <a:r>
              <a:rPr sz="2600" dirty="0">
                <a:solidFill>
                  <a:srgbClr val="660066"/>
                </a:solidFill>
                <a:latin typeface="Cambria Math"/>
                <a:cs typeface="Cambria Math"/>
              </a:rPr>
              <a:t>S</a:t>
            </a:r>
            <a:endParaRPr sz="2600">
              <a:latin typeface="Cambria Math"/>
              <a:cs typeface="Cambria Math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894580">
              <a:lnSpc>
                <a:spcPct val="100000"/>
              </a:lnSpc>
              <a:spcBef>
                <a:spcPts val="100"/>
              </a:spcBef>
            </a:pPr>
            <a:r>
              <a:rPr spc="-105" dirty="0"/>
              <a:t>D</a:t>
            </a:r>
            <a:r>
              <a:rPr spc="-204" dirty="0"/>
              <a:t>A</a:t>
            </a:r>
            <a:r>
              <a:rPr spc="-254" dirty="0"/>
              <a:t>T</a:t>
            </a:r>
            <a:r>
              <a:rPr dirty="0"/>
              <a:t>A</a:t>
            </a:r>
            <a:r>
              <a:rPr spc="-85" dirty="0"/>
              <a:t> </a:t>
            </a:r>
            <a:r>
              <a:rPr spc="-35" dirty="0"/>
              <a:t>C</a:t>
            </a:r>
            <a:r>
              <a:rPr spc="-30" dirty="0"/>
              <a:t>O</a:t>
            </a:r>
            <a:r>
              <a:rPr spc="-35" dirty="0"/>
              <a:t>MM</a:t>
            </a:r>
            <a:r>
              <a:rPr spc="-40" dirty="0"/>
              <a:t>UN</a:t>
            </a:r>
            <a:r>
              <a:rPr spc="-25" dirty="0"/>
              <a:t>I</a:t>
            </a:r>
            <a:r>
              <a:rPr spc="-35" dirty="0"/>
              <a:t>C</a:t>
            </a:r>
            <a:r>
              <a:rPr spc="-204" dirty="0"/>
              <a:t>A</a:t>
            </a:r>
            <a:r>
              <a:rPr spc="-30" dirty="0"/>
              <a:t>T</a:t>
            </a:r>
            <a:r>
              <a:rPr spc="-25" dirty="0"/>
              <a:t>I</a:t>
            </a:r>
            <a:r>
              <a:rPr spc="-40" dirty="0"/>
              <a:t>O</a:t>
            </a:r>
            <a:r>
              <a:rPr dirty="0"/>
              <a:t>N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5644388" y="2395473"/>
            <a:ext cx="2912745" cy="12871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07975">
              <a:lnSpc>
                <a:spcPct val="100000"/>
              </a:lnSpc>
              <a:spcBef>
                <a:spcPts val="100"/>
              </a:spcBef>
            </a:pPr>
            <a:r>
              <a:rPr sz="3000" spc="-20" dirty="0">
                <a:solidFill>
                  <a:srgbClr val="FF0000"/>
                </a:solidFill>
                <a:latin typeface="Cambria Math"/>
                <a:cs typeface="Cambria Math"/>
              </a:rPr>
              <a:t>CSE</a:t>
            </a:r>
            <a:r>
              <a:rPr sz="3000" spc="-90" dirty="0">
                <a:solidFill>
                  <a:srgbClr val="FF0000"/>
                </a:solidFill>
                <a:latin typeface="Cambria Math"/>
                <a:cs typeface="Cambria Math"/>
              </a:rPr>
              <a:t> </a:t>
            </a:r>
            <a:r>
              <a:rPr sz="3000" spc="-30" dirty="0">
                <a:solidFill>
                  <a:srgbClr val="FF0000"/>
                </a:solidFill>
                <a:latin typeface="Cambria Math"/>
                <a:cs typeface="Cambria Math"/>
              </a:rPr>
              <a:t>225/233</a:t>
            </a:r>
            <a:endParaRPr sz="3000">
              <a:latin typeface="Cambria Math"/>
              <a:cs typeface="Cambria Math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2700">
              <a:latin typeface="Cambria Math"/>
              <a:cs typeface="Cambria Math"/>
            </a:endParaRPr>
          </a:p>
          <a:p>
            <a:pPr marL="12700">
              <a:lnSpc>
                <a:spcPct val="100000"/>
              </a:lnSpc>
            </a:pP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WEEK-12,</a:t>
            </a:r>
            <a:r>
              <a:rPr sz="2600" spc="-110" dirty="0">
                <a:solidFill>
                  <a:srgbClr val="660066"/>
                </a:solidFill>
                <a:latin typeface="Cambria Math"/>
                <a:cs typeface="Cambria Math"/>
              </a:rPr>
              <a:t> </a:t>
            </a:r>
            <a:r>
              <a:rPr sz="2600" spc="-25" dirty="0">
                <a:solidFill>
                  <a:srgbClr val="660066"/>
                </a:solidFill>
                <a:latin typeface="Cambria Math"/>
                <a:cs typeface="Cambria Math"/>
              </a:rPr>
              <a:t>LESSON-2</a:t>
            </a:r>
            <a:endParaRPr sz="2600">
              <a:latin typeface="Cambria Math"/>
              <a:cs typeface="Cambria Math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35680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Select</a:t>
            </a:r>
            <a:r>
              <a:rPr sz="4400" b="1" spc="-9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" y="1029665"/>
            <a:ext cx="8208009" cy="2769235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365"/>
              </a:spcBef>
            </a:pP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200" spc="1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select</a:t>
            </a:r>
            <a:r>
              <a:rPr sz="2200" i="1" spc="1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function</a:t>
            </a:r>
            <a:r>
              <a:rPr sz="2200" spc="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2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used</a:t>
            </a:r>
            <a:r>
              <a:rPr sz="2200" spc="1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whenever</a:t>
            </a:r>
            <a:r>
              <a:rPr sz="2200" spc="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200" spc="1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sz="2200" spc="18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sz="2200" spc="1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has</a:t>
            </a:r>
            <a:r>
              <a:rPr sz="2200" spc="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something </a:t>
            </a:r>
            <a:r>
              <a:rPr sz="2200" spc="-5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to send.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 always controls the link. If the primary is neither </a:t>
            </a:r>
            <a:r>
              <a:rPr sz="2200" spc="-5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sending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nor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receiving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data,</a:t>
            </a:r>
            <a:r>
              <a:rPr sz="2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knows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link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available.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it</a:t>
            </a:r>
            <a:r>
              <a:rPr sz="2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has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something to send, the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 sends it. What it does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not </a:t>
            </a:r>
            <a:r>
              <a:rPr sz="2200" spc="-30" dirty="0">
                <a:solidFill>
                  <a:srgbClr val="231F20"/>
                </a:solidFill>
                <a:latin typeface="Times New Roman"/>
                <a:cs typeface="Times New Roman"/>
              </a:rPr>
              <a:t>know, </a:t>
            </a:r>
            <a:r>
              <a:rPr sz="22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15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sz="2200" spc="5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200" spc="5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whether</a:t>
            </a:r>
            <a:r>
              <a:rPr sz="2200" spc="509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200" spc="5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target</a:t>
            </a:r>
            <a:r>
              <a:rPr sz="2200" spc="5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sz="2200" spc="5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200" spc="5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prepared</a:t>
            </a:r>
            <a:r>
              <a:rPr sz="2200" spc="5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200" spc="5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receive.</a:t>
            </a:r>
            <a:r>
              <a:rPr sz="2200" spc="5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So</a:t>
            </a:r>
            <a:r>
              <a:rPr sz="2200" spc="509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200" spc="-5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must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alert the secondary to the upcoming transmission and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wait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 for an acknowledgment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200" spc="-15" dirty="0">
                <a:solidFill>
                  <a:srgbClr val="231F20"/>
                </a:solidFill>
                <a:latin typeface="Times New Roman"/>
                <a:cs typeface="Times New Roman"/>
              </a:rPr>
              <a:t>secondary’s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ready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status.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Before sending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data, the primary creates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transmits a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(SEL)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frame,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one field of </a:t>
            </a:r>
            <a:r>
              <a:rPr sz="22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sz="22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includes</a:t>
            </a:r>
            <a:r>
              <a:rPr sz="22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address </a:t>
            </a:r>
            <a:r>
              <a:rPr sz="22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2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intended </a:t>
            </a:r>
            <a:r>
              <a:rPr sz="2200" spc="-15" dirty="0">
                <a:solidFill>
                  <a:srgbClr val="231F20"/>
                </a:solidFill>
                <a:latin typeface="Times New Roman"/>
                <a:cs typeface="Times New Roman"/>
              </a:rPr>
              <a:t>secondary.</a:t>
            </a:r>
            <a:endParaRPr sz="2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39877" y="3920450"/>
            <a:ext cx="2732965" cy="2071294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74051" y="6392092"/>
            <a:ext cx="68834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10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2288"/>
            <a:ext cx="303657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20" dirty="0">
                <a:solidFill>
                  <a:srgbClr val="00AF50"/>
                </a:solidFill>
                <a:latin typeface="Calibri"/>
                <a:cs typeface="Calibri"/>
              </a:rPr>
              <a:t>Poll</a:t>
            </a:r>
            <a:r>
              <a:rPr sz="4400" b="1" spc="-7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Function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" y="1025093"/>
            <a:ext cx="8207375" cy="3677285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395"/>
              </a:spcBef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poll</a:t>
            </a:r>
            <a:r>
              <a:rPr sz="2400" i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function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is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used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by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to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solicit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transmissions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from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secondary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devices.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4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ready to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receive data, it must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ask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(poll) each device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 turn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it has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anything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send.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When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first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secondary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approached,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it </a:t>
            </a:r>
            <a:r>
              <a:rPr sz="24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responds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either with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NAK frame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if it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has nothing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send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or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data (in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form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 data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frame)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if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it does.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If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response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4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negative (a NAK frame),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then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primary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polls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next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secondary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same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manner until it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finds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one with data to send.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response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positive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(a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frame),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reads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5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returns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an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acknowledgment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(ACK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frame),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verifying</a:t>
            </a:r>
            <a:r>
              <a:rPr sz="2400" spc="5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its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receipt.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619851" y="4460212"/>
            <a:ext cx="1961084" cy="1643967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7774051" y="6392092"/>
            <a:ext cx="68834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11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1140" y="172288"/>
            <a:ext cx="322516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5" dirty="0">
                <a:solidFill>
                  <a:srgbClr val="00AF50"/>
                </a:solidFill>
                <a:latin typeface="Calibri"/>
                <a:cs typeface="Calibri"/>
              </a:rPr>
              <a:t>Token</a:t>
            </a:r>
            <a:r>
              <a:rPr sz="4400" b="1" spc="-7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15" dirty="0">
                <a:solidFill>
                  <a:srgbClr val="00AF50"/>
                </a:solidFill>
                <a:latin typeface="Calibri"/>
                <a:cs typeface="Calibri"/>
              </a:rPr>
              <a:t>Passing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51561" y="1138250"/>
            <a:ext cx="8208645" cy="301879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395"/>
              </a:spcBef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token-passing</a:t>
            </a:r>
            <a:r>
              <a:rPr sz="2400" b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method,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stations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in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network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are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organized</a:t>
            </a:r>
            <a:r>
              <a:rPr sz="2400" spc="1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1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1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logical</a:t>
            </a:r>
            <a:r>
              <a:rPr sz="2400" spc="1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ring.</a:t>
            </a:r>
            <a:r>
              <a:rPr sz="2400" spc="1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1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other</a:t>
            </a:r>
            <a:r>
              <a:rPr sz="2400" spc="1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words,</a:t>
            </a:r>
            <a:r>
              <a:rPr sz="2400" spc="2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for</a:t>
            </a:r>
            <a:r>
              <a:rPr sz="2400" spc="1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sz="2400" spc="1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station,</a:t>
            </a:r>
            <a:r>
              <a:rPr sz="2400" spc="17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there </a:t>
            </a:r>
            <a:r>
              <a:rPr sz="2400" spc="-5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 a </a:t>
            </a:r>
            <a:r>
              <a:rPr sz="2400" i="1" spc="-15" dirty="0">
                <a:solidFill>
                  <a:srgbClr val="231F20"/>
                </a:solidFill>
                <a:latin typeface="Times New Roman"/>
                <a:cs typeface="Times New Roman"/>
              </a:rPr>
              <a:t>predecessor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 a </a:t>
            </a:r>
            <a:r>
              <a:rPr sz="24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successor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predecessor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station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which</a:t>
            </a:r>
            <a:r>
              <a:rPr sz="24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4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logically</a:t>
            </a:r>
            <a:r>
              <a:rPr sz="24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before</a:t>
            </a:r>
            <a:r>
              <a:rPr sz="2400" spc="3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</a:t>
            </a:r>
            <a:r>
              <a:rPr sz="24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400" spc="3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3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ring;</a:t>
            </a:r>
            <a:r>
              <a:rPr sz="24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3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successor</a:t>
            </a:r>
            <a:r>
              <a:rPr sz="2400" spc="3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400" spc="-5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 which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after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in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ring.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current station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is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one that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accessing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channel </a:t>
            </a:r>
            <a:r>
              <a:rPr sz="2400" spc="-40" dirty="0">
                <a:solidFill>
                  <a:srgbClr val="231F20"/>
                </a:solidFill>
                <a:latin typeface="Times New Roman"/>
                <a:cs typeface="Times New Roman"/>
              </a:rPr>
              <a:t>now.</a:t>
            </a:r>
            <a:r>
              <a:rPr sz="2400" spc="5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right to this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access has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been passed from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predecessor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current station.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right 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will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passed to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successor when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 current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 has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no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more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4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send.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7774051" y="6392092"/>
            <a:ext cx="68834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54939" y="394461"/>
            <a:ext cx="833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Logical</a:t>
            </a:r>
            <a:r>
              <a:rPr sz="2400" b="1" spc="-4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ring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 and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5" dirty="0">
                <a:solidFill>
                  <a:srgbClr val="00AF50"/>
                </a:solidFill>
                <a:latin typeface="Calibri"/>
                <a:cs typeface="Calibri"/>
              </a:rPr>
              <a:t>physical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topology</a:t>
            </a:r>
            <a:r>
              <a:rPr sz="2400" b="1" spc="-2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in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10" dirty="0">
                <a:solidFill>
                  <a:srgbClr val="00AF50"/>
                </a:solidFill>
                <a:latin typeface="Calibri"/>
                <a:cs typeface="Calibri"/>
              </a:rPr>
              <a:t>token-passing</a:t>
            </a:r>
            <a:r>
              <a:rPr sz="24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400" b="1" spc="-5" dirty="0">
                <a:solidFill>
                  <a:srgbClr val="00AF50"/>
                </a:solidFill>
                <a:latin typeface="Calibri"/>
                <a:cs typeface="Calibri"/>
              </a:rPr>
              <a:t>access method</a:t>
            </a:r>
            <a:endParaRPr sz="2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15735" y="1239051"/>
            <a:ext cx="6808288" cy="478596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7774051" y="6392092"/>
            <a:ext cx="688340" cy="3098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12.</a:t>
            </a:r>
            <a:fld id="{81D60167-4931-47E6-BA6A-407CBD079E47}" type="slidenum">
              <a:rPr sz="2000" b="1" spc="-5" dirty="0">
                <a:solidFill>
                  <a:srgbClr val="E7E6E6"/>
                </a:solidFill>
                <a:latin typeface="Arial"/>
                <a:cs typeface="Arial"/>
              </a:rPr>
              <a:t>13</a:t>
            </a:fld>
            <a:endParaRPr sz="2000"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24173" y="6475577"/>
            <a:ext cx="2292350" cy="1485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Data</a:t>
            </a:r>
            <a:r>
              <a:rPr sz="800" b="1" i="1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Communication</a:t>
            </a:r>
            <a:r>
              <a:rPr sz="800" b="1" i="1" spc="-3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Lecture</a:t>
            </a:r>
            <a:r>
              <a:rPr sz="800" b="1" i="1" spc="-4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Series,</a:t>
            </a:r>
            <a:r>
              <a:rPr sz="800" b="1" i="1" spc="-20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dirty="0">
                <a:solidFill>
                  <a:srgbClr val="888888"/>
                </a:solidFill>
                <a:latin typeface="Times New Roman"/>
                <a:cs typeface="Times New Roman"/>
              </a:rPr>
              <a:t>NRC,</a:t>
            </a:r>
            <a:r>
              <a:rPr sz="800" b="1" i="1" spc="-25" dirty="0">
                <a:solidFill>
                  <a:srgbClr val="888888"/>
                </a:solidFill>
                <a:latin typeface="Times New Roman"/>
                <a:cs typeface="Times New Roman"/>
              </a:rPr>
              <a:t> </a:t>
            </a:r>
            <a:r>
              <a:rPr sz="800" b="1" i="1" spc="-5" dirty="0">
                <a:solidFill>
                  <a:srgbClr val="888888"/>
                </a:solidFill>
                <a:latin typeface="Times New Roman"/>
                <a:cs typeface="Times New Roman"/>
              </a:rPr>
              <a:t>MAY2020</a:t>
            </a:r>
            <a:endParaRPr sz="8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0692"/>
            <a:ext cx="7434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00AF50"/>
                </a:solidFill>
                <a:latin typeface="Calibri"/>
                <a:cs typeface="Calibri"/>
              </a:rPr>
              <a:t>Frame</a:t>
            </a:r>
            <a:r>
              <a:rPr sz="40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AF50"/>
                </a:solidFill>
                <a:latin typeface="Calibri"/>
                <a:cs typeface="Calibri"/>
              </a:rPr>
              <a:t>Exchange</a:t>
            </a:r>
            <a:r>
              <a:rPr sz="4000" b="1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AF50"/>
                </a:solidFill>
                <a:latin typeface="Calibri"/>
                <a:cs typeface="Calibri"/>
              </a:rPr>
              <a:t>(Data</a:t>
            </a:r>
            <a:r>
              <a:rPr sz="4000" b="1" spc="-5" dirty="0">
                <a:solidFill>
                  <a:srgbClr val="00AF50"/>
                </a:solidFill>
                <a:latin typeface="Calibri"/>
                <a:cs typeface="Calibri"/>
              </a:rPr>
              <a:t> and</a:t>
            </a:r>
            <a:r>
              <a:rPr sz="4000" b="1" spc="-15" dirty="0">
                <a:solidFill>
                  <a:srgbClr val="00AF50"/>
                </a:solidFill>
                <a:latin typeface="Calibri"/>
                <a:cs typeface="Calibri"/>
              </a:rPr>
              <a:t> Control)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80078" y="1229689"/>
            <a:ext cx="8206740" cy="4159152"/>
          </a:xfrm>
          <a:prstGeom prst="rect">
            <a:avLst/>
          </a:prstGeom>
        </p:spPr>
        <p:txBody>
          <a:bodyPr vert="horz" wrap="square" lIns="0" tIns="60960" rIns="0" bIns="0" rtlCol="0">
            <a:spAutoFit/>
          </a:bodyPr>
          <a:lstStyle/>
          <a:p>
            <a:pPr marL="527685" marR="5080" indent="-515620" algn="just">
              <a:lnSpc>
                <a:spcPts val="3020"/>
              </a:lnSpc>
              <a:spcBef>
                <a:spcPts val="480"/>
              </a:spcBef>
            </a:pP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1.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Before sending a frame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source </a:t>
            </a:r>
            <a:r>
              <a:rPr sz="2800" spc="-10" dirty="0">
                <a:solidFill>
                  <a:srgbClr val="0070C0"/>
                </a:solidFill>
                <a:latin typeface="Times New Roman"/>
                <a:cs typeface="Times New Roman"/>
              </a:rPr>
              <a:t>station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senses the </a:t>
            </a:r>
            <a:r>
              <a:rPr sz="28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70C0"/>
                </a:solidFill>
                <a:latin typeface="Times New Roman"/>
                <a:cs typeface="Times New Roman"/>
              </a:rPr>
              <a:t>medium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by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checking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2800" spc="-15" dirty="0">
                <a:solidFill>
                  <a:srgbClr val="00B050"/>
                </a:solidFill>
                <a:latin typeface="Times New Roman"/>
                <a:cs typeface="Times New Roman"/>
              </a:rPr>
              <a:t>energy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level at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carrier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00B050"/>
                </a:solidFill>
                <a:latin typeface="Times New Roman"/>
                <a:cs typeface="Times New Roman"/>
              </a:rPr>
              <a:t>frequency.</a:t>
            </a:r>
            <a:endParaRPr sz="28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 marR="6985" algn="just">
              <a:lnSpc>
                <a:spcPts val="3020"/>
              </a:lnSpc>
              <a:spcBef>
                <a:spcPts val="1019"/>
              </a:spcBef>
              <a:buClr>
                <a:srgbClr val="00ACED"/>
              </a:buClr>
              <a:buFont typeface="Times New Roman"/>
              <a:buAutoNum type="alphaLcPeriod"/>
              <a:tabLst>
                <a:tab pos="414020" algn="l"/>
              </a:tabLst>
            </a:pP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channel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uses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a persistence strategy </a:t>
            </a:r>
            <a:r>
              <a:rPr sz="2800" spc="-10" dirty="0">
                <a:solidFill>
                  <a:srgbClr val="FF0000"/>
                </a:solidFill>
                <a:latin typeface="Times New Roman"/>
                <a:cs typeface="Times New Roman"/>
              </a:rPr>
              <a:t>with backoff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until</a:t>
            </a:r>
            <a:r>
              <a:rPr sz="2800" spc="-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 channel</a:t>
            </a:r>
            <a:r>
              <a:rPr sz="28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is idle.</a:t>
            </a:r>
            <a:endParaRPr sz="28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89400"/>
              </a:lnSpc>
              <a:spcBef>
                <a:spcPts val="980"/>
              </a:spcBef>
              <a:buClr>
                <a:srgbClr val="00ACED"/>
              </a:buClr>
              <a:buFont typeface="Times New Roman"/>
              <a:buAutoNum type="alphaLcPeriod"/>
              <a:tabLst>
                <a:tab pos="421640" algn="l"/>
              </a:tabLst>
            </a:pPr>
            <a:r>
              <a:rPr lang="en-GB" sz="28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After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station is found to be </a:t>
            </a:r>
            <a:r>
              <a:rPr sz="2800" dirty="0">
                <a:solidFill>
                  <a:srgbClr val="FF0000"/>
                </a:solidFill>
                <a:latin typeface="Times New Roman"/>
                <a:cs typeface="Times New Roman"/>
              </a:rPr>
              <a:t>idle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,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station waits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for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period 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time called </a:t>
            </a:r>
            <a:r>
              <a:rPr sz="28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GB" sz="28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GB"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Distributed Coordination Function (DCF),</a:t>
            </a:r>
            <a:r>
              <a:rPr sz="2800" b="1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i="1" spc="-10" dirty="0">
                <a:solidFill>
                  <a:srgbClr val="00B050"/>
                </a:solidFill>
                <a:latin typeface="Times New Roman"/>
                <a:cs typeface="Times New Roman"/>
              </a:rPr>
              <a:t>DCF </a:t>
            </a:r>
            <a:r>
              <a:rPr sz="2800" b="1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interframe space </a:t>
            </a:r>
            <a:r>
              <a:rPr sz="2800" b="1" i="1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(DIFS);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then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10" dirty="0">
                <a:solidFill>
                  <a:srgbClr val="00B050"/>
                </a:solidFill>
                <a:latin typeface="Times New Roman"/>
                <a:cs typeface="Times New Roman"/>
              </a:rPr>
              <a:t>station </a:t>
            </a:r>
            <a:r>
              <a:rPr sz="2800" spc="-5" dirty="0">
                <a:solidFill>
                  <a:srgbClr val="00B050"/>
                </a:solidFill>
                <a:latin typeface="Times New Roman"/>
                <a:cs typeface="Times New Roman"/>
              </a:rPr>
              <a:t>sends a control frame called </a:t>
            </a:r>
            <a:r>
              <a:rPr sz="2800" dirty="0">
                <a:solidFill>
                  <a:srgbClr val="00B050"/>
                </a:solidFill>
                <a:latin typeface="Times New Roman"/>
                <a:cs typeface="Times New Roman"/>
              </a:rPr>
              <a:t>the </a:t>
            </a:r>
            <a:r>
              <a:rPr sz="2800" spc="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800" i="1" spc="-20" dirty="0">
                <a:solidFill>
                  <a:srgbClr val="FF0000"/>
                </a:solidFill>
                <a:latin typeface="Times New Roman"/>
                <a:cs typeface="Times New Roman"/>
              </a:rPr>
              <a:t>request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800" i="1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send</a:t>
            </a:r>
            <a:r>
              <a:rPr sz="2800" i="1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FF0000"/>
                </a:solidFill>
                <a:latin typeface="Times New Roman"/>
                <a:cs typeface="Times New Roman"/>
              </a:rPr>
              <a:t>(RTS)</a:t>
            </a:r>
            <a:r>
              <a:rPr sz="2800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endParaRPr sz="2800" dirty="0">
              <a:solidFill>
                <a:srgbClr val="FF0000"/>
              </a:solidFill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2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210692"/>
            <a:ext cx="74345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20" dirty="0">
                <a:solidFill>
                  <a:srgbClr val="00AF50"/>
                </a:solidFill>
                <a:latin typeface="Calibri"/>
                <a:cs typeface="Calibri"/>
              </a:rPr>
              <a:t>Frame</a:t>
            </a:r>
            <a:r>
              <a:rPr sz="40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b="1" spc="-25" dirty="0">
                <a:solidFill>
                  <a:srgbClr val="00AF50"/>
                </a:solidFill>
                <a:latin typeface="Calibri"/>
                <a:cs typeface="Calibri"/>
              </a:rPr>
              <a:t>Exchange</a:t>
            </a:r>
            <a:r>
              <a:rPr sz="4000" b="1" spc="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000" b="1" spc="-20" dirty="0">
                <a:solidFill>
                  <a:srgbClr val="00AF50"/>
                </a:solidFill>
                <a:latin typeface="Calibri"/>
                <a:cs typeface="Calibri"/>
              </a:rPr>
              <a:t>(Data</a:t>
            </a:r>
            <a:r>
              <a:rPr sz="4000" b="1" spc="-5" dirty="0">
                <a:solidFill>
                  <a:srgbClr val="00AF50"/>
                </a:solidFill>
                <a:latin typeface="Calibri"/>
                <a:cs typeface="Calibri"/>
              </a:rPr>
              <a:t> and</a:t>
            </a:r>
            <a:r>
              <a:rPr sz="4000" b="1" spc="-15" dirty="0">
                <a:solidFill>
                  <a:srgbClr val="00AF50"/>
                </a:solidFill>
                <a:latin typeface="Calibri"/>
                <a:cs typeface="Calibri"/>
              </a:rPr>
              <a:t> Control)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52401" y="1173226"/>
            <a:ext cx="8763000" cy="474540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34010" indent="-321945">
              <a:lnSpc>
                <a:spcPts val="2450"/>
              </a:lnSpc>
              <a:spcBef>
                <a:spcPts val="100"/>
              </a:spcBef>
              <a:buClr>
                <a:srgbClr val="00ACED"/>
              </a:buClr>
              <a:buFont typeface="Times New Roman"/>
              <a:buAutoNum type="arabicPeriod" startAt="2"/>
              <a:tabLst>
                <a:tab pos="334645" algn="l"/>
              </a:tabLst>
            </a:pP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After</a:t>
            </a:r>
            <a:r>
              <a:rPr sz="2400" spc="1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receiving</a:t>
            </a:r>
            <a:r>
              <a:rPr sz="2400" spc="11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1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5" dirty="0">
                <a:solidFill>
                  <a:srgbClr val="FF0000"/>
                </a:solidFill>
                <a:latin typeface="Times New Roman"/>
                <a:cs typeface="Times New Roman"/>
              </a:rPr>
              <a:t>RTS</a:t>
            </a:r>
            <a:r>
              <a:rPr sz="2400" spc="1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</a:t>
            </a:r>
            <a:r>
              <a:rPr sz="2400" spc="1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waiting</a:t>
            </a:r>
            <a:r>
              <a:rPr sz="2400" spc="1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</a:t>
            </a:r>
            <a:r>
              <a:rPr sz="2400" spc="1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period</a:t>
            </a:r>
            <a:r>
              <a:rPr sz="2400" spc="11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sz="2400" spc="1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time</a:t>
            </a:r>
            <a:r>
              <a:rPr sz="2400" spc="1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called</a:t>
            </a:r>
            <a:r>
              <a:rPr sz="2400" spc="1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</a:p>
          <a:p>
            <a:pPr marL="12700">
              <a:lnSpc>
                <a:spcPts val="2014"/>
              </a:lnSpc>
              <a:tabLst>
                <a:tab pos="810895" algn="l"/>
                <a:tab pos="2303145" algn="l"/>
                <a:tab pos="3148965" algn="l"/>
                <a:tab pos="4243705" algn="l"/>
                <a:tab pos="4770755" algn="l"/>
                <a:tab pos="6259830" algn="l"/>
                <a:tab pos="7226300" algn="l"/>
                <a:tab pos="8056880" algn="l"/>
              </a:tabLst>
            </a:pPr>
            <a:r>
              <a:rPr sz="2400" b="1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shor</a:t>
            </a:r>
            <a:r>
              <a:rPr sz="2400" b="1" i="1" dirty="0">
                <a:solidFill>
                  <a:srgbClr val="00B050"/>
                </a:solidFill>
                <a:latin typeface="Times New Roman"/>
                <a:cs typeface="Times New Roman"/>
              </a:rPr>
              <a:t>t	inter</a:t>
            </a:r>
            <a:r>
              <a:rPr sz="2400" b="1" i="1" spc="-10" dirty="0">
                <a:solidFill>
                  <a:srgbClr val="00B050"/>
                </a:solidFill>
                <a:latin typeface="Times New Roman"/>
                <a:cs typeface="Times New Roman"/>
              </a:rPr>
              <a:t>f</a:t>
            </a:r>
            <a:r>
              <a:rPr sz="2400" b="1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ram</a:t>
            </a:r>
            <a:r>
              <a:rPr sz="2400" b="1" i="1" dirty="0">
                <a:solidFill>
                  <a:srgbClr val="00B050"/>
                </a:solidFill>
                <a:latin typeface="Times New Roman"/>
                <a:cs typeface="Times New Roman"/>
              </a:rPr>
              <a:t>e	</a:t>
            </a:r>
            <a:r>
              <a:rPr sz="2400" b="1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spa</a:t>
            </a:r>
            <a:r>
              <a:rPr sz="2400" b="1" i="1" spc="-10" dirty="0">
                <a:solidFill>
                  <a:srgbClr val="00B050"/>
                </a:solidFill>
                <a:latin typeface="Times New Roman"/>
                <a:cs typeface="Times New Roman"/>
              </a:rPr>
              <a:t>c</a:t>
            </a:r>
            <a:r>
              <a:rPr sz="2400" b="1" i="1" dirty="0">
                <a:solidFill>
                  <a:srgbClr val="00B050"/>
                </a:solidFill>
                <a:latin typeface="Times New Roman"/>
                <a:cs typeface="Times New Roman"/>
              </a:rPr>
              <a:t>e	(</a:t>
            </a:r>
            <a:r>
              <a:rPr sz="2400" b="1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SIF</a:t>
            </a:r>
            <a:r>
              <a:rPr sz="2400" b="1" i="1" spc="-10" dirty="0">
                <a:solidFill>
                  <a:srgbClr val="00B050"/>
                </a:solidFill>
                <a:latin typeface="Times New Roman"/>
                <a:cs typeface="Times New Roman"/>
              </a:rPr>
              <a:t>S</a:t>
            </a:r>
            <a:r>
              <a:rPr sz="2400" b="1" i="1" dirty="0">
                <a:solidFill>
                  <a:srgbClr val="00B050"/>
                </a:solidFill>
                <a:latin typeface="Times New Roman"/>
                <a:cs typeface="Times New Roman"/>
              </a:rPr>
              <a:t>),</a:t>
            </a:r>
            <a:r>
              <a:rPr sz="2400" b="1" i="1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	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de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spc="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400" spc="-15" dirty="0">
                <a:solidFill>
                  <a:srgbClr val="FF0000"/>
                </a:solidFill>
                <a:latin typeface="Times New Roman"/>
                <a:cs typeface="Times New Roman"/>
              </a:rPr>
              <a:t>o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sta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ion	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4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nds	a</a:t>
            </a:r>
          </a:p>
          <a:p>
            <a:pPr marL="12700">
              <a:lnSpc>
                <a:spcPts val="2014"/>
              </a:lnSpc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control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frame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400" spc="6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called</a:t>
            </a:r>
            <a:r>
              <a:rPr sz="2400" spc="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the</a:t>
            </a:r>
            <a:r>
              <a:rPr sz="2400" spc="4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clear</a:t>
            </a:r>
            <a:r>
              <a:rPr sz="2400" i="1" spc="4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i="1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400" i="1" spc="6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send</a:t>
            </a:r>
            <a:r>
              <a:rPr sz="2400" i="1" spc="5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i="1" spc="-5" dirty="0">
                <a:solidFill>
                  <a:srgbClr val="00B050"/>
                </a:solidFill>
                <a:latin typeface="Times New Roman"/>
                <a:cs typeface="Times New Roman"/>
              </a:rPr>
              <a:t>(CTS),</a:t>
            </a:r>
            <a:r>
              <a:rPr sz="2400" i="1" spc="5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source</a:t>
            </a:r>
            <a:r>
              <a:rPr sz="2400" spc="6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station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400" dirty="0">
              <a:latin typeface="Times New Roman"/>
              <a:cs typeface="Times New Roman"/>
            </a:endParaRPr>
          </a:p>
          <a:p>
            <a:pPr marL="12700" marR="5080">
              <a:lnSpc>
                <a:spcPct val="70000"/>
              </a:lnSpc>
              <a:spcBef>
                <a:spcPts val="430"/>
              </a:spcBef>
            </a:pP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This</a:t>
            </a:r>
            <a:r>
              <a:rPr sz="2400" spc="1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control</a:t>
            </a:r>
            <a:r>
              <a:rPr sz="2400" spc="1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frame</a:t>
            </a:r>
            <a:r>
              <a:rPr sz="2400" spc="1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indicates</a:t>
            </a:r>
            <a:r>
              <a:rPr sz="2400" spc="9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that</a:t>
            </a:r>
            <a:r>
              <a:rPr sz="2400" spc="9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the</a:t>
            </a:r>
            <a:r>
              <a:rPr sz="2400" spc="1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destination</a:t>
            </a:r>
            <a:r>
              <a:rPr sz="2400" spc="9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station</a:t>
            </a:r>
            <a:r>
              <a:rPr sz="2400" spc="10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is</a:t>
            </a:r>
            <a:r>
              <a:rPr sz="2400" spc="110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70C0"/>
                </a:solidFill>
                <a:latin typeface="Times New Roman"/>
                <a:cs typeface="Times New Roman"/>
              </a:rPr>
              <a:t>ready</a:t>
            </a:r>
            <a:r>
              <a:rPr sz="2400" spc="9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70C0"/>
                </a:solidFill>
                <a:latin typeface="Times New Roman"/>
                <a:cs typeface="Times New Roman"/>
              </a:rPr>
              <a:t>to </a:t>
            </a:r>
            <a:r>
              <a:rPr sz="2400" spc="-58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receive</a:t>
            </a:r>
            <a:r>
              <a:rPr sz="2400" spc="-35" dirty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70C0"/>
                </a:solidFill>
                <a:latin typeface="Times New Roman"/>
                <a:cs typeface="Times New Roman"/>
              </a:rPr>
              <a:t>data.</a:t>
            </a:r>
          </a:p>
          <a:p>
            <a:pPr>
              <a:lnSpc>
                <a:spcPct val="100000"/>
              </a:lnSpc>
            </a:pPr>
            <a:endParaRPr sz="3500" dirty="0">
              <a:latin typeface="Times New Roman"/>
              <a:cs typeface="Times New Roman"/>
            </a:endParaRPr>
          </a:p>
          <a:p>
            <a:pPr marL="12700" marR="8255">
              <a:lnSpc>
                <a:spcPct val="70000"/>
              </a:lnSpc>
              <a:buClr>
                <a:srgbClr val="00ACED"/>
              </a:buClr>
              <a:buFont typeface="Times New Roman"/>
              <a:buAutoNum type="arabicPeriod" startAt="3"/>
              <a:tabLst>
                <a:tab pos="353060" algn="l"/>
              </a:tabLst>
            </a:pP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27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source</a:t>
            </a:r>
            <a:r>
              <a:rPr sz="24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station</a:t>
            </a:r>
            <a:r>
              <a:rPr sz="2400" spc="2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sends</a:t>
            </a:r>
            <a:r>
              <a:rPr sz="2400" spc="28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data</a:t>
            </a:r>
            <a:r>
              <a:rPr sz="2400" spc="2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after</a:t>
            </a:r>
            <a:r>
              <a:rPr sz="2400" spc="28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waiting</a:t>
            </a:r>
            <a:r>
              <a:rPr sz="2400" spc="27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an</a:t>
            </a:r>
            <a:r>
              <a:rPr sz="2400" spc="27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amount</a:t>
            </a:r>
            <a:r>
              <a:rPr sz="2400" spc="27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sz="2400" spc="26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10" dirty="0">
                <a:solidFill>
                  <a:srgbClr val="00B050"/>
                </a:solidFill>
                <a:latin typeface="Times New Roman"/>
                <a:cs typeface="Times New Roman"/>
              </a:rPr>
              <a:t>time </a:t>
            </a:r>
            <a:r>
              <a:rPr sz="2400" spc="-58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equal</a:t>
            </a:r>
            <a:r>
              <a:rPr sz="2400" spc="-2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r>
              <a:rPr sz="2400" spc="-1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SIFS.</a:t>
            </a:r>
            <a:endParaRPr sz="2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00ACED"/>
              </a:buClr>
              <a:buFont typeface="Times New Roman"/>
              <a:buAutoNum type="arabicPeriod" startAt="3"/>
            </a:pPr>
            <a:endParaRPr sz="2700" dirty="0">
              <a:latin typeface="Times New Roman"/>
              <a:cs typeface="Times New Roman"/>
            </a:endParaRPr>
          </a:p>
          <a:p>
            <a:pPr marL="321945" indent="-309880">
              <a:lnSpc>
                <a:spcPts val="2450"/>
              </a:lnSpc>
              <a:buClr>
                <a:srgbClr val="00ACED"/>
              </a:buClr>
              <a:buFont typeface="Times New Roman"/>
              <a:buAutoNum type="arabicPeriod" startAt="3"/>
              <a:tabLst>
                <a:tab pos="322580" algn="l"/>
              </a:tabLst>
            </a:pP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destination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station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400" spc="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after</a:t>
            </a:r>
            <a:r>
              <a:rPr sz="2400" spc="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waiting</a:t>
            </a:r>
            <a:r>
              <a:rPr sz="2400" spc="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an</a:t>
            </a:r>
            <a:r>
              <a:rPr sz="2400" spc="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amount</a:t>
            </a:r>
            <a:r>
              <a:rPr sz="2400" spc="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of</a:t>
            </a:r>
            <a:r>
              <a:rPr sz="2400" spc="2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time</a:t>
            </a:r>
            <a:r>
              <a:rPr sz="2400" spc="3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equal</a:t>
            </a:r>
            <a:r>
              <a:rPr sz="2400" spc="3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5" dirty="0">
                <a:solidFill>
                  <a:srgbClr val="00B050"/>
                </a:solidFill>
                <a:latin typeface="Times New Roman"/>
                <a:cs typeface="Times New Roman"/>
              </a:rPr>
              <a:t>to</a:t>
            </a:r>
            <a:endParaRPr sz="2400" dirty="0">
              <a:solidFill>
                <a:srgbClr val="00B050"/>
              </a:solidFill>
              <a:latin typeface="Times New Roman"/>
              <a:cs typeface="Times New Roman"/>
            </a:endParaRPr>
          </a:p>
          <a:p>
            <a:pPr marL="12700">
              <a:lnSpc>
                <a:spcPts val="2014"/>
              </a:lnSpc>
            </a:pP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SIFS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,</a:t>
            </a:r>
            <a:r>
              <a:rPr sz="2400" spc="2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sends</a:t>
            </a:r>
            <a:r>
              <a:rPr sz="2400" spc="2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an</a:t>
            </a:r>
            <a:r>
              <a:rPr sz="2400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acknowledgment</a:t>
            </a:r>
            <a:r>
              <a:rPr lang="en-GB"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(ACK)</a:t>
            </a:r>
            <a:r>
              <a:rPr sz="2400" spc="21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2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show</a:t>
            </a:r>
            <a:r>
              <a:rPr sz="2400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that</a:t>
            </a:r>
            <a:r>
              <a:rPr sz="2400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frame</a:t>
            </a:r>
            <a:r>
              <a:rPr sz="2400" spc="2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sz="2400" spc="22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been</a:t>
            </a:r>
            <a:r>
              <a:rPr lang="en-GB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received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.</a:t>
            </a:r>
            <a:r>
              <a:rPr sz="2400" spc="204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Acknowledgment</a:t>
            </a:r>
            <a:r>
              <a:rPr sz="240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is</a:t>
            </a:r>
            <a:r>
              <a:rPr sz="240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needed</a:t>
            </a:r>
            <a:r>
              <a:rPr sz="2400" spc="204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00B050"/>
                </a:solidFill>
                <a:latin typeface="Times New Roman"/>
                <a:cs typeface="Times New Roman"/>
              </a:rPr>
              <a:t>in</a:t>
            </a:r>
            <a:r>
              <a:rPr sz="2400" spc="20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this</a:t>
            </a:r>
            <a:r>
              <a:rPr sz="2400" spc="195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00B050"/>
                </a:solidFill>
                <a:latin typeface="Times New Roman"/>
                <a:cs typeface="Times New Roman"/>
              </a:rPr>
              <a:t>protocol</a:t>
            </a:r>
            <a:r>
              <a:rPr sz="2400" spc="210" dirty="0">
                <a:solidFill>
                  <a:srgbClr val="00B05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because</a:t>
            </a:r>
            <a:r>
              <a:rPr sz="2400" spc="204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lang="en-GB" sz="2400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station</a:t>
            </a:r>
            <a:r>
              <a:rPr sz="2400" spc="45" dirty="0" smtClean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does</a:t>
            </a:r>
            <a:r>
              <a:rPr sz="2400" spc="3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not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have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any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means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to</a:t>
            </a:r>
            <a:r>
              <a:rPr sz="2400" spc="4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check</a:t>
            </a:r>
            <a:r>
              <a:rPr sz="2400" spc="5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400" spc="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FF0000"/>
                </a:solidFill>
                <a:latin typeface="Times New Roman"/>
                <a:cs typeface="Times New Roman"/>
              </a:rPr>
              <a:t>successful</a:t>
            </a:r>
            <a:r>
              <a:rPr sz="2400" spc="5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FF0000"/>
                </a:solidFill>
                <a:latin typeface="Times New Roman"/>
                <a:cs typeface="Times New Roman"/>
              </a:rPr>
              <a:t>arrival</a:t>
            </a:r>
            <a:r>
              <a:rPr lang="en-GB" sz="240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2400" spc="5" dirty="0">
                <a:solidFill>
                  <a:srgbClr val="231F20"/>
                </a:solidFill>
                <a:latin typeface="Times New Roman"/>
                <a:cs typeface="Times New Roman"/>
              </a:rPr>
              <a:t>it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s	d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ta	at	the	</a:t>
            </a:r>
            <a:r>
              <a:rPr sz="24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d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est</a:t>
            </a:r>
            <a:r>
              <a:rPr sz="24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nation.</a:t>
            </a:r>
            <a:r>
              <a:rPr lang="en-GB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1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lang="en-GB"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</a:p>
          <a:p>
            <a:pPr marL="12700">
              <a:lnSpc>
                <a:spcPts val="2014"/>
              </a:lnSpc>
            </a:pPr>
            <a:r>
              <a:rPr sz="2400" spc="-15" dirty="0" smtClean="0">
                <a:solidFill>
                  <a:srgbClr val="231F20"/>
                </a:solidFill>
                <a:latin typeface="Times New Roman"/>
                <a:cs typeface="Times New Roman"/>
              </a:rPr>
              <a:t>o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ther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	</a:t>
            </a:r>
            <a:r>
              <a:rPr sz="2400" spc="-15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and,	t</a:t>
            </a:r>
            <a:r>
              <a:rPr sz="2400" spc="-10" dirty="0">
                <a:solidFill>
                  <a:srgbClr val="231F20"/>
                </a:solidFill>
                <a:latin typeface="Times New Roman"/>
                <a:cs typeface="Times New Roman"/>
              </a:rPr>
              <a:t>h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e	l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ck	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lang="en-GB" sz="2400" dirty="0"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collision</a:t>
            </a:r>
            <a:r>
              <a:rPr sz="2400" spc="33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 smtClean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lang="en-GB" sz="2400" spc="3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CSMA/CD</a:t>
            </a:r>
            <a:r>
              <a:rPr sz="2400" spc="340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400" spc="3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</a:t>
            </a:r>
            <a:r>
              <a:rPr sz="2400" spc="3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kind</a:t>
            </a:r>
            <a:r>
              <a:rPr sz="2400" spc="3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of</a:t>
            </a:r>
            <a:r>
              <a:rPr sz="2400" spc="3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indication</a:t>
            </a:r>
            <a:r>
              <a:rPr sz="2400" spc="3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to</a:t>
            </a:r>
            <a:r>
              <a:rPr sz="2400" spc="3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400" spc="34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source</a:t>
            </a:r>
            <a:r>
              <a:rPr sz="2400" spc="33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sz="2400" spc="-5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4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have</a:t>
            </a:r>
            <a:r>
              <a:rPr sz="24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400" dirty="0">
                <a:solidFill>
                  <a:srgbClr val="231F20"/>
                </a:solidFill>
                <a:latin typeface="Times New Roman"/>
                <a:cs typeface="Times New Roman"/>
              </a:rPr>
              <a:t>arrived.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3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4425950" cy="69057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5" dirty="0">
                <a:solidFill>
                  <a:srgbClr val="00AF50"/>
                </a:solidFill>
                <a:latin typeface="Calibri"/>
                <a:cs typeface="Calibri"/>
              </a:rPr>
              <a:t>CSMA/CA</a:t>
            </a:r>
            <a:r>
              <a:rPr sz="4400" b="1" spc="-4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dirty="0">
                <a:solidFill>
                  <a:srgbClr val="00AF50"/>
                </a:solidFill>
                <a:latin typeface="Calibri"/>
                <a:cs typeface="Calibri"/>
              </a:rPr>
              <a:t>and</a:t>
            </a:r>
            <a:r>
              <a:rPr sz="4400" b="1" spc="-2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80" dirty="0" smtClean="0">
                <a:solidFill>
                  <a:srgbClr val="00AF50"/>
                </a:solidFill>
                <a:latin typeface="Calibri"/>
                <a:cs typeface="Calibri"/>
              </a:rPr>
              <a:t>NAV</a:t>
            </a:r>
            <a:endParaRPr sz="4400" dirty="0">
              <a:latin typeface="Calibri"/>
              <a:cs typeface="Calibri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1880" y="1263625"/>
            <a:ext cx="6470698" cy="4663679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4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762825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Network</a:t>
            </a:r>
            <a:r>
              <a:rPr sz="4400" b="1" spc="-30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10" dirty="0">
                <a:solidFill>
                  <a:srgbClr val="00AF50"/>
                </a:solidFill>
                <a:latin typeface="Calibri"/>
                <a:cs typeface="Calibri"/>
              </a:rPr>
              <a:t>Allocation</a:t>
            </a:r>
            <a:r>
              <a:rPr sz="4400" b="1" spc="-5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0" dirty="0">
                <a:solidFill>
                  <a:srgbClr val="00AF50"/>
                </a:solidFill>
                <a:latin typeface="Calibri"/>
                <a:cs typeface="Calibri"/>
              </a:rPr>
              <a:t>Vector</a:t>
            </a:r>
            <a:r>
              <a:rPr sz="4400" b="1" spc="-15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4400" b="1" spc="-50" dirty="0">
                <a:solidFill>
                  <a:srgbClr val="00AF50"/>
                </a:solidFill>
                <a:latin typeface="Calibri"/>
                <a:cs typeface="Calibri"/>
              </a:rPr>
              <a:t>(NAV)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194562"/>
            <a:ext cx="8207375" cy="4959948"/>
          </a:xfrm>
          <a:prstGeom prst="rect">
            <a:avLst/>
          </a:prstGeom>
        </p:spPr>
        <p:txBody>
          <a:bodyPr vert="horz" wrap="square" lIns="0" tIns="92075" rIns="0" bIns="0" rtlCol="0">
            <a:spAutoFit/>
          </a:bodyPr>
          <a:lstStyle/>
          <a:p>
            <a:pPr marL="12700" marR="8255" algn="just">
              <a:lnSpc>
                <a:spcPct val="80000"/>
              </a:lnSpc>
              <a:spcBef>
                <a:spcPts val="725"/>
              </a:spcBef>
            </a:pP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How do other stations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defer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sending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their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data if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one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station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acquires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access?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7620" algn="just">
              <a:lnSpc>
                <a:spcPts val="2500"/>
              </a:lnSpc>
              <a:spcBef>
                <a:spcPts val="985"/>
              </a:spcBef>
            </a:pP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other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words,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how is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 </a:t>
            </a: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collision avoidance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aspect of this 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protocol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accomplished</a:t>
            </a:r>
            <a:r>
              <a:rPr sz="2600" i="1" dirty="0">
                <a:solidFill>
                  <a:srgbClr val="FF0000"/>
                </a:solidFill>
                <a:latin typeface="Times New Roman"/>
                <a:cs typeface="Times New Roman"/>
              </a:rPr>
              <a:t>?</a:t>
            </a:r>
            <a:endParaRPr sz="2600" dirty="0">
              <a:solidFill>
                <a:srgbClr val="FF0000"/>
              </a:solidFill>
              <a:latin typeface="Times New Roman"/>
              <a:cs typeface="Times New Roman"/>
            </a:endParaRPr>
          </a:p>
          <a:p>
            <a:pPr marL="12700" marR="5080" algn="just">
              <a:lnSpc>
                <a:spcPct val="80000"/>
              </a:lnSpc>
              <a:spcBef>
                <a:spcPts val="1015"/>
              </a:spcBef>
            </a:pP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key is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feature </a:t>
            </a:r>
            <a:r>
              <a:rPr sz="26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called</a:t>
            </a:r>
            <a:r>
              <a:rPr lang="en-GB" sz="2600" spc="-5" dirty="0" smtClean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lang="en-GB" sz="2600" b="1" i="1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Network Allocation Vector</a:t>
            </a:r>
            <a:r>
              <a:rPr sz="2600" b="1" i="1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 </a:t>
            </a:r>
            <a:r>
              <a:rPr lang="en-GB" sz="2600" b="1" i="1" spc="-5" dirty="0" smtClean="0">
                <a:solidFill>
                  <a:srgbClr val="0070C0"/>
                </a:solidFill>
                <a:latin typeface="Times New Roman"/>
                <a:cs typeface="Times New Roman"/>
              </a:rPr>
              <a:t>(</a:t>
            </a:r>
            <a:r>
              <a:rPr sz="2600" b="1" i="1" spc="-114" dirty="0" smtClean="0">
                <a:solidFill>
                  <a:srgbClr val="0070C0"/>
                </a:solidFill>
                <a:latin typeface="Times New Roman"/>
                <a:cs typeface="Times New Roman"/>
              </a:rPr>
              <a:t>NAV</a:t>
            </a:r>
            <a:r>
              <a:rPr lang="en-GB" sz="2600" b="1" i="1" spc="-114" dirty="0" smtClean="0">
                <a:solidFill>
                  <a:srgbClr val="0070C0"/>
                </a:solidFill>
                <a:latin typeface="Times New Roman"/>
                <a:cs typeface="Times New Roman"/>
              </a:rPr>
              <a:t>)</a:t>
            </a:r>
            <a:r>
              <a:rPr sz="2600" i="1" spc="-114" dirty="0" smtClean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When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 sends an </a:t>
            </a:r>
            <a:r>
              <a:rPr sz="26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RTS</a:t>
            </a:r>
            <a:r>
              <a:rPr sz="2600" spc="-5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6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frame, it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includes 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duration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time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it needs to occupy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channel.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6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stations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that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affected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 by</a:t>
            </a:r>
            <a:r>
              <a:rPr sz="2600" spc="6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this 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transmission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create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timer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called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a</a:t>
            </a:r>
            <a:r>
              <a:rPr sz="26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b="1" spc="-75" dirty="0" smtClean="0">
                <a:solidFill>
                  <a:srgbClr val="0070C0"/>
                </a:solidFill>
                <a:latin typeface="Times New Roman"/>
                <a:cs typeface="Times New Roman"/>
              </a:rPr>
              <a:t>NAV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that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shows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how 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much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time must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pass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before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these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stations</a:t>
            </a:r>
            <a:r>
              <a:rPr sz="2600" spc="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are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allowed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to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 check</a:t>
            </a:r>
            <a:r>
              <a:rPr sz="2600" spc="-2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the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channel</a:t>
            </a:r>
            <a:r>
              <a:rPr sz="2600" spc="-3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for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idleness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  <a:p>
            <a:pPr marL="12700" marR="6350" algn="just">
              <a:lnSpc>
                <a:spcPct val="79900"/>
              </a:lnSpc>
              <a:spcBef>
                <a:spcPts val="1005"/>
              </a:spcBef>
            </a:pP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Each time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accesses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system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sends </a:t>
            </a:r>
            <a:r>
              <a:rPr sz="2600" spc="-10" dirty="0">
                <a:solidFill>
                  <a:srgbClr val="231F20"/>
                </a:solidFill>
                <a:latin typeface="Times New Roman"/>
                <a:cs typeface="Times New Roman"/>
              </a:rPr>
              <a:t>an </a:t>
            </a:r>
            <a:r>
              <a:rPr sz="2600" spc="-50" dirty="0">
                <a:solidFill>
                  <a:srgbClr val="231F20"/>
                </a:solidFill>
                <a:latin typeface="Times New Roman"/>
                <a:cs typeface="Times New Roman"/>
              </a:rPr>
              <a:t>RTS </a:t>
            </a:r>
            <a:r>
              <a:rPr sz="2600" spc="-4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frame,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other stations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start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their </a:t>
            </a:r>
            <a:r>
              <a:rPr sz="2600" spc="-170" dirty="0">
                <a:solidFill>
                  <a:srgbClr val="231F20"/>
                </a:solidFill>
                <a:latin typeface="Times New Roman"/>
                <a:cs typeface="Times New Roman"/>
              </a:rPr>
              <a:t>NAV.</a:t>
            </a:r>
            <a:r>
              <a:rPr sz="2600" spc="-16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In other words, each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station,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before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sensing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physical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medium </a:t>
            </a:r>
            <a:r>
              <a:rPr sz="2600" spc="-5" dirty="0">
                <a:solidFill>
                  <a:srgbClr val="231F20"/>
                </a:solidFill>
                <a:latin typeface="Times New Roman"/>
                <a:cs typeface="Times New Roman"/>
              </a:rPr>
              <a:t>to see if it is 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idle, </a:t>
            </a:r>
            <a:r>
              <a:rPr sz="2600" spc="-63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r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s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che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c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ks</a:t>
            </a:r>
            <a:r>
              <a:rPr sz="2600" spc="-1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it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s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N</a:t>
            </a:r>
            <a:r>
              <a:rPr sz="2600" spc="-335" dirty="0">
                <a:solidFill>
                  <a:srgbClr val="FF0000"/>
                </a:solidFill>
                <a:latin typeface="Times New Roman"/>
                <a:cs typeface="Times New Roman"/>
              </a:rPr>
              <a:t>A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V</a:t>
            </a:r>
            <a:r>
              <a:rPr sz="2600" spc="-7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o 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se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f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spc="-5" dirty="0">
                <a:solidFill>
                  <a:srgbClr val="FF0000"/>
                </a:solidFill>
                <a:latin typeface="Times New Roman"/>
                <a:cs typeface="Times New Roman"/>
              </a:rPr>
              <a:t>i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t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has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600" dirty="0">
                <a:solidFill>
                  <a:srgbClr val="FF0000"/>
                </a:solidFill>
                <a:latin typeface="Times New Roman"/>
                <a:cs typeface="Times New Roman"/>
              </a:rPr>
              <a:t>expir</a:t>
            </a:r>
            <a:r>
              <a:rPr sz="2600" spc="-10" dirty="0">
                <a:solidFill>
                  <a:srgbClr val="FF0000"/>
                </a:solidFill>
                <a:latin typeface="Times New Roman"/>
                <a:cs typeface="Times New Roman"/>
              </a:rPr>
              <a:t>e</a:t>
            </a:r>
            <a:r>
              <a:rPr sz="2600" spc="5" dirty="0">
                <a:solidFill>
                  <a:srgbClr val="FF0000"/>
                </a:solidFill>
                <a:latin typeface="Times New Roman"/>
                <a:cs typeface="Times New Roman"/>
              </a:rPr>
              <a:t>d</a:t>
            </a:r>
            <a:r>
              <a:rPr sz="2600" dirty="0">
                <a:solidFill>
                  <a:srgbClr val="231F20"/>
                </a:solidFill>
                <a:latin typeface="Times New Roman"/>
                <a:cs typeface="Times New Roman"/>
              </a:rPr>
              <a:t>.</a:t>
            </a:r>
            <a:endParaRPr sz="26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5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457005" y="361274"/>
            <a:ext cx="5029200" cy="559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5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CONTROL</a:t>
            </a:r>
            <a:r>
              <a:rPr sz="3500" b="1" spc="5" dirty="0">
                <a:solidFill>
                  <a:srgbClr val="000000"/>
                </a:solidFill>
                <a:latin typeface="Times New Roman"/>
                <a:cs typeface="Times New Roman"/>
              </a:rPr>
              <a:t>L</a:t>
            </a:r>
            <a:r>
              <a:rPr sz="3500" b="1" dirty="0">
                <a:solidFill>
                  <a:srgbClr val="000000"/>
                </a:solidFill>
                <a:latin typeface="Times New Roman"/>
                <a:cs typeface="Times New Roman"/>
              </a:rPr>
              <a:t>ED</a:t>
            </a:r>
            <a:r>
              <a:rPr sz="3500" b="1" spc="-22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3500" b="1" spc="-5" dirty="0">
                <a:solidFill>
                  <a:srgbClr val="000000"/>
                </a:solidFill>
                <a:latin typeface="Times New Roman"/>
                <a:cs typeface="Times New Roman"/>
              </a:rPr>
              <a:t>ACCESS</a:t>
            </a:r>
            <a:endParaRPr sz="3500" dirty="0">
              <a:latin typeface="Times New Roman"/>
              <a:cs typeface="Times New Roman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430847" y="1322678"/>
            <a:ext cx="8206105" cy="4121785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241300" marR="5080" indent="-228600" algn="just">
              <a:lnSpc>
                <a:spcPct val="90000"/>
              </a:lnSpc>
              <a:spcBef>
                <a:spcPts val="430"/>
              </a:spcBef>
              <a:buFont typeface="Arial MT"/>
              <a:buChar char="•"/>
              <a:tabLst>
                <a:tab pos="241300" algn="l"/>
              </a:tabLst>
            </a:pPr>
            <a:r>
              <a:rPr sz="2800" spc="-5" dirty="0">
                <a:latin typeface="Calibri"/>
                <a:cs typeface="Calibri"/>
              </a:rPr>
              <a:t>In </a:t>
            </a:r>
            <a:r>
              <a:rPr sz="2800" spc="-15" dirty="0">
                <a:solidFill>
                  <a:srgbClr val="0462C1"/>
                </a:solidFill>
                <a:latin typeface="Calibri"/>
                <a:cs typeface="Calibri"/>
              </a:rPr>
              <a:t>controlled</a:t>
            </a:r>
            <a:r>
              <a:rPr sz="2800" spc="-10" dirty="0">
                <a:solidFill>
                  <a:srgbClr val="0462C1"/>
                </a:solidFill>
                <a:latin typeface="Calibri"/>
                <a:cs typeface="Calibri"/>
              </a:rPr>
              <a:t> </a:t>
            </a:r>
            <a:r>
              <a:rPr sz="2800" spc="-5" dirty="0">
                <a:solidFill>
                  <a:srgbClr val="0462C1"/>
                </a:solidFill>
                <a:latin typeface="Calibri"/>
                <a:cs typeface="Calibri"/>
              </a:rPr>
              <a:t>access</a:t>
            </a:r>
            <a:r>
              <a:rPr sz="2800" spc="-5" dirty="0">
                <a:latin typeface="Calibri"/>
                <a:cs typeface="Calibri"/>
              </a:rPr>
              <a:t>, the </a:t>
            </a:r>
            <a:r>
              <a:rPr sz="2800" spc="-15" dirty="0">
                <a:latin typeface="Calibri"/>
                <a:cs typeface="Calibri"/>
              </a:rPr>
              <a:t>stations </a:t>
            </a:r>
            <a:r>
              <a:rPr sz="2800" spc="-10" dirty="0">
                <a:latin typeface="Calibri"/>
                <a:cs typeface="Calibri"/>
              </a:rPr>
              <a:t>consult</a:t>
            </a:r>
            <a:r>
              <a:rPr sz="2800" spc="61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one </a:t>
            </a:r>
            <a:r>
              <a:rPr sz="2800" spc="-5" dirty="0">
                <a:latin typeface="Calibri"/>
                <a:cs typeface="Calibri"/>
              </a:rPr>
              <a:t>another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10" dirty="0">
                <a:latin typeface="Calibri"/>
                <a:cs typeface="Calibri"/>
              </a:rPr>
              <a:t>find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20" dirty="0">
                <a:latin typeface="Calibri"/>
                <a:cs typeface="Calibri"/>
              </a:rPr>
              <a:t>station </a:t>
            </a:r>
            <a:r>
              <a:rPr sz="2800" spc="-10" dirty="0">
                <a:latin typeface="Calibri"/>
                <a:cs typeface="Calibri"/>
              </a:rPr>
              <a:t>has </a:t>
            </a:r>
            <a:r>
              <a:rPr sz="2800" spc="-5" dirty="0">
                <a:latin typeface="Calibri"/>
                <a:cs typeface="Calibri"/>
              </a:rPr>
              <a:t>the </a:t>
            </a:r>
            <a:r>
              <a:rPr sz="2800" spc="-10" dirty="0">
                <a:latin typeface="Calibri"/>
                <a:cs typeface="Calibri"/>
              </a:rPr>
              <a:t>right </a:t>
            </a:r>
            <a:r>
              <a:rPr sz="2800" spc="-15" dirty="0">
                <a:latin typeface="Calibri"/>
                <a:cs typeface="Calibri"/>
              </a:rPr>
              <a:t>to </a:t>
            </a:r>
            <a:r>
              <a:rPr sz="2800" spc="-5" dirty="0">
                <a:latin typeface="Calibri"/>
                <a:cs typeface="Calibri"/>
              </a:rPr>
              <a:t>send. A </a:t>
            </a:r>
            <a:r>
              <a:rPr sz="2800" spc="-20" dirty="0">
                <a:latin typeface="Calibri"/>
                <a:cs typeface="Calibri"/>
              </a:rPr>
              <a:t>station 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cannot send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unless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it</a:t>
            </a:r>
            <a:r>
              <a:rPr sz="2800" spc="-5" dirty="0">
                <a:latin typeface="Calibri"/>
                <a:cs typeface="Calibri"/>
              </a:rPr>
              <a:t> has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been </a:t>
            </a:r>
            <a:r>
              <a:rPr sz="2800" spc="-10" dirty="0">
                <a:latin typeface="Calibri"/>
                <a:cs typeface="Calibri"/>
              </a:rPr>
              <a:t>authorized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other 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stations.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65" dirty="0">
                <a:latin typeface="Calibri"/>
                <a:cs typeface="Calibri"/>
              </a:rPr>
              <a:t>We</a:t>
            </a:r>
            <a:r>
              <a:rPr sz="2800" spc="-6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discuss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5" dirty="0">
                <a:latin typeface="Calibri"/>
                <a:cs typeface="Calibri"/>
              </a:rPr>
              <a:t>three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popular</a:t>
            </a:r>
            <a:r>
              <a:rPr sz="280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controlled-access </a:t>
            </a:r>
            <a:r>
              <a:rPr sz="2800" spc="-62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methods.</a:t>
            </a:r>
            <a:endParaRPr sz="2800" dirty="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55"/>
              </a:spcBef>
              <a:buChar char="•"/>
            </a:pPr>
            <a:endParaRPr sz="3800" dirty="0">
              <a:latin typeface="Calibri"/>
              <a:cs typeface="Calibri"/>
            </a:endParaRPr>
          </a:p>
          <a:p>
            <a:pPr marL="241300" indent="-228600">
              <a:lnSpc>
                <a:spcPct val="100000"/>
              </a:lnSpc>
              <a:buFont typeface="Arial MT"/>
              <a:buChar char="•"/>
              <a:tabLst>
                <a:tab pos="241300" algn="l"/>
              </a:tabLst>
            </a:pPr>
            <a:r>
              <a:rPr sz="2800" u="heavy" spc="-5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Topics</a:t>
            </a:r>
            <a:r>
              <a:rPr sz="2800" u="heavy" spc="1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discussed</a:t>
            </a:r>
            <a:r>
              <a:rPr sz="2800" u="heavy" spc="5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in</a:t>
            </a:r>
            <a:r>
              <a:rPr sz="2800" u="heavy" spc="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5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this</a:t>
            </a:r>
            <a:r>
              <a:rPr sz="2800" u="heavy" spc="2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 </a:t>
            </a:r>
            <a:r>
              <a:rPr sz="2800" u="heavy" spc="-10" dirty="0">
                <a:solidFill>
                  <a:srgbClr val="0462C1"/>
                </a:solidFill>
                <a:uFill>
                  <a:solidFill>
                    <a:srgbClr val="0462C1"/>
                  </a:solidFill>
                </a:uFill>
                <a:latin typeface="Calibri"/>
                <a:cs typeface="Calibri"/>
              </a:rPr>
              <a:t>section:</a:t>
            </a:r>
            <a:endParaRPr sz="2800" dirty="0">
              <a:latin typeface="Calibri"/>
              <a:cs typeface="Calibri"/>
            </a:endParaRPr>
          </a:p>
          <a:p>
            <a:pPr marL="927100" marR="5712460">
              <a:lnSpc>
                <a:spcPct val="100000"/>
              </a:lnSpc>
              <a:spcBef>
                <a:spcPts val="100"/>
              </a:spcBef>
            </a:pP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Reserva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t</a:t>
            </a:r>
            <a:r>
              <a:rPr sz="2400" b="1" spc="-5" dirty="0">
                <a:solidFill>
                  <a:srgbClr val="0033CC"/>
                </a:solidFill>
                <a:latin typeface="Times New Roman"/>
                <a:cs typeface="Times New Roman"/>
              </a:rPr>
              <a:t>ion 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Polling</a:t>
            </a:r>
            <a:endParaRPr sz="2400" dirty="0">
              <a:latin typeface="Times New Roman"/>
              <a:cs typeface="Times New Roman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2400" b="1" spc="-45" dirty="0">
                <a:solidFill>
                  <a:srgbClr val="0033CC"/>
                </a:solidFill>
                <a:latin typeface="Times New Roman"/>
                <a:cs typeface="Times New Roman"/>
              </a:rPr>
              <a:t>Token</a:t>
            </a:r>
            <a:r>
              <a:rPr sz="2400" b="1" spc="-55" dirty="0">
                <a:solidFill>
                  <a:srgbClr val="0033CC"/>
                </a:solidFill>
                <a:latin typeface="Times New Roman"/>
                <a:cs typeface="Times New Roman"/>
              </a:rPr>
              <a:t> </a:t>
            </a:r>
            <a:r>
              <a:rPr sz="2400" b="1" dirty="0">
                <a:solidFill>
                  <a:srgbClr val="0033CC"/>
                </a:solidFill>
                <a:latin typeface="Times New Roman"/>
                <a:cs typeface="Times New Roman"/>
              </a:rPr>
              <a:t>Passing</a:t>
            </a:r>
            <a:endParaRPr sz="2400" dirty="0">
              <a:latin typeface="Times New Roman"/>
              <a:cs typeface="Times New Roma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6</a:t>
            </a:fld>
            <a:endParaRPr spc="-5" dirty="0"/>
          </a:p>
        </p:txBody>
      </p:sp>
      <p:sp>
        <p:nvSpPr>
          <p:cNvPr id="61" name="object 6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278130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rgbClr val="00AF50"/>
                </a:solidFill>
                <a:latin typeface="Calibri"/>
                <a:cs typeface="Calibri"/>
              </a:rPr>
              <a:t>Reservation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231137"/>
            <a:ext cx="8206740" cy="4285615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 algn="just">
              <a:lnSpc>
                <a:spcPct val="89800"/>
              </a:lnSpc>
              <a:spcBef>
                <a:spcPts val="434"/>
              </a:spcBef>
            </a:pP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b="1" spc="-10" dirty="0">
                <a:solidFill>
                  <a:srgbClr val="231F20"/>
                </a:solidFill>
                <a:latin typeface="Times New Roman"/>
                <a:cs typeface="Times New Roman"/>
              </a:rPr>
              <a:t>reservation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method, a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needs to make a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reservation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before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sending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data.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30" dirty="0">
                <a:solidFill>
                  <a:srgbClr val="231F20"/>
                </a:solidFill>
                <a:latin typeface="Times New Roman"/>
                <a:cs typeface="Times New Roman"/>
              </a:rPr>
              <a:t>Time</a:t>
            </a:r>
            <a:r>
              <a:rPr sz="2800" spc="-2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divided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into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intervals. In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each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interval,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reservation frame precedes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data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sent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in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that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interval.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are</a:t>
            </a:r>
            <a:r>
              <a:rPr sz="2800" spc="7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N </a:t>
            </a:r>
            <a:r>
              <a:rPr sz="2800" i="1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stations</a:t>
            </a:r>
            <a:r>
              <a:rPr sz="2800" spc="6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800" spc="6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6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system,</a:t>
            </a:r>
            <a:r>
              <a:rPr sz="2800" spc="6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there</a:t>
            </a:r>
            <a:r>
              <a:rPr sz="2800" spc="60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are</a:t>
            </a:r>
            <a:r>
              <a:rPr sz="2800" spc="6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exactly</a:t>
            </a:r>
            <a:r>
              <a:rPr sz="2800" spc="6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N</a:t>
            </a:r>
            <a:r>
              <a:rPr sz="2800" i="1" spc="6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reservation </a:t>
            </a:r>
            <a:r>
              <a:rPr sz="2800" spc="-6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mini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slots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reservation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frame.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Each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mini</a:t>
            </a:r>
            <a:r>
              <a:rPr sz="2800" spc="6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slot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belongs to a station. When a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station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needs to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send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data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frame, it makes a reservation in its own mini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slot.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stations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that have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made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reservations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can send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their data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after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reservation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frame.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Figure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</a:t>
            </a:r>
            <a:r>
              <a:rPr sz="2800" spc="69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next </a:t>
            </a:r>
            <a:r>
              <a:rPr sz="2800" spc="-68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slide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will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explain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concept.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7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540" y="391413"/>
            <a:ext cx="409638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5" dirty="0">
                <a:solidFill>
                  <a:srgbClr val="00AF50"/>
                </a:solidFill>
                <a:latin typeface="Calibri"/>
                <a:cs typeface="Calibri"/>
              </a:rPr>
              <a:t>Reservation</a:t>
            </a:r>
            <a:r>
              <a:rPr sz="2800" b="1" dirty="0">
                <a:solidFill>
                  <a:srgbClr val="00AF50"/>
                </a:solidFill>
                <a:latin typeface="Calibri"/>
                <a:cs typeface="Calibri"/>
              </a:rPr>
              <a:t> </a:t>
            </a:r>
            <a:r>
              <a:rPr sz="2800" b="1" spc="-5" dirty="0">
                <a:solidFill>
                  <a:srgbClr val="00AF50"/>
                </a:solidFill>
                <a:latin typeface="Calibri"/>
                <a:cs typeface="Calibri"/>
              </a:rPr>
              <a:t>Access</a:t>
            </a:r>
            <a:r>
              <a:rPr sz="2800" b="1" spc="-10" dirty="0">
                <a:solidFill>
                  <a:srgbClr val="00AF50"/>
                </a:solidFill>
                <a:latin typeface="Calibri"/>
                <a:cs typeface="Calibri"/>
              </a:rPr>
              <a:t> Method</a:t>
            </a:r>
            <a:endParaRPr sz="28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53925" y="2132490"/>
            <a:ext cx="8133883" cy="211921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8</a:t>
            </a:fld>
            <a:endParaRPr spc="-5" dirty="0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35940" y="172288"/>
            <a:ext cx="1592580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1" spc="-15" dirty="0">
                <a:solidFill>
                  <a:srgbClr val="00AF50"/>
                </a:solidFill>
                <a:latin typeface="Calibri"/>
                <a:cs typeface="Calibri"/>
              </a:rPr>
              <a:t>Polling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97891" y="1188466"/>
            <a:ext cx="8207375" cy="4674235"/>
          </a:xfrm>
          <a:prstGeom prst="rect">
            <a:avLst/>
          </a:prstGeom>
        </p:spPr>
        <p:txBody>
          <a:bodyPr vert="horz" wrap="square" lIns="0" tIns="97155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765"/>
              </a:spcBef>
            </a:pP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Polling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works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with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topologies in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one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 is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designated as a </a:t>
            </a:r>
            <a:r>
              <a:rPr sz="2800" b="1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primary station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and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other devices are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b="1" i="1" spc="-5" dirty="0">
                <a:solidFill>
                  <a:srgbClr val="231F20"/>
                </a:solidFill>
                <a:latin typeface="Times New Roman"/>
                <a:cs typeface="Times New Roman"/>
              </a:rPr>
              <a:t>secondary stations</a:t>
            </a:r>
            <a:r>
              <a:rPr sz="2800" b="1" spc="-5" dirty="0">
                <a:solidFill>
                  <a:srgbClr val="231F20"/>
                </a:solidFill>
                <a:latin typeface="Times New Roman"/>
                <a:cs typeface="Times New Roman"/>
              </a:rPr>
              <a:t>.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All data exchanges must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be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made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through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primary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even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when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ultimate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destination is a secondary device. The primary device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controls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link;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secondary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 devices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follow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its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instructions. It is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up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to the primary device to determine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which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device is allowed to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use the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channel at a given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time.</a:t>
            </a:r>
            <a:endParaRPr sz="2800">
              <a:latin typeface="Times New Roman"/>
              <a:cs typeface="Times New Roman"/>
            </a:endParaRPr>
          </a:p>
          <a:p>
            <a:pPr marL="12700" marR="5080" algn="just">
              <a:lnSpc>
                <a:spcPct val="79800"/>
              </a:lnSpc>
              <a:spcBef>
                <a:spcPts val="1015"/>
              </a:spcBef>
            </a:pP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The primary device, therefore, is always the initiator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of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a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session. This method uses poll and </a:t>
            </a:r>
            <a:r>
              <a:rPr sz="2800" spc="-10" dirty="0">
                <a:solidFill>
                  <a:srgbClr val="231F20"/>
                </a:solidFill>
                <a:latin typeface="Times New Roman"/>
                <a:cs typeface="Times New Roman"/>
              </a:rPr>
              <a:t>select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functions to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prevent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collisions.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However,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drawback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is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if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 the </a:t>
            </a:r>
            <a:r>
              <a:rPr sz="2800" spc="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primary</a:t>
            </a:r>
            <a:r>
              <a:rPr sz="2800" spc="1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station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fails, </a:t>
            </a:r>
            <a:r>
              <a:rPr sz="2800" dirty="0">
                <a:solidFill>
                  <a:srgbClr val="231F20"/>
                </a:solidFill>
                <a:latin typeface="Times New Roman"/>
                <a:cs typeface="Times New Roman"/>
              </a:rPr>
              <a:t>the</a:t>
            </a:r>
            <a:r>
              <a:rPr sz="2800" spc="-20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system goes</a:t>
            </a:r>
            <a:r>
              <a:rPr sz="2800" spc="-15" dirty="0">
                <a:solidFill>
                  <a:srgbClr val="231F20"/>
                </a:solidFill>
                <a:latin typeface="Times New Roman"/>
                <a:cs typeface="Times New Roman"/>
              </a:rPr>
              <a:t> </a:t>
            </a:r>
            <a:r>
              <a:rPr sz="2800" spc="-5" dirty="0">
                <a:solidFill>
                  <a:srgbClr val="231F20"/>
                </a:solidFill>
                <a:latin typeface="Times New Roman"/>
                <a:cs typeface="Times New Roman"/>
              </a:rPr>
              <a:t>down.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2400" y="152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53162" y="991361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1905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2400" y="6248400"/>
            <a:ext cx="8763000" cy="0"/>
          </a:xfrm>
          <a:custGeom>
            <a:avLst/>
            <a:gdLst/>
            <a:ahLst/>
            <a:cxnLst/>
            <a:rect l="l" t="t" r="r" b="b"/>
            <a:pathLst>
              <a:path w="8763000">
                <a:moveTo>
                  <a:pt x="0" y="0"/>
                </a:moveTo>
                <a:lnTo>
                  <a:pt x="8763000" y="0"/>
                </a:lnTo>
              </a:path>
            </a:pathLst>
          </a:custGeom>
          <a:ln w="76200">
            <a:solidFill>
              <a:srgbClr val="0462C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315"/>
              </a:lnSpc>
            </a:pPr>
            <a:r>
              <a:rPr spc="-5" dirty="0"/>
              <a:t>12.</a:t>
            </a:r>
            <a:fld id="{81D60167-4931-47E6-BA6A-407CBD079E47}" type="slidenum">
              <a:rPr spc="-5" dirty="0"/>
              <a:t>9</a:t>
            </a:fld>
            <a:endParaRPr spc="-5" dirty="0"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19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/>
              <a:t>Data</a:t>
            </a:r>
            <a:r>
              <a:rPr spc="-25" dirty="0"/>
              <a:t> </a:t>
            </a:r>
            <a:r>
              <a:rPr dirty="0"/>
              <a:t>Communication</a:t>
            </a:r>
            <a:r>
              <a:rPr spc="-30" dirty="0"/>
              <a:t> </a:t>
            </a:r>
            <a:r>
              <a:rPr dirty="0"/>
              <a:t>Lecture</a:t>
            </a:r>
            <a:r>
              <a:rPr spc="-40" dirty="0"/>
              <a:t> </a:t>
            </a:r>
            <a:r>
              <a:rPr dirty="0"/>
              <a:t>Series,</a:t>
            </a:r>
            <a:r>
              <a:rPr spc="-20" dirty="0"/>
              <a:t> </a:t>
            </a:r>
            <a:r>
              <a:rPr dirty="0"/>
              <a:t>NRC,</a:t>
            </a:r>
            <a:r>
              <a:rPr spc="-25" dirty="0"/>
              <a:t> </a:t>
            </a:r>
            <a:r>
              <a:rPr spc="-5" dirty="0"/>
              <a:t>MAY2020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</TotalTime>
  <Words>1059</Words>
  <Application>Microsoft Office PowerPoint</Application>
  <PresentationFormat>On-screen Show (4:3)</PresentationFormat>
  <Paragraphs>70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Arial MT</vt:lpstr>
      <vt:lpstr>Calibri</vt:lpstr>
      <vt:lpstr>Cambria Math</vt:lpstr>
      <vt:lpstr>Times New Roman</vt:lpstr>
      <vt:lpstr>Office Theme</vt:lpstr>
      <vt:lpstr>DATA COMMUNICATION</vt:lpstr>
      <vt:lpstr>Frame Exchange (Data and Control)</vt:lpstr>
      <vt:lpstr>Frame Exchange (Data and Control)</vt:lpstr>
      <vt:lpstr>CSMA/CA and NAV</vt:lpstr>
      <vt:lpstr>Network Allocation Vector (NAV)</vt:lpstr>
      <vt:lpstr>CONTROLLED ACCESS</vt:lpstr>
      <vt:lpstr>Reservation</vt:lpstr>
      <vt:lpstr>Reservation Access Method</vt:lpstr>
      <vt:lpstr>Polling</vt:lpstr>
      <vt:lpstr>Select Function</vt:lpstr>
      <vt:lpstr>Poll Function</vt:lpstr>
      <vt:lpstr>Token Passing</vt:lpstr>
      <vt:lpstr>Logical ring and physical topology in token-passing access method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Valued Gateway Client</dc:creator>
  <cp:lastModifiedBy>DIU</cp:lastModifiedBy>
  <cp:revision>20</cp:revision>
  <dcterms:created xsi:type="dcterms:W3CDTF">2021-05-22T08:03:43Z</dcterms:created>
  <dcterms:modified xsi:type="dcterms:W3CDTF">2021-08-08T03:59:38Z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2020-05-04T00:00:00Z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2021-05-22T00:00:00Z</vt:filetime>
  </property>
</Properties>
</file>