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49" y="1571625"/>
            <a:ext cx="88171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2759709"/>
            <a:ext cx="8225790" cy="3141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4070" y="6479844"/>
            <a:ext cx="2436495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08391" y="6466621"/>
            <a:ext cx="25400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34.png"/><Relationship Id="rId26" Type="http://schemas.openxmlformats.org/officeDocument/2006/relationships/image" Target="../media/image75.png"/><Relationship Id="rId39" Type="http://schemas.openxmlformats.org/officeDocument/2006/relationships/image" Target="../media/image86.png"/><Relationship Id="rId21" Type="http://schemas.openxmlformats.org/officeDocument/2006/relationships/image" Target="../media/image71.png"/><Relationship Id="rId34" Type="http://schemas.openxmlformats.org/officeDocument/2006/relationships/image" Target="../media/image82.png"/><Relationship Id="rId42" Type="http://schemas.openxmlformats.org/officeDocument/2006/relationships/image" Target="../media/image13.png"/><Relationship Id="rId47" Type="http://schemas.openxmlformats.org/officeDocument/2006/relationships/image" Target="../media/image93.png"/><Relationship Id="rId50" Type="http://schemas.openxmlformats.org/officeDocument/2006/relationships/image" Target="../media/image9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9" Type="http://schemas.openxmlformats.org/officeDocument/2006/relationships/image" Target="../media/image78.png"/><Relationship Id="rId11" Type="http://schemas.openxmlformats.org/officeDocument/2006/relationships/image" Target="../media/image63.png"/><Relationship Id="rId24" Type="http://schemas.openxmlformats.org/officeDocument/2006/relationships/image" Target="../media/image27.png"/><Relationship Id="rId32" Type="http://schemas.openxmlformats.org/officeDocument/2006/relationships/image" Target="../media/image30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1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28" Type="http://schemas.openxmlformats.org/officeDocument/2006/relationships/image" Target="../media/image77.png"/><Relationship Id="rId36" Type="http://schemas.openxmlformats.org/officeDocument/2006/relationships/image" Target="../media/image5.png"/><Relationship Id="rId49" Type="http://schemas.openxmlformats.org/officeDocument/2006/relationships/image" Target="../media/image94.png"/><Relationship Id="rId10" Type="http://schemas.openxmlformats.org/officeDocument/2006/relationships/image" Target="../media/image62.png"/><Relationship Id="rId19" Type="http://schemas.openxmlformats.org/officeDocument/2006/relationships/image" Target="../media/image69.png"/><Relationship Id="rId31" Type="http://schemas.openxmlformats.org/officeDocument/2006/relationships/image" Target="../media/image80.png"/><Relationship Id="rId44" Type="http://schemas.openxmlformats.org/officeDocument/2006/relationships/image" Target="../media/image90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32.png"/><Relationship Id="rId22" Type="http://schemas.openxmlformats.org/officeDocument/2006/relationships/image" Target="../media/image72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3.png"/><Relationship Id="rId43" Type="http://schemas.openxmlformats.org/officeDocument/2006/relationships/image" Target="../media/image89.png"/><Relationship Id="rId48" Type="http://schemas.openxmlformats.org/officeDocument/2006/relationships/image" Target="../media/image47.png"/><Relationship Id="rId8" Type="http://schemas.openxmlformats.org/officeDocument/2006/relationships/image" Target="../media/image60.png"/><Relationship Id="rId51" Type="http://schemas.openxmlformats.org/officeDocument/2006/relationships/image" Target="../media/image96.png"/><Relationship Id="rId3" Type="http://schemas.openxmlformats.org/officeDocument/2006/relationships/image" Target="../media/image55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5" Type="http://schemas.openxmlformats.org/officeDocument/2006/relationships/image" Target="../media/image74.png"/><Relationship Id="rId33" Type="http://schemas.openxmlformats.org/officeDocument/2006/relationships/image" Target="../media/image81.png"/><Relationship Id="rId38" Type="http://schemas.openxmlformats.org/officeDocument/2006/relationships/image" Target="../media/image85.png"/><Relationship Id="rId46" Type="http://schemas.openxmlformats.org/officeDocument/2006/relationships/image" Target="../media/image92.png"/><Relationship Id="rId20" Type="http://schemas.openxmlformats.org/officeDocument/2006/relationships/image" Target="../media/image70.png"/><Relationship Id="rId41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82690" y="4241291"/>
            <a:ext cx="2644775" cy="38735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990"/>
              </a:lnSpc>
            </a:pP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N</a:t>
            </a:r>
            <a:r>
              <a:rPr sz="2600" spc="-15" dirty="0">
                <a:solidFill>
                  <a:srgbClr val="660066"/>
                </a:solidFill>
                <a:latin typeface="Cambria Math"/>
                <a:cs typeface="Cambria Math"/>
              </a:rPr>
              <a:t>E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sz="2600" spc="-110" dirty="0">
                <a:solidFill>
                  <a:srgbClr val="660066"/>
                </a:solidFill>
                <a:latin typeface="Cambria Math"/>
                <a:cs typeface="Cambria Math"/>
              </a:rPr>
              <a:t>W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OR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K</a:t>
            </a:r>
            <a:r>
              <a:rPr sz="2600" spc="-9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M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ODE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458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</a:t>
            </a:r>
            <a:r>
              <a:rPr spc="-204" dirty="0"/>
              <a:t>A</a:t>
            </a:r>
            <a:r>
              <a:rPr spc="-254" dirty="0"/>
              <a:t>T</a:t>
            </a:r>
            <a:r>
              <a:rPr dirty="0"/>
              <a:t>A</a:t>
            </a:r>
            <a:r>
              <a:rPr spc="-85" dirty="0"/>
              <a:t> </a:t>
            </a:r>
            <a:r>
              <a:rPr spc="-35" dirty="0"/>
              <a:t>C</a:t>
            </a:r>
            <a:r>
              <a:rPr spc="-30" dirty="0"/>
              <a:t>O</a:t>
            </a:r>
            <a:r>
              <a:rPr spc="-35" dirty="0"/>
              <a:t>MM</a:t>
            </a:r>
            <a:r>
              <a:rPr spc="-40" dirty="0"/>
              <a:t>UN</a:t>
            </a:r>
            <a:r>
              <a:rPr spc="-25" dirty="0"/>
              <a:t>I</a:t>
            </a:r>
            <a:r>
              <a:rPr spc="-35" dirty="0"/>
              <a:t>C</a:t>
            </a:r>
            <a:r>
              <a:rPr spc="-204" dirty="0"/>
              <a:t>A</a:t>
            </a:r>
            <a:r>
              <a:rPr spc="-30" dirty="0"/>
              <a:t>T</a:t>
            </a:r>
            <a:r>
              <a:rPr spc="-25" dirty="0"/>
              <a:t>I</a:t>
            </a:r>
            <a:r>
              <a:rPr spc="-40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4303" y="2394965"/>
            <a:ext cx="273304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WEEK-2,</a:t>
            </a:r>
            <a:r>
              <a:rPr sz="2600" spc="-10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LESSON-1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35737"/>
            <a:ext cx="57270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" dirty="0">
                <a:solidFill>
                  <a:srgbClr val="00CC00"/>
                </a:solidFill>
              </a:rPr>
              <a:t>Functionalities</a:t>
            </a:r>
            <a:r>
              <a:rPr sz="3300" spc="-95" dirty="0">
                <a:solidFill>
                  <a:srgbClr val="00CC00"/>
                </a:solidFill>
              </a:rPr>
              <a:t> </a:t>
            </a:r>
            <a:r>
              <a:rPr sz="3300" spc="-15" dirty="0">
                <a:solidFill>
                  <a:srgbClr val="00CC00"/>
                </a:solidFill>
              </a:rPr>
              <a:t>of</a:t>
            </a:r>
            <a:r>
              <a:rPr sz="3300" spc="-40" dirty="0">
                <a:solidFill>
                  <a:srgbClr val="00CC00"/>
                </a:solidFill>
              </a:rPr>
              <a:t> </a:t>
            </a:r>
            <a:r>
              <a:rPr sz="3300" spc="-25" dirty="0">
                <a:solidFill>
                  <a:srgbClr val="00CC00"/>
                </a:solidFill>
              </a:rPr>
              <a:t>Datalink</a:t>
            </a:r>
            <a:r>
              <a:rPr sz="3300" spc="-90" dirty="0">
                <a:solidFill>
                  <a:srgbClr val="00CC00"/>
                </a:solidFill>
              </a:rPr>
              <a:t> </a:t>
            </a:r>
            <a:r>
              <a:rPr sz="3300" spc="-50" dirty="0">
                <a:solidFill>
                  <a:srgbClr val="00CC00"/>
                </a:solidFill>
              </a:rPr>
              <a:t>Layer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9740" y="1098296"/>
            <a:ext cx="8209915" cy="46316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84785" marR="400050" indent="-172720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Following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various</a:t>
            </a:r>
            <a:r>
              <a:rPr sz="19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performed</a:t>
            </a:r>
            <a:r>
              <a:rPr sz="19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Datalink</a:t>
            </a:r>
            <a:r>
              <a:rPr sz="19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OSI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model.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184785" indent="-172720">
              <a:lnSpc>
                <a:spcPts val="2055"/>
              </a:lnSpc>
              <a:buFont typeface="Arial MT"/>
              <a:buChar char="•"/>
              <a:tabLst>
                <a:tab pos="185420" algn="l"/>
              </a:tabLst>
            </a:pPr>
            <a:r>
              <a:rPr sz="1900" b="1" spc="-10" dirty="0">
                <a:latin typeface="Calibri"/>
                <a:cs typeface="Calibri"/>
              </a:rPr>
              <a:t>Framing: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Frames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streams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 of bits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received</a:t>
            </a:r>
            <a:r>
              <a:rPr sz="19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endParaRPr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84785">
              <a:lnSpc>
                <a:spcPts val="2055"/>
              </a:lnSpc>
            </a:pP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manageable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units</a:t>
            </a:r>
            <a:r>
              <a:rPr sz="1900" spc="-5" dirty="0">
                <a:latin typeface="Calibri"/>
                <a:cs typeface="Calibri"/>
              </a:rPr>
              <a:t>.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division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stream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bits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done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Link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Layer.</a:t>
            </a:r>
            <a:endParaRPr sz="1900" dirty="0">
              <a:latin typeface="Calibri"/>
              <a:cs typeface="Calibri"/>
            </a:endParaRPr>
          </a:p>
          <a:p>
            <a:pPr marL="184785" marR="26670" indent="-172720">
              <a:lnSpc>
                <a:spcPts val="1820"/>
              </a:lnSpc>
              <a:spcBef>
                <a:spcPts val="79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15" dirty="0">
                <a:latin typeface="Calibri"/>
                <a:cs typeface="Calibri"/>
              </a:rPr>
              <a:t>Physical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Addressing:</a:t>
            </a:r>
            <a:r>
              <a:rPr sz="1900" b="1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adds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header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9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frame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order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define</a:t>
            </a:r>
            <a:r>
              <a:rPr sz="19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B050"/>
                </a:solidFill>
                <a:latin typeface="Calibri"/>
                <a:cs typeface="Calibri"/>
              </a:rPr>
              <a:t>physical</a:t>
            </a:r>
            <a:r>
              <a:rPr sz="19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address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 of</a:t>
            </a:r>
            <a:r>
              <a:rPr sz="19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19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sender</a:t>
            </a:r>
            <a:r>
              <a:rPr sz="190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or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receiver</a:t>
            </a:r>
            <a:r>
              <a:rPr sz="1900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19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1900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B050"/>
                </a:solidFill>
                <a:latin typeface="Calibri"/>
                <a:cs typeface="Calibri"/>
              </a:rPr>
              <a:t>frame</a:t>
            </a:r>
            <a:r>
              <a:rPr sz="1900" spc="-15" dirty="0">
                <a:latin typeface="Calibri"/>
                <a:cs typeface="Calibri"/>
              </a:rPr>
              <a:t>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if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frames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distributed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different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systems </a:t>
            </a:r>
            <a:r>
              <a:rPr sz="1900" spc="-5" dirty="0">
                <a:latin typeface="Calibri"/>
                <a:cs typeface="Calibri"/>
              </a:rPr>
              <a:t>on 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network.</a:t>
            </a:r>
            <a:endParaRPr sz="1900" dirty="0">
              <a:latin typeface="Calibri"/>
              <a:cs typeface="Calibri"/>
            </a:endParaRPr>
          </a:p>
          <a:p>
            <a:pPr marL="184785" marR="5080" indent="-172720">
              <a:lnSpc>
                <a:spcPct val="80100"/>
              </a:lnSpc>
              <a:spcBef>
                <a:spcPts val="83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5" dirty="0">
                <a:latin typeface="Calibri"/>
                <a:cs typeface="Calibri"/>
              </a:rPr>
              <a:t>Flow</a:t>
            </a:r>
            <a:r>
              <a:rPr sz="1900" b="1" spc="3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Control:</a:t>
            </a:r>
            <a:r>
              <a:rPr sz="1900" b="1" spc="4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r>
              <a:rPr sz="19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19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mechanism</a:t>
            </a:r>
            <a:r>
              <a:rPr sz="19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9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avoid</a:t>
            </a:r>
            <a:r>
              <a:rPr sz="19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fast</a:t>
            </a:r>
            <a:r>
              <a:rPr sz="19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transmitter</a:t>
            </a:r>
            <a:r>
              <a:rPr sz="19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B050"/>
                </a:solidFill>
                <a:latin typeface="Calibri"/>
                <a:cs typeface="Calibri"/>
              </a:rPr>
              <a:t>from</a:t>
            </a:r>
            <a:r>
              <a:rPr sz="1900" spc="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running 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B050"/>
                </a:solidFill>
                <a:latin typeface="Calibri"/>
                <a:cs typeface="Calibri"/>
              </a:rPr>
              <a:t>slow</a:t>
            </a:r>
            <a:r>
              <a:rPr sz="1900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receiver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buffering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extra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provided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flow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control.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prevents </a:t>
            </a:r>
            <a:r>
              <a:rPr sz="1900" spc="-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traffic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jam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at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receiver</a:t>
            </a:r>
            <a:r>
              <a:rPr sz="19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side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84785" marR="10795" indent="-172720">
              <a:lnSpc>
                <a:spcPts val="1830"/>
              </a:lnSpc>
              <a:spcBef>
                <a:spcPts val="77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10" dirty="0">
                <a:latin typeface="Calibri"/>
                <a:cs typeface="Calibri"/>
              </a:rPr>
              <a:t>Error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Control: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achieved</a:t>
            </a:r>
            <a:r>
              <a:rPr sz="19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adding</a:t>
            </a:r>
            <a:r>
              <a:rPr sz="1900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trailer</a:t>
            </a:r>
            <a:r>
              <a:rPr sz="1900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spc="-5" dirty="0">
                <a:latin typeface="Calibri"/>
                <a:cs typeface="Calibri"/>
              </a:rPr>
              <a:t>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frame</a:t>
            </a:r>
            <a:r>
              <a:rPr sz="1900" spc="-15" dirty="0">
                <a:latin typeface="Calibri"/>
                <a:cs typeface="Calibri"/>
              </a:rPr>
              <a:t>.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Duplication</a:t>
            </a:r>
            <a:r>
              <a:rPr sz="1900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of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frames are</a:t>
            </a:r>
            <a:r>
              <a:rPr sz="19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also</a:t>
            </a:r>
            <a:r>
              <a:rPr sz="1900" spc="-15" dirty="0">
                <a:solidFill>
                  <a:srgbClr val="00B050"/>
                </a:solidFill>
                <a:latin typeface="Calibri"/>
                <a:cs typeface="Calibri"/>
              </a:rPr>
              <a:t> prevented</a:t>
            </a:r>
            <a:r>
              <a:rPr sz="1900" spc="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using</a:t>
            </a:r>
            <a:r>
              <a:rPr sz="19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this</a:t>
            </a:r>
            <a:r>
              <a:rPr sz="19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mechanism</a:t>
            </a:r>
            <a:r>
              <a:rPr sz="1900" spc="-5" dirty="0">
                <a:latin typeface="Calibri"/>
                <a:cs typeface="Calibri"/>
              </a:rPr>
              <a:t>.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Link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Layers</a:t>
            </a:r>
            <a:r>
              <a:rPr sz="1900" spc="-5" dirty="0">
                <a:latin typeface="Calibri"/>
                <a:cs typeface="Calibri"/>
              </a:rPr>
              <a:t> adds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mechanism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prevent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duplication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frames.</a:t>
            </a:r>
            <a:endParaRPr sz="1900" dirty="0">
              <a:latin typeface="Calibri"/>
              <a:cs typeface="Calibri"/>
            </a:endParaRPr>
          </a:p>
          <a:p>
            <a:pPr marL="184785" marR="51435" indent="-172720">
              <a:lnSpc>
                <a:spcPts val="1820"/>
              </a:lnSpc>
              <a:spcBef>
                <a:spcPts val="795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5" dirty="0">
                <a:latin typeface="Calibri"/>
                <a:cs typeface="Calibri"/>
              </a:rPr>
              <a:t>Access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Control: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Protocols</a:t>
            </a:r>
            <a:r>
              <a:rPr sz="19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determine</a:t>
            </a:r>
            <a:r>
              <a:rPr sz="19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devices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control </a:t>
            </a:r>
            <a:r>
              <a:rPr sz="1900" spc="-4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over</a:t>
            </a:r>
            <a:r>
              <a:rPr sz="19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 at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r>
              <a:rPr sz="19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two</a:t>
            </a:r>
            <a:r>
              <a:rPr sz="1900" spc="-5" dirty="0">
                <a:latin typeface="Calibri"/>
                <a:cs typeface="Calibri"/>
              </a:rPr>
              <a:t> 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more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devices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connected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link.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163467"/>
            <a:ext cx="6216396" cy="45489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384365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00CC00"/>
                </a:solidFill>
                <a:latin typeface="Cambria"/>
                <a:cs typeface="Cambria"/>
              </a:rPr>
              <a:t>Hop</a:t>
            </a:r>
            <a:r>
              <a:rPr sz="3300" b="1" spc="-30" dirty="0">
                <a:solidFill>
                  <a:srgbClr val="00CC00"/>
                </a:solidFill>
                <a:latin typeface="Cambria"/>
                <a:cs typeface="Cambria"/>
              </a:rPr>
              <a:t> to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dirty="0">
                <a:solidFill>
                  <a:srgbClr val="00CC00"/>
                </a:solidFill>
                <a:latin typeface="Cambria"/>
                <a:cs typeface="Cambria"/>
              </a:rPr>
              <a:t>Hop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delivery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68" y="1986752"/>
            <a:ext cx="8676132" cy="28788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28448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Network</a:t>
            </a:r>
            <a:r>
              <a:rPr sz="3300" b="1" spc="-11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45" dirty="0">
                <a:solidFill>
                  <a:srgbClr val="00CC00"/>
                </a:solidFill>
                <a:latin typeface="Cambria"/>
                <a:cs typeface="Cambria"/>
              </a:rPr>
              <a:t>Layer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35737"/>
            <a:ext cx="57804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" dirty="0">
                <a:solidFill>
                  <a:srgbClr val="00CC00"/>
                </a:solidFill>
              </a:rPr>
              <a:t>Functionalities</a:t>
            </a:r>
            <a:r>
              <a:rPr sz="3300" spc="-95" dirty="0">
                <a:solidFill>
                  <a:srgbClr val="00CC00"/>
                </a:solidFill>
              </a:rPr>
              <a:t> </a:t>
            </a:r>
            <a:r>
              <a:rPr sz="3300" spc="-15" dirty="0">
                <a:solidFill>
                  <a:srgbClr val="00CC00"/>
                </a:solidFill>
              </a:rPr>
              <a:t>of</a:t>
            </a:r>
            <a:r>
              <a:rPr sz="3300" spc="-40" dirty="0">
                <a:solidFill>
                  <a:srgbClr val="00CC00"/>
                </a:solidFill>
              </a:rPr>
              <a:t> </a:t>
            </a:r>
            <a:r>
              <a:rPr sz="3300" spc="-35" dirty="0">
                <a:solidFill>
                  <a:srgbClr val="00CC00"/>
                </a:solidFill>
              </a:rPr>
              <a:t>Network</a:t>
            </a:r>
            <a:r>
              <a:rPr sz="3300" spc="-85" dirty="0">
                <a:solidFill>
                  <a:srgbClr val="00CC00"/>
                </a:solidFill>
              </a:rPr>
              <a:t> </a:t>
            </a:r>
            <a:r>
              <a:rPr sz="3300" spc="-50" dirty="0">
                <a:solidFill>
                  <a:srgbClr val="00CC00"/>
                </a:solidFill>
              </a:rPr>
              <a:t>Layer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9740" y="1116584"/>
            <a:ext cx="8225155" cy="34461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23495" indent="-172720">
              <a:lnSpc>
                <a:spcPts val="2270"/>
              </a:lnSpc>
              <a:spcBef>
                <a:spcPts val="380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Following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r>
              <a:rPr sz="2100" dirty="0">
                <a:latin typeface="Calibri"/>
                <a:cs typeface="Calibri"/>
              </a:rPr>
              <a:t> 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various</a:t>
            </a:r>
            <a:r>
              <a:rPr sz="2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 performed</a:t>
            </a:r>
            <a:r>
              <a:rPr sz="2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 network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OSI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model.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27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It</a:t>
            </a:r>
            <a:r>
              <a:rPr sz="2100" spc="310" dirty="0"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translates</a:t>
            </a:r>
            <a:r>
              <a:rPr sz="2100" spc="3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logical</a:t>
            </a:r>
            <a:r>
              <a:rPr sz="2100" b="1" spc="31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network</a:t>
            </a:r>
            <a:r>
              <a:rPr sz="2100" b="1" spc="3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address</a:t>
            </a:r>
            <a:r>
              <a:rPr sz="2100" spc="3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into</a:t>
            </a:r>
            <a:r>
              <a:rPr sz="2100" spc="3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physical</a:t>
            </a:r>
            <a:r>
              <a:rPr sz="2100" spc="3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address.</a:t>
            </a:r>
            <a:r>
              <a:rPr sz="2100" spc="3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Concerned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circuit,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message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packet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switching.</a:t>
            </a:r>
            <a:endParaRPr sz="2100" dirty="0">
              <a:latin typeface="Calibri"/>
              <a:cs typeface="Calibri"/>
            </a:endParaRPr>
          </a:p>
          <a:p>
            <a:pPr marL="355600" indent="-342900">
              <a:lnSpc>
                <a:spcPts val="2395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  <a:tab pos="1334135" algn="l"/>
                <a:tab pos="1885314" algn="l"/>
                <a:tab pos="3027680" algn="l"/>
                <a:tab pos="4019550" algn="l"/>
                <a:tab pos="4366895" algn="l"/>
                <a:tab pos="4874895" algn="l"/>
                <a:tab pos="5924550" algn="l"/>
                <a:tab pos="6640195" algn="l"/>
                <a:tab pos="8044815" algn="l"/>
              </a:tabLst>
            </a:pPr>
            <a:r>
              <a:rPr sz="21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s	and	</a:t>
            </a:r>
            <a:r>
              <a:rPr sz="2100" spc="-4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1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spc="-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op</a:t>
            </a:r>
            <a:r>
              <a:rPr sz="21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n	the	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k	l</a:t>
            </a:r>
            <a:r>
              <a:rPr sz="21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spc="-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spc="-20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100" dirty="0">
                <a:latin typeface="Calibri"/>
                <a:cs typeface="Calibri"/>
              </a:rPr>
              <a:t>	Mechan</a:t>
            </a:r>
            <a:r>
              <a:rPr sz="2100" spc="-10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m	</a:t>
            </a:r>
            <a:r>
              <a:rPr sz="2100" spc="-5" dirty="0">
                <a:latin typeface="Calibri"/>
                <a:cs typeface="Calibri"/>
              </a:rPr>
              <a:t>is</a:t>
            </a:r>
            <a:endParaRPr sz="2100" dirty="0">
              <a:latin typeface="Calibri"/>
              <a:cs typeface="Calibri"/>
            </a:endParaRPr>
          </a:p>
          <a:p>
            <a:pPr marL="355600">
              <a:lnSpc>
                <a:spcPts val="2395"/>
              </a:lnSpc>
            </a:pPr>
            <a:r>
              <a:rPr sz="2100" spc="-10" dirty="0">
                <a:latin typeface="Calibri"/>
                <a:cs typeface="Calibri"/>
              </a:rPr>
              <a:t>provided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by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Network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Layer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for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00B050"/>
                </a:solidFill>
                <a:latin typeface="Calibri"/>
                <a:cs typeface="Calibri"/>
              </a:rPr>
              <a:t>routing</a:t>
            </a:r>
            <a:r>
              <a:rPr sz="2100" b="1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1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0B050"/>
                </a:solidFill>
                <a:latin typeface="Calibri"/>
                <a:cs typeface="Calibri"/>
              </a:rPr>
              <a:t>packets</a:t>
            </a:r>
            <a:r>
              <a:rPr sz="21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21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Calibri"/>
                <a:cs typeface="Calibri"/>
              </a:rPr>
              <a:t>final</a:t>
            </a:r>
            <a:r>
              <a:rPr sz="2100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B050"/>
                </a:solidFill>
                <a:latin typeface="Calibri"/>
                <a:cs typeface="Calibri"/>
              </a:rPr>
              <a:t>destination</a:t>
            </a:r>
            <a:r>
              <a:rPr sz="2100" spc="-10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  <a:p>
            <a:pPr marL="355600" marR="6985" indent="-342900">
              <a:lnSpc>
                <a:spcPts val="2270"/>
              </a:lnSpc>
              <a:spcBef>
                <a:spcPts val="8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B050"/>
                </a:solidFill>
                <a:latin typeface="Calibri"/>
                <a:cs typeface="Calibri"/>
              </a:rPr>
              <a:t>Connection</a:t>
            </a:r>
            <a:r>
              <a:rPr sz="2100" spc="2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B050"/>
                </a:solidFill>
                <a:latin typeface="Calibri"/>
                <a:cs typeface="Calibri"/>
              </a:rPr>
              <a:t>services</a:t>
            </a:r>
            <a:r>
              <a:rPr sz="2100" spc="2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B050"/>
                </a:solidFill>
                <a:latin typeface="Calibri"/>
                <a:cs typeface="Calibri"/>
              </a:rPr>
              <a:t>are</a:t>
            </a:r>
            <a:r>
              <a:rPr sz="2100" spc="2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B050"/>
                </a:solidFill>
                <a:latin typeface="Calibri"/>
                <a:cs typeface="Calibri"/>
              </a:rPr>
              <a:t>provided</a:t>
            </a:r>
            <a:r>
              <a:rPr sz="2100" spc="2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including</a:t>
            </a:r>
            <a:r>
              <a:rPr sz="2100" spc="2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network</a:t>
            </a:r>
            <a:r>
              <a:rPr sz="2100" spc="22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layer</a:t>
            </a:r>
            <a:r>
              <a:rPr sz="2100" spc="225" dirty="0"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r>
              <a:rPr sz="21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100" spc="-10" dirty="0">
                <a:latin typeface="Calibri"/>
                <a:cs typeface="Calibri"/>
              </a:rPr>
              <a:t>,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network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layer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sz="2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packet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Breaks larger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packets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0B050"/>
                </a:solidFill>
                <a:latin typeface="Calibri"/>
                <a:cs typeface="Calibri"/>
              </a:rPr>
              <a:t>into</a:t>
            </a:r>
            <a:r>
              <a:rPr sz="21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B050"/>
                </a:solidFill>
                <a:latin typeface="Calibri"/>
                <a:cs typeface="Calibri"/>
              </a:rPr>
              <a:t>small</a:t>
            </a:r>
            <a:r>
              <a:rPr sz="21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00B050"/>
                </a:solidFill>
                <a:latin typeface="Calibri"/>
                <a:cs typeface="Calibri"/>
              </a:rPr>
              <a:t>packets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260" y="1211554"/>
            <a:ext cx="5082540" cy="48082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58134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Source 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to</a:t>
            </a: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Destination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delivery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797785"/>
            <a:ext cx="8692896" cy="29916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31280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Transport</a:t>
            </a:r>
            <a:r>
              <a:rPr sz="3300" b="1" spc="-7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45" dirty="0">
                <a:solidFill>
                  <a:srgbClr val="00CC00"/>
                </a:solidFill>
                <a:latin typeface="Cambria"/>
                <a:cs typeface="Cambria"/>
              </a:rPr>
              <a:t>Layer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35737"/>
            <a:ext cx="59994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" dirty="0">
                <a:solidFill>
                  <a:srgbClr val="00CC00"/>
                </a:solidFill>
              </a:rPr>
              <a:t>Functionalities</a:t>
            </a:r>
            <a:r>
              <a:rPr sz="3300" spc="-95" dirty="0">
                <a:solidFill>
                  <a:srgbClr val="00CC00"/>
                </a:solidFill>
              </a:rPr>
              <a:t> </a:t>
            </a:r>
            <a:r>
              <a:rPr sz="3300" spc="-15" dirty="0">
                <a:solidFill>
                  <a:srgbClr val="00CC00"/>
                </a:solidFill>
              </a:rPr>
              <a:t>of</a:t>
            </a:r>
            <a:r>
              <a:rPr sz="3300" spc="-45" dirty="0">
                <a:solidFill>
                  <a:srgbClr val="00CC00"/>
                </a:solidFill>
              </a:rPr>
              <a:t> Transport</a:t>
            </a:r>
            <a:r>
              <a:rPr sz="3300" spc="-85" dirty="0">
                <a:solidFill>
                  <a:srgbClr val="00CC00"/>
                </a:solidFill>
              </a:rPr>
              <a:t> </a:t>
            </a:r>
            <a:r>
              <a:rPr sz="3300" spc="-50" dirty="0">
                <a:solidFill>
                  <a:srgbClr val="00CC00"/>
                </a:solidFill>
              </a:rPr>
              <a:t>Layer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9740" y="1076960"/>
            <a:ext cx="8145145" cy="45891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84785" marR="201295" indent="-172720">
              <a:lnSpc>
                <a:spcPct val="70000"/>
              </a:lnSpc>
              <a:spcBef>
                <a:spcPts val="78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Following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various</a:t>
            </a:r>
            <a:r>
              <a:rPr sz="19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performed</a:t>
            </a:r>
            <a:r>
              <a:rPr sz="19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0000"/>
                </a:solidFill>
                <a:latin typeface="Calibri"/>
                <a:cs typeface="Calibri"/>
              </a:rPr>
              <a:t>Transport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OSI </a:t>
            </a:r>
            <a:r>
              <a:rPr sz="1900" spc="-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model.</a:t>
            </a:r>
            <a:endParaRPr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00" dirty="0">
              <a:latin typeface="Calibri"/>
              <a:cs typeface="Calibri"/>
            </a:endParaRPr>
          </a:p>
          <a:p>
            <a:pPr marL="184785" marR="85725" indent="-172720">
              <a:lnSpc>
                <a:spcPct val="70000"/>
              </a:lnSpc>
              <a:buFont typeface="Arial MT"/>
              <a:buChar char="•"/>
              <a:tabLst>
                <a:tab pos="185420" algn="l"/>
              </a:tabLst>
            </a:pPr>
            <a:r>
              <a:rPr sz="1900" b="1" spc="-5" dirty="0">
                <a:latin typeface="Calibri"/>
                <a:cs typeface="Calibri"/>
              </a:rPr>
              <a:t>Service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Point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Addressing:</a:t>
            </a:r>
            <a:r>
              <a:rPr sz="1900" b="1" spc="55" dirty="0"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0000"/>
                </a:solidFill>
                <a:latin typeface="Calibri"/>
                <a:cs typeface="Calibri"/>
              </a:rPr>
              <a:t>Transport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header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includes</a:t>
            </a:r>
            <a:r>
              <a:rPr sz="19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service</a:t>
            </a:r>
            <a:r>
              <a:rPr sz="1900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point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address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19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port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r>
              <a:rPr sz="1900" spc="-5" dirty="0">
                <a:latin typeface="Calibri"/>
                <a:cs typeface="Calibri"/>
              </a:rPr>
              <a:t>. </a:t>
            </a:r>
            <a:r>
              <a:rPr sz="1900" spc="-10" dirty="0">
                <a:latin typeface="Calibri"/>
                <a:cs typeface="Calibri"/>
              </a:rPr>
              <a:t>This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layer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gets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1900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message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19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B050"/>
                </a:solidFill>
                <a:latin typeface="Calibri"/>
                <a:cs typeface="Calibri"/>
              </a:rPr>
              <a:t>correct</a:t>
            </a:r>
            <a:r>
              <a:rPr sz="190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B050"/>
                </a:solidFill>
                <a:latin typeface="Calibri"/>
                <a:cs typeface="Calibri"/>
              </a:rPr>
              <a:t>process</a:t>
            </a:r>
            <a:r>
              <a:rPr sz="19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computer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unlike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Network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Layer,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which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gets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packet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9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correct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sz="1900" spc="-3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84785" marR="5080" indent="-172720">
              <a:lnSpc>
                <a:spcPct val="7000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10" dirty="0">
                <a:latin typeface="Calibri"/>
                <a:cs typeface="Calibri"/>
              </a:rPr>
              <a:t>Segmentation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and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Reassembling:</a:t>
            </a:r>
            <a:r>
              <a:rPr sz="1900" b="1" spc="3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message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divided</a:t>
            </a:r>
            <a:r>
              <a:rPr sz="19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segments</a:t>
            </a:r>
            <a:r>
              <a:rPr sz="1900" spc="-5" dirty="0">
                <a:latin typeface="Calibri"/>
                <a:cs typeface="Calibri"/>
              </a:rPr>
              <a:t>;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each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segment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contains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sequence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number,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which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enables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layer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reassembling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message.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Message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reassembled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correctly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upon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arrival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destination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replaces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packets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which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were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lost</a:t>
            </a:r>
            <a:r>
              <a:rPr sz="1900" spc="-5" dirty="0">
                <a:latin typeface="Calibri"/>
                <a:cs typeface="Calibri"/>
              </a:rPr>
              <a:t> 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transmission.</a:t>
            </a:r>
            <a:endParaRPr sz="1900" dirty="0">
              <a:latin typeface="Calibri"/>
              <a:cs typeface="Calibri"/>
            </a:endParaRPr>
          </a:p>
          <a:p>
            <a:pPr marL="184785" indent="-172720">
              <a:lnSpc>
                <a:spcPts val="2175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5" dirty="0">
                <a:latin typeface="Calibri"/>
                <a:cs typeface="Calibri"/>
              </a:rPr>
              <a:t>Connection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Control: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includes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types:</a:t>
            </a:r>
            <a:endParaRPr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27685" marR="8255" lvl="1" indent="-172720">
              <a:lnSpc>
                <a:spcPct val="70000"/>
              </a:lnSpc>
              <a:spcBef>
                <a:spcPts val="509"/>
              </a:spcBef>
              <a:buFont typeface="Arial MT"/>
              <a:buChar char="•"/>
              <a:tabLst>
                <a:tab pos="528320" algn="l"/>
              </a:tabLst>
            </a:pP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Connectionless 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</a:rPr>
              <a:t>Transport 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Layer </a:t>
            </a:r>
            <a:r>
              <a:rPr sz="1700" dirty="0">
                <a:latin typeface="Calibri"/>
                <a:cs typeface="Calibri"/>
              </a:rPr>
              <a:t>: </a:t>
            </a:r>
            <a:r>
              <a:rPr sz="1700" spc="-10" dirty="0">
                <a:latin typeface="Calibri"/>
                <a:cs typeface="Calibri"/>
              </a:rPr>
              <a:t>Each </a:t>
            </a:r>
            <a:r>
              <a:rPr sz="1700" dirty="0">
                <a:latin typeface="Calibri"/>
                <a:cs typeface="Calibri"/>
              </a:rPr>
              <a:t>segment is </a:t>
            </a:r>
            <a:r>
              <a:rPr sz="1700" spc="-5" dirty="0">
                <a:latin typeface="Calibri"/>
                <a:cs typeface="Calibri"/>
              </a:rPr>
              <a:t>considered </a:t>
            </a:r>
            <a:r>
              <a:rPr sz="1700" dirty="0">
                <a:latin typeface="Calibri"/>
                <a:cs typeface="Calibri"/>
              </a:rPr>
              <a:t>as an </a:t>
            </a:r>
            <a:r>
              <a:rPr sz="1700" spc="-5" dirty="0">
                <a:latin typeface="Calibri"/>
                <a:cs typeface="Calibri"/>
              </a:rPr>
              <a:t>independent </a:t>
            </a:r>
            <a:r>
              <a:rPr sz="1700" spc="-10" dirty="0">
                <a:latin typeface="Calibri"/>
                <a:cs typeface="Calibri"/>
              </a:rPr>
              <a:t>packet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delivered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transport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layer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destination machine.</a:t>
            </a:r>
            <a:endParaRPr sz="1700" dirty="0">
              <a:latin typeface="Calibri"/>
              <a:cs typeface="Calibri"/>
            </a:endParaRPr>
          </a:p>
          <a:p>
            <a:pPr marL="527685" marR="210185" lvl="1" indent="-172720">
              <a:lnSpc>
                <a:spcPct val="70000"/>
              </a:lnSpc>
              <a:spcBef>
                <a:spcPts val="409"/>
              </a:spcBef>
              <a:buFont typeface="Arial MT"/>
              <a:buChar char="•"/>
              <a:tabLst>
                <a:tab pos="528320" algn="l"/>
              </a:tabLst>
            </a:pP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Connection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Oriented</a:t>
            </a:r>
            <a:r>
              <a:rPr sz="17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0000"/>
                </a:solidFill>
                <a:latin typeface="Calibri"/>
                <a:cs typeface="Calibri"/>
              </a:rPr>
              <a:t>Transport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 Layer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Before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delivering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packets, </a:t>
            </a:r>
            <a:r>
              <a:rPr sz="1700" dirty="0">
                <a:latin typeface="Calibri"/>
                <a:cs typeface="Calibri"/>
              </a:rPr>
              <a:t>connection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made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transport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layer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destination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machine.</a:t>
            </a:r>
            <a:endParaRPr sz="1700" dirty="0">
              <a:latin typeface="Calibri"/>
              <a:cs typeface="Calibri"/>
            </a:endParaRPr>
          </a:p>
          <a:p>
            <a:pPr marL="184785" indent="-172720" algn="just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5" dirty="0">
                <a:latin typeface="Calibri"/>
                <a:cs typeface="Calibri"/>
              </a:rPr>
              <a:t>Flow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Control: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layer,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flow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control</a:t>
            </a:r>
            <a:r>
              <a:rPr sz="1900" spc="-5" dirty="0">
                <a:latin typeface="Calibri"/>
                <a:cs typeface="Calibri"/>
              </a:rPr>
              <a:t> 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performed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end.</a:t>
            </a:r>
            <a:endParaRPr sz="1900" dirty="0">
              <a:latin typeface="Calibri"/>
              <a:cs typeface="Calibri"/>
            </a:endParaRPr>
          </a:p>
          <a:p>
            <a:pPr marL="184785" marR="151130" indent="-172720" algn="just">
              <a:lnSpc>
                <a:spcPct val="70000"/>
              </a:lnSpc>
              <a:spcBef>
                <a:spcPts val="795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10" dirty="0">
                <a:latin typeface="Calibri"/>
                <a:cs typeface="Calibri"/>
              </a:rPr>
              <a:t>Error Control: </a:t>
            </a:r>
            <a:r>
              <a:rPr sz="1900" spc="-15" dirty="0">
                <a:latin typeface="Calibri"/>
                <a:cs typeface="Calibri"/>
              </a:rPr>
              <a:t>Error Control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5" dirty="0">
                <a:latin typeface="Calibri"/>
                <a:cs typeface="Calibri"/>
              </a:rPr>
              <a:t>performed </a:t>
            </a:r>
            <a:r>
              <a:rPr sz="1900" spc="-5" dirty="0">
                <a:latin typeface="Calibri"/>
                <a:cs typeface="Calibri"/>
              </a:rPr>
              <a:t>end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end in this </a:t>
            </a:r>
            <a:r>
              <a:rPr sz="1900" spc="-15" dirty="0">
                <a:latin typeface="Calibri"/>
                <a:cs typeface="Calibri"/>
              </a:rPr>
              <a:t>layer to </a:t>
            </a:r>
            <a:r>
              <a:rPr sz="1900" spc="-10" dirty="0">
                <a:latin typeface="Calibri"/>
                <a:cs typeface="Calibri"/>
              </a:rPr>
              <a:t>ensure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complete </a:t>
            </a:r>
            <a:r>
              <a:rPr sz="1900" spc="-5" dirty="0">
                <a:latin typeface="Calibri"/>
                <a:cs typeface="Calibri"/>
              </a:rPr>
              <a:t>message </a:t>
            </a:r>
            <a:r>
              <a:rPr sz="1900" spc="-10" dirty="0">
                <a:latin typeface="Calibri"/>
                <a:cs typeface="Calibri"/>
              </a:rPr>
              <a:t>arrives at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receiving transport </a:t>
            </a:r>
            <a:r>
              <a:rPr sz="1900" spc="-15" dirty="0">
                <a:latin typeface="Calibri"/>
                <a:cs typeface="Calibri"/>
              </a:rPr>
              <a:t>layer </a:t>
            </a:r>
            <a:r>
              <a:rPr sz="1900" spc="-5" dirty="0">
                <a:latin typeface="Calibri"/>
                <a:cs typeface="Calibri"/>
              </a:rPr>
              <a:t>without </a:t>
            </a:r>
            <a:r>
              <a:rPr sz="1900" spc="-15" dirty="0">
                <a:latin typeface="Calibri"/>
                <a:cs typeface="Calibri"/>
              </a:rPr>
              <a:t>any </a:t>
            </a:r>
            <a:r>
              <a:rPr sz="1900" spc="-45" dirty="0">
                <a:latin typeface="Calibri"/>
                <a:cs typeface="Calibri"/>
              </a:rPr>
              <a:t>error. 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Error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Correction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done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through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retransmission.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1" y="2048639"/>
            <a:ext cx="7623048" cy="31100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774445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Process</a:t>
            </a:r>
            <a:r>
              <a:rPr sz="3300" b="1" spc="-30" dirty="0">
                <a:solidFill>
                  <a:srgbClr val="00CC00"/>
                </a:solidFill>
                <a:latin typeface="Cambria"/>
                <a:cs typeface="Cambria"/>
              </a:rPr>
              <a:t> to</a:t>
            </a: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Process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delivery</a:t>
            </a: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of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dirty="0">
                <a:solidFill>
                  <a:srgbClr val="00CC00"/>
                </a:solidFill>
                <a:latin typeface="Cambria"/>
                <a:cs typeface="Cambria"/>
              </a:rPr>
              <a:t>a</a:t>
            </a: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message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" y="1686949"/>
            <a:ext cx="8557259" cy="39465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250952"/>
            <a:ext cx="26301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00CC00"/>
                </a:solidFill>
                <a:latin typeface="Cambria"/>
                <a:cs typeface="Cambria"/>
              </a:rPr>
              <a:t>Session</a:t>
            </a:r>
            <a:r>
              <a:rPr sz="3300" b="1" spc="-9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45" dirty="0">
                <a:solidFill>
                  <a:srgbClr val="00CC00"/>
                </a:solidFill>
                <a:latin typeface="Cambria"/>
                <a:cs typeface="Cambria"/>
              </a:rPr>
              <a:t>Layer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35737"/>
            <a:ext cx="55657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" dirty="0">
                <a:solidFill>
                  <a:srgbClr val="00CC00"/>
                </a:solidFill>
              </a:rPr>
              <a:t>Functionalities</a:t>
            </a:r>
            <a:r>
              <a:rPr sz="3300" spc="-90" dirty="0">
                <a:solidFill>
                  <a:srgbClr val="00CC00"/>
                </a:solidFill>
              </a:rPr>
              <a:t> </a:t>
            </a:r>
            <a:r>
              <a:rPr sz="3300" spc="-15" dirty="0">
                <a:solidFill>
                  <a:srgbClr val="00CC00"/>
                </a:solidFill>
              </a:rPr>
              <a:t>of</a:t>
            </a:r>
            <a:r>
              <a:rPr sz="3300" spc="-40" dirty="0">
                <a:solidFill>
                  <a:srgbClr val="00CC00"/>
                </a:solidFill>
              </a:rPr>
              <a:t> </a:t>
            </a:r>
            <a:r>
              <a:rPr sz="3300" spc="-25" dirty="0">
                <a:solidFill>
                  <a:srgbClr val="00CC00"/>
                </a:solidFill>
              </a:rPr>
              <a:t>Session</a:t>
            </a:r>
            <a:r>
              <a:rPr sz="3300" spc="-75" dirty="0">
                <a:solidFill>
                  <a:srgbClr val="00CC00"/>
                </a:solidFill>
              </a:rPr>
              <a:t> </a:t>
            </a:r>
            <a:r>
              <a:rPr sz="3300" spc="-50" dirty="0">
                <a:solidFill>
                  <a:srgbClr val="00CC00"/>
                </a:solidFill>
              </a:rPr>
              <a:t>Layer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9740" y="1116584"/>
            <a:ext cx="8225790" cy="44964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136525" indent="-172720" algn="just">
              <a:lnSpc>
                <a:spcPts val="2270"/>
              </a:lnSpc>
              <a:spcBef>
                <a:spcPts val="380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Following are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various </a:t>
            </a:r>
            <a:r>
              <a:rPr sz="2100" spc="-5" dirty="0">
                <a:latin typeface="Calibri"/>
                <a:cs typeface="Calibri"/>
              </a:rPr>
              <a:t>functions </a:t>
            </a:r>
            <a:r>
              <a:rPr sz="2100" spc="-10" dirty="0">
                <a:latin typeface="Calibri"/>
                <a:cs typeface="Calibri"/>
              </a:rPr>
              <a:t>performed by </a:t>
            </a:r>
            <a:r>
              <a:rPr sz="2100" spc="-5" dirty="0">
                <a:latin typeface="Calibri"/>
                <a:cs typeface="Calibri"/>
              </a:rPr>
              <a:t>the session </a:t>
            </a:r>
            <a:r>
              <a:rPr sz="2100" spc="-15" dirty="0">
                <a:latin typeface="Calibri"/>
                <a:cs typeface="Calibri"/>
              </a:rPr>
              <a:t>layer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OSI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model.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184785" marR="6350" indent="-172720" algn="just">
              <a:lnSpc>
                <a:spcPts val="2270"/>
              </a:lnSpc>
              <a:spcBef>
                <a:spcPts val="1300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b="1" spc="-5" dirty="0">
                <a:latin typeface="Calibri"/>
                <a:cs typeface="Calibri"/>
              </a:rPr>
              <a:t>Dialog </a:t>
            </a:r>
            <a:r>
              <a:rPr sz="2100" b="1" spc="-10" dirty="0">
                <a:latin typeface="Calibri"/>
                <a:cs typeface="Calibri"/>
              </a:rPr>
              <a:t>Control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: </a:t>
            </a:r>
            <a:r>
              <a:rPr sz="2100" spc="-5" dirty="0">
                <a:latin typeface="Calibri"/>
                <a:cs typeface="Calibri"/>
              </a:rPr>
              <a:t>This </a:t>
            </a:r>
            <a:r>
              <a:rPr sz="2100" spc="-15" dirty="0">
                <a:latin typeface="Calibri"/>
                <a:cs typeface="Calibri"/>
              </a:rPr>
              <a:t>layer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allows </a:t>
            </a:r>
            <a:r>
              <a:rPr sz="2100" spc="-10" dirty="0">
                <a:latin typeface="Calibri"/>
                <a:cs typeface="Calibri"/>
              </a:rPr>
              <a:t>two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systems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</a:t>
            </a:r>
            <a:r>
              <a:rPr sz="2100" spc="4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start</a:t>
            </a:r>
            <a:r>
              <a:rPr sz="2100" spc="4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communication 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each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other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</a:t>
            </a:r>
            <a:r>
              <a:rPr sz="2100" spc="-10" dirty="0">
                <a:latin typeface="Calibri"/>
                <a:cs typeface="Calibri"/>
              </a:rPr>
              <a:t> half-duplex</a:t>
            </a:r>
            <a:r>
              <a:rPr sz="2100" spc="-5" dirty="0">
                <a:latin typeface="Calibri"/>
                <a:cs typeface="Calibri"/>
              </a:rPr>
              <a:t> or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full-duplex.</a:t>
            </a:r>
            <a:endParaRPr sz="2100">
              <a:latin typeface="Calibri"/>
              <a:cs typeface="Calibri"/>
            </a:endParaRPr>
          </a:p>
          <a:p>
            <a:pPr marL="184785" indent="-172720" algn="just">
              <a:lnSpc>
                <a:spcPts val="2395"/>
              </a:lnSpc>
              <a:spcBef>
                <a:spcPts val="51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b="1" spc="-50" dirty="0">
                <a:latin typeface="Calibri"/>
                <a:cs typeface="Calibri"/>
              </a:rPr>
              <a:t>Token</a:t>
            </a:r>
            <a:r>
              <a:rPr sz="2100" b="1" spc="10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Management:</a:t>
            </a:r>
            <a:r>
              <a:rPr sz="2100" b="1" spc="10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This</a:t>
            </a:r>
            <a:r>
              <a:rPr sz="2100" spc="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layer</a:t>
            </a:r>
            <a:r>
              <a:rPr sz="2100" spc="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prevents</a:t>
            </a:r>
            <a:r>
              <a:rPr sz="2100" spc="1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two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parties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from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attempting</a:t>
            </a:r>
            <a:r>
              <a:rPr sz="2100" spc="1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the</a:t>
            </a:r>
            <a:endParaRPr sz="2100">
              <a:latin typeface="Calibri"/>
              <a:cs typeface="Calibri"/>
            </a:endParaRPr>
          </a:p>
          <a:p>
            <a:pPr marL="184785" algn="just">
              <a:lnSpc>
                <a:spcPts val="2395"/>
              </a:lnSpc>
            </a:pPr>
            <a:r>
              <a:rPr sz="2100" spc="-5" dirty="0">
                <a:latin typeface="Calibri"/>
                <a:cs typeface="Calibri"/>
              </a:rPr>
              <a:t>same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critical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operation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at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same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time.</a:t>
            </a:r>
            <a:endParaRPr sz="21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90000"/>
              </a:lnSpc>
              <a:spcBef>
                <a:spcPts val="79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b="1" spc="-10" dirty="0">
                <a:latin typeface="Calibri"/>
                <a:cs typeface="Calibri"/>
              </a:rPr>
              <a:t>Synchronization </a:t>
            </a:r>
            <a:r>
              <a:rPr sz="2100" b="1" dirty="0">
                <a:latin typeface="Calibri"/>
                <a:cs typeface="Calibri"/>
              </a:rPr>
              <a:t>: </a:t>
            </a:r>
            <a:r>
              <a:rPr sz="2100" spc="-5" dirty="0">
                <a:latin typeface="Calibri"/>
                <a:cs typeface="Calibri"/>
              </a:rPr>
              <a:t>This </a:t>
            </a:r>
            <a:r>
              <a:rPr sz="2100" spc="-15" dirty="0">
                <a:latin typeface="Calibri"/>
                <a:cs typeface="Calibri"/>
              </a:rPr>
              <a:t>layer </a:t>
            </a:r>
            <a:r>
              <a:rPr sz="2100" spc="-5" dirty="0">
                <a:latin typeface="Calibri"/>
                <a:cs typeface="Calibri"/>
              </a:rPr>
              <a:t>allows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0" dirty="0">
                <a:latin typeface="Calibri"/>
                <a:cs typeface="Calibri"/>
              </a:rPr>
              <a:t>process to </a:t>
            </a:r>
            <a:r>
              <a:rPr sz="2100" dirty="0">
                <a:latin typeface="Calibri"/>
                <a:cs typeface="Calibri"/>
              </a:rPr>
              <a:t>add </a:t>
            </a:r>
            <a:r>
              <a:rPr sz="2100" spc="-5" dirty="0">
                <a:latin typeface="Calibri"/>
                <a:cs typeface="Calibri"/>
              </a:rPr>
              <a:t>checkpoints </a:t>
            </a:r>
            <a:r>
              <a:rPr sz="2100" dirty="0">
                <a:latin typeface="Calibri"/>
                <a:cs typeface="Calibri"/>
              </a:rPr>
              <a:t>which </a:t>
            </a:r>
            <a:r>
              <a:rPr sz="2100" spc="-10" dirty="0">
                <a:latin typeface="Calibri"/>
                <a:cs typeface="Calibri"/>
              </a:rPr>
              <a:t>are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considered </a:t>
            </a:r>
            <a:r>
              <a:rPr sz="2100" dirty="0">
                <a:latin typeface="Calibri"/>
                <a:cs typeface="Calibri"/>
              </a:rPr>
              <a:t>as </a:t>
            </a:r>
            <a:r>
              <a:rPr sz="2100" spc="-15" dirty="0">
                <a:latin typeface="Calibri"/>
                <a:cs typeface="Calibri"/>
              </a:rPr>
              <a:t>synchronization </a:t>
            </a:r>
            <a:r>
              <a:rPr sz="2100" spc="-10" dirty="0">
                <a:latin typeface="Calibri"/>
                <a:cs typeface="Calibri"/>
              </a:rPr>
              <a:t>points into stream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spc="-15" dirty="0">
                <a:latin typeface="Calibri"/>
                <a:cs typeface="Calibri"/>
              </a:rPr>
              <a:t>data. </a:t>
            </a:r>
            <a:r>
              <a:rPr sz="2100" spc="-10" dirty="0">
                <a:latin typeface="Calibri"/>
                <a:cs typeface="Calibri"/>
              </a:rPr>
              <a:t>Example: </a:t>
            </a:r>
            <a:r>
              <a:rPr sz="2100" spc="-5" dirty="0">
                <a:latin typeface="Calibri"/>
                <a:cs typeface="Calibri"/>
              </a:rPr>
              <a:t>If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5" dirty="0">
                <a:latin typeface="Calibri"/>
                <a:cs typeface="Calibri"/>
              </a:rPr>
              <a:t>is </a:t>
            </a:r>
            <a:r>
              <a:rPr sz="2100" spc="-5" dirty="0">
                <a:latin typeface="Calibri"/>
                <a:cs typeface="Calibri"/>
              </a:rPr>
              <a:t>sending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file of </a:t>
            </a:r>
            <a:r>
              <a:rPr sz="2100" dirty="0">
                <a:latin typeface="Calibri"/>
                <a:cs typeface="Calibri"/>
              </a:rPr>
              <a:t>800 </a:t>
            </a:r>
            <a:r>
              <a:rPr sz="2100" spc="-10" dirty="0">
                <a:latin typeface="Calibri"/>
                <a:cs typeface="Calibri"/>
              </a:rPr>
              <a:t>pages, </a:t>
            </a:r>
            <a:r>
              <a:rPr sz="2100" dirty="0">
                <a:latin typeface="Calibri"/>
                <a:cs typeface="Calibri"/>
              </a:rPr>
              <a:t>adding </a:t>
            </a:r>
            <a:r>
              <a:rPr sz="2100" spc="-5" dirty="0">
                <a:latin typeface="Calibri"/>
                <a:cs typeface="Calibri"/>
              </a:rPr>
              <a:t>checkpoints </a:t>
            </a:r>
            <a:r>
              <a:rPr sz="2100" spc="-10" dirty="0">
                <a:latin typeface="Calibri"/>
                <a:cs typeface="Calibri"/>
              </a:rPr>
              <a:t>after </a:t>
            </a:r>
            <a:r>
              <a:rPr sz="2100" spc="-5" dirty="0">
                <a:latin typeface="Calibri"/>
                <a:cs typeface="Calibri"/>
              </a:rPr>
              <a:t>every </a:t>
            </a:r>
            <a:r>
              <a:rPr sz="2100" spc="-10" dirty="0">
                <a:latin typeface="Calibri"/>
                <a:cs typeface="Calibri"/>
              </a:rPr>
              <a:t>50 </a:t>
            </a:r>
            <a:r>
              <a:rPr sz="2100" spc="-5" dirty="0">
                <a:latin typeface="Calibri"/>
                <a:cs typeface="Calibri"/>
              </a:rPr>
              <a:t> pages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recommended.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This</a:t>
            </a:r>
            <a:r>
              <a:rPr sz="2100" spc="-5" dirty="0">
                <a:latin typeface="Calibri"/>
                <a:cs typeface="Calibri"/>
              </a:rPr>
              <a:t> ensures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that</a:t>
            </a:r>
            <a:r>
              <a:rPr sz="2100" dirty="0">
                <a:latin typeface="Calibri"/>
                <a:cs typeface="Calibri"/>
              </a:rPr>
              <a:t> 50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page</a:t>
            </a:r>
            <a:r>
              <a:rPr sz="2100" spc="-5" dirty="0">
                <a:latin typeface="Calibri"/>
                <a:cs typeface="Calibri"/>
              </a:rPr>
              <a:t> unit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successfully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received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5" dirty="0">
                <a:latin typeface="Calibri"/>
                <a:cs typeface="Calibri"/>
              </a:rPr>
              <a:t>acknowledged. This </a:t>
            </a:r>
            <a:r>
              <a:rPr sz="2100" spc="5" dirty="0">
                <a:latin typeface="Calibri"/>
                <a:cs typeface="Calibri"/>
              </a:rPr>
              <a:t>is </a:t>
            </a:r>
            <a:r>
              <a:rPr sz="2100" spc="-5" dirty="0">
                <a:latin typeface="Calibri"/>
                <a:cs typeface="Calibri"/>
              </a:rPr>
              <a:t>beneficial </a:t>
            </a:r>
            <a:r>
              <a:rPr sz="2100" spc="-15" dirty="0">
                <a:latin typeface="Calibri"/>
                <a:cs typeface="Calibri"/>
              </a:rPr>
              <a:t>at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time of </a:t>
            </a:r>
            <a:r>
              <a:rPr sz="2100" spc="-10" dirty="0">
                <a:latin typeface="Calibri"/>
                <a:cs typeface="Calibri"/>
              </a:rPr>
              <a:t>crash </a:t>
            </a:r>
            <a:r>
              <a:rPr sz="2100" dirty="0">
                <a:latin typeface="Calibri"/>
                <a:cs typeface="Calibri"/>
              </a:rPr>
              <a:t>as </a:t>
            </a:r>
            <a:r>
              <a:rPr sz="2100" spc="-5" dirty="0">
                <a:latin typeface="Calibri"/>
                <a:cs typeface="Calibri"/>
              </a:rPr>
              <a:t>if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crash</a:t>
            </a:r>
            <a:r>
              <a:rPr sz="2100" spc="-5" dirty="0">
                <a:latin typeface="Calibri"/>
                <a:cs typeface="Calibri"/>
              </a:rPr>
              <a:t> happens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at</a:t>
            </a:r>
            <a:r>
              <a:rPr sz="2100" spc="-10" dirty="0">
                <a:latin typeface="Calibri"/>
                <a:cs typeface="Calibri"/>
              </a:rPr>
              <a:t> page</a:t>
            </a:r>
            <a:r>
              <a:rPr sz="2100" spc="-5" dirty="0">
                <a:latin typeface="Calibri"/>
                <a:cs typeface="Calibri"/>
              </a:rPr>
              <a:t> number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110; </a:t>
            </a:r>
            <a:r>
              <a:rPr sz="2100" spc="-10" dirty="0">
                <a:latin typeface="Calibri"/>
                <a:cs typeface="Calibri"/>
              </a:rPr>
              <a:t>there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is </a:t>
            </a:r>
            <a:r>
              <a:rPr sz="2100" dirty="0">
                <a:latin typeface="Calibri"/>
                <a:cs typeface="Calibri"/>
              </a:rPr>
              <a:t>no </a:t>
            </a:r>
            <a:r>
              <a:rPr sz="2100" spc="-5" dirty="0">
                <a:latin typeface="Calibri"/>
                <a:cs typeface="Calibri"/>
              </a:rPr>
              <a:t>need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</a:t>
            </a:r>
            <a:r>
              <a:rPr sz="2100" spc="4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retransmit</a:t>
            </a:r>
            <a:r>
              <a:rPr sz="2100" spc="4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to100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pages.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1536"/>
            <a:ext cx="25533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40" dirty="0">
                <a:solidFill>
                  <a:srgbClr val="00CC00"/>
                </a:solidFill>
                <a:latin typeface="Cambria"/>
                <a:cs typeface="Cambria"/>
              </a:rPr>
              <a:t>Layered</a:t>
            </a:r>
            <a:r>
              <a:rPr sz="3300" b="1" spc="-6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70" dirty="0">
                <a:solidFill>
                  <a:srgbClr val="00CC00"/>
                </a:solidFill>
                <a:latin typeface="Cambria"/>
                <a:cs typeface="Cambria"/>
              </a:rPr>
              <a:t>Task</a:t>
            </a:r>
            <a:endParaRPr sz="33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59" y="943355"/>
            <a:ext cx="9046210" cy="2494280"/>
            <a:chOff x="22859" y="943355"/>
            <a:chExt cx="9046210" cy="2494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844" y="1161754"/>
              <a:ext cx="475105" cy="259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7991" y="943355"/>
              <a:ext cx="968501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5984" y="943355"/>
              <a:ext cx="950214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4164" y="943355"/>
              <a:ext cx="1620774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2904" y="943355"/>
              <a:ext cx="764286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5156" y="943355"/>
              <a:ext cx="1300734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3856" y="943355"/>
              <a:ext cx="735329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7151" y="943355"/>
              <a:ext cx="966977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3619" y="943355"/>
              <a:ext cx="1145285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6871" y="943355"/>
              <a:ext cx="906018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5783" y="943355"/>
              <a:ext cx="557009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0771" y="943355"/>
              <a:ext cx="813053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41791" y="943355"/>
              <a:ext cx="826770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859" y="1370075"/>
              <a:ext cx="1771650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6568" y="1370075"/>
              <a:ext cx="843533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42159" y="1370075"/>
              <a:ext cx="793242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37459" y="1370075"/>
              <a:ext cx="1696974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36492" y="1370075"/>
              <a:ext cx="1024889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63439" y="1370075"/>
              <a:ext cx="1469898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36919" y="1370075"/>
              <a:ext cx="1094994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33971" y="1370075"/>
              <a:ext cx="2434589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859" y="1796795"/>
              <a:ext cx="1619250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12163" y="1796795"/>
              <a:ext cx="1341882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22576" y="1796795"/>
              <a:ext cx="1084326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39795" y="1796795"/>
              <a:ext cx="558545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66871" y="1796795"/>
              <a:ext cx="1003553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38956" y="1796795"/>
              <a:ext cx="1565910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73395" y="1796795"/>
              <a:ext cx="762762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06212" y="1796795"/>
              <a:ext cx="1591817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66559" y="1796795"/>
              <a:ext cx="637794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72883" y="1796795"/>
              <a:ext cx="1251966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93379" y="1796795"/>
              <a:ext cx="770381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432291" y="1796795"/>
              <a:ext cx="636270" cy="787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859" y="2223516"/>
              <a:ext cx="1329690" cy="787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70787" y="2223516"/>
              <a:ext cx="1360170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50720" y="2223516"/>
              <a:ext cx="829818" cy="7871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398776" y="2223516"/>
              <a:ext cx="1678686" cy="787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695700" y="2223516"/>
              <a:ext cx="656081" cy="7871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970019" y="2223516"/>
              <a:ext cx="1245870" cy="78714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834127" y="2223516"/>
              <a:ext cx="1189481" cy="78714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41848" y="2223516"/>
              <a:ext cx="840486" cy="7871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00571" y="2223516"/>
              <a:ext cx="1616202" cy="7871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336536" y="2223516"/>
              <a:ext cx="1732026" cy="7871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859" y="2650235"/>
              <a:ext cx="1163574" cy="78714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01623" y="2650235"/>
              <a:ext cx="948689" cy="78714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65504" y="2650235"/>
              <a:ext cx="1093470" cy="78714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075687" y="2650235"/>
              <a:ext cx="1276350" cy="78714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84932" y="2650235"/>
              <a:ext cx="557021" cy="78714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054095" y="2650235"/>
              <a:ext cx="983742" cy="78714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51504" y="2650235"/>
              <a:ext cx="948689" cy="78714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215383" y="2650235"/>
              <a:ext cx="1098041" cy="78714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928615" y="2650235"/>
              <a:ext cx="1130046" cy="78714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1556" y="2650235"/>
              <a:ext cx="557009" cy="787146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231140" y="1022985"/>
            <a:ext cx="86080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concept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462C1"/>
                </a:solidFill>
                <a:latin typeface="Calibri"/>
                <a:cs typeface="Calibri"/>
              </a:rPr>
              <a:t>layers</a:t>
            </a:r>
            <a:r>
              <a:rPr sz="2800" spc="-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daily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life.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an 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friends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communicate </a:t>
            </a:r>
            <a:r>
              <a:rPr sz="2800" spc="-10" dirty="0">
                <a:latin typeface="Calibri"/>
                <a:cs typeface="Calibri"/>
              </a:rPr>
              <a:t> through </a:t>
            </a:r>
            <a:r>
              <a:rPr sz="2800" spc="-15" dirty="0">
                <a:latin typeface="Calibri"/>
                <a:cs typeface="Calibri"/>
              </a:rPr>
              <a:t>postal </a:t>
            </a:r>
            <a:r>
              <a:rPr sz="2800" spc="-5" dirty="0">
                <a:latin typeface="Calibri"/>
                <a:cs typeface="Calibri"/>
              </a:rPr>
              <a:t>mail. 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of sending a </a:t>
            </a:r>
            <a:r>
              <a:rPr sz="2800" spc="-20" dirty="0">
                <a:latin typeface="Calibri"/>
                <a:cs typeface="Calibri"/>
              </a:rPr>
              <a:t>letter 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friend would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complex </a:t>
            </a:r>
            <a:r>
              <a:rPr sz="2800" spc="-10" dirty="0">
                <a:latin typeface="Calibri"/>
                <a:cs typeface="Calibri"/>
              </a:rPr>
              <a:t>if there </a:t>
            </a:r>
            <a:r>
              <a:rPr sz="2800" spc="-25" dirty="0">
                <a:latin typeface="Calibri"/>
                <a:cs typeface="Calibri"/>
              </a:rPr>
              <a:t>were </a:t>
            </a:r>
            <a:r>
              <a:rPr sz="2800" spc="-5" dirty="0">
                <a:latin typeface="Calibri"/>
                <a:cs typeface="Calibri"/>
              </a:rPr>
              <a:t>no services </a:t>
            </a:r>
            <a:r>
              <a:rPr sz="2800" spc="-15" dirty="0">
                <a:latin typeface="Calibri"/>
                <a:cs typeface="Calibri"/>
              </a:rPr>
              <a:t>available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office. See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slide.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2037044"/>
            <a:ext cx="8418576" cy="2834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36696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Presentation</a:t>
            </a:r>
            <a:r>
              <a:rPr sz="3300" b="1" spc="-6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45" dirty="0">
                <a:solidFill>
                  <a:srgbClr val="00CC00"/>
                </a:solidFill>
                <a:latin typeface="Cambria"/>
                <a:cs typeface="Cambria"/>
              </a:rPr>
              <a:t>Layer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35737"/>
            <a:ext cx="649097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" dirty="0">
                <a:solidFill>
                  <a:srgbClr val="00CC00"/>
                </a:solidFill>
              </a:rPr>
              <a:t>Functionalities</a:t>
            </a:r>
            <a:r>
              <a:rPr sz="3300" spc="-90" dirty="0">
                <a:solidFill>
                  <a:srgbClr val="00CC00"/>
                </a:solidFill>
              </a:rPr>
              <a:t> </a:t>
            </a:r>
            <a:r>
              <a:rPr sz="3300" spc="-15" dirty="0">
                <a:solidFill>
                  <a:srgbClr val="00CC00"/>
                </a:solidFill>
              </a:rPr>
              <a:t>of</a:t>
            </a:r>
            <a:r>
              <a:rPr sz="3300" spc="-40" dirty="0">
                <a:solidFill>
                  <a:srgbClr val="00CC00"/>
                </a:solidFill>
              </a:rPr>
              <a:t> </a:t>
            </a:r>
            <a:r>
              <a:rPr sz="3300" spc="-30" dirty="0">
                <a:solidFill>
                  <a:srgbClr val="00CC00"/>
                </a:solidFill>
              </a:rPr>
              <a:t>Presentation</a:t>
            </a:r>
            <a:r>
              <a:rPr sz="3300" spc="-90" dirty="0">
                <a:solidFill>
                  <a:srgbClr val="00CC00"/>
                </a:solidFill>
              </a:rPr>
              <a:t> </a:t>
            </a:r>
            <a:r>
              <a:rPr sz="3300" spc="-50" dirty="0">
                <a:solidFill>
                  <a:srgbClr val="00CC00"/>
                </a:solidFill>
              </a:rPr>
              <a:t>Layer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9740" y="1116584"/>
            <a:ext cx="7978775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Following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r>
              <a:rPr sz="2100" dirty="0">
                <a:latin typeface="Calibri"/>
                <a:cs typeface="Calibri"/>
              </a:rPr>
              <a:t> the</a:t>
            </a:r>
            <a:r>
              <a:rPr sz="2100" spc="-10" dirty="0">
                <a:latin typeface="Calibri"/>
                <a:cs typeface="Calibri"/>
              </a:rPr>
              <a:t> various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functions </a:t>
            </a:r>
            <a:r>
              <a:rPr sz="2100" spc="-10" dirty="0">
                <a:latin typeface="Calibri"/>
                <a:cs typeface="Calibri"/>
              </a:rPr>
              <a:t>performed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presentation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layer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OSI </a:t>
            </a:r>
            <a:r>
              <a:rPr sz="2100" dirty="0">
                <a:latin typeface="Calibri"/>
                <a:cs typeface="Calibri"/>
              </a:rPr>
              <a:t>model.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9170" y="2183638"/>
            <a:ext cx="56667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6925" algn="l"/>
                <a:tab pos="2319655" algn="l"/>
                <a:tab pos="3786504" algn="l"/>
                <a:tab pos="4173220" algn="l"/>
                <a:tab pos="4721860" algn="l"/>
                <a:tab pos="5432425" algn="l"/>
              </a:tabLst>
            </a:pPr>
            <a:r>
              <a:rPr sz="2100" spc="-5" dirty="0">
                <a:latin typeface="Calibri"/>
                <a:cs typeface="Calibri"/>
              </a:rPr>
              <a:t>bein</a:t>
            </a:r>
            <a:r>
              <a:rPr sz="2100" dirty="0">
                <a:latin typeface="Calibri"/>
                <a:cs typeface="Calibri"/>
              </a:rPr>
              <a:t>g	t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ansmi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ed,	i</a:t>
            </a:r>
            <a:r>
              <a:rPr sz="2100" spc="-15" dirty="0">
                <a:latin typeface="Calibri"/>
                <a:cs typeface="Calibri"/>
              </a:rPr>
              <a:t>n</a:t>
            </a:r>
            <a:r>
              <a:rPr sz="2100" spc="-55" dirty="0">
                <a:latin typeface="Calibri"/>
                <a:cs typeface="Calibri"/>
              </a:rPr>
              <a:t>f</a:t>
            </a:r>
            <a:r>
              <a:rPr sz="2100" spc="-5" dirty="0">
                <a:latin typeface="Calibri"/>
                <a:cs typeface="Calibri"/>
              </a:rPr>
              <a:t>orm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tion	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	the	</a:t>
            </a:r>
            <a:r>
              <a:rPr sz="2100" spc="-55" dirty="0">
                <a:latin typeface="Calibri"/>
                <a:cs typeface="Calibri"/>
              </a:rPr>
              <a:t>f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spc="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m	</a:t>
            </a:r>
            <a:r>
              <a:rPr sz="2100" spc="-5" dirty="0">
                <a:latin typeface="Calibri"/>
                <a:cs typeface="Calibri"/>
              </a:rPr>
              <a:t>of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183638"/>
            <a:ext cx="2397125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Font typeface="Arial MT"/>
              <a:buChar char="•"/>
              <a:tabLst>
                <a:tab pos="185420" algn="l"/>
                <a:tab pos="1503045" algn="l"/>
                <a:tab pos="1669414" algn="l"/>
              </a:tabLst>
            </a:pPr>
            <a:r>
              <a:rPr sz="2100" b="1" spc="-105" dirty="0">
                <a:latin typeface="Calibri"/>
                <a:cs typeface="Calibri"/>
              </a:rPr>
              <a:t>T</a:t>
            </a:r>
            <a:r>
              <a:rPr sz="2100" b="1" spc="-55" dirty="0">
                <a:latin typeface="Calibri"/>
                <a:cs typeface="Calibri"/>
              </a:rPr>
              <a:t>r</a:t>
            </a:r>
            <a:r>
              <a:rPr sz="2100" b="1" dirty="0">
                <a:latin typeface="Calibri"/>
                <a:cs typeface="Calibri"/>
              </a:rPr>
              <a:t>ansl</a:t>
            </a:r>
            <a:r>
              <a:rPr sz="2100" b="1" spc="-35" dirty="0">
                <a:latin typeface="Calibri"/>
                <a:cs typeface="Calibri"/>
              </a:rPr>
              <a:t>a</a:t>
            </a:r>
            <a:r>
              <a:rPr sz="2100" b="1" dirty="0">
                <a:latin typeface="Calibri"/>
                <a:cs typeface="Calibri"/>
              </a:rPr>
              <a:t>tion:		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30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f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spc="-20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e  </a:t>
            </a:r>
            <a:r>
              <a:rPr sz="2100" spc="-15" dirty="0">
                <a:latin typeface="Calibri"/>
                <a:cs typeface="Calibri"/>
              </a:rPr>
              <a:t>characters	</a:t>
            </a:r>
            <a:r>
              <a:rPr sz="2100" spc="-10" dirty="0">
                <a:latin typeface="Calibri"/>
                <a:cs typeface="Calibri"/>
              </a:rPr>
              <a:t>and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5494" y="2471673"/>
            <a:ext cx="61290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  <a:tab pos="2091689" algn="l"/>
                <a:tab pos="2564130" algn="l"/>
                <a:tab pos="3676650" algn="l"/>
                <a:tab pos="4102100" algn="l"/>
                <a:tab pos="4591685" algn="l"/>
                <a:tab pos="5713095" algn="l"/>
              </a:tabLst>
            </a:pPr>
            <a:r>
              <a:rPr sz="2100" spc="-15" dirty="0">
                <a:latin typeface="Calibri"/>
                <a:cs typeface="Calibri"/>
              </a:rPr>
              <a:t>n</a:t>
            </a:r>
            <a:r>
              <a:rPr sz="2100" spc="-5" dirty="0">
                <a:latin typeface="Calibri"/>
                <a:cs typeface="Calibri"/>
              </a:rPr>
              <a:t>umbe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s	</a:t>
            </a:r>
            <a:r>
              <a:rPr sz="2100" spc="-5" dirty="0">
                <a:latin typeface="Calibri"/>
                <a:cs typeface="Calibri"/>
              </a:rPr>
              <a:t>sh</a:t>
            </a:r>
            <a:r>
              <a:rPr sz="2100" spc="-10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ul</a:t>
            </a:r>
            <a:r>
              <a:rPr sz="2100" dirty="0">
                <a:latin typeface="Calibri"/>
                <a:cs typeface="Calibri"/>
              </a:rPr>
              <a:t>d	be	ch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20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ed	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	</a:t>
            </a:r>
            <a:r>
              <a:rPr sz="2100" spc="-5" dirty="0">
                <a:latin typeface="Calibri"/>
                <a:cs typeface="Calibri"/>
              </a:rPr>
              <a:t>bi</a:t>
            </a:r>
            <a:r>
              <a:rPr sz="2100" dirty="0">
                <a:latin typeface="Calibri"/>
                <a:cs typeface="Calibri"/>
              </a:rPr>
              <a:t>t	</a:t>
            </a:r>
            <a:r>
              <a:rPr sz="2100" spc="-30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2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eam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	</a:t>
            </a:r>
            <a:r>
              <a:rPr sz="2100" spc="-5" dirty="0">
                <a:latin typeface="Calibri"/>
                <a:cs typeface="Calibri"/>
              </a:rPr>
              <a:t>The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785" marR="5080" algn="just">
              <a:lnSpc>
                <a:spcPct val="90000"/>
              </a:lnSpc>
              <a:spcBef>
                <a:spcPts val="350"/>
              </a:spcBef>
            </a:pPr>
            <a:r>
              <a:rPr spc="-10" dirty="0"/>
              <a:t>presentation </a:t>
            </a:r>
            <a:r>
              <a:rPr spc="-15" dirty="0"/>
              <a:t>layer </a:t>
            </a:r>
            <a:r>
              <a:rPr spc="-5" dirty="0"/>
              <a:t>is responsible </a:t>
            </a:r>
            <a:r>
              <a:rPr spc="-20" dirty="0"/>
              <a:t>for</a:t>
            </a:r>
            <a:r>
              <a:rPr spc="-15" dirty="0"/>
              <a:t> </a:t>
            </a:r>
            <a:r>
              <a:rPr spc="-10" dirty="0"/>
              <a:t>interoperability between </a:t>
            </a:r>
            <a:r>
              <a:rPr spc="-5" dirty="0"/>
              <a:t>encoding </a:t>
            </a:r>
            <a:r>
              <a:rPr dirty="0"/>
              <a:t> </a:t>
            </a:r>
            <a:r>
              <a:rPr spc="-5" dirty="0"/>
              <a:t>methods</a:t>
            </a:r>
            <a:r>
              <a:rPr dirty="0"/>
              <a:t> as</a:t>
            </a:r>
            <a:r>
              <a:rPr spc="5" dirty="0"/>
              <a:t> </a:t>
            </a:r>
            <a:r>
              <a:rPr spc="-20" dirty="0"/>
              <a:t>different</a:t>
            </a:r>
            <a:r>
              <a:rPr spc="-15" dirty="0"/>
              <a:t> computers</a:t>
            </a:r>
            <a:r>
              <a:rPr spc="-10" dirty="0"/>
              <a:t> </a:t>
            </a:r>
            <a:r>
              <a:rPr spc="-5" dirty="0"/>
              <a:t>use</a:t>
            </a:r>
            <a:r>
              <a:rPr dirty="0"/>
              <a:t> </a:t>
            </a:r>
            <a:r>
              <a:rPr spc="-15" dirty="0"/>
              <a:t>different</a:t>
            </a:r>
            <a:r>
              <a:rPr spc="-10" dirty="0"/>
              <a:t> </a:t>
            </a:r>
            <a:r>
              <a:rPr spc="-5" dirty="0"/>
              <a:t>encoding</a:t>
            </a:r>
            <a:r>
              <a:rPr dirty="0"/>
              <a:t> </a:t>
            </a:r>
            <a:r>
              <a:rPr spc="-5" dirty="0"/>
              <a:t>methods.</a:t>
            </a:r>
            <a:r>
              <a:rPr dirty="0"/>
              <a:t> </a:t>
            </a:r>
            <a:r>
              <a:rPr spc="-15" dirty="0"/>
              <a:t>It </a:t>
            </a:r>
            <a:r>
              <a:rPr spc="-10" dirty="0"/>
              <a:t> translates </a:t>
            </a:r>
            <a:r>
              <a:rPr spc="-20" dirty="0"/>
              <a:t>data </a:t>
            </a:r>
            <a:r>
              <a:rPr spc="-10" dirty="0"/>
              <a:t>between </a:t>
            </a:r>
            <a:r>
              <a:rPr spc="-5" dirty="0"/>
              <a:t>the </a:t>
            </a:r>
            <a:r>
              <a:rPr spc="-10" dirty="0"/>
              <a:t>formats </a:t>
            </a:r>
            <a:r>
              <a:rPr dirty="0"/>
              <a:t>the </a:t>
            </a:r>
            <a:r>
              <a:rPr spc="-10" dirty="0"/>
              <a:t>network </a:t>
            </a:r>
            <a:r>
              <a:rPr spc="-5" dirty="0"/>
              <a:t>requires </a:t>
            </a:r>
            <a:r>
              <a:rPr dirty="0"/>
              <a:t>and the </a:t>
            </a:r>
            <a:r>
              <a:rPr spc="-20" dirty="0"/>
              <a:t>format 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35" dirty="0"/>
              <a:t>computer.</a:t>
            </a:r>
          </a:p>
          <a:p>
            <a:pPr marL="184785" marR="8890" indent="-172720" algn="just">
              <a:lnSpc>
                <a:spcPts val="2270"/>
              </a:lnSpc>
              <a:spcBef>
                <a:spcPts val="835"/>
              </a:spcBef>
              <a:buFont typeface="Arial MT"/>
              <a:buChar char="•"/>
              <a:tabLst>
                <a:tab pos="185420" algn="l"/>
              </a:tabLst>
            </a:pPr>
            <a:r>
              <a:rPr b="1" spc="-5" dirty="0">
                <a:latin typeface="Calibri"/>
                <a:cs typeface="Calibri"/>
              </a:rPr>
              <a:t>Encryption: </a:t>
            </a:r>
            <a:r>
              <a:rPr spc="-5" dirty="0"/>
              <a:t>It carries out encryption </a:t>
            </a:r>
            <a:r>
              <a:rPr spc="-15" dirty="0"/>
              <a:t>at </a:t>
            </a:r>
            <a:r>
              <a:rPr spc="-5" dirty="0"/>
              <a:t>the </a:t>
            </a:r>
            <a:r>
              <a:rPr spc="-15" dirty="0"/>
              <a:t>transmitter </a:t>
            </a:r>
            <a:r>
              <a:rPr dirty="0"/>
              <a:t>and </a:t>
            </a:r>
            <a:r>
              <a:rPr spc="-5" dirty="0"/>
              <a:t>decryption </a:t>
            </a:r>
            <a:r>
              <a:rPr spc="-35" dirty="0"/>
              <a:t>at 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35" dirty="0"/>
              <a:t>receiver.</a:t>
            </a:r>
          </a:p>
          <a:p>
            <a:pPr marL="184785" marR="5715" indent="-172720" algn="just">
              <a:lnSpc>
                <a:spcPts val="2270"/>
              </a:lnSpc>
              <a:spcBef>
                <a:spcPts val="790"/>
              </a:spcBef>
              <a:buFont typeface="Arial MT"/>
              <a:buChar char="•"/>
              <a:tabLst>
                <a:tab pos="185420" algn="l"/>
              </a:tabLst>
            </a:pPr>
            <a:r>
              <a:rPr b="1" spc="-10" dirty="0">
                <a:latin typeface="Calibri"/>
                <a:cs typeface="Calibri"/>
              </a:rPr>
              <a:t>Compression: </a:t>
            </a:r>
            <a:r>
              <a:rPr spc="-5" dirty="0"/>
              <a:t>It carries out </a:t>
            </a:r>
            <a:r>
              <a:rPr spc="-20" dirty="0"/>
              <a:t>data </a:t>
            </a:r>
            <a:r>
              <a:rPr spc="-5" dirty="0"/>
              <a:t>compression </a:t>
            </a:r>
            <a:r>
              <a:rPr spc="-10" dirty="0"/>
              <a:t>to </a:t>
            </a:r>
            <a:r>
              <a:rPr spc="-5" dirty="0"/>
              <a:t>reduce </a:t>
            </a:r>
            <a:r>
              <a:rPr dirty="0"/>
              <a:t>the </a:t>
            </a:r>
            <a:r>
              <a:rPr spc="-5" dirty="0"/>
              <a:t>bandwidth </a:t>
            </a:r>
            <a:r>
              <a:rPr spc="-20" dirty="0"/>
              <a:t>of </a:t>
            </a:r>
            <a:r>
              <a:rPr spc="-15" dirty="0"/>
              <a:t> </a:t>
            </a:r>
            <a:r>
              <a:rPr dirty="0"/>
              <a:t>the </a:t>
            </a:r>
            <a:r>
              <a:rPr spc="-15" dirty="0"/>
              <a:t>data </a:t>
            </a:r>
            <a:r>
              <a:rPr spc="-10" dirty="0"/>
              <a:t>to be transmitted. </a:t>
            </a:r>
            <a:r>
              <a:rPr spc="-5" dirty="0"/>
              <a:t>The primary </a:t>
            </a:r>
            <a:r>
              <a:rPr spc="-15" dirty="0"/>
              <a:t>role </a:t>
            </a:r>
            <a:r>
              <a:rPr spc="-5" dirty="0"/>
              <a:t>of </a:t>
            </a:r>
            <a:r>
              <a:rPr spc="-15" dirty="0"/>
              <a:t>Data </a:t>
            </a:r>
            <a:r>
              <a:rPr spc="-5" dirty="0"/>
              <a:t>compression </a:t>
            </a:r>
            <a:r>
              <a:rPr spc="5" dirty="0"/>
              <a:t>is </a:t>
            </a:r>
            <a:r>
              <a:rPr spc="-20" dirty="0"/>
              <a:t>to </a:t>
            </a:r>
            <a:r>
              <a:rPr spc="-15" dirty="0"/>
              <a:t> </a:t>
            </a:r>
            <a:r>
              <a:rPr spc="-5" dirty="0"/>
              <a:t>reduce</a:t>
            </a:r>
            <a:r>
              <a:rPr dirty="0"/>
              <a:t> the</a:t>
            </a:r>
            <a:r>
              <a:rPr spc="5" dirty="0"/>
              <a:t> </a:t>
            </a:r>
            <a:r>
              <a:rPr spc="-5" dirty="0"/>
              <a:t>number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bits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dirty="0"/>
              <a:t>be</a:t>
            </a:r>
            <a:r>
              <a:rPr spc="5" dirty="0"/>
              <a:t> </a:t>
            </a:r>
            <a:r>
              <a:rPr spc="-10" dirty="0"/>
              <a:t>0transmitted.</a:t>
            </a:r>
            <a:r>
              <a:rPr spc="-5" dirty="0"/>
              <a:t> </a:t>
            </a:r>
            <a:r>
              <a:rPr spc="-10" dirty="0"/>
              <a:t>It</a:t>
            </a:r>
            <a:r>
              <a:rPr spc="-5" dirty="0"/>
              <a:t> is</a:t>
            </a:r>
            <a:r>
              <a:rPr dirty="0"/>
              <a:t> </a:t>
            </a:r>
            <a:r>
              <a:rPr spc="-10" dirty="0"/>
              <a:t>important</a:t>
            </a:r>
            <a:r>
              <a:rPr spc="-5" dirty="0"/>
              <a:t> </a:t>
            </a:r>
            <a:r>
              <a:rPr spc="-15" dirty="0"/>
              <a:t>in </a:t>
            </a:r>
            <a:r>
              <a:rPr spc="-10" dirty="0"/>
              <a:t> transmitting </a:t>
            </a:r>
            <a:r>
              <a:rPr dirty="0"/>
              <a:t>multimedia</a:t>
            </a:r>
            <a:r>
              <a:rPr spc="-5" dirty="0"/>
              <a:t> such</a:t>
            </a:r>
            <a:r>
              <a:rPr spc="-10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spc="-10" dirty="0"/>
              <a:t>audio,</a:t>
            </a:r>
            <a:r>
              <a:rPr spc="-5" dirty="0"/>
              <a:t> </a:t>
            </a:r>
            <a:r>
              <a:rPr spc="-10" dirty="0"/>
              <a:t>video,</a:t>
            </a:r>
            <a:r>
              <a:rPr spc="15" dirty="0"/>
              <a:t> </a:t>
            </a:r>
            <a:r>
              <a:rPr spc="-20" dirty="0"/>
              <a:t>text</a:t>
            </a:r>
            <a:r>
              <a:rPr spc="10" dirty="0"/>
              <a:t> </a:t>
            </a:r>
            <a:r>
              <a:rPr spc="-10" dirty="0"/>
              <a:t>etc.</a:t>
            </a:r>
          </a:p>
        </p:txBody>
      </p:sp>
      <p:sp>
        <p:nvSpPr>
          <p:cNvPr id="8" name="object 8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585" y="1399503"/>
            <a:ext cx="8449614" cy="42413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34124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Application</a:t>
            </a:r>
            <a:r>
              <a:rPr sz="3300" b="1" spc="-45" dirty="0">
                <a:solidFill>
                  <a:srgbClr val="00CC00"/>
                </a:solidFill>
                <a:latin typeface="Cambria"/>
                <a:cs typeface="Cambria"/>
              </a:rPr>
              <a:t> Layer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35737"/>
            <a:ext cx="62661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" dirty="0">
                <a:solidFill>
                  <a:srgbClr val="00CC00"/>
                </a:solidFill>
              </a:rPr>
              <a:t>Functionalities</a:t>
            </a:r>
            <a:r>
              <a:rPr sz="3300" spc="-90" dirty="0">
                <a:solidFill>
                  <a:srgbClr val="00CC00"/>
                </a:solidFill>
              </a:rPr>
              <a:t> </a:t>
            </a:r>
            <a:r>
              <a:rPr sz="3300" spc="-15" dirty="0">
                <a:solidFill>
                  <a:srgbClr val="00CC00"/>
                </a:solidFill>
              </a:rPr>
              <a:t>of</a:t>
            </a:r>
            <a:r>
              <a:rPr sz="3300" spc="-40" dirty="0">
                <a:solidFill>
                  <a:srgbClr val="00CC00"/>
                </a:solidFill>
              </a:rPr>
              <a:t> </a:t>
            </a:r>
            <a:r>
              <a:rPr sz="3300" spc="-25" dirty="0">
                <a:solidFill>
                  <a:srgbClr val="00CC00"/>
                </a:solidFill>
              </a:rPr>
              <a:t>Application</a:t>
            </a:r>
            <a:r>
              <a:rPr sz="3300" spc="-95" dirty="0">
                <a:solidFill>
                  <a:srgbClr val="00CC00"/>
                </a:solidFill>
              </a:rPr>
              <a:t> </a:t>
            </a:r>
            <a:r>
              <a:rPr sz="3300" spc="-50" dirty="0">
                <a:solidFill>
                  <a:srgbClr val="00CC00"/>
                </a:solidFill>
              </a:rPr>
              <a:t>Layer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9740" y="1116584"/>
            <a:ext cx="8222615" cy="47847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149860" indent="-172720">
              <a:lnSpc>
                <a:spcPts val="2270"/>
              </a:lnSpc>
              <a:spcBef>
                <a:spcPts val="380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Following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r>
              <a:rPr sz="2100" dirty="0">
                <a:latin typeface="Calibri"/>
                <a:cs typeface="Calibri"/>
              </a:rPr>
              <a:t> the</a:t>
            </a:r>
            <a:r>
              <a:rPr sz="2100" spc="-10" dirty="0">
                <a:latin typeface="Calibri"/>
                <a:cs typeface="Calibri"/>
              </a:rPr>
              <a:t> various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functions</a:t>
            </a:r>
            <a:r>
              <a:rPr sz="2100" spc="-10" dirty="0">
                <a:latin typeface="Calibri"/>
                <a:cs typeface="Calibri"/>
              </a:rPr>
              <a:t> performed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application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layer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spc="-4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OSI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model.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ts val="2395"/>
              </a:lnSpc>
              <a:spcBef>
                <a:spcPts val="50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b="1" spc="-5" dirty="0">
                <a:latin typeface="Calibri"/>
                <a:cs typeface="Calibri"/>
              </a:rPr>
              <a:t>Mail Services: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This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layer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provides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basis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for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E-mail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forwarding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endParaRPr sz="2100">
              <a:latin typeface="Calibri"/>
              <a:cs typeface="Calibri"/>
            </a:endParaRPr>
          </a:p>
          <a:p>
            <a:pPr marL="184785">
              <a:lnSpc>
                <a:spcPts val="2395"/>
              </a:lnSpc>
            </a:pPr>
            <a:r>
              <a:rPr sz="2100" spc="-20" dirty="0">
                <a:latin typeface="Calibri"/>
                <a:cs typeface="Calibri"/>
              </a:rPr>
              <a:t>storage.</a:t>
            </a:r>
            <a:endParaRPr sz="2100">
              <a:latin typeface="Calibri"/>
              <a:cs typeface="Calibri"/>
            </a:endParaRPr>
          </a:p>
          <a:p>
            <a:pPr marL="184785" marR="69850" indent="-172720">
              <a:lnSpc>
                <a:spcPct val="9000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b="1" spc="-5" dirty="0">
                <a:latin typeface="Calibri"/>
                <a:cs typeface="Calibri"/>
              </a:rPr>
              <a:t>Network Virtual </a:t>
            </a:r>
            <a:r>
              <a:rPr sz="2100" b="1" spc="-25" dirty="0">
                <a:latin typeface="Calibri"/>
                <a:cs typeface="Calibri"/>
              </a:rPr>
              <a:t>Terminal: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allows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 user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log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</a:t>
            </a:r>
            <a:r>
              <a:rPr sz="2100" spc="-10" dirty="0">
                <a:latin typeface="Calibri"/>
                <a:cs typeface="Calibri"/>
              </a:rPr>
              <a:t> to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 remote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host.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application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creates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software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emulation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 terminal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at</a:t>
            </a:r>
            <a:r>
              <a:rPr sz="2100" dirty="0">
                <a:latin typeface="Calibri"/>
                <a:cs typeface="Calibri"/>
              </a:rPr>
              <a:t> the </a:t>
            </a:r>
            <a:r>
              <a:rPr sz="2100" spc="-10" dirty="0">
                <a:latin typeface="Calibri"/>
                <a:cs typeface="Calibri"/>
              </a:rPr>
              <a:t>remote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host. </a:t>
            </a:r>
            <a:r>
              <a:rPr sz="2100" spc="-5" dirty="0">
                <a:latin typeface="Calibri"/>
                <a:cs typeface="Calibri"/>
              </a:rPr>
              <a:t> User's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computer talks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</a:t>
            </a:r>
            <a:r>
              <a:rPr sz="2100" spc="-5" dirty="0">
                <a:latin typeface="Calibri"/>
                <a:cs typeface="Calibri"/>
              </a:rPr>
              <a:t> the</a:t>
            </a:r>
            <a:r>
              <a:rPr sz="2100" spc="-10" dirty="0">
                <a:latin typeface="Calibri"/>
                <a:cs typeface="Calibri"/>
              </a:rPr>
              <a:t> software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terminal</a:t>
            </a:r>
            <a:r>
              <a:rPr sz="2100" dirty="0">
                <a:latin typeface="Calibri"/>
                <a:cs typeface="Calibri"/>
              </a:rPr>
              <a:t> which</a:t>
            </a:r>
            <a:r>
              <a:rPr sz="2100" spc="-5" dirty="0">
                <a:latin typeface="Calibri"/>
                <a:cs typeface="Calibri"/>
              </a:rPr>
              <a:t> in</a:t>
            </a:r>
            <a:r>
              <a:rPr sz="2100" dirty="0">
                <a:latin typeface="Calibri"/>
                <a:cs typeface="Calibri"/>
              </a:rPr>
              <a:t> turn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talks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</a:t>
            </a:r>
            <a:r>
              <a:rPr sz="2100" spc="-5" dirty="0">
                <a:latin typeface="Calibri"/>
                <a:cs typeface="Calibri"/>
              </a:rPr>
              <a:t> the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host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vice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versa.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Then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remote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host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believes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 is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communicating 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5" dirty="0">
                <a:latin typeface="Calibri"/>
                <a:cs typeface="Calibri"/>
              </a:rPr>
              <a:t> one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own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terminals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allows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user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log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on.</a:t>
            </a:r>
            <a:endParaRPr sz="2100">
              <a:latin typeface="Calibri"/>
              <a:cs typeface="Calibri"/>
            </a:endParaRPr>
          </a:p>
          <a:p>
            <a:pPr marL="184785" marR="5080" indent="-172720">
              <a:lnSpc>
                <a:spcPts val="2270"/>
              </a:lnSpc>
              <a:spcBef>
                <a:spcPts val="840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b="1" spc="-10" dirty="0">
                <a:latin typeface="Calibri"/>
                <a:cs typeface="Calibri"/>
              </a:rPr>
              <a:t>Directory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Services: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This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layer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provides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access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global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information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about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various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services.</a:t>
            </a:r>
            <a:endParaRPr sz="2100">
              <a:latin typeface="Calibri"/>
              <a:cs typeface="Calibri"/>
            </a:endParaRPr>
          </a:p>
          <a:p>
            <a:pPr marL="184785" marR="655320" indent="-172720">
              <a:lnSpc>
                <a:spcPts val="2270"/>
              </a:lnSpc>
              <a:spcBef>
                <a:spcPts val="790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b="1" dirty="0">
                <a:latin typeface="Calibri"/>
                <a:cs typeface="Calibri"/>
              </a:rPr>
              <a:t>File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45" dirty="0">
                <a:latin typeface="Calibri"/>
                <a:cs typeface="Calibri"/>
              </a:rPr>
              <a:t>Transfer,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Access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and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Management</a:t>
            </a:r>
            <a:r>
              <a:rPr sz="2100" b="1" spc="30" dirty="0">
                <a:latin typeface="Calibri"/>
                <a:cs typeface="Calibri"/>
              </a:rPr>
              <a:t> </a:t>
            </a:r>
            <a:r>
              <a:rPr sz="2100" b="1" spc="-25" dirty="0">
                <a:latin typeface="Calibri"/>
                <a:cs typeface="Calibri"/>
              </a:rPr>
              <a:t>(FTAM):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 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standard 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mechanism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access </a:t>
            </a:r>
            <a:r>
              <a:rPr sz="2100" spc="-5" dirty="0">
                <a:latin typeface="Calibri"/>
                <a:cs typeface="Calibri"/>
              </a:rPr>
              <a:t>files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manages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it.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Users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can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access</a:t>
            </a:r>
            <a:r>
              <a:rPr sz="2100" spc="-5" dirty="0">
                <a:latin typeface="Calibri"/>
                <a:cs typeface="Calibri"/>
              </a:rPr>
              <a:t> files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 a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remote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computer</a:t>
            </a:r>
            <a:r>
              <a:rPr sz="2100" dirty="0">
                <a:latin typeface="Calibri"/>
                <a:cs typeface="Calibri"/>
              </a:rPr>
              <a:t> and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manage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it. </a:t>
            </a:r>
            <a:r>
              <a:rPr sz="2100" spc="-10" dirty="0">
                <a:latin typeface="Calibri"/>
                <a:cs typeface="Calibri"/>
              </a:rPr>
              <a:t>They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can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also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retrieve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files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from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remote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computer.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1644395"/>
            <a:ext cx="8189976" cy="37658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43110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Summary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of</a:t>
            </a:r>
            <a:r>
              <a:rPr sz="3300" b="1" spc="-3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the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layers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293878"/>
            <a:ext cx="15208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0" dirty="0">
                <a:solidFill>
                  <a:srgbClr val="BE9000"/>
                </a:solidFill>
                <a:latin typeface="Calibri Light"/>
                <a:cs typeface="Calibri Light"/>
              </a:rPr>
              <a:t>Exercises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40" y="1348181"/>
            <a:ext cx="793623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10185" marR="30480" indent="-172720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10820" algn="l"/>
              </a:tabLst>
            </a:pPr>
            <a:r>
              <a:rPr sz="2400" dirty="0">
                <a:latin typeface="Calibri"/>
                <a:cs typeface="Calibri"/>
              </a:rPr>
              <a:t>Go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exercises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end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chapter. </a:t>
            </a:r>
            <a:r>
              <a:rPr sz="2400" spc="-10" dirty="0">
                <a:latin typeface="Calibri"/>
                <a:cs typeface="Calibri"/>
              </a:rPr>
              <a:t>Note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are following </a:t>
            </a:r>
            <a:r>
              <a:rPr sz="2400" dirty="0">
                <a:latin typeface="Calibri"/>
                <a:cs typeface="Calibri"/>
              </a:rPr>
              <a:t>the 4</a:t>
            </a:r>
            <a:r>
              <a:rPr sz="2400" baseline="24305" dirty="0">
                <a:latin typeface="Calibri"/>
                <a:cs typeface="Calibri"/>
              </a:rPr>
              <a:t>th </a:t>
            </a:r>
            <a:r>
              <a:rPr sz="2400" spc="-10" dirty="0">
                <a:latin typeface="Calibri"/>
                <a:cs typeface="Calibri"/>
              </a:rPr>
              <a:t>Edition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Forouzan </a:t>
            </a:r>
            <a:r>
              <a:rPr sz="2400" dirty="0">
                <a:latin typeface="Calibri"/>
                <a:cs typeface="Calibri"/>
              </a:rPr>
              <a:t>Book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chapter.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286000"/>
            <a:ext cx="5905500" cy="2857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207" y="1237801"/>
            <a:ext cx="5574792" cy="47386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63912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5" dirty="0">
                <a:solidFill>
                  <a:srgbClr val="00CC00"/>
                </a:solidFill>
                <a:latin typeface="Cambria"/>
                <a:cs typeface="Cambria"/>
              </a:rPr>
              <a:t>Tasks</a:t>
            </a:r>
            <a:r>
              <a:rPr sz="3300" b="1" spc="-4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0" dirty="0">
                <a:solidFill>
                  <a:srgbClr val="00CC00"/>
                </a:solidFill>
                <a:latin typeface="Cambria"/>
                <a:cs typeface="Cambria"/>
              </a:rPr>
              <a:t>involved</a:t>
            </a: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 in</a:t>
            </a: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dirty="0">
                <a:solidFill>
                  <a:srgbClr val="00CC00"/>
                </a:solidFill>
                <a:latin typeface="Cambria"/>
                <a:cs typeface="Cambria"/>
              </a:rPr>
              <a:t>sending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dirty="0">
                <a:solidFill>
                  <a:srgbClr val="00CC00"/>
                </a:solidFill>
                <a:latin typeface="Cambria"/>
                <a:cs typeface="Cambria"/>
              </a:rPr>
              <a:t>a</a:t>
            </a:r>
            <a:r>
              <a:rPr sz="3300" b="1" spc="-2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letter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1536"/>
            <a:ext cx="281749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The</a:t>
            </a:r>
            <a:r>
              <a:rPr sz="3300" b="1" spc="-3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OSI</a:t>
            </a:r>
            <a:r>
              <a:rPr sz="3300" b="1" spc="-5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model</a:t>
            </a:r>
            <a:endParaRPr sz="33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59" y="943355"/>
            <a:ext cx="9046210" cy="2921000"/>
            <a:chOff x="22859" y="943355"/>
            <a:chExt cx="9046210" cy="2921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4" y="1148104"/>
              <a:ext cx="1601864" cy="272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661" y="1157204"/>
              <a:ext cx="250166" cy="2638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" y="1370075"/>
              <a:ext cx="2292858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9967" y="1370075"/>
              <a:ext cx="575309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6370" y="1161754"/>
              <a:ext cx="702739" cy="2593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9292" y="943355"/>
              <a:ext cx="555498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2212" y="943355"/>
              <a:ext cx="951738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1371" y="943355"/>
              <a:ext cx="2334005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2800" y="943355"/>
              <a:ext cx="1905761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8171" y="1370075"/>
              <a:ext cx="954786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5852" y="1370075"/>
              <a:ext cx="575310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6936" y="1370075"/>
              <a:ext cx="688086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19271" y="1370075"/>
              <a:ext cx="637794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2839" y="1370075"/>
              <a:ext cx="2398014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86627" y="1370075"/>
              <a:ext cx="1189481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91883" y="1370075"/>
              <a:ext cx="1892046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98179" y="1370075"/>
              <a:ext cx="770381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59" y="1796795"/>
              <a:ext cx="1995677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4687" y="1796795"/>
              <a:ext cx="2038350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09188" y="1796795"/>
              <a:ext cx="842010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27348" y="1796795"/>
              <a:ext cx="2327910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31407" y="1796795"/>
              <a:ext cx="1876806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41107" y="1796795"/>
              <a:ext cx="558546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75803" y="1796795"/>
              <a:ext cx="860298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12252" y="1796795"/>
              <a:ext cx="956309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859" y="2223516"/>
              <a:ext cx="1738122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73936" y="2223516"/>
              <a:ext cx="1058418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45308" y="2223516"/>
              <a:ext cx="1390649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8912" y="2223516"/>
              <a:ext cx="799338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61204" y="2223516"/>
              <a:ext cx="1547622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21779" y="2223516"/>
              <a:ext cx="762762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97495" y="2223516"/>
              <a:ext cx="1671066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2859" y="2650235"/>
              <a:ext cx="2853690" cy="787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99359" y="2650235"/>
              <a:ext cx="686562" cy="787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808732" y="2650235"/>
              <a:ext cx="950214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81756" y="2650235"/>
              <a:ext cx="1251965" cy="7871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56531" y="2650235"/>
              <a:ext cx="1632965" cy="787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512307" y="2650235"/>
              <a:ext cx="2762249" cy="7871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7367" y="2650235"/>
              <a:ext cx="575297" cy="78714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005571" y="2650235"/>
              <a:ext cx="954785" cy="78714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93252" y="2650235"/>
              <a:ext cx="575297" cy="7871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2859" y="3076955"/>
              <a:ext cx="1381506" cy="7871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37259" y="3076955"/>
              <a:ext cx="557022" cy="7871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10996" y="3076955"/>
              <a:ext cx="675893" cy="78714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99032" y="3076955"/>
              <a:ext cx="1026413" cy="78714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039111" y="3076955"/>
              <a:ext cx="1026413" cy="78714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82239" y="3076955"/>
              <a:ext cx="2039874" cy="78714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341875" y="3076955"/>
              <a:ext cx="733805" cy="78714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690871" y="3076955"/>
              <a:ext cx="948689" cy="78714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254751" y="3076955"/>
              <a:ext cx="1008126" cy="78714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875019" y="3076955"/>
              <a:ext cx="1186433" cy="78714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594348" y="3076955"/>
              <a:ext cx="605790" cy="78714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33031" y="3076955"/>
              <a:ext cx="557009" cy="787146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231140" y="1022985"/>
            <a:ext cx="860615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Established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1947,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International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Standards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0462C1"/>
                </a:solidFill>
                <a:latin typeface="Calibri"/>
                <a:cs typeface="Calibri"/>
              </a:rPr>
              <a:t>ISO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multinational</a:t>
            </a:r>
            <a:r>
              <a:rPr sz="2800" spc="-5" dirty="0">
                <a:latin typeface="Calibri"/>
                <a:cs typeface="Calibri"/>
              </a:rPr>
              <a:t> body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dedicated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worldwide </a:t>
            </a:r>
            <a:r>
              <a:rPr sz="2800" spc="-15" dirty="0">
                <a:latin typeface="Calibri"/>
                <a:cs typeface="Calibri"/>
              </a:rPr>
              <a:t>agreement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international </a:t>
            </a:r>
            <a:r>
              <a:rPr sz="2800" spc="-15" dirty="0">
                <a:latin typeface="Calibri"/>
                <a:cs typeface="Calibri"/>
              </a:rPr>
              <a:t>standards.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ISO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standard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covers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aspects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communications is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Open </a:t>
            </a:r>
            <a:r>
              <a:rPr sz="2800" spc="-20" dirty="0">
                <a:latin typeface="Calibri"/>
                <a:cs typeface="Calibri"/>
              </a:rPr>
              <a:t>Systems </a:t>
            </a:r>
            <a:r>
              <a:rPr sz="2800" spc="-15" dirty="0">
                <a:latin typeface="Calibri"/>
                <a:cs typeface="Calibri"/>
              </a:rPr>
              <a:t>Interconnection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0462C1"/>
                </a:solidFill>
                <a:latin typeface="Calibri"/>
                <a:cs typeface="Calibri"/>
              </a:rPr>
              <a:t>OSI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introduced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1970s.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722" y="1185672"/>
            <a:ext cx="4842819" cy="49801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378409"/>
            <a:ext cx="45199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40" dirty="0">
                <a:solidFill>
                  <a:srgbClr val="00CC00"/>
                </a:solidFill>
                <a:latin typeface="Cambria"/>
                <a:cs typeface="Cambria"/>
              </a:rPr>
              <a:t>Layers</a:t>
            </a: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of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the</a:t>
            </a: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OSI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model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156" y="1064887"/>
            <a:ext cx="7005943" cy="51683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28162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The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OSI</a:t>
            </a:r>
            <a:r>
              <a:rPr sz="3300" b="1" spc="-5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model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916" y="2372318"/>
            <a:ext cx="8556934" cy="27330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27692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0" dirty="0">
                <a:solidFill>
                  <a:srgbClr val="00CC00"/>
                </a:solidFill>
                <a:latin typeface="Cambria"/>
                <a:cs typeface="Cambria"/>
              </a:rPr>
              <a:t>Physical</a:t>
            </a:r>
            <a:r>
              <a:rPr sz="3300" b="1" spc="-8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45" dirty="0">
                <a:solidFill>
                  <a:srgbClr val="00CC00"/>
                </a:solidFill>
                <a:latin typeface="Cambria"/>
                <a:cs typeface="Cambria"/>
              </a:rPr>
              <a:t>Layer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35737"/>
            <a:ext cx="568325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" dirty="0">
                <a:solidFill>
                  <a:srgbClr val="00CC00"/>
                </a:solidFill>
              </a:rPr>
              <a:t>Functionalities</a:t>
            </a:r>
            <a:r>
              <a:rPr sz="3300" spc="-90" dirty="0">
                <a:solidFill>
                  <a:srgbClr val="00CC00"/>
                </a:solidFill>
              </a:rPr>
              <a:t> </a:t>
            </a:r>
            <a:r>
              <a:rPr sz="3300" spc="-15" dirty="0">
                <a:solidFill>
                  <a:srgbClr val="00CC00"/>
                </a:solidFill>
              </a:rPr>
              <a:t>of</a:t>
            </a:r>
            <a:r>
              <a:rPr sz="3300" spc="-40" dirty="0">
                <a:solidFill>
                  <a:srgbClr val="00CC00"/>
                </a:solidFill>
              </a:rPr>
              <a:t> Physical</a:t>
            </a:r>
            <a:r>
              <a:rPr sz="3300" spc="-70" dirty="0">
                <a:solidFill>
                  <a:srgbClr val="00CC00"/>
                </a:solidFill>
              </a:rPr>
              <a:t> </a:t>
            </a:r>
            <a:r>
              <a:rPr sz="3300" spc="-50" dirty="0">
                <a:solidFill>
                  <a:srgbClr val="00CC00"/>
                </a:solidFill>
              </a:rPr>
              <a:t>Layer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9740" y="1076960"/>
            <a:ext cx="8225790" cy="48787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84785" marR="445134" indent="-172720">
              <a:lnSpc>
                <a:spcPct val="70000"/>
              </a:lnSpc>
              <a:spcBef>
                <a:spcPts val="78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spc="-10" dirty="0">
                <a:latin typeface="Calibri"/>
                <a:cs typeface="Calibri"/>
              </a:rPr>
              <a:t>Following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various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functions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performed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Physical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layer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OSI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model.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00" dirty="0">
              <a:latin typeface="Calibri"/>
              <a:cs typeface="Calibri"/>
            </a:endParaRPr>
          </a:p>
          <a:p>
            <a:pPr marL="184785" marR="6350" indent="-172720" algn="just">
              <a:lnSpc>
                <a:spcPct val="70000"/>
              </a:lnSpc>
              <a:buFont typeface="Arial MT"/>
              <a:buChar char="•"/>
              <a:tabLst>
                <a:tab pos="185420" algn="l"/>
              </a:tabLst>
            </a:pPr>
            <a:r>
              <a:rPr sz="1900" b="1" spc="-10" dirty="0">
                <a:latin typeface="Calibri"/>
                <a:cs typeface="Calibri"/>
              </a:rPr>
              <a:t>Representation </a:t>
            </a:r>
            <a:r>
              <a:rPr sz="1900" b="1" spc="-5" dirty="0">
                <a:latin typeface="Calibri"/>
                <a:cs typeface="Calibri"/>
              </a:rPr>
              <a:t>of Bits: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5" dirty="0">
                <a:latin typeface="Calibri"/>
                <a:cs typeface="Calibri"/>
              </a:rPr>
              <a:t>in this </a:t>
            </a:r>
            <a:r>
              <a:rPr sz="1900" spc="-15" dirty="0">
                <a:latin typeface="Calibri"/>
                <a:cs typeface="Calibri"/>
              </a:rPr>
              <a:t>layer </a:t>
            </a:r>
            <a:r>
              <a:rPr sz="1900" spc="-10" dirty="0">
                <a:latin typeface="Calibri"/>
                <a:cs typeface="Calibri"/>
              </a:rPr>
              <a:t>consists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stream </a:t>
            </a:r>
            <a:r>
              <a:rPr sz="1900" spc="-5" dirty="0">
                <a:latin typeface="Calibri"/>
                <a:cs typeface="Calibri"/>
              </a:rPr>
              <a:t>of bits. The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bits must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 be encoded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signals 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transmission</a:t>
            </a:r>
            <a:r>
              <a:rPr sz="1900" spc="-10" dirty="0">
                <a:latin typeface="Calibri"/>
                <a:cs typeface="Calibri"/>
              </a:rPr>
              <a:t>.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defines </a:t>
            </a:r>
            <a:r>
              <a:rPr sz="1900" spc="-5" dirty="0">
                <a:latin typeface="Calibri"/>
                <a:cs typeface="Calibri"/>
              </a:rPr>
              <a:t>the type </a:t>
            </a:r>
            <a:r>
              <a:rPr sz="1900" spc="-10" dirty="0">
                <a:latin typeface="Calibri"/>
                <a:cs typeface="Calibri"/>
              </a:rPr>
              <a:t>of </a:t>
            </a:r>
            <a:r>
              <a:rPr sz="1900" spc="-5" dirty="0">
                <a:latin typeface="Calibri"/>
                <a:cs typeface="Calibri"/>
              </a:rPr>
              <a:t>encoding i.e. </a:t>
            </a:r>
            <a:r>
              <a:rPr sz="1900" spc="-10" dirty="0">
                <a:latin typeface="Calibri"/>
                <a:cs typeface="Calibri"/>
              </a:rPr>
              <a:t>how </a:t>
            </a:r>
            <a:r>
              <a:rPr sz="1900" spc="-5" dirty="0">
                <a:latin typeface="Calibri"/>
                <a:cs typeface="Calibri"/>
              </a:rPr>
              <a:t> 0's and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1's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changed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signal.</a:t>
            </a:r>
            <a:endParaRPr sz="1900" dirty="0">
              <a:latin typeface="Calibri"/>
              <a:cs typeface="Calibri"/>
            </a:endParaRPr>
          </a:p>
          <a:p>
            <a:pPr marL="184785" marR="8255" indent="-172720">
              <a:lnSpc>
                <a:spcPct val="7000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15" dirty="0">
                <a:latin typeface="Calibri"/>
                <a:cs typeface="Calibri"/>
              </a:rPr>
              <a:t>Data</a:t>
            </a:r>
            <a:r>
              <a:rPr sz="1900" b="1" spc="8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Rate:</a:t>
            </a:r>
            <a:r>
              <a:rPr sz="1900" b="1" spc="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This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layer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defines</a:t>
            </a:r>
            <a:r>
              <a:rPr sz="1900" spc="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r>
              <a:rPr sz="19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9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transmission</a:t>
            </a:r>
            <a:r>
              <a:rPr sz="19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which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19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9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bits </a:t>
            </a:r>
            <a:r>
              <a:rPr sz="1900" spc="-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per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second.</a:t>
            </a:r>
            <a:endParaRPr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84785" indent="-172720">
              <a:lnSpc>
                <a:spcPts val="1939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10" dirty="0">
                <a:latin typeface="Calibri"/>
                <a:cs typeface="Calibri"/>
              </a:rPr>
              <a:t>Synchronization:</a:t>
            </a:r>
            <a:r>
              <a:rPr sz="1900" b="1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deals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synchronization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transmitter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receiver.</a:t>
            </a:r>
            <a:endParaRPr sz="1900" dirty="0">
              <a:latin typeface="Calibri"/>
              <a:cs typeface="Calibri"/>
            </a:endParaRPr>
          </a:p>
          <a:p>
            <a:pPr marL="184785">
              <a:lnSpc>
                <a:spcPts val="1939"/>
              </a:lnSpc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sender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receiver</a:t>
            </a:r>
            <a:r>
              <a:rPr sz="19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synchronized</a:t>
            </a:r>
            <a:r>
              <a:rPr sz="19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84785" marR="6985" indent="-172720">
              <a:lnSpc>
                <a:spcPct val="7000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10" dirty="0">
                <a:latin typeface="Calibri"/>
                <a:cs typeface="Calibri"/>
              </a:rPr>
              <a:t>Interface:</a:t>
            </a:r>
            <a:r>
              <a:rPr sz="1900" b="1" spc="19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physical</a:t>
            </a:r>
            <a:r>
              <a:rPr sz="1900" spc="2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layer</a:t>
            </a:r>
            <a:r>
              <a:rPr sz="1900" spc="1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defines</a:t>
            </a:r>
            <a:r>
              <a:rPr sz="1900" spc="20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transmission</a:t>
            </a:r>
            <a:r>
              <a:rPr sz="1900" spc="185" dirty="0"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interface</a:t>
            </a:r>
            <a:r>
              <a:rPr sz="19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19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devices </a:t>
            </a:r>
            <a:r>
              <a:rPr sz="1900" spc="-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transmission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medium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84785" marR="6350" indent="-172720" algn="just">
              <a:lnSpc>
                <a:spcPct val="7000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5" dirty="0">
                <a:latin typeface="Calibri"/>
                <a:cs typeface="Calibri"/>
              </a:rPr>
              <a:t>Line </a:t>
            </a:r>
            <a:r>
              <a:rPr sz="1900" b="1" spc="-10" dirty="0">
                <a:latin typeface="Calibri"/>
                <a:cs typeface="Calibri"/>
              </a:rPr>
              <a:t>Configuration: </a:t>
            </a:r>
            <a:r>
              <a:rPr sz="1900" spc="-10" dirty="0">
                <a:latin typeface="Calibri"/>
                <a:cs typeface="Calibri"/>
              </a:rPr>
              <a:t>This </a:t>
            </a:r>
            <a:r>
              <a:rPr sz="1900" spc="-15" dirty="0">
                <a:latin typeface="Calibri"/>
                <a:cs typeface="Calibri"/>
              </a:rPr>
              <a:t>layer </a:t>
            </a:r>
            <a:r>
              <a:rPr sz="1900" spc="-10" dirty="0">
                <a:latin typeface="Calibri"/>
                <a:cs typeface="Calibri"/>
              </a:rPr>
              <a:t>connects </a:t>
            </a:r>
            <a:r>
              <a:rPr sz="1900" spc="-5" dirty="0">
                <a:latin typeface="Calibri"/>
                <a:cs typeface="Calibri"/>
              </a:rPr>
              <a:t>devices with the </a:t>
            </a:r>
            <a:r>
              <a:rPr sz="1900" dirty="0">
                <a:latin typeface="Calibri"/>
                <a:cs typeface="Calibri"/>
              </a:rPr>
              <a:t>medium: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Point to Point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configuration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Multipoint</a:t>
            </a:r>
            <a:r>
              <a:rPr sz="19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configuration</a:t>
            </a:r>
            <a:r>
              <a:rPr sz="1900" spc="-1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84785" marR="7620" indent="-172720" algn="just">
              <a:lnSpc>
                <a:spcPct val="70000"/>
              </a:lnSpc>
              <a:spcBef>
                <a:spcPts val="795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20" dirty="0">
                <a:latin typeface="Calibri"/>
                <a:cs typeface="Calibri"/>
              </a:rPr>
              <a:t>Topologies: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Devices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must</a:t>
            </a:r>
            <a:r>
              <a:rPr sz="1900" spc="-5" dirty="0">
                <a:latin typeface="Calibri"/>
                <a:cs typeface="Calibri"/>
              </a:rPr>
              <a:t> be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connected</a:t>
            </a:r>
            <a:r>
              <a:rPr sz="1900" spc="-5" dirty="0">
                <a:latin typeface="Calibri"/>
                <a:cs typeface="Calibri"/>
              </a:rPr>
              <a:t> using the</a:t>
            </a:r>
            <a:r>
              <a:rPr sz="1900" spc="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following</a:t>
            </a:r>
            <a:r>
              <a:rPr sz="1900" spc="409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topologies: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Mesh</a:t>
            </a:r>
            <a:r>
              <a:rPr sz="1900" spc="-5" dirty="0">
                <a:latin typeface="Calibri"/>
                <a:cs typeface="Calibri"/>
              </a:rPr>
              <a:t>,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FF0000"/>
                </a:solidFill>
                <a:latin typeface="Calibri"/>
                <a:cs typeface="Calibri"/>
              </a:rPr>
              <a:t>Star</a:t>
            </a:r>
            <a:r>
              <a:rPr sz="1900" spc="-40" dirty="0">
                <a:latin typeface="Calibri"/>
                <a:cs typeface="Calibri"/>
              </a:rPr>
              <a:t>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Ring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Bus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7000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b="1" spc="-15" dirty="0">
                <a:latin typeface="Calibri"/>
                <a:cs typeface="Calibri"/>
              </a:rPr>
              <a:t>Transmission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Modes: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Physical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Layer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defines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direction</a:t>
            </a:r>
            <a:r>
              <a:rPr sz="1900" spc="409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4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transmission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two</a:t>
            </a:r>
            <a:r>
              <a:rPr sz="1900" spc="-5" dirty="0">
                <a:latin typeface="Calibri"/>
                <a:cs typeface="Calibri"/>
              </a:rPr>
              <a:t> devices: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Simplex</a:t>
            </a:r>
            <a:r>
              <a:rPr sz="1900" spc="-10" dirty="0">
                <a:latin typeface="Calibri"/>
                <a:cs typeface="Calibri"/>
              </a:rPr>
              <a:t>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Half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Duplex</a:t>
            </a:r>
            <a:r>
              <a:rPr sz="1900" spc="-10" dirty="0">
                <a:latin typeface="Calibri"/>
                <a:cs typeface="Calibri"/>
              </a:rPr>
              <a:t>,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Full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Duplex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Deals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baseband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broadband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transmission.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2079715"/>
            <a:ext cx="8418576" cy="27615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30353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00CC00"/>
                </a:solidFill>
                <a:latin typeface="Cambria"/>
                <a:cs typeface="Cambria"/>
              </a:rPr>
              <a:t>Data</a:t>
            </a:r>
            <a:r>
              <a:rPr sz="3300" b="1" spc="-5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Link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45" dirty="0">
                <a:solidFill>
                  <a:srgbClr val="00CC00"/>
                </a:solidFill>
                <a:latin typeface="Cambria"/>
                <a:cs typeface="Cambria"/>
              </a:rPr>
              <a:t>Layer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1471</Words>
  <Application>Microsoft Office PowerPoint</Application>
  <PresentationFormat>On-screen Show (4:3)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MT</vt:lpstr>
      <vt:lpstr>Calibri</vt:lpstr>
      <vt:lpstr>Calibri Light</vt:lpstr>
      <vt:lpstr>Cambria</vt:lpstr>
      <vt:lpstr>Cambria Math</vt:lpstr>
      <vt:lpstr>Office Theme</vt:lpstr>
      <vt:lpstr>DATA COMMUNICATION</vt:lpstr>
      <vt:lpstr>Layered Task</vt:lpstr>
      <vt:lpstr>Tasks involved in sending a letter</vt:lpstr>
      <vt:lpstr>The OSI model</vt:lpstr>
      <vt:lpstr>Layers of the OSI model</vt:lpstr>
      <vt:lpstr>The OSI model</vt:lpstr>
      <vt:lpstr>Physical Layer</vt:lpstr>
      <vt:lpstr>Functionalities of Physical Layer</vt:lpstr>
      <vt:lpstr>Data Link Layer</vt:lpstr>
      <vt:lpstr>Functionalities of Datalink Layer</vt:lpstr>
      <vt:lpstr>Hop to Hop delivery</vt:lpstr>
      <vt:lpstr>Network Layer</vt:lpstr>
      <vt:lpstr>Functionalities of Network Layer</vt:lpstr>
      <vt:lpstr>Source to Destination delivery</vt:lpstr>
      <vt:lpstr>Transport Layer</vt:lpstr>
      <vt:lpstr>Functionalities of Transport Layer</vt:lpstr>
      <vt:lpstr>Process to Process delivery of a message</vt:lpstr>
      <vt:lpstr>Session Layer</vt:lpstr>
      <vt:lpstr>Functionalities of Session Layer</vt:lpstr>
      <vt:lpstr>Presentation Layer</vt:lpstr>
      <vt:lpstr>Functionalities of Presentation Layer</vt:lpstr>
      <vt:lpstr>Application Layer</vt:lpstr>
      <vt:lpstr>Functionalities of Application Layer</vt:lpstr>
      <vt:lpstr>Summary of the layers</vt:lpstr>
      <vt:lpstr>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24</cp:revision>
  <dcterms:created xsi:type="dcterms:W3CDTF">2021-05-22T07:02:56Z</dcterms:created>
  <dcterms:modified xsi:type="dcterms:W3CDTF">2021-06-07T17:49:55Z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