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49" y="1571625"/>
            <a:ext cx="88171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7199" y="1108964"/>
            <a:ext cx="8229600" cy="41929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54070" y="6479844"/>
            <a:ext cx="2436495" cy="1403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08391" y="6466621"/>
            <a:ext cx="254000" cy="153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888888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26" Type="http://schemas.openxmlformats.org/officeDocument/2006/relationships/image" Target="../media/image28.png"/><Relationship Id="rId39" Type="http://schemas.openxmlformats.org/officeDocument/2006/relationships/image" Target="../media/image41.png"/><Relationship Id="rId21" Type="http://schemas.openxmlformats.org/officeDocument/2006/relationships/image" Target="../media/image23.png"/><Relationship Id="rId34" Type="http://schemas.openxmlformats.org/officeDocument/2006/relationships/image" Target="../media/image36.png"/><Relationship Id="rId42" Type="http://schemas.openxmlformats.org/officeDocument/2006/relationships/image" Target="../media/image44.png"/><Relationship Id="rId47" Type="http://schemas.openxmlformats.org/officeDocument/2006/relationships/image" Target="../media/image49.png"/><Relationship Id="rId50" Type="http://schemas.openxmlformats.org/officeDocument/2006/relationships/image" Target="../media/image52.png"/><Relationship Id="rId55" Type="http://schemas.openxmlformats.org/officeDocument/2006/relationships/image" Target="../media/image57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9" Type="http://schemas.openxmlformats.org/officeDocument/2006/relationships/image" Target="../media/image31.png"/><Relationship Id="rId11" Type="http://schemas.openxmlformats.org/officeDocument/2006/relationships/image" Target="../media/image13.png"/><Relationship Id="rId24" Type="http://schemas.openxmlformats.org/officeDocument/2006/relationships/image" Target="../media/image26.png"/><Relationship Id="rId32" Type="http://schemas.openxmlformats.org/officeDocument/2006/relationships/image" Target="../media/image34.png"/><Relationship Id="rId37" Type="http://schemas.openxmlformats.org/officeDocument/2006/relationships/image" Target="../media/image39.png"/><Relationship Id="rId40" Type="http://schemas.openxmlformats.org/officeDocument/2006/relationships/image" Target="../media/image42.png"/><Relationship Id="rId45" Type="http://schemas.openxmlformats.org/officeDocument/2006/relationships/image" Target="../media/image47.png"/><Relationship Id="rId53" Type="http://schemas.openxmlformats.org/officeDocument/2006/relationships/image" Target="../media/image55.png"/><Relationship Id="rId58" Type="http://schemas.openxmlformats.org/officeDocument/2006/relationships/image" Target="../media/image60.png"/><Relationship Id="rId5" Type="http://schemas.openxmlformats.org/officeDocument/2006/relationships/image" Target="../media/image7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Relationship Id="rId27" Type="http://schemas.openxmlformats.org/officeDocument/2006/relationships/image" Target="../media/image29.png"/><Relationship Id="rId30" Type="http://schemas.openxmlformats.org/officeDocument/2006/relationships/image" Target="../media/image32.png"/><Relationship Id="rId35" Type="http://schemas.openxmlformats.org/officeDocument/2006/relationships/image" Target="../media/image37.png"/><Relationship Id="rId43" Type="http://schemas.openxmlformats.org/officeDocument/2006/relationships/image" Target="../media/image45.png"/><Relationship Id="rId48" Type="http://schemas.openxmlformats.org/officeDocument/2006/relationships/image" Target="../media/image50.png"/><Relationship Id="rId56" Type="http://schemas.openxmlformats.org/officeDocument/2006/relationships/image" Target="../media/image58.png"/><Relationship Id="rId8" Type="http://schemas.openxmlformats.org/officeDocument/2006/relationships/image" Target="../media/image10.png"/><Relationship Id="rId51" Type="http://schemas.openxmlformats.org/officeDocument/2006/relationships/image" Target="../media/image53.png"/><Relationship Id="rId3" Type="http://schemas.openxmlformats.org/officeDocument/2006/relationships/image" Target="../media/image5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5" Type="http://schemas.openxmlformats.org/officeDocument/2006/relationships/image" Target="../media/image27.png"/><Relationship Id="rId33" Type="http://schemas.openxmlformats.org/officeDocument/2006/relationships/image" Target="../media/image35.png"/><Relationship Id="rId38" Type="http://schemas.openxmlformats.org/officeDocument/2006/relationships/image" Target="../media/image40.png"/><Relationship Id="rId46" Type="http://schemas.openxmlformats.org/officeDocument/2006/relationships/image" Target="../media/image48.png"/><Relationship Id="rId20" Type="http://schemas.openxmlformats.org/officeDocument/2006/relationships/image" Target="../media/image22.png"/><Relationship Id="rId41" Type="http://schemas.openxmlformats.org/officeDocument/2006/relationships/image" Target="../media/image43.png"/><Relationship Id="rId54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28" Type="http://schemas.openxmlformats.org/officeDocument/2006/relationships/image" Target="../media/image30.png"/><Relationship Id="rId36" Type="http://schemas.openxmlformats.org/officeDocument/2006/relationships/image" Target="../media/image38.png"/><Relationship Id="rId49" Type="http://schemas.openxmlformats.org/officeDocument/2006/relationships/image" Target="../media/image51.png"/><Relationship Id="rId57" Type="http://schemas.openxmlformats.org/officeDocument/2006/relationships/image" Target="../media/image59.png"/><Relationship Id="rId10" Type="http://schemas.openxmlformats.org/officeDocument/2006/relationships/image" Target="../media/image12.png"/><Relationship Id="rId31" Type="http://schemas.openxmlformats.org/officeDocument/2006/relationships/image" Target="../media/image33.png"/><Relationship Id="rId44" Type="http://schemas.openxmlformats.org/officeDocument/2006/relationships/image" Target="../media/image46.png"/><Relationship Id="rId52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4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3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24" Type="http://schemas.openxmlformats.org/officeDocument/2006/relationships/image" Target="../media/image85.png"/><Relationship Id="rId5" Type="http://schemas.openxmlformats.org/officeDocument/2006/relationships/image" Target="../media/image66.png"/><Relationship Id="rId15" Type="http://schemas.openxmlformats.org/officeDocument/2006/relationships/image" Target="../media/image76.png"/><Relationship Id="rId23" Type="http://schemas.openxmlformats.org/officeDocument/2006/relationships/image" Target="../media/image84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5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Relationship Id="rId22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1528572"/>
              <a:ext cx="3800094" cy="3798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782690" y="4241291"/>
            <a:ext cx="2644775" cy="387350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990"/>
              </a:lnSpc>
            </a:pP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N</a:t>
            </a:r>
            <a:r>
              <a:rPr sz="2600" spc="-15" dirty="0">
                <a:solidFill>
                  <a:srgbClr val="660066"/>
                </a:solidFill>
                <a:latin typeface="Cambria Math"/>
                <a:cs typeface="Cambria Math"/>
              </a:rPr>
              <a:t>E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sz="2600" spc="-110" dirty="0">
                <a:solidFill>
                  <a:srgbClr val="660066"/>
                </a:solidFill>
                <a:latin typeface="Cambria Math"/>
                <a:cs typeface="Cambria Math"/>
              </a:rPr>
              <a:t>W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OR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K</a:t>
            </a:r>
            <a:r>
              <a:rPr sz="2600" spc="-90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M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ODE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458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</a:t>
            </a:r>
            <a:r>
              <a:rPr spc="-204" dirty="0"/>
              <a:t>A</a:t>
            </a:r>
            <a:r>
              <a:rPr spc="-254" dirty="0"/>
              <a:t>T</a:t>
            </a:r>
            <a:r>
              <a:rPr dirty="0"/>
              <a:t>A</a:t>
            </a:r>
            <a:r>
              <a:rPr spc="-85" dirty="0"/>
              <a:t> </a:t>
            </a:r>
            <a:r>
              <a:rPr spc="-35" dirty="0"/>
              <a:t>C</a:t>
            </a:r>
            <a:r>
              <a:rPr spc="-30" dirty="0"/>
              <a:t>O</a:t>
            </a:r>
            <a:r>
              <a:rPr spc="-35" dirty="0"/>
              <a:t>MM</a:t>
            </a:r>
            <a:r>
              <a:rPr spc="-40" dirty="0"/>
              <a:t>UN</a:t>
            </a:r>
            <a:r>
              <a:rPr spc="-25" dirty="0"/>
              <a:t>I</a:t>
            </a:r>
            <a:r>
              <a:rPr spc="-35" dirty="0"/>
              <a:t>C</a:t>
            </a:r>
            <a:r>
              <a:rPr spc="-204" dirty="0"/>
              <a:t>A</a:t>
            </a:r>
            <a:r>
              <a:rPr spc="-30" dirty="0"/>
              <a:t>T</a:t>
            </a:r>
            <a:r>
              <a:rPr spc="-25" dirty="0"/>
              <a:t>I</a:t>
            </a:r>
            <a:r>
              <a:rPr spc="-40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734303" y="2394965"/>
            <a:ext cx="273304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8440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0000"/>
                </a:solidFill>
                <a:latin typeface="Cambria Math"/>
                <a:cs typeface="Cambria Math"/>
              </a:rPr>
              <a:t>CSE</a:t>
            </a:r>
            <a:r>
              <a:rPr sz="30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225/233</a:t>
            </a:r>
            <a:endParaRPr sz="3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WEEK-2,</a:t>
            </a:r>
            <a:r>
              <a:rPr sz="2600" spc="-100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LESSON-2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293878"/>
            <a:ext cx="249682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35" dirty="0">
                <a:solidFill>
                  <a:srgbClr val="BE9000"/>
                </a:solidFill>
                <a:latin typeface="Calibri Light"/>
                <a:cs typeface="Calibri Light"/>
              </a:rPr>
              <a:t>Port</a:t>
            </a:r>
            <a:r>
              <a:rPr sz="3300" spc="-130" dirty="0">
                <a:solidFill>
                  <a:srgbClr val="BE9000"/>
                </a:solidFill>
                <a:latin typeface="Calibri Light"/>
                <a:cs typeface="Calibri Light"/>
              </a:rPr>
              <a:t> </a:t>
            </a:r>
            <a:r>
              <a:rPr sz="3300" spc="-30" dirty="0">
                <a:solidFill>
                  <a:srgbClr val="BE9000"/>
                </a:solidFill>
                <a:latin typeface="Calibri Light"/>
                <a:cs typeface="Calibri Light"/>
              </a:rPr>
              <a:t>Addresses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7325" marR="5080" indent="-172720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187960" algn="l"/>
                <a:tab pos="1069975" algn="l"/>
                <a:tab pos="1638300" algn="l"/>
                <a:tab pos="2487295" algn="l"/>
                <a:tab pos="4022090" algn="l"/>
                <a:tab pos="5148580" algn="l"/>
                <a:tab pos="5634990" algn="l"/>
                <a:tab pos="6216650" algn="l"/>
                <a:tab pos="7635875" algn="l"/>
              </a:tabLst>
            </a:pPr>
            <a:r>
              <a:rPr spc="-5" dirty="0"/>
              <a:t>The</a:t>
            </a:r>
            <a:r>
              <a:rPr spc="-35" dirty="0"/>
              <a:t>r</a:t>
            </a:r>
            <a:r>
              <a:rPr dirty="0"/>
              <a:t>e	a</a:t>
            </a:r>
            <a:r>
              <a:rPr spc="-35" dirty="0"/>
              <a:t>r</a:t>
            </a:r>
            <a:r>
              <a:rPr dirty="0"/>
              <a:t>e	ma</a:t>
            </a:r>
            <a:r>
              <a:rPr spc="-45" dirty="0"/>
              <a:t>n</a:t>
            </a:r>
            <a:r>
              <a:rPr dirty="0"/>
              <a:t>y	appli</a:t>
            </a:r>
            <a:r>
              <a:rPr spc="-20" dirty="0"/>
              <a:t>c</a:t>
            </a:r>
            <a:r>
              <a:rPr spc="-25" dirty="0"/>
              <a:t>a</a:t>
            </a:r>
            <a:r>
              <a:rPr dirty="0"/>
              <a:t>tion	running	</a:t>
            </a:r>
            <a:r>
              <a:rPr spc="-10" dirty="0"/>
              <a:t>o</a:t>
            </a:r>
            <a:r>
              <a:rPr dirty="0"/>
              <a:t>n	the	</a:t>
            </a:r>
            <a:r>
              <a:rPr spc="-20" dirty="0"/>
              <a:t>c</a:t>
            </a:r>
            <a:r>
              <a:rPr spc="-5" dirty="0"/>
              <a:t>ompu</a:t>
            </a:r>
            <a:r>
              <a:rPr spc="-30" dirty="0"/>
              <a:t>t</a:t>
            </a:r>
            <a:r>
              <a:rPr dirty="0"/>
              <a:t>e</a:t>
            </a:r>
            <a:r>
              <a:rPr spc="-229" dirty="0"/>
              <a:t>r</a:t>
            </a:r>
            <a:r>
              <a:rPr dirty="0"/>
              <a:t>.	</a:t>
            </a:r>
            <a:r>
              <a:rPr spc="-35" dirty="0"/>
              <a:t>E</a:t>
            </a:r>
            <a:r>
              <a:rPr dirty="0"/>
              <a:t>ach  </a:t>
            </a:r>
            <a:r>
              <a:rPr spc="-5" dirty="0"/>
              <a:t>application</a:t>
            </a:r>
            <a:r>
              <a:rPr spc="-25" dirty="0"/>
              <a:t> </a:t>
            </a:r>
            <a:r>
              <a:rPr dirty="0"/>
              <a:t>run</a:t>
            </a:r>
            <a:r>
              <a:rPr spc="-5" dirty="0"/>
              <a:t> </a:t>
            </a:r>
            <a:r>
              <a:rPr dirty="0"/>
              <a:t>with a</a:t>
            </a:r>
            <a:r>
              <a:rPr spc="-15" dirty="0"/>
              <a:t> </a:t>
            </a:r>
            <a:r>
              <a:rPr spc="-5" dirty="0"/>
              <a:t>port </a:t>
            </a:r>
            <a:r>
              <a:rPr spc="-10" dirty="0"/>
              <a:t>no.(logically)</a:t>
            </a:r>
            <a:r>
              <a:rPr spc="-25" dirty="0"/>
              <a:t> </a:t>
            </a:r>
            <a:r>
              <a:rPr spc="-5" dirty="0"/>
              <a:t>on</a:t>
            </a:r>
            <a:r>
              <a:rPr spc="5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spc="-35" dirty="0"/>
              <a:t>computer.</a:t>
            </a:r>
          </a:p>
          <a:p>
            <a:pPr marL="187325" indent="-172720">
              <a:lnSpc>
                <a:spcPts val="2735"/>
              </a:lnSpc>
              <a:spcBef>
                <a:spcPts val="480"/>
              </a:spcBef>
              <a:buFont typeface="Arial MT"/>
              <a:buChar char="•"/>
              <a:tabLst>
                <a:tab pos="187960" algn="l"/>
                <a:tab pos="496570" algn="l"/>
                <a:tab pos="1158240" algn="l"/>
                <a:tab pos="2272030" algn="l"/>
                <a:tab pos="2593975" algn="l"/>
                <a:tab pos="3240405" algn="l"/>
                <a:tab pos="3625850" algn="l"/>
                <a:tab pos="4173220" algn="l"/>
                <a:tab pos="5639435" algn="l"/>
                <a:tab pos="7233920" algn="l"/>
                <a:tab pos="7955915" algn="l"/>
              </a:tabLst>
            </a:pPr>
            <a:r>
              <a:rPr dirty="0"/>
              <a:t>A	</a:t>
            </a:r>
            <a:r>
              <a:rPr spc="-5" dirty="0"/>
              <a:t>p</a:t>
            </a:r>
            <a:r>
              <a:rPr spc="-10" dirty="0"/>
              <a:t>o</a:t>
            </a:r>
            <a:r>
              <a:rPr dirty="0"/>
              <a:t>rt	</a:t>
            </a:r>
            <a:r>
              <a:rPr spc="-5" dirty="0"/>
              <a:t>nu</a:t>
            </a:r>
            <a:r>
              <a:rPr spc="-20" dirty="0"/>
              <a:t>m</a:t>
            </a:r>
            <a:r>
              <a:rPr spc="-5" dirty="0"/>
              <a:t>be</a:t>
            </a:r>
            <a:r>
              <a:rPr dirty="0"/>
              <a:t>r	is	</a:t>
            </a:r>
            <a:r>
              <a:rPr spc="-5" dirty="0"/>
              <a:t>par</a:t>
            </a:r>
            <a:r>
              <a:rPr dirty="0"/>
              <a:t>t	</a:t>
            </a:r>
            <a:r>
              <a:rPr spc="-10" dirty="0"/>
              <a:t>o</a:t>
            </a:r>
            <a:r>
              <a:rPr dirty="0"/>
              <a:t>f	</a:t>
            </a:r>
            <a:r>
              <a:rPr spc="-5" dirty="0"/>
              <a:t>th</a:t>
            </a:r>
            <a:r>
              <a:rPr dirty="0"/>
              <a:t>e	add</a:t>
            </a:r>
            <a:r>
              <a:rPr spc="-25" dirty="0"/>
              <a:t>r</a:t>
            </a:r>
            <a:r>
              <a:rPr dirty="0"/>
              <a:t>essing	i</a:t>
            </a:r>
            <a:r>
              <a:rPr spc="-15" dirty="0"/>
              <a:t>n</a:t>
            </a:r>
            <a:r>
              <a:rPr spc="-50" dirty="0"/>
              <a:t>f</a:t>
            </a:r>
            <a:r>
              <a:rPr spc="-5" dirty="0"/>
              <a:t>orm</a:t>
            </a:r>
            <a:r>
              <a:rPr spc="-30" dirty="0"/>
              <a:t>a</a:t>
            </a:r>
            <a:r>
              <a:rPr dirty="0"/>
              <a:t>ti</a:t>
            </a:r>
            <a:r>
              <a:rPr spc="-10" dirty="0"/>
              <a:t>o</a:t>
            </a:r>
            <a:r>
              <a:rPr dirty="0"/>
              <a:t>n	</a:t>
            </a:r>
            <a:r>
              <a:rPr spc="-5" dirty="0"/>
              <a:t>us</a:t>
            </a:r>
            <a:r>
              <a:rPr spc="-15" dirty="0"/>
              <a:t>e</a:t>
            </a:r>
            <a:r>
              <a:rPr dirty="0"/>
              <a:t>d	</a:t>
            </a:r>
            <a:r>
              <a:rPr spc="-25" dirty="0"/>
              <a:t>to</a:t>
            </a:r>
          </a:p>
          <a:p>
            <a:pPr marL="187325">
              <a:lnSpc>
                <a:spcPts val="2735"/>
              </a:lnSpc>
            </a:pPr>
            <a:r>
              <a:rPr spc="-5" dirty="0"/>
              <a:t>identify </a:t>
            </a: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senders</a:t>
            </a:r>
            <a:r>
              <a:rPr spc="-5" dirty="0"/>
              <a:t> </a:t>
            </a:r>
            <a:r>
              <a:rPr dirty="0"/>
              <a:t>and</a:t>
            </a:r>
            <a:r>
              <a:rPr spc="-10" dirty="0"/>
              <a:t> receivers </a:t>
            </a:r>
            <a:r>
              <a:rPr spc="-5" dirty="0"/>
              <a:t>of</a:t>
            </a:r>
            <a:r>
              <a:rPr spc="-10" dirty="0"/>
              <a:t> </a:t>
            </a:r>
            <a:r>
              <a:rPr spc="-5" dirty="0"/>
              <a:t>messages.</a:t>
            </a:r>
          </a:p>
          <a:p>
            <a:pPr marL="187325" indent="-172720">
              <a:lnSpc>
                <a:spcPct val="100000"/>
              </a:lnSpc>
              <a:spcBef>
                <a:spcPts val="515"/>
              </a:spcBef>
              <a:buFont typeface="Arial MT"/>
              <a:buChar char="•"/>
              <a:tabLst>
                <a:tab pos="187960" algn="l"/>
              </a:tabLst>
            </a:pPr>
            <a:r>
              <a:rPr spc="-20" dirty="0"/>
              <a:t>Port</a:t>
            </a:r>
            <a:r>
              <a:rPr dirty="0"/>
              <a:t> </a:t>
            </a:r>
            <a:r>
              <a:rPr spc="-10" dirty="0"/>
              <a:t>numbers </a:t>
            </a:r>
            <a:r>
              <a:rPr spc="-15" dirty="0"/>
              <a:t>are</a:t>
            </a:r>
            <a:r>
              <a:rPr spc="5" dirty="0"/>
              <a:t> </a:t>
            </a:r>
            <a:r>
              <a:rPr spc="-10" dirty="0"/>
              <a:t>most</a:t>
            </a:r>
            <a:r>
              <a:rPr spc="-15" dirty="0"/>
              <a:t> </a:t>
            </a:r>
            <a:r>
              <a:rPr spc="-10" dirty="0"/>
              <a:t>commonly</a:t>
            </a:r>
            <a:r>
              <a:rPr spc="-15" dirty="0"/>
              <a:t> </a:t>
            </a:r>
            <a:r>
              <a:rPr spc="-5" dirty="0"/>
              <a:t>used</a:t>
            </a:r>
            <a:r>
              <a:rPr spc="5" dirty="0"/>
              <a:t> </a:t>
            </a:r>
            <a:r>
              <a:rPr dirty="0"/>
              <a:t>with</a:t>
            </a:r>
            <a:r>
              <a:rPr spc="-10" dirty="0"/>
              <a:t> </a:t>
            </a:r>
            <a:r>
              <a:rPr spc="-35" dirty="0"/>
              <a:t>TCP/IP</a:t>
            </a:r>
            <a:r>
              <a:rPr spc="15" dirty="0"/>
              <a:t> </a:t>
            </a:r>
            <a:r>
              <a:rPr spc="-10" dirty="0"/>
              <a:t>connections.</a:t>
            </a:r>
          </a:p>
          <a:p>
            <a:pPr marL="187325" marR="6985" indent="-172720">
              <a:lnSpc>
                <a:spcPts val="2590"/>
              </a:lnSpc>
              <a:spcBef>
                <a:spcPts val="835"/>
              </a:spcBef>
              <a:buFont typeface="Arial MT"/>
              <a:buChar char="•"/>
              <a:tabLst>
                <a:tab pos="187960" algn="l"/>
                <a:tab pos="1051560" algn="l"/>
                <a:tab pos="1711325" algn="l"/>
                <a:tab pos="2940050" algn="l"/>
                <a:tab pos="3732529" algn="l"/>
                <a:tab pos="4938395" algn="l"/>
                <a:tab pos="6555740" algn="l"/>
                <a:tab pos="7006590" algn="l"/>
                <a:tab pos="7552055" algn="l"/>
              </a:tabLst>
            </a:pPr>
            <a:r>
              <a:rPr spc="-5" dirty="0"/>
              <a:t>Thes</a:t>
            </a:r>
            <a:r>
              <a:rPr dirty="0"/>
              <a:t>e	</a:t>
            </a:r>
            <a:r>
              <a:rPr spc="-5" dirty="0"/>
              <a:t>por</a:t>
            </a:r>
            <a:r>
              <a:rPr dirty="0"/>
              <a:t>t	</a:t>
            </a:r>
            <a:r>
              <a:rPr spc="-5" dirty="0"/>
              <a:t>numb</a:t>
            </a:r>
            <a:r>
              <a:rPr dirty="0"/>
              <a:t>e</a:t>
            </a:r>
            <a:r>
              <a:rPr spc="-35" dirty="0"/>
              <a:t>r</a:t>
            </a:r>
            <a:r>
              <a:rPr dirty="0"/>
              <a:t>s	al</a:t>
            </a:r>
            <a:r>
              <a:rPr spc="-10" dirty="0"/>
              <a:t>l</a:t>
            </a:r>
            <a:r>
              <a:rPr spc="-20" dirty="0"/>
              <a:t>o</a:t>
            </a:r>
            <a:r>
              <a:rPr dirty="0"/>
              <a:t>w	</a:t>
            </a:r>
            <a:r>
              <a:rPr spc="-5" dirty="0"/>
              <a:t>di</a:t>
            </a:r>
            <a:r>
              <a:rPr spc="-25" dirty="0"/>
              <a:t>f</a:t>
            </a:r>
            <a:r>
              <a:rPr spc="-65" dirty="0"/>
              <a:t>f</a:t>
            </a:r>
            <a:r>
              <a:rPr dirty="0"/>
              <a:t>e</a:t>
            </a:r>
            <a:r>
              <a:rPr spc="-30" dirty="0"/>
              <a:t>r</a:t>
            </a:r>
            <a:r>
              <a:rPr spc="15" dirty="0"/>
              <a:t>e</a:t>
            </a:r>
            <a:r>
              <a:rPr spc="-15" dirty="0"/>
              <a:t>n</a:t>
            </a:r>
            <a:r>
              <a:rPr dirty="0"/>
              <a:t>t	appli</a:t>
            </a:r>
            <a:r>
              <a:rPr spc="-20" dirty="0"/>
              <a:t>c</a:t>
            </a:r>
            <a:r>
              <a:rPr spc="-25" dirty="0"/>
              <a:t>a</a:t>
            </a:r>
            <a:r>
              <a:rPr dirty="0"/>
              <a:t>ti</a:t>
            </a:r>
            <a:r>
              <a:rPr spc="-20" dirty="0"/>
              <a:t>o</a:t>
            </a:r>
            <a:r>
              <a:rPr spc="-5" dirty="0"/>
              <a:t>n</a:t>
            </a:r>
            <a:r>
              <a:rPr dirty="0"/>
              <a:t>s	</a:t>
            </a:r>
            <a:r>
              <a:rPr spc="-10" dirty="0"/>
              <a:t>o</a:t>
            </a:r>
            <a:r>
              <a:rPr dirty="0"/>
              <a:t>n	the	</a:t>
            </a:r>
            <a:r>
              <a:rPr spc="5" dirty="0"/>
              <a:t>s</a:t>
            </a:r>
            <a:r>
              <a:rPr dirty="0"/>
              <a:t>ame  </a:t>
            </a:r>
            <a:r>
              <a:rPr spc="-10" dirty="0"/>
              <a:t>computer </a:t>
            </a:r>
            <a:r>
              <a:rPr spc="-15" dirty="0"/>
              <a:t>to</a:t>
            </a:r>
            <a:r>
              <a:rPr spc="-10" dirty="0"/>
              <a:t> share</a:t>
            </a:r>
            <a:r>
              <a:rPr spc="5" dirty="0"/>
              <a:t> </a:t>
            </a:r>
            <a:r>
              <a:rPr spc="-10" dirty="0"/>
              <a:t>network</a:t>
            </a:r>
            <a:r>
              <a:rPr spc="-15" dirty="0"/>
              <a:t> </a:t>
            </a:r>
            <a:r>
              <a:rPr spc="-10" dirty="0"/>
              <a:t>resources</a:t>
            </a:r>
            <a:r>
              <a:rPr spc="-15" dirty="0"/>
              <a:t> simultaneously.</a:t>
            </a:r>
          </a:p>
          <a:p>
            <a:pPr marL="187325" marR="6985" indent="-172720">
              <a:lnSpc>
                <a:spcPts val="2590"/>
              </a:lnSpc>
              <a:spcBef>
                <a:spcPts val="810"/>
              </a:spcBef>
              <a:buFont typeface="Arial MT"/>
              <a:buChar char="•"/>
              <a:tabLst>
                <a:tab pos="187960" algn="l"/>
              </a:tabLst>
            </a:pPr>
            <a:r>
              <a:rPr spc="-5" dirty="0"/>
              <a:t>The</a:t>
            </a:r>
            <a:r>
              <a:rPr spc="195" dirty="0"/>
              <a:t> </a:t>
            </a:r>
            <a:r>
              <a:rPr spc="-15" dirty="0"/>
              <a:t>physical</a:t>
            </a:r>
            <a:r>
              <a:rPr spc="204" dirty="0"/>
              <a:t> </a:t>
            </a:r>
            <a:r>
              <a:rPr spc="-5" dirty="0"/>
              <a:t>addresses</a:t>
            </a:r>
            <a:r>
              <a:rPr spc="195" dirty="0"/>
              <a:t> </a:t>
            </a:r>
            <a:r>
              <a:rPr spc="-5" dirty="0"/>
              <a:t>change</a:t>
            </a:r>
            <a:r>
              <a:rPr spc="204" dirty="0"/>
              <a:t> </a:t>
            </a:r>
            <a:r>
              <a:rPr spc="-15" dirty="0"/>
              <a:t>from</a:t>
            </a:r>
            <a:r>
              <a:rPr spc="195" dirty="0"/>
              <a:t> </a:t>
            </a:r>
            <a:r>
              <a:rPr spc="-5" dirty="0"/>
              <a:t>hop</a:t>
            </a:r>
            <a:r>
              <a:rPr spc="195" dirty="0"/>
              <a:t> </a:t>
            </a:r>
            <a:r>
              <a:rPr spc="-15" dirty="0"/>
              <a:t>to</a:t>
            </a:r>
            <a:r>
              <a:rPr spc="190" dirty="0"/>
              <a:t> </a:t>
            </a:r>
            <a:r>
              <a:rPr spc="-5" dirty="0"/>
              <a:t>hop,</a:t>
            </a:r>
            <a:r>
              <a:rPr spc="210" dirty="0"/>
              <a:t> </a:t>
            </a:r>
            <a:r>
              <a:rPr spc="-5" dirty="0"/>
              <a:t>but</a:t>
            </a:r>
            <a:r>
              <a:rPr spc="195" dirty="0"/>
              <a:t> </a:t>
            </a:r>
            <a:r>
              <a:rPr dirty="0"/>
              <a:t>the</a:t>
            </a:r>
            <a:r>
              <a:rPr spc="204" dirty="0"/>
              <a:t> </a:t>
            </a:r>
            <a:r>
              <a:rPr spc="-5" dirty="0"/>
              <a:t>logical </a:t>
            </a:r>
            <a:r>
              <a:rPr spc="-530" dirty="0"/>
              <a:t> </a:t>
            </a:r>
            <a:r>
              <a:rPr dirty="0"/>
              <a:t>and</a:t>
            </a:r>
            <a:r>
              <a:rPr spc="-5" dirty="0"/>
              <a:t> port addresses usually</a:t>
            </a:r>
            <a:r>
              <a:rPr dirty="0"/>
              <a:t> </a:t>
            </a:r>
            <a:r>
              <a:rPr spc="-5" dirty="0"/>
              <a:t>remain</a:t>
            </a:r>
            <a:r>
              <a:rPr spc="-15" dirty="0"/>
              <a:t> </a:t>
            </a:r>
            <a:r>
              <a:rPr dirty="0"/>
              <a:t>the </a:t>
            </a:r>
            <a:r>
              <a:rPr spc="-5" dirty="0"/>
              <a:t>same.</a:t>
            </a:r>
          </a:p>
          <a:p>
            <a:pPr marL="187325" marR="5715" indent="-172720">
              <a:lnSpc>
                <a:spcPts val="2590"/>
              </a:lnSpc>
              <a:spcBef>
                <a:spcPts val="810"/>
              </a:spcBef>
              <a:buFont typeface="Arial MT"/>
              <a:buChar char="•"/>
              <a:tabLst>
                <a:tab pos="187960" algn="l"/>
              </a:tabLst>
            </a:pPr>
            <a:r>
              <a:rPr spc="-10" dirty="0"/>
              <a:t>Example:</a:t>
            </a:r>
            <a:r>
              <a:rPr spc="175" dirty="0"/>
              <a:t> </a:t>
            </a:r>
            <a:r>
              <a:rPr dirty="0"/>
              <a:t>a</a:t>
            </a:r>
            <a:r>
              <a:rPr spc="170" dirty="0"/>
              <a:t> </a:t>
            </a:r>
            <a:r>
              <a:rPr spc="-5" dirty="0"/>
              <a:t>port</a:t>
            </a:r>
            <a:r>
              <a:rPr spc="185" dirty="0"/>
              <a:t> </a:t>
            </a:r>
            <a:r>
              <a:rPr spc="-5" dirty="0"/>
              <a:t>address</a:t>
            </a:r>
            <a:r>
              <a:rPr spc="180" dirty="0"/>
              <a:t> </a:t>
            </a:r>
            <a:r>
              <a:rPr dirty="0"/>
              <a:t>is</a:t>
            </a:r>
            <a:r>
              <a:rPr spc="185" dirty="0"/>
              <a:t> </a:t>
            </a:r>
            <a:r>
              <a:rPr dirty="0"/>
              <a:t>a</a:t>
            </a:r>
            <a:r>
              <a:rPr spc="170" dirty="0"/>
              <a:t> </a:t>
            </a:r>
            <a:r>
              <a:rPr b="1" spc="-5" dirty="0">
                <a:latin typeface="Calibri"/>
                <a:cs typeface="Calibri"/>
              </a:rPr>
              <a:t>16-bit</a:t>
            </a:r>
            <a:r>
              <a:rPr b="1" spc="19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address</a:t>
            </a:r>
            <a:r>
              <a:rPr b="1" spc="200" dirty="0">
                <a:latin typeface="Calibri"/>
                <a:cs typeface="Calibri"/>
              </a:rPr>
              <a:t> </a:t>
            </a:r>
            <a:r>
              <a:rPr spc="-10" dirty="0"/>
              <a:t>represented</a:t>
            </a:r>
            <a:r>
              <a:rPr spc="190" dirty="0"/>
              <a:t> </a:t>
            </a:r>
            <a:r>
              <a:rPr spc="-10" dirty="0"/>
              <a:t>by</a:t>
            </a:r>
            <a:r>
              <a:rPr spc="195" dirty="0"/>
              <a:t> </a:t>
            </a:r>
            <a:r>
              <a:rPr spc="-5" dirty="0"/>
              <a:t>one </a:t>
            </a:r>
            <a:r>
              <a:rPr spc="-530" dirty="0"/>
              <a:t> </a:t>
            </a:r>
            <a:r>
              <a:rPr spc="-5" dirty="0"/>
              <a:t>decimal</a:t>
            </a:r>
            <a:r>
              <a:rPr spc="-20" dirty="0"/>
              <a:t> </a:t>
            </a:r>
            <a:r>
              <a:rPr spc="-5" dirty="0"/>
              <a:t>number</a:t>
            </a:r>
            <a:r>
              <a:rPr spc="5" dirty="0"/>
              <a:t> </a:t>
            </a:r>
            <a:r>
              <a:rPr spc="-5" dirty="0"/>
              <a:t>753</a:t>
            </a: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293878"/>
            <a:ext cx="306006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0" dirty="0">
                <a:solidFill>
                  <a:srgbClr val="BE9000"/>
                </a:solidFill>
                <a:latin typeface="Calibri Light"/>
                <a:cs typeface="Calibri Light"/>
              </a:rPr>
              <a:t>Specific</a:t>
            </a:r>
            <a:r>
              <a:rPr sz="3300" spc="-145" dirty="0">
                <a:solidFill>
                  <a:srgbClr val="BE9000"/>
                </a:solidFill>
                <a:latin typeface="Calibri Light"/>
                <a:cs typeface="Calibri Light"/>
              </a:rPr>
              <a:t> </a:t>
            </a:r>
            <a:r>
              <a:rPr sz="3300" spc="-30" dirty="0">
                <a:solidFill>
                  <a:srgbClr val="BE9000"/>
                </a:solidFill>
                <a:latin typeface="Calibri Light"/>
                <a:cs typeface="Calibri Light"/>
              </a:rPr>
              <a:t>Addresses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348181"/>
            <a:ext cx="34791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785" indent="-1727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85420" algn="l"/>
                <a:tab pos="1137285" algn="l"/>
                <a:tab pos="2879725" algn="l"/>
              </a:tabLst>
            </a:pPr>
            <a:r>
              <a:rPr sz="2400" spc="-5" dirty="0">
                <a:latin typeface="Calibri"/>
                <a:cs typeface="Calibri"/>
              </a:rPr>
              <a:t>Som</a:t>
            </a:r>
            <a:r>
              <a:rPr sz="2400" dirty="0">
                <a:latin typeface="Calibri"/>
                <a:cs typeface="Calibri"/>
              </a:rPr>
              <a:t>e	appl</a:t>
            </a:r>
            <a:r>
              <a:rPr sz="2400" spc="-15" dirty="0">
                <a:latin typeface="Calibri"/>
                <a:cs typeface="Calibri"/>
              </a:rPr>
              <a:t>i</a:t>
            </a:r>
            <a:r>
              <a:rPr sz="2400" spc="-20" dirty="0">
                <a:latin typeface="Calibri"/>
                <a:cs typeface="Calibri"/>
              </a:rPr>
              <a:t>c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ti</a:t>
            </a:r>
            <a:r>
              <a:rPr sz="2400" spc="-10" dirty="0">
                <a:latin typeface="Calibri"/>
                <a:cs typeface="Calibri"/>
              </a:rPr>
              <a:t>o</a:t>
            </a:r>
            <a:r>
              <a:rPr sz="2400" spc="-5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s	</a:t>
            </a:r>
            <a:r>
              <a:rPr sz="2400" spc="-5" dirty="0">
                <a:latin typeface="Calibri"/>
                <a:cs typeface="Calibri"/>
              </a:rPr>
              <a:t>h</a:t>
            </a:r>
            <a:r>
              <a:rPr sz="2400" spc="-5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69790" y="1348181"/>
            <a:ext cx="451548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52295" algn="l"/>
                <a:tab pos="3338195" algn="l"/>
                <a:tab pos="4102100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dirty="0">
                <a:latin typeface="Calibri"/>
                <a:cs typeface="Calibri"/>
              </a:rPr>
              <a:t>r</a:t>
            </a:r>
            <a:r>
              <a:rPr sz="2400" spc="-5" dirty="0">
                <a:latin typeface="Calibri"/>
                <a:cs typeface="Calibri"/>
              </a:rPr>
              <a:t>-fr</a:t>
            </a:r>
            <a:r>
              <a:rPr sz="2400" spc="5" dirty="0">
                <a:latin typeface="Calibri"/>
                <a:cs typeface="Calibri"/>
              </a:rPr>
              <a:t>i</a:t>
            </a:r>
            <a:r>
              <a:rPr sz="2400" dirty="0">
                <a:latin typeface="Calibri"/>
                <a:cs typeface="Calibri"/>
              </a:rPr>
              <a:t>en</a:t>
            </a:r>
            <a:r>
              <a:rPr sz="2400" spc="5" dirty="0">
                <a:latin typeface="Calibri"/>
                <a:cs typeface="Calibri"/>
              </a:rPr>
              <a:t>d</a:t>
            </a:r>
            <a:r>
              <a:rPr sz="2400" dirty="0">
                <a:latin typeface="Calibri"/>
                <a:cs typeface="Calibri"/>
              </a:rPr>
              <a:t>ly	add</a:t>
            </a:r>
            <a:r>
              <a:rPr sz="2400" spc="-40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esses	th</a:t>
            </a:r>
            <a:r>
              <a:rPr sz="2400" spc="-25" dirty="0">
                <a:latin typeface="Calibri"/>
                <a:cs typeface="Calibri"/>
              </a:rPr>
              <a:t>a</a:t>
            </a:r>
            <a:r>
              <a:rPr sz="2400" dirty="0">
                <a:latin typeface="Calibri"/>
                <a:cs typeface="Calibri"/>
              </a:rPr>
              <a:t>t	a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1951" y="1678051"/>
            <a:ext cx="46450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Calibri"/>
                <a:cs typeface="Calibri"/>
              </a:rPr>
              <a:t>designed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specific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application.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31951" y="2438527"/>
            <a:ext cx="67106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3230" algn="l"/>
                <a:tab pos="4926330" algn="l"/>
                <a:tab pos="5549900" algn="l"/>
              </a:tabLst>
            </a:pPr>
            <a:r>
              <a:rPr sz="2400" spc="-20" dirty="0">
                <a:latin typeface="Calibri"/>
                <a:cs typeface="Calibri"/>
              </a:rPr>
              <a:t>narayan@daffodilvarsity.edu.bd)	</a:t>
            </a:r>
            <a:r>
              <a:rPr sz="2400" spc="-5" dirty="0">
                <a:latin typeface="Calibri"/>
                <a:cs typeface="Calibri"/>
              </a:rPr>
              <a:t>and	</a:t>
            </a:r>
            <a:r>
              <a:rPr sz="2400" dirty="0">
                <a:latin typeface="Calibri"/>
                <a:cs typeface="Calibri"/>
              </a:rPr>
              <a:t>the	</a:t>
            </a:r>
            <a:r>
              <a:rPr sz="2400" spc="-15" dirty="0">
                <a:latin typeface="Calibri"/>
                <a:cs typeface="Calibri"/>
              </a:rPr>
              <a:t>Universal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9740" y="2109342"/>
            <a:ext cx="8225790" cy="720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2720" marR="5080" indent="-172720" algn="r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172720" algn="l"/>
                <a:tab pos="1711325" algn="l"/>
                <a:tab pos="2987040" algn="l"/>
                <a:tab pos="3775075" algn="l"/>
                <a:tab pos="4924425" algn="l"/>
                <a:tab pos="6257925" algn="l"/>
                <a:tab pos="7078345" algn="l"/>
              </a:tabLst>
            </a:pPr>
            <a:r>
              <a:rPr sz="2400" spc="-5" dirty="0">
                <a:latin typeface="Calibri"/>
                <a:cs typeface="Calibri"/>
              </a:rPr>
              <a:t>E</a:t>
            </a:r>
            <a:r>
              <a:rPr sz="2400" spc="-40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dirty="0">
                <a:latin typeface="Calibri"/>
                <a:cs typeface="Calibri"/>
              </a:rPr>
              <a:t>s	include	the	</a:t>
            </a:r>
            <a:r>
              <a:rPr sz="2400" spc="5" dirty="0">
                <a:latin typeface="Calibri"/>
                <a:cs typeface="Calibri"/>
              </a:rPr>
              <a:t>e</a:t>
            </a:r>
            <a:r>
              <a:rPr sz="2400" spc="-5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mail	add</a:t>
            </a:r>
            <a:r>
              <a:rPr sz="2400" spc="-35" dirty="0">
                <a:latin typeface="Calibri"/>
                <a:cs typeface="Calibri"/>
              </a:rPr>
              <a:t>r</a:t>
            </a:r>
            <a:r>
              <a:rPr sz="2400" dirty="0">
                <a:latin typeface="Calibri"/>
                <a:cs typeface="Calibri"/>
              </a:rPr>
              <a:t>ess	</a:t>
            </a:r>
            <a:r>
              <a:rPr sz="2400" spc="-5" dirty="0">
                <a:latin typeface="Calibri"/>
                <a:cs typeface="Calibri"/>
              </a:rPr>
              <a:t>(</a:t>
            </a:r>
            <a:r>
              <a:rPr sz="2400" spc="-45" dirty="0">
                <a:latin typeface="Calibri"/>
                <a:cs typeface="Calibri"/>
              </a:rPr>
              <a:t>f</a:t>
            </a:r>
            <a:r>
              <a:rPr sz="2400" spc="-5" dirty="0">
                <a:latin typeface="Calibri"/>
                <a:cs typeface="Calibri"/>
              </a:rPr>
              <a:t>o</a:t>
            </a:r>
            <a:r>
              <a:rPr sz="2400" dirty="0">
                <a:latin typeface="Calibri"/>
                <a:cs typeface="Calibri"/>
              </a:rPr>
              <a:t>r	</a:t>
            </a:r>
            <a:r>
              <a:rPr sz="2400" spc="-35" dirty="0">
                <a:latin typeface="Calibri"/>
                <a:cs typeface="Calibri"/>
              </a:rPr>
              <a:t>e</a:t>
            </a:r>
            <a:r>
              <a:rPr sz="2400" spc="-45" dirty="0">
                <a:latin typeface="Calibri"/>
                <a:cs typeface="Calibri"/>
              </a:rPr>
              <a:t>x</a:t>
            </a:r>
            <a:r>
              <a:rPr sz="2400" dirty="0">
                <a:latin typeface="Calibri"/>
                <a:cs typeface="Calibri"/>
              </a:rPr>
              <a:t>ample,</a:t>
            </a:r>
            <a:endParaRPr sz="2400">
              <a:latin typeface="Calibri"/>
              <a:cs typeface="Calibri"/>
            </a:endParaRPr>
          </a:p>
          <a:p>
            <a:pPr marR="6985" algn="r">
              <a:lnSpc>
                <a:spcPts val="2735"/>
              </a:lnSpc>
            </a:pPr>
            <a:r>
              <a:rPr sz="2400" spc="-15" dirty="0">
                <a:latin typeface="Calibri"/>
                <a:cs typeface="Calibri"/>
              </a:rPr>
              <a:t>Resource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31951" y="2767965"/>
            <a:ext cx="8052434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 algn="just">
              <a:lnSpc>
                <a:spcPts val="2590"/>
              </a:lnSpc>
              <a:spcBef>
                <a:spcPts val="425"/>
              </a:spcBef>
            </a:pPr>
            <a:r>
              <a:rPr sz="2400" spc="-15" dirty="0">
                <a:latin typeface="Calibri"/>
                <a:cs typeface="Calibri"/>
              </a:rPr>
              <a:t>Locator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(URL)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(for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example,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www.daffodilvarsity.edu.bd).</a:t>
            </a:r>
            <a:r>
              <a:rPr sz="2400" spc="5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first </a:t>
            </a:r>
            <a:r>
              <a:rPr sz="2400" spc="-10" dirty="0">
                <a:latin typeface="Calibri"/>
                <a:cs typeface="Calibri"/>
              </a:rPr>
              <a:t>defines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recipient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an e-mail; the </a:t>
            </a:r>
            <a:r>
              <a:rPr sz="2400" spc="-10" dirty="0">
                <a:latin typeface="Calibri"/>
                <a:cs typeface="Calibri"/>
              </a:rPr>
              <a:t>second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 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document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World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Wide </a:t>
            </a:r>
            <a:r>
              <a:rPr sz="2400" spc="-25" dirty="0">
                <a:latin typeface="Calibri"/>
                <a:cs typeface="Calibri"/>
              </a:rPr>
              <a:t>Web.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293878"/>
            <a:ext cx="152082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0" dirty="0">
                <a:solidFill>
                  <a:srgbClr val="BE9000"/>
                </a:solidFill>
                <a:latin typeface="Calibri Light"/>
                <a:cs typeface="Calibri Light"/>
              </a:rPr>
              <a:t>Exercises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4340" y="1348181"/>
            <a:ext cx="7936230" cy="105029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10185" marR="30480" indent="-172720" algn="just">
              <a:lnSpc>
                <a:spcPct val="90100"/>
              </a:lnSpc>
              <a:spcBef>
                <a:spcPts val="385"/>
              </a:spcBef>
              <a:buFont typeface="Arial MT"/>
              <a:buChar char="•"/>
              <a:tabLst>
                <a:tab pos="210820" algn="l"/>
              </a:tabLst>
            </a:pPr>
            <a:r>
              <a:rPr sz="2400" dirty="0">
                <a:latin typeface="Calibri"/>
                <a:cs typeface="Calibri"/>
              </a:rPr>
              <a:t>Go </a:t>
            </a:r>
            <a:r>
              <a:rPr sz="2400" spc="-10" dirty="0">
                <a:latin typeface="Calibri"/>
                <a:cs typeface="Calibri"/>
              </a:rPr>
              <a:t>through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exercises </a:t>
            </a:r>
            <a:r>
              <a:rPr sz="2400" spc="-10" dirty="0">
                <a:latin typeface="Calibri"/>
                <a:cs typeface="Calibri"/>
              </a:rPr>
              <a:t>given </a:t>
            </a:r>
            <a:r>
              <a:rPr sz="2400" spc="-15" dirty="0">
                <a:latin typeface="Calibri"/>
                <a:cs typeface="Calibri"/>
              </a:rPr>
              <a:t>at </a:t>
            </a:r>
            <a:r>
              <a:rPr sz="2400" dirty="0">
                <a:latin typeface="Calibri"/>
                <a:cs typeface="Calibri"/>
              </a:rPr>
              <a:t>the end </a:t>
            </a:r>
            <a:r>
              <a:rPr sz="2400" spc="-10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35" dirty="0">
                <a:latin typeface="Calibri"/>
                <a:cs typeface="Calibri"/>
              </a:rPr>
              <a:t>chapter. </a:t>
            </a:r>
            <a:r>
              <a:rPr sz="2400" spc="-10" dirty="0">
                <a:latin typeface="Calibri"/>
                <a:cs typeface="Calibri"/>
              </a:rPr>
              <a:t>Note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that,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are following </a:t>
            </a:r>
            <a:r>
              <a:rPr sz="2400" dirty="0">
                <a:latin typeface="Calibri"/>
                <a:cs typeface="Calibri"/>
              </a:rPr>
              <a:t>the 4</a:t>
            </a:r>
            <a:r>
              <a:rPr sz="2400" baseline="24305" dirty="0">
                <a:latin typeface="Calibri"/>
                <a:cs typeface="Calibri"/>
              </a:rPr>
              <a:t>th </a:t>
            </a:r>
            <a:r>
              <a:rPr sz="2400" spc="-10" dirty="0">
                <a:latin typeface="Calibri"/>
                <a:cs typeface="Calibri"/>
              </a:rPr>
              <a:t>Edition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spc="-20" dirty="0">
                <a:latin typeface="Calibri"/>
                <a:cs typeface="Calibri"/>
              </a:rPr>
              <a:t>Forouzan </a:t>
            </a:r>
            <a:r>
              <a:rPr sz="2400" dirty="0">
                <a:latin typeface="Calibri"/>
                <a:cs typeface="Calibri"/>
              </a:rPr>
              <a:t>Book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this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chapter.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2286000"/>
            <a:ext cx="5905500" cy="28575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4424" y="1644395"/>
            <a:ext cx="8189976" cy="376580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431101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Summary</a:t>
            </a:r>
            <a:r>
              <a:rPr sz="3300" b="1" spc="-3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of</a:t>
            </a:r>
            <a:r>
              <a:rPr sz="3300" b="1" spc="-3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the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35" dirty="0">
                <a:solidFill>
                  <a:srgbClr val="00CC00"/>
                </a:solidFill>
                <a:latin typeface="Cambria"/>
                <a:cs typeface="Cambria"/>
              </a:rPr>
              <a:t>layers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1063" y="6466621"/>
            <a:ext cx="21082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latin typeface="Arial"/>
                <a:cs typeface="Arial"/>
              </a:rPr>
              <a:t>2.</a:t>
            </a:r>
            <a:fld id="{81D60167-4931-47E6-BA6A-407CBD079E47}" type="slidenum">
              <a:rPr sz="900" b="1" dirty="0">
                <a:latin typeface="Arial"/>
                <a:cs typeface="Arial"/>
              </a:rPr>
              <a:t>2</a:t>
            </a:fld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8100" y="845819"/>
            <a:ext cx="9012555" cy="2513965"/>
            <a:chOff x="38100" y="845819"/>
            <a:chExt cx="9012555" cy="251396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671" y="1037643"/>
              <a:ext cx="507077" cy="2511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5131" y="845819"/>
              <a:ext cx="1210818" cy="73075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89532" y="845819"/>
              <a:ext cx="683513" cy="73075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78151" y="845819"/>
              <a:ext cx="883158" cy="7307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564892" y="845819"/>
              <a:ext cx="1297685" cy="73075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567684" y="845819"/>
              <a:ext cx="1559814" cy="730758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832603" y="845819"/>
              <a:ext cx="1085850" cy="7307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623559" y="845819"/>
              <a:ext cx="779526" cy="730758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08191" y="845819"/>
              <a:ext cx="892302" cy="73075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05600" y="845819"/>
              <a:ext cx="1366266" cy="730758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776971" y="845819"/>
              <a:ext cx="1273302" cy="73075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8100" y="1202435"/>
              <a:ext cx="1184910" cy="730758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97636" y="1202435"/>
              <a:ext cx="683513" cy="73075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55775" y="1202435"/>
              <a:ext cx="880110" cy="73075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10511" y="1202435"/>
              <a:ext cx="887730" cy="730758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2372867" y="1202435"/>
              <a:ext cx="1283970" cy="730758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223260" y="1202435"/>
              <a:ext cx="517410" cy="73075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415284" y="1202435"/>
              <a:ext cx="930401" cy="730758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020311" y="1202435"/>
              <a:ext cx="1439417" cy="730758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5132832" y="1202435"/>
              <a:ext cx="1296162" cy="730758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103620" y="1202435"/>
              <a:ext cx="1561337" cy="73075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339583" y="1202435"/>
              <a:ext cx="1084326" cy="73075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8098535" y="1202435"/>
              <a:ext cx="951737" cy="73075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38100" y="1559051"/>
              <a:ext cx="1454658" cy="73075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315211" y="1559051"/>
              <a:ext cx="720089" cy="730758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857755" y="1559051"/>
              <a:ext cx="1314450" cy="73075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2993135" y="1559051"/>
              <a:ext cx="989838" cy="730758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05428" y="1559051"/>
              <a:ext cx="1210818" cy="730758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4582667" y="1559051"/>
              <a:ext cx="521982" cy="730758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29" cstate="print"/>
            <a:stretch>
              <a:fillRect/>
            </a:stretch>
          </p:blipFill>
          <p:spPr>
            <a:xfrm>
              <a:off x="4927091" y="1559051"/>
              <a:ext cx="1018793" cy="73075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512308" y="1559051"/>
              <a:ext cx="534149" cy="730758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5612891" y="1559051"/>
              <a:ext cx="715517" cy="730758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30" cstate="print"/>
            <a:stretch>
              <a:fillRect/>
            </a:stretch>
          </p:blipFill>
          <p:spPr>
            <a:xfrm>
              <a:off x="5894832" y="1559051"/>
              <a:ext cx="534149" cy="730758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5995415" y="1559051"/>
              <a:ext cx="1555241" cy="730758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7117080" y="1559051"/>
              <a:ext cx="515861" cy="730758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34" cstate="print"/>
            <a:stretch>
              <a:fillRect/>
            </a:stretch>
          </p:blipFill>
          <p:spPr>
            <a:xfrm>
              <a:off x="7455407" y="1559051"/>
              <a:ext cx="1512570" cy="730758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534400" y="1559051"/>
              <a:ext cx="515861" cy="730758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35" cstate="print"/>
            <a:stretch>
              <a:fillRect/>
            </a:stretch>
          </p:blipFill>
          <p:spPr>
            <a:xfrm>
              <a:off x="38100" y="1915667"/>
              <a:ext cx="1689354" cy="730758"/>
            </a:xfrm>
            <a:prstGeom prst="rect">
              <a:avLst/>
            </a:prstGeom>
          </p:spPr>
        </p:pic>
        <p:pic>
          <p:nvPicPr>
            <p:cNvPr id="41" name="object 4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1293875" y="1915667"/>
              <a:ext cx="515861" cy="730758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1482852" y="1915667"/>
              <a:ext cx="939546" cy="730758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37" cstate="print"/>
            <a:stretch>
              <a:fillRect/>
            </a:stretch>
          </p:blipFill>
          <p:spPr>
            <a:xfrm>
              <a:off x="2095500" y="1915667"/>
              <a:ext cx="1916429" cy="730758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578352" y="1915667"/>
              <a:ext cx="517410" cy="730758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38" cstate="print"/>
            <a:stretch>
              <a:fillRect/>
            </a:stretch>
          </p:blipFill>
          <p:spPr>
            <a:xfrm>
              <a:off x="3768852" y="1915667"/>
              <a:ext cx="1689353" cy="730758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39" cstate="print"/>
            <a:stretch>
              <a:fillRect/>
            </a:stretch>
          </p:blipFill>
          <p:spPr>
            <a:xfrm>
              <a:off x="5131308" y="1915667"/>
              <a:ext cx="1178814" cy="730758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5983223" y="1915667"/>
              <a:ext cx="1296162" cy="730758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41" cstate="print"/>
            <a:stretch>
              <a:fillRect/>
            </a:stretch>
          </p:blipFill>
          <p:spPr>
            <a:xfrm>
              <a:off x="6952488" y="1915667"/>
              <a:ext cx="637794" cy="730758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42" cstate="print"/>
            <a:stretch>
              <a:fillRect/>
            </a:stretch>
          </p:blipFill>
          <p:spPr>
            <a:xfrm>
              <a:off x="7263383" y="1915667"/>
              <a:ext cx="1786889" cy="730758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31" cstate="print"/>
            <a:stretch>
              <a:fillRect/>
            </a:stretch>
          </p:blipFill>
          <p:spPr>
            <a:xfrm>
              <a:off x="38100" y="2272283"/>
              <a:ext cx="715518" cy="730758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43" cstate="print"/>
            <a:stretch>
              <a:fillRect/>
            </a:stretch>
          </p:blipFill>
          <p:spPr>
            <a:xfrm>
              <a:off x="405384" y="2272283"/>
              <a:ext cx="889254" cy="730758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861060" y="2272283"/>
              <a:ext cx="515861" cy="730758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44" cstate="print"/>
            <a:stretch>
              <a:fillRect/>
            </a:stretch>
          </p:blipFill>
          <p:spPr>
            <a:xfrm>
              <a:off x="1028700" y="2272283"/>
              <a:ext cx="829818" cy="730758"/>
            </a:xfrm>
            <a:prstGeom prst="rect">
              <a:avLst/>
            </a:prstGeom>
          </p:spPr>
        </p:pic>
        <p:pic>
          <p:nvPicPr>
            <p:cNvPr id="54" name="object 54"/>
            <p:cNvPicPr/>
            <p:nvPr/>
          </p:nvPicPr>
          <p:blipFill>
            <a:blip r:embed="rId45" cstate="print"/>
            <a:stretch>
              <a:fillRect/>
            </a:stretch>
          </p:blipFill>
          <p:spPr>
            <a:xfrm>
              <a:off x="1508760" y="2272283"/>
              <a:ext cx="902969" cy="730758"/>
            </a:xfrm>
            <a:prstGeom prst="rect">
              <a:avLst/>
            </a:prstGeom>
          </p:spPr>
        </p:pic>
        <p:pic>
          <p:nvPicPr>
            <p:cNvPr id="55" name="object 55"/>
            <p:cNvPicPr/>
            <p:nvPr/>
          </p:nvPicPr>
          <p:blipFill>
            <a:blip r:embed="rId46" cstate="print"/>
            <a:stretch>
              <a:fillRect/>
            </a:stretch>
          </p:blipFill>
          <p:spPr>
            <a:xfrm>
              <a:off x="2063495" y="2272283"/>
              <a:ext cx="863345" cy="730758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47" cstate="print"/>
            <a:stretch>
              <a:fillRect/>
            </a:stretch>
          </p:blipFill>
          <p:spPr>
            <a:xfrm>
              <a:off x="2578607" y="2272283"/>
              <a:ext cx="983742" cy="730758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48" cstate="print"/>
            <a:stretch>
              <a:fillRect/>
            </a:stretch>
          </p:blipFill>
          <p:spPr>
            <a:xfrm>
              <a:off x="3214116" y="2272283"/>
              <a:ext cx="881633" cy="730758"/>
            </a:xfrm>
            <a:prstGeom prst="rect">
              <a:avLst/>
            </a:prstGeom>
          </p:spPr>
        </p:pic>
        <p:pic>
          <p:nvPicPr>
            <p:cNvPr id="58" name="object 58"/>
            <p:cNvPicPr/>
            <p:nvPr/>
          </p:nvPicPr>
          <p:blipFill>
            <a:blip r:embed="rId40" cstate="print"/>
            <a:stretch>
              <a:fillRect/>
            </a:stretch>
          </p:blipFill>
          <p:spPr>
            <a:xfrm>
              <a:off x="3745991" y="2272283"/>
              <a:ext cx="1296162" cy="730758"/>
            </a:xfrm>
            <a:prstGeom prst="rect">
              <a:avLst/>
            </a:prstGeom>
          </p:spPr>
        </p:pic>
        <p:pic>
          <p:nvPicPr>
            <p:cNvPr id="59" name="object 5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93920" y="2272283"/>
              <a:ext cx="1559814" cy="730758"/>
            </a:xfrm>
            <a:prstGeom prst="rect">
              <a:avLst/>
            </a:prstGeom>
          </p:spPr>
        </p:pic>
        <p:pic>
          <p:nvPicPr>
            <p:cNvPr id="60" name="object 60"/>
            <p:cNvPicPr/>
            <p:nvPr/>
          </p:nvPicPr>
          <p:blipFill>
            <a:blip r:embed="rId49" cstate="print"/>
            <a:stretch>
              <a:fillRect/>
            </a:stretch>
          </p:blipFill>
          <p:spPr>
            <a:xfrm>
              <a:off x="5905500" y="2272283"/>
              <a:ext cx="1082802" cy="730758"/>
            </a:xfrm>
            <a:prstGeom prst="rect">
              <a:avLst/>
            </a:prstGeom>
          </p:spPr>
        </p:pic>
        <p:pic>
          <p:nvPicPr>
            <p:cNvPr id="61" name="object 61"/>
            <p:cNvPicPr/>
            <p:nvPr/>
          </p:nvPicPr>
          <p:blipFill>
            <a:blip r:embed="rId50" cstate="print"/>
            <a:stretch>
              <a:fillRect/>
            </a:stretch>
          </p:blipFill>
          <p:spPr>
            <a:xfrm>
              <a:off x="6640068" y="2272283"/>
              <a:ext cx="637794" cy="730758"/>
            </a:xfrm>
            <a:prstGeom prst="rect">
              <a:avLst/>
            </a:prstGeom>
          </p:spPr>
        </p:pic>
        <p:pic>
          <p:nvPicPr>
            <p:cNvPr id="62" name="object 62"/>
            <p:cNvPicPr/>
            <p:nvPr/>
          </p:nvPicPr>
          <p:blipFill>
            <a:blip r:embed="rId51" cstate="print"/>
            <a:stretch>
              <a:fillRect/>
            </a:stretch>
          </p:blipFill>
          <p:spPr>
            <a:xfrm>
              <a:off x="6929628" y="2272283"/>
              <a:ext cx="1191005" cy="730758"/>
            </a:xfrm>
            <a:prstGeom prst="rect">
              <a:avLst/>
            </a:prstGeom>
          </p:spPr>
        </p:pic>
        <p:pic>
          <p:nvPicPr>
            <p:cNvPr id="63" name="object 63"/>
            <p:cNvPicPr/>
            <p:nvPr/>
          </p:nvPicPr>
          <p:blipFill>
            <a:blip r:embed="rId52" cstate="print"/>
            <a:stretch>
              <a:fillRect/>
            </a:stretch>
          </p:blipFill>
          <p:spPr>
            <a:xfrm>
              <a:off x="7772400" y="2272283"/>
              <a:ext cx="707898" cy="730758"/>
            </a:xfrm>
            <a:prstGeom prst="rect">
              <a:avLst/>
            </a:prstGeom>
          </p:spPr>
        </p:pic>
        <p:pic>
          <p:nvPicPr>
            <p:cNvPr id="64" name="object 64"/>
            <p:cNvPicPr/>
            <p:nvPr/>
          </p:nvPicPr>
          <p:blipFill>
            <a:blip r:embed="rId53" cstate="print"/>
            <a:stretch>
              <a:fillRect/>
            </a:stretch>
          </p:blipFill>
          <p:spPr>
            <a:xfrm>
              <a:off x="8132064" y="2272283"/>
              <a:ext cx="918209" cy="730758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100" y="2628899"/>
              <a:ext cx="1210818" cy="73075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815340" y="2628899"/>
              <a:ext cx="521982" cy="730758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54" cstate="print"/>
            <a:stretch>
              <a:fillRect/>
            </a:stretch>
          </p:blipFill>
          <p:spPr>
            <a:xfrm>
              <a:off x="978408" y="2628899"/>
              <a:ext cx="1498854" cy="730758"/>
            </a:xfrm>
            <a:prstGeom prst="rect">
              <a:avLst/>
            </a:prstGeom>
          </p:spPr>
        </p:pic>
        <p:pic>
          <p:nvPicPr>
            <p:cNvPr id="68" name="object 68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2043683" y="2628899"/>
              <a:ext cx="515861" cy="730758"/>
            </a:xfrm>
            <a:prstGeom prst="rect">
              <a:avLst/>
            </a:prstGeom>
          </p:spPr>
        </p:pic>
        <p:pic>
          <p:nvPicPr>
            <p:cNvPr id="69" name="object 69"/>
            <p:cNvPicPr/>
            <p:nvPr/>
          </p:nvPicPr>
          <p:blipFill>
            <a:blip r:embed="rId55" cstate="print"/>
            <a:stretch>
              <a:fillRect/>
            </a:stretch>
          </p:blipFill>
          <p:spPr>
            <a:xfrm>
              <a:off x="2197607" y="2628899"/>
              <a:ext cx="1027938" cy="730758"/>
            </a:xfrm>
            <a:prstGeom prst="rect">
              <a:avLst/>
            </a:prstGeom>
          </p:spPr>
        </p:pic>
        <p:pic>
          <p:nvPicPr>
            <p:cNvPr id="70" name="object 70"/>
            <p:cNvPicPr/>
            <p:nvPr/>
          </p:nvPicPr>
          <p:blipFill>
            <a:blip r:embed="rId56" cstate="print"/>
            <a:stretch>
              <a:fillRect/>
            </a:stretch>
          </p:blipFill>
          <p:spPr>
            <a:xfrm>
              <a:off x="2866644" y="2628899"/>
              <a:ext cx="910590" cy="730758"/>
            </a:xfrm>
            <a:prstGeom prst="rect">
              <a:avLst/>
            </a:prstGeom>
          </p:spPr>
        </p:pic>
        <p:pic>
          <p:nvPicPr>
            <p:cNvPr id="71" name="object 71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3343655" y="2628899"/>
              <a:ext cx="515861" cy="730758"/>
            </a:xfrm>
            <a:prstGeom prst="rect">
              <a:avLst/>
            </a:prstGeom>
          </p:spPr>
        </p:pic>
        <p:pic>
          <p:nvPicPr>
            <p:cNvPr id="72" name="object 72"/>
            <p:cNvPicPr/>
            <p:nvPr/>
          </p:nvPicPr>
          <p:blipFill>
            <a:blip r:embed="rId32" cstate="print"/>
            <a:stretch>
              <a:fillRect/>
            </a:stretch>
          </p:blipFill>
          <p:spPr>
            <a:xfrm>
              <a:off x="3500628" y="2628899"/>
              <a:ext cx="1555241" cy="730758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4622291" y="2628899"/>
              <a:ext cx="515861" cy="730758"/>
            </a:xfrm>
            <a:prstGeom prst="rect">
              <a:avLst/>
            </a:prstGeom>
          </p:spPr>
        </p:pic>
        <p:pic>
          <p:nvPicPr>
            <p:cNvPr id="74" name="object 74"/>
            <p:cNvPicPr/>
            <p:nvPr/>
          </p:nvPicPr>
          <p:blipFill>
            <a:blip r:embed="rId57" cstate="print"/>
            <a:stretch>
              <a:fillRect/>
            </a:stretch>
          </p:blipFill>
          <p:spPr>
            <a:xfrm>
              <a:off x="4779264" y="2628899"/>
              <a:ext cx="1690877" cy="730758"/>
            </a:xfrm>
            <a:prstGeom prst="rect">
              <a:avLst/>
            </a:prstGeom>
          </p:spPr>
        </p:pic>
        <p:pic>
          <p:nvPicPr>
            <p:cNvPr id="75" name="object 75"/>
            <p:cNvPicPr/>
            <p:nvPr/>
          </p:nvPicPr>
          <p:blipFill>
            <a:blip r:embed="rId33" cstate="print"/>
            <a:stretch>
              <a:fillRect/>
            </a:stretch>
          </p:blipFill>
          <p:spPr>
            <a:xfrm>
              <a:off x="6036564" y="2628899"/>
              <a:ext cx="515861" cy="730758"/>
            </a:xfrm>
            <a:prstGeom prst="rect">
              <a:avLst/>
            </a:prstGeom>
          </p:spPr>
        </p:pic>
        <p:pic>
          <p:nvPicPr>
            <p:cNvPr id="76" name="object 76"/>
            <p:cNvPicPr/>
            <p:nvPr/>
          </p:nvPicPr>
          <p:blipFill>
            <a:blip r:embed="rId36" cstate="print"/>
            <a:stretch>
              <a:fillRect/>
            </a:stretch>
          </p:blipFill>
          <p:spPr>
            <a:xfrm>
              <a:off x="6190488" y="2628899"/>
              <a:ext cx="939545" cy="730758"/>
            </a:xfrm>
            <a:prstGeom prst="rect">
              <a:avLst/>
            </a:prstGeom>
          </p:spPr>
        </p:pic>
        <p:pic>
          <p:nvPicPr>
            <p:cNvPr id="77" name="object 77"/>
            <p:cNvPicPr/>
            <p:nvPr/>
          </p:nvPicPr>
          <p:blipFill>
            <a:blip r:embed="rId58" cstate="print"/>
            <a:stretch>
              <a:fillRect/>
            </a:stretch>
          </p:blipFill>
          <p:spPr>
            <a:xfrm>
              <a:off x="6771131" y="2628899"/>
              <a:ext cx="1919477" cy="730758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8257031" y="2628899"/>
              <a:ext cx="517410" cy="730758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231140" y="918463"/>
            <a:ext cx="8606790" cy="2205990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415"/>
              </a:spcBef>
            </a:pPr>
            <a:r>
              <a:rPr sz="2600" spc="-5" dirty="0">
                <a:latin typeface="Calibri"/>
                <a:cs typeface="Calibri"/>
              </a:rPr>
              <a:t>The </a:t>
            </a:r>
            <a:r>
              <a:rPr sz="2600" spc="-25" dirty="0">
                <a:latin typeface="Calibri"/>
                <a:cs typeface="Calibri"/>
              </a:rPr>
              <a:t>layers </a:t>
            </a:r>
            <a:r>
              <a:rPr sz="2600" dirty="0">
                <a:latin typeface="Calibri"/>
                <a:cs typeface="Calibri"/>
              </a:rPr>
              <a:t>in the </a:t>
            </a:r>
            <a:r>
              <a:rPr sz="2600" spc="-35" dirty="0">
                <a:solidFill>
                  <a:srgbClr val="0462C1"/>
                </a:solidFill>
                <a:latin typeface="Calibri"/>
                <a:cs typeface="Calibri"/>
              </a:rPr>
              <a:t>TCP/IP</a:t>
            </a:r>
            <a:r>
              <a:rPr sz="2600" spc="-3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0462C1"/>
                </a:solidFill>
                <a:latin typeface="Calibri"/>
                <a:cs typeface="Calibri"/>
              </a:rPr>
              <a:t>protocol </a:t>
            </a:r>
            <a:r>
              <a:rPr sz="2600" spc="-10" dirty="0">
                <a:solidFill>
                  <a:srgbClr val="0462C1"/>
                </a:solidFill>
                <a:latin typeface="Calibri"/>
                <a:cs typeface="Calibri"/>
              </a:rPr>
              <a:t>suite </a:t>
            </a:r>
            <a:r>
              <a:rPr sz="2600" spc="-5" dirty="0">
                <a:latin typeface="Calibri"/>
                <a:cs typeface="Calibri"/>
              </a:rPr>
              <a:t>do not </a:t>
            </a:r>
            <a:r>
              <a:rPr sz="2600" spc="-15" dirty="0">
                <a:latin typeface="Calibri"/>
                <a:cs typeface="Calibri"/>
              </a:rPr>
              <a:t>exactly match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those in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OSI model. </a:t>
            </a:r>
            <a:r>
              <a:rPr sz="2600" spc="-10" dirty="0">
                <a:latin typeface="Calibri"/>
                <a:cs typeface="Calibri"/>
              </a:rPr>
              <a:t>The </a:t>
            </a:r>
            <a:r>
              <a:rPr sz="2600" spc="-5" dirty="0">
                <a:latin typeface="Calibri"/>
                <a:cs typeface="Calibri"/>
              </a:rPr>
              <a:t>original </a:t>
            </a:r>
            <a:r>
              <a:rPr sz="2600" spc="-35" dirty="0">
                <a:latin typeface="Calibri"/>
                <a:cs typeface="Calibri"/>
              </a:rPr>
              <a:t>TCP/IP </a:t>
            </a:r>
            <a:r>
              <a:rPr sz="2600" spc="-15" dirty="0">
                <a:latin typeface="Calibri"/>
                <a:cs typeface="Calibri"/>
              </a:rPr>
              <a:t>protocol </a:t>
            </a:r>
            <a:r>
              <a:rPr sz="2600" spc="-10" dirty="0">
                <a:latin typeface="Calibri"/>
                <a:cs typeface="Calibri"/>
              </a:rPr>
              <a:t>suite </a:t>
            </a:r>
            <a:r>
              <a:rPr sz="2600" spc="-15" dirty="0">
                <a:latin typeface="Calibri"/>
                <a:cs typeface="Calibri"/>
              </a:rPr>
              <a:t>was </a:t>
            </a:r>
            <a:r>
              <a:rPr sz="2600" spc="-10" dirty="0">
                <a:latin typeface="Calibri"/>
                <a:cs typeface="Calibri"/>
              </a:rPr>
              <a:t> defined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having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four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layers: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944F71"/>
                </a:solidFill>
                <a:latin typeface="Calibri"/>
                <a:cs typeface="Calibri"/>
              </a:rPr>
              <a:t>host-to-network</a:t>
            </a:r>
            <a:r>
              <a:rPr sz="2600" spc="-10" dirty="0">
                <a:latin typeface="Calibri"/>
                <a:cs typeface="Calibri"/>
              </a:rPr>
              <a:t>,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solidFill>
                  <a:srgbClr val="944F71"/>
                </a:solidFill>
                <a:latin typeface="Calibri"/>
                <a:cs typeface="Calibri"/>
              </a:rPr>
              <a:t>internet</a:t>
            </a:r>
            <a:r>
              <a:rPr sz="2600" spc="-10" dirty="0">
                <a:latin typeface="Calibri"/>
                <a:cs typeface="Calibri"/>
              </a:rPr>
              <a:t>,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944F71"/>
                </a:solidFill>
                <a:latin typeface="Calibri"/>
                <a:cs typeface="Calibri"/>
              </a:rPr>
              <a:t>transport</a:t>
            </a:r>
            <a:r>
              <a:rPr sz="2600" spc="-5" dirty="0">
                <a:latin typeface="Calibri"/>
                <a:cs typeface="Calibri"/>
              </a:rPr>
              <a:t>,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10" dirty="0">
                <a:solidFill>
                  <a:srgbClr val="944F71"/>
                </a:solidFill>
                <a:latin typeface="Calibri"/>
                <a:cs typeface="Calibri"/>
              </a:rPr>
              <a:t>application</a:t>
            </a:r>
            <a:r>
              <a:rPr sz="2600" spc="-10" dirty="0">
                <a:latin typeface="Calibri"/>
                <a:cs typeface="Calibri"/>
              </a:rPr>
              <a:t>. </a:t>
            </a:r>
            <a:r>
              <a:rPr sz="2600" spc="-40" dirty="0">
                <a:latin typeface="Calibri"/>
                <a:cs typeface="Calibri"/>
              </a:rPr>
              <a:t>However, </a:t>
            </a:r>
            <a:r>
              <a:rPr sz="2600" spc="-5" dirty="0">
                <a:latin typeface="Calibri"/>
                <a:cs typeface="Calibri"/>
              </a:rPr>
              <a:t>when </a:t>
            </a:r>
            <a:r>
              <a:rPr sz="2600" spc="-40" dirty="0">
                <a:latin typeface="Calibri"/>
                <a:cs typeface="Calibri"/>
              </a:rPr>
              <a:t>TCP/IP </a:t>
            </a:r>
            <a:r>
              <a:rPr sz="2600" spc="-5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compared 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dirty="0">
                <a:latin typeface="Calibri"/>
                <a:cs typeface="Calibri"/>
              </a:rPr>
              <a:t>OSI, </a:t>
            </a:r>
            <a:r>
              <a:rPr sz="2600" spc="-20" dirty="0">
                <a:latin typeface="Calibri"/>
                <a:cs typeface="Calibri"/>
              </a:rPr>
              <a:t>we </a:t>
            </a:r>
            <a:r>
              <a:rPr sz="2600" spc="-10" dirty="0">
                <a:latin typeface="Calibri"/>
                <a:cs typeface="Calibri"/>
              </a:rPr>
              <a:t>can </a:t>
            </a:r>
            <a:r>
              <a:rPr sz="2600" spc="-20" dirty="0">
                <a:latin typeface="Calibri"/>
                <a:cs typeface="Calibri"/>
              </a:rPr>
              <a:t>say </a:t>
            </a:r>
            <a:r>
              <a:rPr sz="2600" spc="-5" dirty="0">
                <a:latin typeface="Calibri"/>
                <a:cs typeface="Calibri"/>
              </a:rPr>
              <a:t>that the </a:t>
            </a:r>
            <a:r>
              <a:rPr sz="2600" spc="-40" dirty="0">
                <a:latin typeface="Calibri"/>
                <a:cs typeface="Calibri"/>
              </a:rPr>
              <a:t>TCP/IP </a:t>
            </a:r>
            <a:r>
              <a:rPr sz="2600" spc="-15" dirty="0">
                <a:latin typeface="Calibri"/>
                <a:cs typeface="Calibri"/>
              </a:rPr>
              <a:t>protocol </a:t>
            </a:r>
            <a:r>
              <a:rPr sz="2600" spc="-10" dirty="0">
                <a:latin typeface="Calibri"/>
                <a:cs typeface="Calibri"/>
              </a:rPr>
              <a:t>suite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5" dirty="0">
                <a:latin typeface="Calibri"/>
                <a:cs typeface="Calibri"/>
              </a:rPr>
              <a:t>made of </a:t>
            </a:r>
            <a:r>
              <a:rPr sz="2600" spc="-15" dirty="0">
                <a:latin typeface="Calibri"/>
                <a:cs typeface="Calibri"/>
              </a:rPr>
              <a:t>five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20" dirty="0">
                <a:latin typeface="Calibri"/>
                <a:cs typeface="Calibri"/>
              </a:rPr>
              <a:t>layers: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944F71"/>
                </a:solidFill>
                <a:latin typeface="Calibri"/>
                <a:cs typeface="Calibri"/>
              </a:rPr>
              <a:t>physical</a:t>
            </a:r>
            <a:r>
              <a:rPr sz="2600" spc="-15" dirty="0">
                <a:latin typeface="Calibri"/>
                <a:cs typeface="Calibri"/>
              </a:rPr>
              <a:t>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solidFill>
                  <a:srgbClr val="944F71"/>
                </a:solidFill>
                <a:latin typeface="Calibri"/>
                <a:cs typeface="Calibri"/>
              </a:rPr>
              <a:t>data</a:t>
            </a:r>
            <a:r>
              <a:rPr sz="2600" dirty="0">
                <a:solidFill>
                  <a:srgbClr val="944F71"/>
                </a:solidFill>
                <a:latin typeface="Calibri"/>
                <a:cs typeface="Calibri"/>
              </a:rPr>
              <a:t> link</a:t>
            </a:r>
            <a:r>
              <a:rPr sz="2600" dirty="0">
                <a:latin typeface="Calibri"/>
                <a:cs typeface="Calibri"/>
              </a:rPr>
              <a:t>, </a:t>
            </a:r>
            <a:r>
              <a:rPr sz="2600" spc="-5" dirty="0">
                <a:solidFill>
                  <a:srgbClr val="944F71"/>
                </a:solidFill>
                <a:latin typeface="Calibri"/>
                <a:cs typeface="Calibri"/>
              </a:rPr>
              <a:t>network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solidFill>
                  <a:srgbClr val="944F71"/>
                </a:solidFill>
                <a:latin typeface="Calibri"/>
                <a:cs typeface="Calibri"/>
              </a:rPr>
              <a:t>transport</a:t>
            </a:r>
            <a:r>
              <a:rPr sz="2600" spc="-5" dirty="0">
                <a:latin typeface="Calibri"/>
                <a:cs typeface="Calibri"/>
              </a:rPr>
              <a:t>,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 </a:t>
            </a:r>
            <a:r>
              <a:rPr sz="2600" spc="-5" dirty="0">
                <a:solidFill>
                  <a:srgbClr val="944F71"/>
                </a:solidFill>
                <a:latin typeface="Calibri"/>
                <a:cs typeface="Calibri"/>
              </a:rPr>
              <a:t>application</a:t>
            </a:r>
            <a:r>
              <a:rPr sz="2600" spc="-5" dirty="0">
                <a:latin typeface="Calibri"/>
                <a:cs typeface="Calibri"/>
              </a:rPr>
              <a:t>.</a:t>
            </a:r>
            <a:endParaRPr sz="2600">
              <a:latin typeface="Calibri"/>
              <a:cs typeface="Calibri"/>
            </a:endParaRPr>
          </a:p>
        </p:txBody>
      </p:sp>
      <p:sp>
        <p:nvSpPr>
          <p:cNvPr id="80" name="object 80"/>
          <p:cNvSpPr/>
          <p:nvPr/>
        </p:nvSpPr>
        <p:spPr>
          <a:xfrm>
            <a:off x="152400" y="76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153162" y="9151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417004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20" dirty="0">
                <a:solidFill>
                  <a:srgbClr val="00CC00"/>
                </a:solidFill>
                <a:latin typeface="Cambria"/>
                <a:cs typeface="Cambria"/>
              </a:rPr>
              <a:t>TCP/IP</a:t>
            </a:r>
            <a:r>
              <a:rPr sz="3300" b="1" spc="-4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20" dirty="0">
                <a:solidFill>
                  <a:srgbClr val="00CC00"/>
                </a:solidFill>
                <a:latin typeface="Cambria"/>
                <a:cs typeface="Cambria"/>
              </a:rPr>
              <a:t>Protocol</a:t>
            </a:r>
            <a:r>
              <a:rPr sz="3300" b="1" spc="-5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Suite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8251063" y="6466621"/>
            <a:ext cx="21082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latin typeface="Arial"/>
                <a:cs typeface="Arial"/>
              </a:rPr>
              <a:t>2.</a:t>
            </a:r>
            <a:fld id="{81D60167-4931-47E6-BA6A-407CBD079E47}" type="slidenum">
              <a:rPr sz="900" b="1" dirty="0">
                <a:latin typeface="Arial"/>
                <a:cs typeface="Arial"/>
              </a:rPr>
              <a:t>3</a:t>
            </a:fld>
            <a:endParaRPr sz="900">
              <a:latin typeface="Arial"/>
              <a:cs typeface="Arial"/>
            </a:endParaRPr>
          </a:p>
        </p:txBody>
      </p:sp>
      <p:sp>
        <p:nvSpPr>
          <p:cNvPr id="85" name="object 8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3246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6468" y="1143000"/>
            <a:ext cx="7533132" cy="500176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42456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20" dirty="0">
                <a:solidFill>
                  <a:srgbClr val="00CC00"/>
                </a:solidFill>
                <a:latin typeface="Cambria"/>
                <a:cs typeface="Cambria"/>
              </a:rPr>
              <a:t>TCP/IP</a:t>
            </a:r>
            <a:r>
              <a:rPr sz="3300" b="1" spc="-4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and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OSI</a:t>
            </a: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Model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1063" y="6466621"/>
            <a:ext cx="21082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latin typeface="Arial"/>
                <a:cs typeface="Arial"/>
              </a:rPr>
              <a:t>2.</a:t>
            </a:r>
            <a:fld id="{81D60167-4931-47E6-BA6A-407CBD079E47}" type="slidenum">
              <a:rPr sz="900" b="1" dirty="0">
                <a:latin typeface="Arial"/>
                <a:cs typeface="Arial"/>
              </a:rPr>
              <a:t>4</a:t>
            </a:fld>
            <a:endParaRPr sz="9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99254" y="950131"/>
            <a:ext cx="6934372" cy="5665098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91262" y="8389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2400" y="672084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678688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Difference</a:t>
            </a:r>
            <a:r>
              <a:rPr sz="3300" b="1" spc="-35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between </a:t>
            </a:r>
            <a:r>
              <a:rPr sz="3300" b="1" spc="-20" dirty="0">
                <a:solidFill>
                  <a:srgbClr val="00CC00"/>
                </a:solidFill>
                <a:latin typeface="Cambria"/>
                <a:cs typeface="Cambria"/>
              </a:rPr>
              <a:t>TCP/IP</a:t>
            </a:r>
            <a:r>
              <a:rPr sz="3300" b="1" spc="-4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and</a:t>
            </a:r>
            <a:r>
              <a:rPr sz="3300" b="1" spc="-1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OSI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51063" y="6466621"/>
            <a:ext cx="185420" cy="15367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b="1" dirty="0">
                <a:latin typeface="Arial"/>
                <a:cs typeface="Arial"/>
              </a:rPr>
              <a:t>2.5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55004" y="6531889"/>
            <a:ext cx="2435225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Communication</a:t>
            </a:r>
            <a:r>
              <a:rPr sz="900" spc="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Lecture</a:t>
            </a:r>
            <a:r>
              <a:rPr sz="900" spc="-1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Series,</a:t>
            </a:r>
            <a:r>
              <a:rPr sz="900" spc="3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NRC,</a:t>
            </a:r>
            <a:r>
              <a:rPr sz="900" spc="-2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900" spc="-5" dirty="0">
                <a:solidFill>
                  <a:srgbClr val="888888"/>
                </a:solidFill>
                <a:latin typeface="Calibri"/>
                <a:cs typeface="Calibri"/>
              </a:rPr>
              <a:t>MAY2020</a:t>
            </a:r>
            <a:endParaRPr sz="9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998219"/>
            <a:ext cx="9144000" cy="1214120"/>
            <a:chOff x="0" y="998219"/>
            <a:chExt cx="9144000" cy="121412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9321" y="1221168"/>
              <a:ext cx="647793" cy="2547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2376" y="998219"/>
              <a:ext cx="1276350" cy="78714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652016" y="998219"/>
              <a:ext cx="762762" cy="78714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068067" y="998219"/>
              <a:ext cx="1901189" cy="787146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622547" y="998219"/>
              <a:ext cx="933450" cy="787146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09288" y="998219"/>
              <a:ext cx="1155953" cy="787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18532" y="998219"/>
              <a:ext cx="735329" cy="78714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07152" y="998219"/>
              <a:ext cx="825246" cy="787146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885688" y="998219"/>
              <a:ext cx="1626869" cy="787146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165847" y="998219"/>
              <a:ext cx="1978151" cy="787146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0" y="1424939"/>
              <a:ext cx="895350" cy="787146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510540" y="1424939"/>
              <a:ext cx="1396746" cy="787146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522475" y="1424939"/>
              <a:ext cx="1815846" cy="78714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871216" y="1424939"/>
              <a:ext cx="561594" cy="78714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3049523" y="1424939"/>
              <a:ext cx="1608581" cy="78714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191000" y="1424939"/>
              <a:ext cx="555498" cy="787146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64735" y="1424939"/>
              <a:ext cx="1383030" cy="78714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280659" y="1424939"/>
              <a:ext cx="555498" cy="787146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5448300" y="1424939"/>
              <a:ext cx="1082802" cy="78714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063996" y="1424939"/>
              <a:ext cx="555498" cy="787146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236208" y="1424939"/>
              <a:ext cx="1009649" cy="787146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6862571" y="1424939"/>
              <a:ext cx="1540002" cy="787146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35468" y="1424939"/>
              <a:ext cx="557009" cy="787146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54939" y="1077544"/>
            <a:ext cx="8756650" cy="8794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800" spc="-15" dirty="0">
                <a:latin typeface="Calibri"/>
                <a:cs typeface="Calibri"/>
              </a:rPr>
              <a:t>Four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levels</a:t>
            </a:r>
            <a:r>
              <a:rPr sz="2800" spc="3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addresses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are</a:t>
            </a:r>
            <a:r>
              <a:rPr sz="2800" spc="3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used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5" dirty="0">
                <a:latin typeface="Calibri"/>
                <a:cs typeface="Calibri"/>
              </a:rPr>
              <a:t>an</a:t>
            </a:r>
            <a:r>
              <a:rPr sz="2800" spc="30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internet</a:t>
            </a:r>
            <a:r>
              <a:rPr sz="2800" spc="3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employing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TCP/IP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protocols: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solidFill>
                  <a:srgbClr val="0462C1"/>
                </a:solidFill>
                <a:latin typeface="Calibri"/>
                <a:cs typeface="Calibri"/>
              </a:rPr>
              <a:t>physical</a:t>
            </a:r>
            <a:r>
              <a:rPr sz="2800" spc="-20" dirty="0">
                <a:latin typeface="Calibri"/>
                <a:cs typeface="Calibri"/>
              </a:rPr>
              <a:t>,</a:t>
            </a:r>
            <a:r>
              <a:rPr sz="2800" spc="40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</a:rPr>
              <a:t>logical</a:t>
            </a:r>
            <a:r>
              <a:rPr sz="2800" spc="-10" dirty="0">
                <a:latin typeface="Calibri"/>
                <a:cs typeface="Calibri"/>
              </a:rPr>
              <a:t>, 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</a:rPr>
              <a:t>port</a:t>
            </a:r>
            <a:r>
              <a:rPr sz="2800" spc="-10" dirty="0">
                <a:latin typeface="Calibri"/>
                <a:cs typeface="Calibri"/>
              </a:rPr>
              <a:t>,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</a:rPr>
              <a:t>specific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35051" y="3360420"/>
            <a:ext cx="4926330" cy="787145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243027" y="3333846"/>
            <a:ext cx="4485005" cy="2112645"/>
          </a:xfrm>
          <a:prstGeom prst="rect">
            <a:avLst/>
          </a:prstGeom>
        </p:spPr>
        <p:txBody>
          <a:bodyPr vert="horz" wrap="square" lIns="0" tIns="1181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30"/>
              </a:spcBef>
            </a:pPr>
            <a:r>
              <a:rPr sz="2800" i="1" u="heavy" spc="-4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Topics</a:t>
            </a:r>
            <a:r>
              <a:rPr sz="2800" i="1" u="heavy" spc="-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8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discussed</a:t>
            </a:r>
            <a:r>
              <a:rPr sz="2800" i="1" u="heavy" spc="-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800" i="1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in this</a:t>
            </a:r>
            <a:r>
              <a:rPr sz="2800" i="1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section:</a:t>
            </a:r>
            <a:endParaRPr sz="2800">
              <a:latin typeface="Calibri"/>
              <a:cs typeface="Calibri"/>
            </a:endParaRPr>
          </a:p>
          <a:p>
            <a:pPr marL="76835" marR="1944370">
              <a:lnSpc>
                <a:spcPct val="100000"/>
              </a:lnSpc>
              <a:spcBef>
                <a:spcPts val="72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Physical</a:t>
            </a:r>
            <a:r>
              <a:rPr sz="2400" b="1" spc="-1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ess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 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Logical</a:t>
            </a:r>
            <a:r>
              <a:rPr sz="2400" b="1" spc="-1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ess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 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Port</a:t>
            </a:r>
            <a:r>
              <a:rPr sz="2400" b="1" spc="-14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400" b="1" spc="-10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esses 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Speci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fic</a:t>
            </a:r>
            <a:r>
              <a:rPr sz="2400" b="1" spc="-150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A</a:t>
            </a:r>
            <a:r>
              <a:rPr sz="2400" b="1" spc="-15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d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r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ess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e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s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48411" y="3839010"/>
            <a:ext cx="4499610" cy="63191"/>
          </a:xfrm>
          <a:prstGeom prst="rect">
            <a:avLst/>
          </a:prstGeom>
        </p:spPr>
      </p:pic>
      <p:sp>
        <p:nvSpPr>
          <p:cNvPr id="30" name="object 30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219075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Addressing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5" y="2286000"/>
            <a:ext cx="7828424" cy="199643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31140" y="194564"/>
            <a:ext cx="394081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b="1" spc="-15" dirty="0">
                <a:solidFill>
                  <a:srgbClr val="00CC00"/>
                </a:solidFill>
                <a:latin typeface="Cambria"/>
                <a:cs typeface="Cambria"/>
              </a:rPr>
              <a:t>Addresses</a:t>
            </a:r>
            <a:r>
              <a:rPr sz="3300" b="1" spc="-20" dirty="0">
                <a:solidFill>
                  <a:srgbClr val="00CC00"/>
                </a:solidFill>
                <a:latin typeface="Cambria"/>
                <a:cs typeface="Cambria"/>
              </a:rPr>
              <a:t> </a:t>
            </a:r>
            <a:r>
              <a:rPr sz="3300" b="1" spc="-5" dirty="0">
                <a:solidFill>
                  <a:srgbClr val="00CC00"/>
                </a:solidFill>
                <a:latin typeface="Cambria"/>
                <a:cs typeface="Cambria"/>
              </a:rPr>
              <a:t>in</a:t>
            </a:r>
            <a:r>
              <a:rPr sz="3300" b="1" spc="-25" dirty="0">
                <a:solidFill>
                  <a:srgbClr val="00CC00"/>
                </a:solidFill>
                <a:latin typeface="Cambria"/>
                <a:cs typeface="Cambria"/>
              </a:rPr>
              <a:t> TCP/IP</a:t>
            </a:r>
            <a:endParaRPr sz="3300">
              <a:latin typeface="Cambria"/>
              <a:cs typeface="Cambri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293878"/>
            <a:ext cx="310134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40" dirty="0">
                <a:solidFill>
                  <a:srgbClr val="BE9000"/>
                </a:solidFill>
                <a:latin typeface="Calibri Light"/>
                <a:cs typeface="Calibri Light"/>
              </a:rPr>
              <a:t>Physical</a:t>
            </a:r>
            <a:r>
              <a:rPr sz="3300" spc="-110" dirty="0">
                <a:solidFill>
                  <a:srgbClr val="BE9000"/>
                </a:solidFill>
                <a:latin typeface="Calibri Light"/>
                <a:cs typeface="Calibri Light"/>
              </a:rPr>
              <a:t> </a:t>
            </a:r>
            <a:r>
              <a:rPr sz="3300" spc="-30" dirty="0">
                <a:solidFill>
                  <a:srgbClr val="BE9000"/>
                </a:solidFill>
                <a:latin typeface="Calibri Light"/>
                <a:cs typeface="Calibri Light"/>
              </a:rPr>
              <a:t>Addresses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108964"/>
            <a:ext cx="8225790" cy="43180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84785" marR="6350" indent="-172720" algn="just">
              <a:lnSpc>
                <a:spcPts val="2590"/>
              </a:lnSpc>
              <a:spcBef>
                <a:spcPts val="42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address,</a:t>
            </a:r>
            <a:r>
              <a:rPr sz="2400" dirty="0">
                <a:latin typeface="Calibri"/>
                <a:cs typeface="Calibri"/>
              </a:rPr>
              <a:t> also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known</a:t>
            </a:r>
            <a:r>
              <a:rPr sz="2400" dirty="0">
                <a:latin typeface="Calibri"/>
                <a:cs typeface="Calibri"/>
              </a:rPr>
              <a:t> 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link</a:t>
            </a:r>
            <a:r>
              <a:rPr sz="2400" b="1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address</a:t>
            </a:r>
            <a:r>
              <a:rPr sz="2400" spc="-5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 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node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0" dirty="0">
                <a:latin typeface="Calibri"/>
                <a:cs typeface="Calibri"/>
              </a:rPr>
              <a:t> defined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WAN.</a:t>
            </a:r>
            <a:endParaRPr sz="24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90000"/>
              </a:lnSpc>
              <a:spcBef>
                <a:spcPts val="77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20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15" dirty="0">
                <a:latin typeface="Calibri"/>
                <a:cs typeface="Calibri"/>
              </a:rPr>
              <a:t>format </a:t>
            </a:r>
            <a:r>
              <a:rPr sz="2400" spc="-5" dirty="0">
                <a:latin typeface="Calibri"/>
                <a:cs typeface="Calibri"/>
              </a:rPr>
              <a:t>of </a:t>
            </a:r>
            <a:r>
              <a:rPr sz="2400" dirty="0">
                <a:latin typeface="Calibri"/>
                <a:cs typeface="Calibri"/>
              </a:rPr>
              <a:t>these </a:t>
            </a:r>
            <a:r>
              <a:rPr sz="2400" spc="-5" dirty="0">
                <a:latin typeface="Calibri"/>
                <a:cs typeface="Calibri"/>
              </a:rPr>
              <a:t>addresses </a:t>
            </a:r>
            <a:r>
              <a:rPr sz="2400" spc="-10" dirty="0">
                <a:latin typeface="Calibri"/>
                <a:cs typeface="Calibri"/>
              </a:rPr>
              <a:t>vary </a:t>
            </a:r>
            <a:r>
              <a:rPr sz="2400" spc="-5" dirty="0">
                <a:latin typeface="Calibri"/>
                <a:cs typeface="Calibri"/>
              </a:rPr>
              <a:t>depending </a:t>
            </a:r>
            <a:r>
              <a:rPr sz="2400" dirty="0">
                <a:latin typeface="Calibri"/>
                <a:cs typeface="Calibri"/>
              </a:rPr>
              <a:t>on </a:t>
            </a: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network.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spc="-10" dirty="0">
                <a:latin typeface="Calibri"/>
                <a:cs typeface="Calibri"/>
              </a:rPr>
              <a:t>example, </a:t>
            </a:r>
            <a:r>
              <a:rPr sz="2400" spc="-5" dirty="0">
                <a:latin typeface="Calibri"/>
                <a:cs typeface="Calibri"/>
              </a:rPr>
              <a:t>Ethernet uses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b="1" spc="-10" dirty="0">
                <a:latin typeface="Calibri"/>
                <a:cs typeface="Calibri"/>
              </a:rPr>
              <a:t>6-byte </a:t>
            </a:r>
            <a:r>
              <a:rPr sz="2400" b="1" spc="-5" dirty="0">
                <a:latin typeface="Calibri"/>
                <a:cs typeface="Calibri"/>
              </a:rPr>
              <a:t>(48-bit) </a:t>
            </a:r>
            <a:r>
              <a:rPr sz="2400" spc="-15" dirty="0">
                <a:latin typeface="Calibri"/>
                <a:cs typeface="Calibri"/>
              </a:rPr>
              <a:t>physical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address.</a:t>
            </a:r>
            <a:endParaRPr sz="24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90100"/>
              </a:lnSpc>
              <a:spcBef>
                <a:spcPts val="80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5" dirty="0">
                <a:latin typeface="Calibri"/>
                <a:cs typeface="Calibri"/>
              </a:rPr>
              <a:t>Physical </a:t>
            </a:r>
            <a:r>
              <a:rPr sz="2400" spc="-5" dirty="0">
                <a:latin typeface="Calibri"/>
                <a:cs typeface="Calibri"/>
              </a:rPr>
              <a:t>addresses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b="1" spc="-10" dirty="0">
                <a:latin typeface="Calibri"/>
                <a:cs typeface="Calibri"/>
              </a:rPr>
              <a:t>unicast </a:t>
            </a:r>
            <a:r>
              <a:rPr sz="2400" spc="-5" dirty="0">
                <a:latin typeface="Calibri"/>
                <a:cs typeface="Calibri"/>
              </a:rPr>
              <a:t>(one single </a:t>
            </a:r>
            <a:r>
              <a:rPr sz="2400" spc="-10" dirty="0">
                <a:latin typeface="Calibri"/>
                <a:cs typeface="Calibri"/>
              </a:rPr>
              <a:t>recipient),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multicast </a:t>
            </a:r>
            <a:r>
              <a:rPr sz="2400" spc="-5" dirty="0">
                <a:latin typeface="Calibri"/>
                <a:cs typeface="Calibri"/>
              </a:rPr>
              <a:t>(a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of recipients), or </a:t>
            </a:r>
            <a:r>
              <a:rPr sz="2400" b="1" spc="-10" dirty="0">
                <a:latin typeface="Calibri"/>
                <a:cs typeface="Calibri"/>
              </a:rPr>
              <a:t>broadcast </a:t>
            </a:r>
            <a:r>
              <a:rPr sz="2400" spc="-15" dirty="0">
                <a:latin typeface="Calibri"/>
                <a:cs typeface="Calibri"/>
              </a:rPr>
              <a:t>(to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spc="-10" dirty="0">
                <a:latin typeface="Calibri"/>
                <a:cs typeface="Calibri"/>
              </a:rPr>
              <a:t>received </a:t>
            </a:r>
            <a:r>
              <a:rPr sz="2400" spc="-15" dirty="0">
                <a:latin typeface="Calibri"/>
                <a:cs typeface="Calibri"/>
              </a:rPr>
              <a:t>by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systems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network.</a:t>
            </a:r>
            <a:endParaRPr sz="24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90000"/>
              </a:lnSpc>
              <a:spcBef>
                <a:spcPts val="79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Example: </a:t>
            </a:r>
            <a:r>
              <a:rPr sz="2400" spc="-15" dirty="0">
                <a:latin typeface="Calibri"/>
                <a:cs typeface="Calibri"/>
              </a:rPr>
              <a:t>Most </a:t>
            </a:r>
            <a:r>
              <a:rPr sz="2400" spc="-5" dirty="0">
                <a:latin typeface="Calibri"/>
                <a:cs typeface="Calibri"/>
              </a:rPr>
              <a:t>local </a:t>
            </a:r>
            <a:r>
              <a:rPr sz="2400" spc="-10" dirty="0">
                <a:latin typeface="Calibri"/>
                <a:cs typeface="Calibri"/>
              </a:rPr>
              <a:t>area networks </a:t>
            </a:r>
            <a:r>
              <a:rPr sz="2400" spc="-5" dirty="0">
                <a:latin typeface="Calibri"/>
                <a:cs typeface="Calibri"/>
              </a:rPr>
              <a:t>use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48-bit (6-byte) </a:t>
            </a:r>
            <a:r>
              <a:rPr sz="2400" spc="-15" dirty="0">
                <a:latin typeface="Calibri"/>
                <a:cs typeface="Calibri"/>
              </a:rPr>
              <a:t>physical 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written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12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hexadecimal</a:t>
            </a:r>
            <a:r>
              <a:rPr sz="2400" spc="-5" dirty="0">
                <a:latin typeface="Calibri"/>
                <a:cs typeface="Calibri"/>
              </a:rPr>
              <a:t> digits;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every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byte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hexadecimal </a:t>
            </a:r>
            <a:r>
              <a:rPr sz="2400" spc="-5" dirty="0">
                <a:latin typeface="Calibri"/>
                <a:cs typeface="Calibri"/>
              </a:rPr>
              <a:t>digits)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separated </a:t>
            </a:r>
            <a:r>
              <a:rPr sz="2400" spc="-10" dirty="0">
                <a:latin typeface="Calibri"/>
                <a:cs typeface="Calibri"/>
              </a:rPr>
              <a:t>by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colon, </a:t>
            </a:r>
            <a:r>
              <a:rPr sz="2400" dirty="0">
                <a:latin typeface="Calibri"/>
                <a:cs typeface="Calibri"/>
              </a:rPr>
              <a:t>as </a:t>
            </a:r>
            <a:r>
              <a:rPr sz="2400" spc="-5" dirty="0">
                <a:latin typeface="Calibri"/>
                <a:cs typeface="Calibri"/>
              </a:rPr>
              <a:t>shown below: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6-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byte </a:t>
            </a:r>
            <a:r>
              <a:rPr sz="2400" spc="-5" dirty="0">
                <a:latin typeface="Calibri"/>
                <a:cs typeface="Calibri"/>
              </a:rPr>
              <a:t>(12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hexadecimal </a:t>
            </a:r>
            <a:r>
              <a:rPr sz="2400" spc="-5" dirty="0">
                <a:latin typeface="Calibri"/>
                <a:cs typeface="Calibri"/>
              </a:rPr>
              <a:t>digits)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07:01:02:01:2C:4B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3268" y="293878"/>
            <a:ext cx="292989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spc="-25" dirty="0">
                <a:solidFill>
                  <a:srgbClr val="BE9000"/>
                </a:solidFill>
                <a:latin typeface="Calibri Light"/>
                <a:cs typeface="Calibri Light"/>
              </a:rPr>
              <a:t>Logical</a:t>
            </a:r>
            <a:r>
              <a:rPr sz="3300" spc="-130" dirty="0">
                <a:solidFill>
                  <a:srgbClr val="BE9000"/>
                </a:solidFill>
                <a:latin typeface="Calibri Light"/>
                <a:cs typeface="Calibri Light"/>
              </a:rPr>
              <a:t> </a:t>
            </a:r>
            <a:r>
              <a:rPr sz="3300" spc="-30" dirty="0">
                <a:solidFill>
                  <a:srgbClr val="BE9000"/>
                </a:solidFill>
                <a:latin typeface="Calibri Light"/>
                <a:cs typeface="Calibri Light"/>
              </a:rPr>
              <a:t>Addresses</a:t>
            </a:r>
            <a:endParaRPr sz="33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9740" y="1080008"/>
            <a:ext cx="8226425" cy="489585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84785" marR="5080" indent="-17272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5" dirty="0">
                <a:latin typeface="Calibri"/>
                <a:cs typeface="Calibri"/>
              </a:rPr>
              <a:t> addresses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used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by</a:t>
            </a:r>
            <a:r>
              <a:rPr sz="2400" spc="-5" dirty="0">
                <a:latin typeface="Calibri"/>
                <a:cs typeface="Calibri"/>
              </a:rPr>
              <a:t> networking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software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allow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packets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10" dirty="0">
                <a:latin typeface="Calibri"/>
                <a:cs typeface="Calibri"/>
              </a:rPr>
              <a:t> connection</a:t>
            </a:r>
            <a:r>
              <a:rPr sz="2400" spc="-5" dirty="0">
                <a:latin typeface="Calibri"/>
                <a:cs typeface="Calibri"/>
              </a:rPr>
              <a:t> of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network, that </a:t>
            </a:r>
            <a:r>
              <a:rPr sz="2400" dirty="0">
                <a:latin typeface="Calibri"/>
                <a:cs typeface="Calibri"/>
              </a:rPr>
              <a:t>is,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10" dirty="0">
                <a:latin typeface="Calibri"/>
                <a:cs typeface="Calibri"/>
              </a:rPr>
              <a:t>work </a:t>
            </a:r>
            <a:r>
              <a:rPr sz="2400" dirty="0">
                <a:latin typeface="Calibri"/>
                <a:cs typeface="Calibri"/>
              </a:rPr>
              <a:t>with </a:t>
            </a:r>
            <a:r>
              <a:rPr sz="2400" spc="-20" dirty="0">
                <a:latin typeface="Calibri"/>
                <a:cs typeface="Calibri"/>
              </a:rPr>
              <a:t>different </a:t>
            </a:r>
            <a:r>
              <a:rPr sz="2400" spc="-10" dirty="0">
                <a:latin typeface="Calibri"/>
                <a:cs typeface="Calibri"/>
              </a:rPr>
              <a:t>network topologies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media.</a:t>
            </a:r>
            <a:endParaRPr sz="2400">
              <a:latin typeface="Calibri"/>
              <a:cs typeface="Calibri"/>
            </a:endParaRPr>
          </a:p>
          <a:p>
            <a:pPr marL="184785" marR="5080" indent="-172720" algn="just">
              <a:lnSpc>
                <a:spcPct val="80000"/>
              </a:lnSpc>
              <a:spcBef>
                <a:spcPts val="80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logical</a:t>
            </a:r>
            <a:r>
              <a:rPr sz="2400" spc="-5" dirty="0">
                <a:latin typeface="Calibri"/>
                <a:cs typeface="Calibri"/>
              </a:rPr>
              <a:t> address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currently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32-bit/128-bit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uniquely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host</a:t>
            </a:r>
            <a:r>
              <a:rPr sz="2400" spc="-10" dirty="0">
                <a:latin typeface="Calibri"/>
                <a:cs typeface="Calibri"/>
              </a:rPr>
              <a:t> connected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Internet.</a:t>
            </a:r>
            <a:r>
              <a:rPr sz="2400" spc="-5" dirty="0">
                <a:latin typeface="Calibri"/>
                <a:cs typeface="Calibri"/>
              </a:rPr>
              <a:t> An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internet</a:t>
            </a:r>
            <a:r>
              <a:rPr sz="2400" spc="-5" dirty="0">
                <a:latin typeface="Calibri"/>
                <a:cs typeface="Calibri"/>
              </a:rPr>
              <a:t> address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IPv4</a:t>
            </a:r>
            <a:r>
              <a:rPr sz="2400" dirty="0">
                <a:latin typeface="Calibri"/>
                <a:cs typeface="Calibri"/>
              </a:rPr>
              <a:t> in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decimal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132.24.75.9</a:t>
            </a:r>
            <a:endParaRPr sz="2400">
              <a:latin typeface="Calibri"/>
              <a:cs typeface="Calibri"/>
            </a:endParaRPr>
          </a:p>
          <a:p>
            <a:pPr marL="184785" marR="5080" indent="-172720" algn="just">
              <a:lnSpc>
                <a:spcPts val="2300"/>
              </a:lnSpc>
              <a:spcBef>
                <a:spcPts val="78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No </a:t>
            </a:r>
            <a:r>
              <a:rPr sz="2400" spc="-10" dirty="0">
                <a:latin typeface="Calibri"/>
                <a:cs typeface="Calibri"/>
              </a:rPr>
              <a:t>two </a:t>
            </a:r>
            <a:r>
              <a:rPr sz="2400" spc="-5" dirty="0">
                <a:latin typeface="Calibri"/>
                <a:cs typeface="Calibri"/>
              </a:rPr>
              <a:t>publicly </a:t>
            </a:r>
            <a:r>
              <a:rPr sz="2400" spc="-10" dirty="0">
                <a:latin typeface="Calibri"/>
                <a:cs typeface="Calibri"/>
              </a:rPr>
              <a:t>addressed </a:t>
            </a:r>
            <a:r>
              <a:rPr sz="2400" dirty="0">
                <a:latin typeface="Calibri"/>
                <a:cs typeface="Calibri"/>
              </a:rPr>
              <a:t>and </a:t>
            </a:r>
            <a:r>
              <a:rPr sz="2400" spc="-5" dirty="0">
                <a:latin typeface="Calibri"/>
                <a:cs typeface="Calibri"/>
              </a:rPr>
              <a:t>visible </a:t>
            </a:r>
            <a:r>
              <a:rPr sz="2400" spc="-10" dirty="0">
                <a:latin typeface="Calibri"/>
                <a:cs typeface="Calibri"/>
              </a:rPr>
              <a:t>hosts </a:t>
            </a:r>
            <a:r>
              <a:rPr sz="2400" spc="-5" dirty="0">
                <a:latin typeface="Calibri"/>
                <a:cs typeface="Calibri"/>
              </a:rPr>
              <a:t>on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Internet can 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dirty="0">
                <a:latin typeface="Calibri"/>
                <a:cs typeface="Calibri"/>
              </a:rPr>
              <a:t> the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IP</a:t>
            </a:r>
            <a:r>
              <a:rPr sz="2400" spc="-10" dirty="0">
                <a:latin typeface="Calibri"/>
                <a:cs typeface="Calibri"/>
              </a:rPr>
              <a:t> address.</a:t>
            </a:r>
            <a:endParaRPr sz="2400">
              <a:latin typeface="Calibri"/>
              <a:cs typeface="Calibri"/>
            </a:endParaRPr>
          </a:p>
          <a:p>
            <a:pPr marL="184785" marR="5715" indent="-172720" algn="just">
              <a:lnSpc>
                <a:spcPts val="2310"/>
              </a:lnSpc>
              <a:spcBef>
                <a:spcPts val="805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5" dirty="0">
                <a:latin typeface="Calibri"/>
                <a:cs typeface="Calibri"/>
              </a:rPr>
              <a:t>physical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addresses </a:t>
            </a:r>
            <a:r>
              <a:rPr sz="2400" dirty="0">
                <a:latin typeface="Calibri"/>
                <a:cs typeface="Calibri"/>
              </a:rPr>
              <a:t>will </a:t>
            </a:r>
            <a:r>
              <a:rPr sz="2400" spc="-10" dirty="0">
                <a:latin typeface="Calibri"/>
                <a:cs typeface="Calibri"/>
              </a:rPr>
              <a:t>change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from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hop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hop, but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logical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addresses remain</a:t>
            </a:r>
            <a:r>
              <a:rPr sz="2400" dirty="0">
                <a:latin typeface="Calibri"/>
                <a:cs typeface="Calibri"/>
              </a:rPr>
              <a:t> the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same.</a:t>
            </a:r>
            <a:endParaRPr sz="2400">
              <a:latin typeface="Calibri"/>
              <a:cs typeface="Calibri"/>
            </a:endParaRPr>
          </a:p>
          <a:p>
            <a:pPr marL="184785" marR="5080" indent="-172720" algn="just">
              <a:lnSpc>
                <a:spcPts val="2300"/>
              </a:lnSpc>
              <a:spcBef>
                <a:spcPts val="800"/>
              </a:spcBef>
              <a:buFont typeface="Arial MT"/>
              <a:buChar char="•"/>
              <a:tabLst>
                <a:tab pos="185420" algn="l"/>
              </a:tabLst>
            </a:pPr>
            <a:r>
              <a:rPr sz="2400" spc="-5" dirty="0">
                <a:latin typeface="Calibri"/>
                <a:cs typeface="Calibri"/>
              </a:rPr>
              <a:t>The logical </a:t>
            </a:r>
            <a:r>
              <a:rPr sz="2400" spc="-10" dirty="0">
                <a:latin typeface="Calibri"/>
                <a:cs typeface="Calibri"/>
              </a:rPr>
              <a:t>addresses can </a:t>
            </a:r>
            <a:r>
              <a:rPr sz="2400" spc="-5" dirty="0">
                <a:latin typeface="Calibri"/>
                <a:cs typeface="Calibri"/>
              </a:rPr>
              <a:t>be </a:t>
            </a:r>
            <a:r>
              <a:rPr sz="2400" dirty="0">
                <a:latin typeface="Calibri"/>
                <a:cs typeface="Calibri"/>
              </a:rPr>
              <a:t>either </a:t>
            </a:r>
            <a:r>
              <a:rPr sz="2400" spc="-10" dirty="0">
                <a:latin typeface="Calibri"/>
                <a:cs typeface="Calibri"/>
              </a:rPr>
              <a:t>unicast </a:t>
            </a:r>
            <a:r>
              <a:rPr sz="2400" spc="-5" dirty="0">
                <a:latin typeface="Calibri"/>
                <a:cs typeface="Calibri"/>
              </a:rPr>
              <a:t>(one single </a:t>
            </a:r>
            <a:r>
              <a:rPr sz="2400" spc="-10" dirty="0">
                <a:latin typeface="Calibri"/>
                <a:cs typeface="Calibri"/>
              </a:rPr>
              <a:t>recipient),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multicast </a:t>
            </a:r>
            <a:r>
              <a:rPr sz="2400" dirty="0">
                <a:latin typeface="Calibri"/>
                <a:cs typeface="Calibri"/>
              </a:rPr>
              <a:t>(a </a:t>
            </a:r>
            <a:r>
              <a:rPr sz="2400" spc="-10" dirty="0">
                <a:latin typeface="Calibri"/>
                <a:cs typeface="Calibri"/>
              </a:rPr>
              <a:t>group </a:t>
            </a:r>
            <a:r>
              <a:rPr sz="2400" spc="-5" dirty="0">
                <a:latin typeface="Calibri"/>
                <a:cs typeface="Calibri"/>
              </a:rPr>
              <a:t>of recipients), or </a:t>
            </a:r>
            <a:r>
              <a:rPr sz="2400" spc="-15" dirty="0">
                <a:latin typeface="Calibri"/>
                <a:cs typeface="Calibri"/>
              </a:rPr>
              <a:t>broadcast </a:t>
            </a:r>
            <a:r>
              <a:rPr sz="2400" spc="-10" dirty="0">
                <a:latin typeface="Calibri"/>
                <a:cs typeface="Calibri"/>
              </a:rPr>
              <a:t>(all </a:t>
            </a:r>
            <a:r>
              <a:rPr sz="2400" spc="-20" dirty="0">
                <a:latin typeface="Calibri"/>
                <a:cs typeface="Calibri"/>
              </a:rPr>
              <a:t>systems </a:t>
            </a:r>
            <a:r>
              <a:rPr sz="2400" dirty="0">
                <a:latin typeface="Calibri"/>
                <a:cs typeface="Calibri"/>
              </a:rPr>
              <a:t>in the 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network).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limitations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on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broadcast </a:t>
            </a:r>
            <a:r>
              <a:rPr sz="2400" spc="-5" dirty="0">
                <a:latin typeface="Calibri"/>
                <a:cs typeface="Calibri"/>
              </a:rPr>
              <a:t>addresses.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1722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spc="-5" dirty="0"/>
              <a:t>Data</a:t>
            </a:r>
            <a:r>
              <a:rPr spc="-25" dirty="0"/>
              <a:t> </a:t>
            </a:r>
            <a:r>
              <a:rPr spc="-5" dirty="0"/>
              <a:t>Communication</a:t>
            </a:r>
            <a:r>
              <a:rPr spc="10" dirty="0"/>
              <a:t> </a:t>
            </a:r>
            <a:r>
              <a:rPr spc="-5" dirty="0"/>
              <a:t>Lecture</a:t>
            </a:r>
            <a:r>
              <a:rPr dirty="0"/>
              <a:t> </a:t>
            </a:r>
            <a:r>
              <a:rPr spc="-5" dirty="0"/>
              <a:t>Series,</a:t>
            </a:r>
            <a:r>
              <a:rPr spc="30" dirty="0"/>
              <a:t> </a:t>
            </a:r>
            <a:r>
              <a:rPr spc="-5" dirty="0"/>
              <a:t>NRC,</a:t>
            </a:r>
            <a:r>
              <a:rPr spc="-20" dirty="0"/>
              <a:t> </a:t>
            </a:r>
            <a:r>
              <a:rPr spc="-5" dirty="0"/>
              <a:t>MAY2020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60"/>
              </a:lnSpc>
            </a:pPr>
            <a:r>
              <a:rPr spc="-5" dirty="0"/>
              <a:t>2.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595</Words>
  <Application>Microsoft Office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Arial MT</vt:lpstr>
      <vt:lpstr>Calibri</vt:lpstr>
      <vt:lpstr>Calibri Light</vt:lpstr>
      <vt:lpstr>Cambria</vt:lpstr>
      <vt:lpstr>Cambria Math</vt:lpstr>
      <vt:lpstr>Times New Roman</vt:lpstr>
      <vt:lpstr>Office Theme</vt:lpstr>
      <vt:lpstr>DATA COMMUNICATION</vt:lpstr>
      <vt:lpstr>Summary of the layers</vt:lpstr>
      <vt:lpstr>TCP/IP Protocol Suite</vt:lpstr>
      <vt:lpstr>TCP/IP and OSI Model</vt:lpstr>
      <vt:lpstr>Difference between TCP/IP and OSI</vt:lpstr>
      <vt:lpstr>Addressing</vt:lpstr>
      <vt:lpstr>Addresses in TCP/IP</vt:lpstr>
      <vt:lpstr>Physical Addresses</vt:lpstr>
      <vt:lpstr>Logical Addresses</vt:lpstr>
      <vt:lpstr>Port Addresses</vt:lpstr>
      <vt:lpstr>Specific Addresses</vt:lpstr>
      <vt:lpstr>Exercises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DIU</cp:lastModifiedBy>
  <cp:revision>1</cp:revision>
  <dcterms:created xsi:type="dcterms:W3CDTF">2021-05-22T07:09:35Z</dcterms:created>
  <dcterms:modified xsi:type="dcterms:W3CDTF">2021-05-22T07:11:12Z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2020-05-06T00:00:00Z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