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1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dirty="0"/>
              <a:t>NRC,</a:t>
            </a:r>
            <a:r>
              <a:rPr spc="-25" dirty="0"/>
              <a:t> </a:t>
            </a:r>
            <a:r>
              <a:rPr spc="-5" dirty="0"/>
              <a:t>MAY2020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E7E6E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FF0000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1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dirty="0"/>
              <a:t>NRC,</a:t>
            </a:r>
            <a:r>
              <a:rPr spc="-25" dirty="0"/>
              <a:t> </a:t>
            </a:r>
            <a:r>
              <a:rPr spc="-5" dirty="0"/>
              <a:t>MAY2020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E7E6E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FF0000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1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dirty="0"/>
              <a:t>NRC,</a:t>
            </a:r>
            <a:r>
              <a:rPr spc="-25" dirty="0"/>
              <a:t> </a:t>
            </a:r>
            <a:r>
              <a:rPr spc="-5" dirty="0"/>
              <a:t>MAY2020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E7E6E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FF0000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1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dirty="0"/>
              <a:t>NRC,</a:t>
            </a:r>
            <a:r>
              <a:rPr spc="-25" dirty="0"/>
              <a:t> </a:t>
            </a:r>
            <a:r>
              <a:rPr spc="-5" dirty="0"/>
              <a:t>MAY2020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E7E6E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1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dirty="0"/>
              <a:t>NRC,</a:t>
            </a:r>
            <a:r>
              <a:rPr spc="-25" dirty="0"/>
              <a:t> </a:t>
            </a:r>
            <a:r>
              <a:rPr spc="-5" dirty="0"/>
              <a:t>MAY2020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E7E6E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449" y="1572259"/>
            <a:ext cx="881710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FF0000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7891" y="1046479"/>
            <a:ext cx="8548217" cy="21475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4173" y="6486728"/>
            <a:ext cx="2292350" cy="13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1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dirty="0"/>
              <a:t>NRC,</a:t>
            </a:r>
            <a:r>
              <a:rPr spc="-25" dirty="0"/>
              <a:t> </a:t>
            </a:r>
            <a:r>
              <a:rPr spc="-5" dirty="0"/>
              <a:t>MAY2020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15782" y="6392092"/>
            <a:ext cx="546100" cy="309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E7E6E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1832" y="1528572"/>
              <a:ext cx="3800094" cy="379857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802503" y="4241291"/>
            <a:ext cx="2605405" cy="387350"/>
          </a:xfrm>
          <a:prstGeom prst="rect">
            <a:avLst/>
          </a:prstGeom>
          <a:solidFill>
            <a:srgbClr val="66FF33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990"/>
              </a:lnSpc>
            </a:pPr>
            <a:r>
              <a:rPr sz="2600" spc="-95" dirty="0">
                <a:solidFill>
                  <a:srgbClr val="660066"/>
                </a:solidFill>
                <a:latin typeface="Cambria Math"/>
                <a:cs typeface="Cambria Math"/>
              </a:rPr>
              <a:t>D</a:t>
            </a:r>
            <a:r>
              <a:rPr sz="2600" spc="-170" dirty="0">
                <a:solidFill>
                  <a:srgbClr val="660066"/>
                </a:solidFill>
                <a:latin typeface="Cambria Math"/>
                <a:cs typeface="Cambria Math"/>
              </a:rPr>
              <a:t>A</a:t>
            </a:r>
            <a:r>
              <a:rPr sz="2600" spc="-240" dirty="0">
                <a:solidFill>
                  <a:srgbClr val="660066"/>
                </a:solidFill>
                <a:latin typeface="Cambria Math"/>
                <a:cs typeface="Cambria Math"/>
              </a:rPr>
              <a:t>T</a:t>
            </a:r>
            <a:r>
              <a:rPr sz="2600" dirty="0">
                <a:solidFill>
                  <a:srgbClr val="660066"/>
                </a:solidFill>
                <a:latin typeface="Cambria Math"/>
                <a:cs typeface="Cambria Math"/>
              </a:rPr>
              <a:t>A</a:t>
            </a:r>
            <a:r>
              <a:rPr sz="2600" spc="-85" dirty="0">
                <a:solidFill>
                  <a:srgbClr val="660066"/>
                </a:solidFill>
                <a:latin typeface="Cambria Math"/>
                <a:cs typeface="Cambria Math"/>
              </a:rPr>
              <a:t> </a:t>
            </a:r>
            <a:r>
              <a:rPr sz="2600" spc="-15" dirty="0">
                <a:solidFill>
                  <a:srgbClr val="660066"/>
                </a:solidFill>
                <a:latin typeface="Cambria Math"/>
                <a:cs typeface="Cambria Math"/>
              </a:rPr>
              <a:t>A</a:t>
            </a:r>
            <a:r>
              <a:rPr sz="2600" spc="-20" dirty="0">
                <a:solidFill>
                  <a:srgbClr val="660066"/>
                </a:solidFill>
                <a:latin typeface="Cambria Math"/>
                <a:cs typeface="Cambria Math"/>
              </a:rPr>
              <a:t>N</a:t>
            </a:r>
            <a:r>
              <a:rPr sz="2600" dirty="0">
                <a:solidFill>
                  <a:srgbClr val="660066"/>
                </a:solidFill>
                <a:latin typeface="Cambria Math"/>
                <a:cs typeface="Cambria Math"/>
              </a:rPr>
              <a:t>D</a:t>
            </a:r>
            <a:r>
              <a:rPr sz="2600" spc="-75" dirty="0">
                <a:solidFill>
                  <a:srgbClr val="660066"/>
                </a:solidFill>
                <a:latin typeface="Cambria Math"/>
                <a:cs typeface="Cambria Math"/>
              </a:rPr>
              <a:t> </a:t>
            </a:r>
            <a:r>
              <a:rPr sz="2600" spc="-5" dirty="0">
                <a:solidFill>
                  <a:srgbClr val="660066"/>
                </a:solidFill>
                <a:latin typeface="Cambria Math"/>
                <a:cs typeface="Cambria Math"/>
              </a:rPr>
              <a:t>S</a:t>
            </a:r>
            <a:r>
              <a:rPr sz="2600" spc="-15" dirty="0">
                <a:solidFill>
                  <a:srgbClr val="660066"/>
                </a:solidFill>
                <a:latin typeface="Cambria Math"/>
                <a:cs typeface="Cambria Math"/>
              </a:rPr>
              <a:t>I</a:t>
            </a:r>
            <a:r>
              <a:rPr sz="2600" spc="-35" dirty="0">
                <a:solidFill>
                  <a:srgbClr val="660066"/>
                </a:solidFill>
                <a:latin typeface="Cambria Math"/>
                <a:cs typeface="Cambria Math"/>
              </a:rPr>
              <a:t>G</a:t>
            </a:r>
            <a:r>
              <a:rPr sz="2600" spc="-95" dirty="0">
                <a:solidFill>
                  <a:srgbClr val="660066"/>
                </a:solidFill>
                <a:latin typeface="Cambria Math"/>
                <a:cs typeface="Cambria Math"/>
              </a:rPr>
              <a:t>N</a:t>
            </a:r>
            <a:r>
              <a:rPr sz="2600" spc="-30" dirty="0">
                <a:solidFill>
                  <a:srgbClr val="660066"/>
                </a:solidFill>
                <a:latin typeface="Cambria Math"/>
                <a:cs typeface="Cambria Math"/>
              </a:rPr>
              <a:t>A</a:t>
            </a:r>
            <a:r>
              <a:rPr sz="2600" dirty="0">
                <a:solidFill>
                  <a:srgbClr val="660066"/>
                </a:solidFill>
                <a:latin typeface="Cambria Math"/>
                <a:cs typeface="Cambria Math"/>
              </a:rPr>
              <a:t>L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9458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D</a:t>
            </a:r>
            <a:r>
              <a:rPr spc="-204" dirty="0"/>
              <a:t>A</a:t>
            </a:r>
            <a:r>
              <a:rPr spc="-254" dirty="0"/>
              <a:t>T</a:t>
            </a:r>
            <a:r>
              <a:rPr dirty="0"/>
              <a:t>A</a:t>
            </a:r>
            <a:r>
              <a:rPr spc="-85" dirty="0"/>
              <a:t> </a:t>
            </a:r>
            <a:r>
              <a:rPr spc="-35" dirty="0"/>
              <a:t>C</a:t>
            </a:r>
            <a:r>
              <a:rPr spc="-30" dirty="0"/>
              <a:t>O</a:t>
            </a:r>
            <a:r>
              <a:rPr spc="-35" dirty="0"/>
              <a:t>MM</a:t>
            </a:r>
            <a:r>
              <a:rPr spc="-40" dirty="0"/>
              <a:t>UN</a:t>
            </a:r>
            <a:r>
              <a:rPr spc="-25" dirty="0"/>
              <a:t>I</a:t>
            </a:r>
            <a:r>
              <a:rPr spc="-35" dirty="0"/>
              <a:t>C</a:t>
            </a:r>
            <a:r>
              <a:rPr spc="-204" dirty="0"/>
              <a:t>A</a:t>
            </a:r>
            <a:r>
              <a:rPr spc="-30" dirty="0"/>
              <a:t>T</a:t>
            </a:r>
            <a:r>
              <a:rPr spc="-25" dirty="0"/>
              <a:t>I</a:t>
            </a:r>
            <a:r>
              <a:rPr spc="-40" dirty="0"/>
              <a:t>O</a:t>
            </a:r>
            <a:r>
              <a:rPr dirty="0"/>
              <a:t>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34303" y="2395473"/>
            <a:ext cx="2733040" cy="1287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8440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solidFill>
                  <a:srgbClr val="FF0000"/>
                </a:solidFill>
                <a:latin typeface="Cambria Math"/>
                <a:cs typeface="Cambria Math"/>
              </a:rPr>
              <a:t>CSE</a:t>
            </a:r>
            <a:r>
              <a:rPr sz="3000" spc="-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3000" spc="-30" dirty="0">
                <a:solidFill>
                  <a:srgbClr val="FF0000"/>
                </a:solidFill>
                <a:latin typeface="Cambria Math"/>
                <a:cs typeface="Cambria Math"/>
              </a:rPr>
              <a:t>225/233</a:t>
            </a:r>
            <a:endParaRPr sz="3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sz="2600" spc="-25" dirty="0">
                <a:solidFill>
                  <a:srgbClr val="660066"/>
                </a:solidFill>
                <a:latin typeface="Cambria Math"/>
                <a:cs typeface="Cambria Math"/>
              </a:rPr>
              <a:t>WEEK-3,</a:t>
            </a:r>
            <a:r>
              <a:rPr sz="2600" spc="-110" dirty="0">
                <a:solidFill>
                  <a:srgbClr val="660066"/>
                </a:solidFill>
                <a:latin typeface="Cambria Math"/>
                <a:cs typeface="Cambria Math"/>
              </a:rPr>
              <a:t> </a:t>
            </a:r>
            <a:r>
              <a:rPr sz="2600" spc="-25" dirty="0">
                <a:solidFill>
                  <a:srgbClr val="660066"/>
                </a:solidFill>
                <a:latin typeface="Cambria Math"/>
                <a:cs typeface="Cambria Math"/>
              </a:rPr>
              <a:t>LESSON-2</a:t>
            </a:r>
            <a:endParaRPr sz="26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462" y="251536"/>
            <a:ext cx="8788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775065" algn="l"/>
              </a:tabLst>
            </a:pPr>
            <a:r>
              <a:rPr sz="4400" b="1" u="heavy" spc="1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4400" b="1" u="heavy" spc="-635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E</a:t>
            </a:r>
            <a:r>
              <a:rPr sz="4400" b="1" u="heavy" spc="-509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x</a:t>
            </a:r>
            <a:r>
              <a:rPr sz="4400" b="1" u="heavy" spc="-33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a</a:t>
            </a:r>
            <a:r>
              <a:rPr sz="4400" b="1" u="heavy" spc="-545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m</a:t>
            </a:r>
            <a:r>
              <a:rPr sz="4400" b="1" u="heavy" spc="-27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p</a:t>
            </a:r>
            <a:r>
              <a:rPr sz="4400" b="1" u="heavy" spc="-18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l</a:t>
            </a:r>
            <a:r>
              <a:rPr sz="4400" b="1" u="heavy" spc="-245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e</a:t>
            </a:r>
            <a:r>
              <a:rPr sz="4400" b="1" u="heavy" spc="-1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4400" b="1" u="heavy" spc="-25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(</a:t>
            </a:r>
            <a:r>
              <a:rPr sz="4400" b="1" u="heavy" spc="-95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5</a:t>
            </a:r>
            <a:r>
              <a:rPr sz="4400" b="1" u="heavy" spc="-275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)</a:t>
            </a:r>
            <a:r>
              <a:rPr sz="4400" b="1" u="heavy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	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1070558"/>
            <a:ext cx="8540115" cy="284734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15"/>
              </a:spcBef>
            </a:pP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dirty="0">
                <a:latin typeface="Calibri"/>
                <a:cs typeface="Calibri"/>
              </a:rPr>
              <a:t>loss in a </a:t>
            </a:r>
            <a:r>
              <a:rPr sz="2600" spc="-5" dirty="0">
                <a:latin typeface="Calibri"/>
                <a:cs typeface="Calibri"/>
              </a:rPr>
              <a:t>cable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usually </a:t>
            </a:r>
            <a:r>
              <a:rPr sz="2600" spc="-15" dirty="0">
                <a:latin typeface="Calibri"/>
                <a:cs typeface="Calibri"/>
              </a:rPr>
              <a:t>defined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" dirty="0">
                <a:latin typeface="Calibri"/>
                <a:cs typeface="Calibri"/>
              </a:rPr>
              <a:t>decibels per kilometer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(dB/km). </a:t>
            </a:r>
            <a:r>
              <a:rPr sz="2600" dirty="0">
                <a:latin typeface="Calibri"/>
                <a:cs typeface="Calibri"/>
              </a:rPr>
              <a:t>If the </a:t>
            </a:r>
            <a:r>
              <a:rPr sz="2600" spc="-5" dirty="0">
                <a:latin typeface="Calibri"/>
                <a:cs typeface="Calibri"/>
              </a:rPr>
              <a:t>signal </a:t>
            </a:r>
            <a:r>
              <a:rPr sz="2600" spc="-15" dirty="0">
                <a:latin typeface="Calibri"/>
                <a:cs typeface="Calibri"/>
              </a:rPr>
              <a:t>at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beginning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cable</a:t>
            </a:r>
            <a:r>
              <a:rPr sz="2600" dirty="0">
                <a:latin typeface="Calibri"/>
                <a:cs typeface="Calibri"/>
              </a:rPr>
              <a:t> with </a:t>
            </a:r>
            <a:r>
              <a:rPr sz="2600" spc="-5" dirty="0">
                <a:latin typeface="Calibri"/>
                <a:cs typeface="Calibri"/>
              </a:rPr>
              <a:t>−0.3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dB/km has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power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2 </a:t>
            </a:r>
            <a:r>
              <a:rPr sz="2600" spc="-95" dirty="0">
                <a:latin typeface="Calibri"/>
                <a:cs typeface="Calibri"/>
              </a:rPr>
              <a:t>mW, </a:t>
            </a:r>
            <a:r>
              <a:rPr sz="2600" spc="-10" dirty="0">
                <a:latin typeface="Calibri"/>
                <a:cs typeface="Calibri"/>
              </a:rPr>
              <a:t>what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power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signal </a:t>
            </a:r>
            <a:r>
              <a:rPr sz="2600" spc="-40" dirty="0">
                <a:latin typeface="Calibri"/>
                <a:cs typeface="Calibri"/>
              </a:rPr>
              <a:t>at 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5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km?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Calibri"/>
              <a:cs typeface="Calibri"/>
            </a:endParaRPr>
          </a:p>
          <a:p>
            <a:pPr marL="12700">
              <a:lnSpc>
                <a:spcPts val="2735"/>
              </a:lnSpc>
            </a:pPr>
            <a:r>
              <a:rPr sz="2400" b="1" dirty="0">
                <a:latin typeface="Times New Roman"/>
                <a:cs typeface="Times New Roman"/>
              </a:rPr>
              <a:t>Solution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2590"/>
              </a:lnSpc>
              <a:spcBef>
                <a:spcPts val="185"/>
              </a:spcBef>
            </a:pPr>
            <a:r>
              <a:rPr sz="2400" b="1" spc="-5" dirty="0">
                <a:latin typeface="Times New Roman"/>
                <a:cs typeface="Times New Roman"/>
              </a:rPr>
              <a:t>The</a:t>
            </a:r>
            <a:r>
              <a:rPr sz="2400" b="1" spc="2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loss</a:t>
            </a:r>
            <a:r>
              <a:rPr sz="2400" b="1" spc="2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</a:t>
            </a:r>
            <a:r>
              <a:rPr sz="2400" b="1" spc="22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the</a:t>
            </a:r>
            <a:r>
              <a:rPr sz="2400" b="1" spc="2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cable</a:t>
            </a:r>
            <a:r>
              <a:rPr sz="2400" b="1" spc="2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</a:t>
            </a:r>
            <a:r>
              <a:rPr sz="2400" b="1" spc="2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decibels</a:t>
            </a:r>
            <a:r>
              <a:rPr sz="2400" b="1" spc="2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is</a:t>
            </a:r>
            <a:r>
              <a:rPr sz="2400" b="1" spc="2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5</a:t>
            </a:r>
            <a:r>
              <a:rPr sz="2400" b="1" spc="2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×</a:t>
            </a:r>
            <a:r>
              <a:rPr sz="2400" b="1" spc="2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(−0.3)</a:t>
            </a:r>
            <a:r>
              <a:rPr sz="2400" b="1" spc="2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=</a:t>
            </a:r>
            <a:r>
              <a:rPr sz="2400" b="1" spc="2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−1.5</a:t>
            </a:r>
            <a:r>
              <a:rPr sz="2400" b="1" spc="2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dB.</a:t>
            </a:r>
            <a:r>
              <a:rPr sz="2400" b="1" spc="225" dirty="0">
                <a:latin typeface="Times New Roman"/>
                <a:cs typeface="Times New Roman"/>
              </a:rPr>
              <a:t> </a:t>
            </a:r>
            <a:r>
              <a:rPr sz="2400" b="1" spc="-70" dirty="0">
                <a:latin typeface="Times New Roman"/>
                <a:cs typeface="Times New Roman"/>
              </a:rPr>
              <a:t>We</a:t>
            </a:r>
            <a:r>
              <a:rPr sz="2400" b="1" spc="2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can </a:t>
            </a:r>
            <a:r>
              <a:rPr sz="2400" b="1" spc="-5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calculate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the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power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498598" y="3981450"/>
            <a:ext cx="4137660" cy="2012950"/>
            <a:chOff x="2498598" y="3981450"/>
            <a:chExt cx="4137660" cy="201295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55748" y="4038600"/>
              <a:ext cx="4023359" cy="189890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498598" y="3981449"/>
              <a:ext cx="4137660" cy="2012950"/>
            </a:xfrm>
            <a:custGeom>
              <a:avLst/>
              <a:gdLst/>
              <a:ahLst/>
              <a:cxnLst/>
              <a:rect l="l" t="t" r="r" b="b"/>
              <a:pathLst>
                <a:path w="4137659" h="2012950">
                  <a:moveTo>
                    <a:pt x="4114800" y="22860"/>
                  </a:moveTo>
                  <a:lnTo>
                    <a:pt x="4080497" y="22860"/>
                  </a:lnTo>
                  <a:lnTo>
                    <a:pt x="4080497" y="57150"/>
                  </a:lnTo>
                  <a:lnTo>
                    <a:pt x="4080497" y="1955800"/>
                  </a:lnTo>
                  <a:lnTo>
                    <a:pt x="57150" y="1955800"/>
                  </a:lnTo>
                  <a:lnTo>
                    <a:pt x="57150" y="57150"/>
                  </a:lnTo>
                  <a:lnTo>
                    <a:pt x="4080497" y="57150"/>
                  </a:lnTo>
                  <a:lnTo>
                    <a:pt x="4080497" y="22860"/>
                  </a:lnTo>
                  <a:lnTo>
                    <a:pt x="22860" y="22860"/>
                  </a:lnTo>
                  <a:lnTo>
                    <a:pt x="22860" y="57150"/>
                  </a:lnTo>
                  <a:lnTo>
                    <a:pt x="22860" y="1955800"/>
                  </a:lnTo>
                  <a:lnTo>
                    <a:pt x="22860" y="1990090"/>
                  </a:lnTo>
                  <a:lnTo>
                    <a:pt x="4114800" y="1990090"/>
                  </a:lnTo>
                  <a:lnTo>
                    <a:pt x="4114800" y="1956054"/>
                  </a:lnTo>
                  <a:lnTo>
                    <a:pt x="4114800" y="1955800"/>
                  </a:lnTo>
                  <a:lnTo>
                    <a:pt x="4114800" y="57150"/>
                  </a:lnTo>
                  <a:lnTo>
                    <a:pt x="4114800" y="22860"/>
                  </a:lnTo>
                  <a:close/>
                </a:path>
                <a:path w="4137659" h="2012950">
                  <a:moveTo>
                    <a:pt x="4137647" y="0"/>
                  </a:moveTo>
                  <a:lnTo>
                    <a:pt x="4126230" y="0"/>
                  </a:lnTo>
                  <a:lnTo>
                    <a:pt x="4126230" y="11430"/>
                  </a:lnTo>
                  <a:lnTo>
                    <a:pt x="4126230" y="2001520"/>
                  </a:lnTo>
                  <a:lnTo>
                    <a:pt x="11430" y="2001520"/>
                  </a:lnTo>
                  <a:lnTo>
                    <a:pt x="11430" y="11430"/>
                  </a:lnTo>
                  <a:lnTo>
                    <a:pt x="4126230" y="11430"/>
                  </a:lnTo>
                  <a:lnTo>
                    <a:pt x="4126230" y="0"/>
                  </a:lnTo>
                  <a:lnTo>
                    <a:pt x="0" y="0"/>
                  </a:lnTo>
                  <a:lnTo>
                    <a:pt x="0" y="11430"/>
                  </a:lnTo>
                  <a:lnTo>
                    <a:pt x="0" y="2001520"/>
                  </a:lnTo>
                  <a:lnTo>
                    <a:pt x="0" y="2012950"/>
                  </a:lnTo>
                  <a:lnTo>
                    <a:pt x="4137647" y="2012950"/>
                  </a:lnTo>
                  <a:lnTo>
                    <a:pt x="4137647" y="2001774"/>
                  </a:lnTo>
                  <a:lnTo>
                    <a:pt x="4137647" y="2001520"/>
                  </a:lnTo>
                  <a:lnTo>
                    <a:pt x="4137647" y="11430"/>
                  </a:lnTo>
                  <a:lnTo>
                    <a:pt x="4137647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dirty="0"/>
              <a:t>NRC,</a:t>
            </a:r>
            <a:r>
              <a:rPr spc="-25" dirty="0"/>
              <a:t> </a:t>
            </a:r>
            <a:r>
              <a:rPr spc="-5" dirty="0"/>
              <a:t>MAY2020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462" y="251536"/>
            <a:ext cx="8788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775065" algn="l"/>
              </a:tabLst>
            </a:pPr>
            <a:r>
              <a:rPr sz="4400" b="1" u="heavy" spc="1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4400" b="1" u="heavy" spc="-245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Distortion	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1070558"/>
            <a:ext cx="8539480" cy="22066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2965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Distortion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means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signal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changes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form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shape.</a:t>
            </a:r>
            <a:endParaRPr sz="2600">
              <a:latin typeface="Calibri"/>
              <a:cs typeface="Calibri"/>
            </a:endParaRPr>
          </a:p>
          <a:p>
            <a:pPr marL="241300" marR="6985" indent="-228600">
              <a:lnSpc>
                <a:spcPts val="2810"/>
              </a:lnSpc>
              <a:spcBef>
                <a:spcPts val="195"/>
              </a:spcBef>
              <a:buFont typeface="Arial MT"/>
              <a:buChar char="•"/>
              <a:tabLst>
                <a:tab pos="241300" algn="l"/>
                <a:tab pos="1742439" algn="l"/>
                <a:tab pos="2774315" algn="l"/>
                <a:tab pos="3185795" algn="l"/>
                <a:tab pos="3509010" algn="l"/>
                <a:tab pos="5071110" algn="l"/>
                <a:tab pos="6005830" algn="l"/>
                <a:tab pos="6929120" algn="l"/>
                <a:tab pos="7366634" algn="l"/>
              </a:tabLst>
            </a:pPr>
            <a:r>
              <a:rPr sz="2600" spc="-5" dirty="0">
                <a:latin typeface="Calibri"/>
                <a:cs typeface="Calibri"/>
              </a:rPr>
              <a:t>Di</a:t>
            </a:r>
            <a:r>
              <a:rPr sz="2600" spc="-30" dirty="0">
                <a:latin typeface="Calibri"/>
                <a:cs typeface="Calibri"/>
              </a:rPr>
              <a:t>s</a:t>
            </a:r>
            <a:r>
              <a:rPr sz="2600" spc="-25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ortio</a:t>
            </a:r>
            <a:r>
              <a:rPr sz="2600" dirty="0">
                <a:latin typeface="Calibri"/>
                <a:cs typeface="Calibri"/>
              </a:rPr>
              <a:t>n	</a:t>
            </a:r>
            <a:r>
              <a:rPr sz="2600" spc="-5" dirty="0">
                <a:latin typeface="Calibri"/>
                <a:cs typeface="Calibri"/>
              </a:rPr>
              <a:t>occu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s	</a:t>
            </a:r>
            <a:r>
              <a:rPr sz="2600" spc="-10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n	a	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-10" dirty="0">
                <a:latin typeface="Calibri"/>
                <a:cs typeface="Calibri"/>
              </a:rPr>
              <a:t>m</a:t>
            </a:r>
            <a:r>
              <a:rPr sz="2600" spc="-5" dirty="0">
                <a:latin typeface="Calibri"/>
                <a:cs typeface="Calibri"/>
              </a:rPr>
              <a:t>posi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e	</a:t>
            </a:r>
            <a:r>
              <a:rPr sz="2600" spc="-5" dirty="0">
                <a:latin typeface="Calibri"/>
                <a:cs typeface="Calibri"/>
              </a:rPr>
              <a:t>signa</a:t>
            </a:r>
            <a:r>
              <a:rPr sz="2600" dirty="0">
                <a:latin typeface="Calibri"/>
                <a:cs typeface="Calibri"/>
              </a:rPr>
              <a:t>l	</a:t>
            </a:r>
            <a:r>
              <a:rPr sz="2600" spc="-20" dirty="0">
                <a:latin typeface="Calibri"/>
                <a:cs typeface="Calibri"/>
              </a:rPr>
              <a:t>m</a:t>
            </a:r>
            <a:r>
              <a:rPr sz="2600" dirty="0">
                <a:latin typeface="Calibri"/>
                <a:cs typeface="Calibri"/>
              </a:rPr>
              <a:t>ade	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	</a:t>
            </a:r>
            <a:r>
              <a:rPr sz="2600" spc="-5" dirty="0">
                <a:latin typeface="Calibri"/>
                <a:cs typeface="Calibri"/>
              </a:rPr>
              <a:t>di</a:t>
            </a:r>
            <a:r>
              <a:rPr sz="2600" spc="-40" dirty="0">
                <a:latin typeface="Calibri"/>
                <a:cs typeface="Calibri"/>
              </a:rPr>
              <a:t>f</a:t>
            </a:r>
            <a:r>
              <a:rPr sz="2600" spc="-80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t  </a:t>
            </a:r>
            <a:r>
              <a:rPr sz="2600" spc="-5" dirty="0">
                <a:latin typeface="Calibri"/>
                <a:cs typeface="Calibri"/>
              </a:rPr>
              <a:t>frequencies.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ts val="2610"/>
              </a:lnSpc>
              <a:buFont typeface="Arial MT"/>
              <a:buChar char="•"/>
              <a:tabLst>
                <a:tab pos="241300" algn="l"/>
                <a:tab pos="1091565" algn="l"/>
                <a:tab pos="2082164" algn="l"/>
                <a:tab pos="3845560" algn="l"/>
                <a:tab pos="4528185" algn="l"/>
                <a:tab pos="5065395" algn="l"/>
                <a:tab pos="5869940" algn="l"/>
                <a:tab pos="7723505" algn="l"/>
              </a:tabLst>
            </a:pPr>
            <a:r>
              <a:rPr sz="2600" spc="-50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ach	</a:t>
            </a:r>
            <a:r>
              <a:rPr sz="2600" spc="-5" dirty="0">
                <a:latin typeface="Calibri"/>
                <a:cs typeface="Calibri"/>
              </a:rPr>
              <a:t>sig</a:t>
            </a:r>
            <a:r>
              <a:rPr sz="2600" dirty="0">
                <a:latin typeface="Calibri"/>
                <a:cs typeface="Calibri"/>
              </a:rPr>
              <a:t>n</a:t>
            </a:r>
            <a:r>
              <a:rPr sz="2600" spc="-10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l	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-10" dirty="0">
                <a:latin typeface="Calibri"/>
                <a:cs typeface="Calibri"/>
              </a:rPr>
              <a:t>m</a:t>
            </a:r>
            <a:r>
              <a:rPr sz="2600" spc="-5" dirty="0">
                <a:latin typeface="Calibri"/>
                <a:cs typeface="Calibri"/>
              </a:rPr>
              <a:t>pon</a:t>
            </a:r>
            <a:r>
              <a:rPr sz="2600" spc="-20" dirty="0">
                <a:latin typeface="Calibri"/>
                <a:cs typeface="Calibri"/>
              </a:rPr>
              <a:t>e</a:t>
            </a:r>
            <a:r>
              <a:rPr sz="2600" spc="-2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t	</a:t>
            </a:r>
            <a:r>
              <a:rPr sz="2600" spc="-5" dirty="0">
                <a:latin typeface="Calibri"/>
                <a:cs typeface="Calibri"/>
              </a:rPr>
              <a:t>h</a:t>
            </a:r>
            <a:r>
              <a:rPr sz="2600" spc="-1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s	its	</a:t>
            </a:r>
            <a:r>
              <a:rPr sz="2600" spc="-20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wn	</a:t>
            </a:r>
            <a:r>
              <a:rPr sz="2600" spc="-5" dirty="0">
                <a:latin typeface="Calibri"/>
                <a:cs typeface="Calibri"/>
              </a:rPr>
              <a:t>p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opa</a:t>
            </a:r>
            <a:r>
              <a:rPr sz="2600" spc="-55" dirty="0">
                <a:latin typeface="Calibri"/>
                <a:cs typeface="Calibri"/>
              </a:rPr>
              <a:t>g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tion	</a:t>
            </a:r>
            <a:r>
              <a:rPr sz="2600" spc="-15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p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ed</a:t>
            </a:r>
            <a:endParaRPr sz="2600">
              <a:latin typeface="Calibri"/>
              <a:cs typeface="Calibri"/>
            </a:endParaRPr>
          </a:p>
          <a:p>
            <a:pPr marL="241300" marR="9525">
              <a:lnSpc>
                <a:spcPts val="2810"/>
              </a:lnSpc>
              <a:spcBef>
                <a:spcPts val="200"/>
              </a:spcBef>
            </a:pPr>
            <a:r>
              <a:rPr sz="2600" spc="-10" dirty="0">
                <a:latin typeface="Calibri"/>
                <a:cs typeface="Calibri"/>
              </a:rPr>
              <a:t>through</a:t>
            </a:r>
            <a:r>
              <a:rPr sz="2600" spc="2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204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medium</a:t>
            </a:r>
            <a:r>
              <a:rPr sz="2600" spc="2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spc="22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therefore</a:t>
            </a:r>
            <a:r>
              <a:rPr sz="2600" spc="2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its</a:t>
            </a:r>
            <a:r>
              <a:rPr sz="2600" spc="2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own</a:t>
            </a:r>
            <a:r>
              <a:rPr sz="2600" spc="21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delay</a:t>
            </a:r>
            <a:r>
              <a:rPr sz="2600" spc="2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2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arriving</a:t>
            </a:r>
            <a:r>
              <a:rPr sz="2600" spc="22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at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final destination.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3004" y="3402719"/>
            <a:ext cx="8313389" cy="273143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dirty="0"/>
              <a:t>NRC,</a:t>
            </a:r>
            <a:r>
              <a:rPr spc="-25" dirty="0"/>
              <a:t> </a:t>
            </a:r>
            <a:r>
              <a:rPr spc="-5" dirty="0"/>
              <a:t>MAY2020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462" y="251536"/>
            <a:ext cx="8788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775065" algn="l"/>
              </a:tabLst>
            </a:pPr>
            <a:r>
              <a:rPr sz="4400" b="1" u="heavy" spc="105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4400" b="1" u="heavy" spc="-4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4400" b="1" u="heavy" spc="-325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Noise	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1070558"/>
            <a:ext cx="8540115" cy="470344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1300" marR="5080" indent="-228600" algn="just">
              <a:lnSpc>
                <a:spcPts val="2810"/>
              </a:lnSpc>
              <a:spcBef>
                <a:spcPts val="45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Noise </a:t>
            </a:r>
            <a:r>
              <a:rPr sz="2600" spc="-1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another </a:t>
            </a:r>
            <a:r>
              <a:rPr sz="2600" spc="-10" dirty="0">
                <a:latin typeface="Calibri"/>
                <a:cs typeface="Calibri"/>
              </a:rPr>
              <a:t>cause </a:t>
            </a:r>
            <a:r>
              <a:rPr sz="2600" spc="-5" dirty="0">
                <a:latin typeface="Calibri"/>
                <a:cs typeface="Calibri"/>
              </a:rPr>
              <a:t>of impairment. </a:t>
            </a:r>
            <a:r>
              <a:rPr sz="2600" spc="-20" dirty="0">
                <a:latin typeface="Calibri"/>
                <a:cs typeface="Calibri"/>
              </a:rPr>
              <a:t>Several </a:t>
            </a:r>
            <a:r>
              <a:rPr sz="2600" spc="-5" dirty="0">
                <a:latin typeface="Calibri"/>
                <a:cs typeface="Calibri"/>
              </a:rPr>
              <a:t>types of noise,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such </a:t>
            </a:r>
            <a:r>
              <a:rPr sz="2600" spc="-10" dirty="0">
                <a:latin typeface="Calibri"/>
                <a:cs typeface="Calibri"/>
              </a:rPr>
              <a:t>as </a:t>
            </a:r>
            <a:r>
              <a:rPr sz="2600" b="1" i="1" spc="-5" dirty="0">
                <a:latin typeface="Calibri"/>
                <a:cs typeface="Calibri"/>
              </a:rPr>
              <a:t>thermal noise, induced noise, </a:t>
            </a:r>
            <a:r>
              <a:rPr sz="2600" b="1" i="1" spc="-10" dirty="0">
                <a:latin typeface="Calibri"/>
                <a:cs typeface="Calibri"/>
              </a:rPr>
              <a:t>crosstalk, </a:t>
            </a:r>
            <a:r>
              <a:rPr sz="2600" b="1" i="1" dirty="0">
                <a:latin typeface="Calibri"/>
                <a:cs typeface="Calibri"/>
              </a:rPr>
              <a:t>and </a:t>
            </a:r>
            <a:r>
              <a:rPr sz="2600" b="1" i="1" spc="-5" dirty="0">
                <a:latin typeface="Calibri"/>
                <a:cs typeface="Calibri"/>
              </a:rPr>
              <a:t>impulse </a:t>
            </a:r>
            <a:r>
              <a:rPr sz="2600" b="1" i="1" dirty="0">
                <a:latin typeface="Calibri"/>
                <a:cs typeface="Calibri"/>
              </a:rPr>
              <a:t> </a:t>
            </a:r>
            <a:r>
              <a:rPr sz="2600" b="1" i="1" spc="-5" dirty="0">
                <a:latin typeface="Calibri"/>
                <a:cs typeface="Calibri"/>
              </a:rPr>
              <a:t>noise</a:t>
            </a:r>
            <a:r>
              <a:rPr sz="2600" spc="-5" dirty="0">
                <a:latin typeface="Calibri"/>
                <a:cs typeface="Calibri"/>
              </a:rPr>
              <a:t>, </a:t>
            </a:r>
            <a:r>
              <a:rPr sz="2600" spc="-20" dirty="0">
                <a:latin typeface="Calibri"/>
                <a:cs typeface="Calibri"/>
              </a:rPr>
              <a:t>may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corrupt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signal.</a:t>
            </a:r>
            <a:endParaRPr sz="2600">
              <a:latin typeface="Calibri"/>
              <a:cs typeface="Calibri"/>
            </a:endParaRPr>
          </a:p>
          <a:p>
            <a:pPr marL="241300" indent="-228600" algn="just">
              <a:lnSpc>
                <a:spcPts val="2610"/>
              </a:lnSpc>
              <a:buFont typeface="Arial MT"/>
              <a:buChar char="•"/>
              <a:tabLst>
                <a:tab pos="241300" algn="l"/>
              </a:tabLst>
            </a:pPr>
            <a:r>
              <a:rPr sz="2600" b="1" spc="-5" dirty="0">
                <a:solidFill>
                  <a:srgbClr val="00AFEF"/>
                </a:solidFill>
                <a:latin typeface="Calibri"/>
                <a:cs typeface="Calibri"/>
              </a:rPr>
              <a:t>Thermal</a:t>
            </a:r>
            <a:r>
              <a:rPr sz="2600" b="1" spc="3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00AFEF"/>
                </a:solidFill>
                <a:latin typeface="Calibri"/>
                <a:cs typeface="Calibri"/>
              </a:rPr>
              <a:t>noise</a:t>
            </a:r>
            <a:r>
              <a:rPr sz="2600" b="1" spc="31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2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29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random</a:t>
            </a:r>
            <a:r>
              <a:rPr sz="2600" spc="3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motion</a:t>
            </a:r>
            <a:r>
              <a:rPr sz="2600" spc="3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3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electrons</a:t>
            </a:r>
            <a:r>
              <a:rPr sz="2600" spc="30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</a:t>
            </a:r>
            <a:r>
              <a:rPr sz="2600" spc="30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3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wire,</a:t>
            </a:r>
            <a:endParaRPr sz="2600">
              <a:latin typeface="Calibri"/>
              <a:cs typeface="Calibri"/>
            </a:endParaRPr>
          </a:p>
          <a:p>
            <a:pPr marL="241300" marR="6350" algn="just">
              <a:lnSpc>
                <a:spcPts val="2810"/>
              </a:lnSpc>
              <a:spcBef>
                <a:spcPts val="200"/>
              </a:spcBef>
            </a:pPr>
            <a:r>
              <a:rPr sz="2600" dirty="0">
                <a:latin typeface="Calibri"/>
                <a:cs typeface="Calibri"/>
              </a:rPr>
              <a:t>which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creates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extra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signal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originally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sent</a:t>
            </a:r>
            <a:r>
              <a:rPr sz="2600" spc="-5" dirty="0">
                <a:latin typeface="Calibri"/>
                <a:cs typeface="Calibri"/>
              </a:rPr>
              <a:t> by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transmitter.</a:t>
            </a:r>
            <a:endParaRPr sz="2600">
              <a:latin typeface="Calibri"/>
              <a:cs typeface="Calibri"/>
            </a:endParaRPr>
          </a:p>
          <a:p>
            <a:pPr marL="241300" marR="5080" indent="-228600">
              <a:lnSpc>
                <a:spcPts val="2810"/>
              </a:lnSpc>
              <a:buFont typeface="Arial MT"/>
              <a:buChar char="•"/>
              <a:tabLst>
                <a:tab pos="241300" algn="l"/>
                <a:tab pos="1536700" algn="l"/>
                <a:tab pos="2466340" algn="l"/>
                <a:tab pos="3527425" algn="l"/>
                <a:tab pos="4368165" algn="l"/>
                <a:tab pos="5580380" algn="l"/>
                <a:tab pos="6388100" algn="l"/>
                <a:tab pos="6869430" algn="l"/>
                <a:tab pos="8021955" algn="l"/>
              </a:tabLst>
            </a:pPr>
            <a:r>
              <a:rPr sz="2600" b="1" dirty="0">
                <a:solidFill>
                  <a:srgbClr val="00AFEF"/>
                </a:solidFill>
                <a:latin typeface="Calibri"/>
                <a:cs typeface="Calibri"/>
              </a:rPr>
              <a:t>In</a:t>
            </a:r>
            <a:r>
              <a:rPr sz="2600" b="1" spc="-15" dirty="0">
                <a:solidFill>
                  <a:srgbClr val="00AFEF"/>
                </a:solidFill>
                <a:latin typeface="Calibri"/>
                <a:cs typeface="Calibri"/>
              </a:rPr>
              <a:t>d</a:t>
            </a:r>
            <a:r>
              <a:rPr sz="2600" b="1" dirty="0">
                <a:solidFill>
                  <a:srgbClr val="00AFEF"/>
                </a:solidFill>
                <a:latin typeface="Calibri"/>
                <a:cs typeface="Calibri"/>
              </a:rPr>
              <a:t>uced	n</a:t>
            </a:r>
            <a:r>
              <a:rPr sz="2600" b="1" spc="5" dirty="0">
                <a:solidFill>
                  <a:srgbClr val="00AFEF"/>
                </a:solidFill>
                <a:latin typeface="Calibri"/>
                <a:cs typeface="Calibri"/>
              </a:rPr>
              <a:t>o</a:t>
            </a:r>
            <a:r>
              <a:rPr sz="2600" b="1" dirty="0">
                <a:solidFill>
                  <a:srgbClr val="00AFEF"/>
                </a:solidFill>
                <a:latin typeface="Calibri"/>
                <a:cs typeface="Calibri"/>
              </a:rPr>
              <a:t>ise	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-10" dirty="0">
                <a:latin typeface="Calibri"/>
                <a:cs typeface="Calibri"/>
              </a:rPr>
              <a:t>m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s	</a:t>
            </a:r>
            <a:r>
              <a:rPr sz="2600" spc="-15" dirty="0">
                <a:latin typeface="Calibri"/>
                <a:cs typeface="Calibri"/>
              </a:rPr>
              <a:t>f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m	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-20" dirty="0">
                <a:latin typeface="Calibri"/>
                <a:cs typeface="Calibri"/>
              </a:rPr>
              <a:t>o</a:t>
            </a:r>
            <a:r>
              <a:rPr sz="2600" spc="-5" dirty="0">
                <a:latin typeface="Calibri"/>
                <a:cs typeface="Calibri"/>
              </a:rPr>
              <a:t>u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spc="-10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es	</a:t>
            </a:r>
            <a:r>
              <a:rPr sz="2600" spc="-15" dirty="0">
                <a:latin typeface="Calibri"/>
                <a:cs typeface="Calibri"/>
              </a:rPr>
              <a:t>s</a:t>
            </a:r>
            <a:r>
              <a:rPr sz="2600" spc="-5" dirty="0">
                <a:latin typeface="Calibri"/>
                <a:cs typeface="Calibri"/>
              </a:rPr>
              <a:t>uc</a:t>
            </a:r>
            <a:r>
              <a:rPr sz="2600" dirty="0">
                <a:latin typeface="Calibri"/>
                <a:cs typeface="Calibri"/>
              </a:rPr>
              <a:t>h	as	mo</a:t>
            </a:r>
            <a:r>
              <a:rPr sz="2600" spc="-30" dirty="0">
                <a:latin typeface="Calibri"/>
                <a:cs typeface="Calibri"/>
              </a:rPr>
              <a:t>t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-5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s	a</a:t>
            </a:r>
            <a:r>
              <a:rPr sz="2600" spc="-1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d  </a:t>
            </a:r>
            <a:r>
              <a:rPr sz="2600" spc="-5" dirty="0">
                <a:latin typeface="Calibri"/>
                <a:cs typeface="Calibri"/>
              </a:rPr>
              <a:t>appliancses.</a:t>
            </a:r>
            <a:r>
              <a:rPr sz="2600" spc="1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These</a:t>
            </a:r>
            <a:r>
              <a:rPr sz="2600" spc="1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devices</a:t>
            </a:r>
            <a:r>
              <a:rPr sz="2600" spc="1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act</a:t>
            </a:r>
            <a:r>
              <a:rPr sz="2600" spc="1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1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1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sending</a:t>
            </a:r>
            <a:r>
              <a:rPr sz="2600" spc="1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antenna,</a:t>
            </a:r>
            <a:r>
              <a:rPr sz="2600" spc="1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spc="1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the</a:t>
            </a:r>
            <a:endParaRPr sz="2600">
              <a:latin typeface="Calibri"/>
              <a:cs typeface="Calibri"/>
            </a:endParaRPr>
          </a:p>
          <a:p>
            <a:pPr marL="241300">
              <a:lnSpc>
                <a:spcPts val="2610"/>
              </a:lnSpc>
            </a:pPr>
            <a:r>
              <a:rPr sz="2600" spc="-5" dirty="0">
                <a:latin typeface="Calibri"/>
                <a:cs typeface="Calibri"/>
              </a:rPr>
              <a:t>transmission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medium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acts as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receiving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antenna.</a:t>
            </a:r>
            <a:endParaRPr sz="2600">
              <a:latin typeface="Calibri"/>
              <a:cs typeface="Calibri"/>
            </a:endParaRPr>
          </a:p>
          <a:p>
            <a:pPr marL="241300" marR="5080" indent="-228600">
              <a:lnSpc>
                <a:spcPts val="2810"/>
              </a:lnSpc>
              <a:spcBef>
                <a:spcPts val="19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spc="-10" dirty="0">
                <a:solidFill>
                  <a:srgbClr val="00AFEF"/>
                </a:solidFill>
                <a:latin typeface="Calibri"/>
                <a:cs typeface="Calibri"/>
              </a:rPr>
              <a:t>Crosstalk</a:t>
            </a:r>
            <a:r>
              <a:rPr sz="2600" b="1" spc="50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5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effect</a:t>
            </a:r>
            <a:r>
              <a:rPr sz="2600" spc="5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5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one</a:t>
            </a:r>
            <a:r>
              <a:rPr sz="2600" spc="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wire</a:t>
            </a:r>
            <a:r>
              <a:rPr sz="2600" spc="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</a:t>
            </a:r>
            <a:r>
              <a:rPr sz="2600" spc="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60" dirty="0">
                <a:latin typeface="Calibri"/>
                <a:cs typeface="Calibri"/>
              </a:rPr>
              <a:t> </a:t>
            </a:r>
            <a:r>
              <a:rPr sz="2600" spc="-50" dirty="0">
                <a:latin typeface="Calibri"/>
                <a:cs typeface="Calibri"/>
              </a:rPr>
              <a:t>other.</a:t>
            </a:r>
            <a:r>
              <a:rPr sz="2600" spc="6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One</a:t>
            </a:r>
            <a:r>
              <a:rPr sz="2600" spc="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wire</a:t>
            </a:r>
            <a:r>
              <a:rPr sz="2600" spc="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acts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sending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antenna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other</a:t>
            </a:r>
            <a:r>
              <a:rPr sz="2600" dirty="0">
                <a:latin typeface="Calibri"/>
                <a:cs typeface="Calibri"/>
              </a:rPr>
              <a:t> as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receiving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antenna.</a:t>
            </a:r>
            <a:endParaRPr sz="2600">
              <a:latin typeface="Calibri"/>
              <a:cs typeface="Calibri"/>
            </a:endParaRPr>
          </a:p>
          <a:p>
            <a:pPr marL="241300" marR="5080" indent="-228600">
              <a:lnSpc>
                <a:spcPts val="2810"/>
              </a:lnSpc>
              <a:buFont typeface="Arial MT"/>
              <a:buChar char="•"/>
              <a:tabLst>
                <a:tab pos="241300" algn="l"/>
              </a:tabLst>
            </a:pPr>
            <a:r>
              <a:rPr sz="2600" b="1" spc="-5" dirty="0">
                <a:solidFill>
                  <a:srgbClr val="00AFEF"/>
                </a:solidFill>
                <a:latin typeface="Calibri"/>
                <a:cs typeface="Calibri"/>
              </a:rPr>
              <a:t>Impulse</a:t>
            </a:r>
            <a:r>
              <a:rPr sz="2600" b="1" spc="28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600" b="1" dirty="0">
                <a:solidFill>
                  <a:srgbClr val="00AFEF"/>
                </a:solidFill>
                <a:latin typeface="Calibri"/>
                <a:cs typeface="Calibri"/>
              </a:rPr>
              <a:t>noise</a:t>
            </a:r>
            <a:r>
              <a:rPr sz="2600" b="1" spc="275" dirty="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2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26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spike</a:t>
            </a:r>
            <a:r>
              <a:rPr sz="2600" spc="2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(a</a:t>
            </a:r>
            <a:r>
              <a:rPr sz="2600" spc="26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signal</a:t>
            </a:r>
            <a:r>
              <a:rPr sz="2600" spc="2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28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high</a:t>
            </a:r>
            <a:r>
              <a:rPr sz="2600" spc="2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energy</a:t>
            </a:r>
            <a:r>
              <a:rPr sz="2600" spc="2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</a:t>
            </a:r>
            <a:r>
              <a:rPr sz="2600" spc="2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2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very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short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time)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comes from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power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lines,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lightning,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so</a:t>
            </a:r>
            <a:r>
              <a:rPr sz="2600" spc="-5" dirty="0">
                <a:latin typeface="Calibri"/>
                <a:cs typeface="Calibri"/>
              </a:rPr>
              <a:t> on.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dirty="0"/>
              <a:t>NRC,</a:t>
            </a:r>
            <a:r>
              <a:rPr spc="-25" dirty="0"/>
              <a:t> </a:t>
            </a:r>
            <a:r>
              <a:rPr spc="-5" dirty="0"/>
              <a:t>MAY2020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15782" y="6367983"/>
            <a:ext cx="5207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3</a:t>
            </a:r>
            <a:r>
              <a:rPr sz="2000" b="1" spc="-10" dirty="0">
                <a:latin typeface="Arial"/>
                <a:cs typeface="Arial"/>
              </a:rPr>
              <a:t>.</a:t>
            </a:r>
            <a:r>
              <a:rPr sz="2000" b="1" dirty="0">
                <a:latin typeface="Arial"/>
                <a:cs typeface="Arial"/>
              </a:rPr>
              <a:t>13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9740" y="211912"/>
            <a:ext cx="13449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340" dirty="0">
                <a:solidFill>
                  <a:srgbClr val="6F2F9F"/>
                </a:solidFill>
                <a:latin typeface="Arial"/>
                <a:cs typeface="Arial"/>
              </a:rPr>
              <a:t>N</a:t>
            </a:r>
            <a:r>
              <a:rPr sz="4400" b="1" spc="-290" dirty="0">
                <a:solidFill>
                  <a:srgbClr val="6F2F9F"/>
                </a:solidFill>
                <a:latin typeface="Arial"/>
                <a:cs typeface="Arial"/>
              </a:rPr>
              <a:t>o</a:t>
            </a:r>
            <a:r>
              <a:rPr sz="4400" b="1" spc="-180" dirty="0">
                <a:solidFill>
                  <a:srgbClr val="6F2F9F"/>
                </a:solidFill>
                <a:latin typeface="Arial"/>
                <a:cs typeface="Arial"/>
              </a:rPr>
              <a:t>i</a:t>
            </a:r>
            <a:r>
              <a:rPr sz="4400" b="1" spc="-560" dirty="0">
                <a:solidFill>
                  <a:srgbClr val="6F2F9F"/>
                </a:solidFill>
                <a:latin typeface="Arial"/>
                <a:cs typeface="Arial"/>
              </a:rPr>
              <a:t>s</a:t>
            </a:r>
            <a:r>
              <a:rPr sz="4400" b="1" spc="-245" dirty="0">
                <a:solidFill>
                  <a:srgbClr val="6F2F9F"/>
                </a:solidFill>
                <a:latin typeface="Arial"/>
                <a:cs typeface="Arial"/>
              </a:rPr>
              <a:t>e</a:t>
            </a:r>
            <a:endParaRPr sz="44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6324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712" y="2407920"/>
            <a:ext cx="7485888" cy="264075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462" y="251536"/>
            <a:ext cx="8788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775065" algn="l"/>
              </a:tabLst>
            </a:pPr>
            <a:r>
              <a:rPr sz="4400" b="1" u="heavy" spc="105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4400" b="1" u="heavy" spc="-4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4400" b="1" u="heavy" spc="-635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S</a:t>
            </a:r>
            <a:r>
              <a:rPr sz="4400" b="1" u="heavy" spc="-18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i</a:t>
            </a:r>
            <a:r>
              <a:rPr sz="4400" b="1" u="heavy" spc="-254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g</a:t>
            </a:r>
            <a:r>
              <a:rPr sz="4400" b="1" u="heavy" spc="-40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n</a:t>
            </a:r>
            <a:r>
              <a:rPr sz="4400" b="1" u="heavy" spc="-34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a</a:t>
            </a:r>
            <a:r>
              <a:rPr sz="4400" b="1" u="heavy" spc="-165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l</a:t>
            </a:r>
            <a:r>
              <a:rPr sz="4400" b="1" u="heavy" spc="2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4400" b="1" u="heavy" spc="-65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t</a:t>
            </a:r>
            <a:r>
              <a:rPr sz="4400" b="1" u="heavy" spc="-26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o</a:t>
            </a:r>
            <a:r>
              <a:rPr sz="4400" b="1" u="heavy" spc="3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4400" b="1" u="heavy" spc="-34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N</a:t>
            </a:r>
            <a:r>
              <a:rPr sz="4400" b="1" u="heavy" spc="-29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o</a:t>
            </a:r>
            <a:r>
              <a:rPr sz="4400" b="1" u="heavy" spc="-18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i</a:t>
            </a:r>
            <a:r>
              <a:rPr sz="4400" b="1" u="heavy" spc="-56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s</a:t>
            </a:r>
            <a:r>
              <a:rPr sz="4400" b="1" u="heavy" spc="-245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e</a:t>
            </a:r>
            <a:r>
              <a:rPr sz="4400" b="1" u="heavy" spc="-1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4400" b="1" u="heavy" spc="-70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R</a:t>
            </a:r>
            <a:r>
              <a:rPr sz="4400" b="1" u="heavy" spc="-33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a</a:t>
            </a:r>
            <a:r>
              <a:rPr sz="4400" b="1" u="heavy" spc="-65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t</a:t>
            </a:r>
            <a:r>
              <a:rPr sz="4400" b="1" u="heavy" spc="-18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i</a:t>
            </a:r>
            <a:r>
              <a:rPr sz="4400" b="1" u="heavy" spc="-26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o</a:t>
            </a:r>
            <a:r>
              <a:rPr sz="4400" b="1" u="heavy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	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1104087"/>
            <a:ext cx="8538210" cy="122047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8600">
              <a:lnSpc>
                <a:spcPts val="3030"/>
              </a:lnSpc>
              <a:spcBef>
                <a:spcPts val="4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SNR</a:t>
            </a:r>
            <a:r>
              <a:rPr sz="2800" spc="3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3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3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statistical</a:t>
            </a:r>
            <a:r>
              <a:rPr sz="2800" spc="3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ratio</a:t>
            </a:r>
            <a:r>
              <a:rPr sz="2800" spc="3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3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power</a:t>
            </a:r>
            <a:r>
              <a:rPr sz="2800" spc="3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3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3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signal</a:t>
            </a:r>
            <a:r>
              <a:rPr sz="2800" spc="3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</a:t>
            </a:r>
            <a:r>
              <a:rPr sz="2800" spc="3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power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noise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ts val="2975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-10" dirty="0">
                <a:latin typeface="Calibri"/>
                <a:cs typeface="Calibri"/>
              </a:rPr>
              <a:t> decibels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expressed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follows: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2786200"/>
            <a:ext cx="5755418" cy="131183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dirty="0"/>
              <a:t>NRC,</a:t>
            </a:r>
            <a:r>
              <a:rPr spc="-25" dirty="0"/>
              <a:t> </a:t>
            </a:r>
            <a:r>
              <a:rPr spc="-5" dirty="0"/>
              <a:t>MAY2020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462" y="251536"/>
            <a:ext cx="8788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775065" algn="l"/>
              </a:tabLst>
            </a:pPr>
            <a:r>
              <a:rPr sz="4400" b="1" u="heavy" spc="1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4400" b="1" u="heavy" spc="-635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E</a:t>
            </a:r>
            <a:r>
              <a:rPr sz="4400" b="1" u="heavy" spc="-509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x</a:t>
            </a:r>
            <a:r>
              <a:rPr sz="4400" b="1" u="heavy" spc="-33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a</a:t>
            </a:r>
            <a:r>
              <a:rPr sz="4400" b="1" u="heavy" spc="-545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m</a:t>
            </a:r>
            <a:r>
              <a:rPr sz="4400" b="1" u="heavy" spc="-27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p</a:t>
            </a:r>
            <a:r>
              <a:rPr sz="4400" b="1" u="heavy" spc="-18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l</a:t>
            </a:r>
            <a:r>
              <a:rPr sz="4400" b="1" u="heavy" spc="-245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e</a:t>
            </a:r>
            <a:r>
              <a:rPr sz="4400" b="1" u="heavy" spc="-1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4400" b="1" u="heavy" spc="-25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(</a:t>
            </a:r>
            <a:r>
              <a:rPr sz="4400" b="1" u="heavy" spc="-95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1</a:t>
            </a:r>
            <a:r>
              <a:rPr sz="4400" b="1" u="heavy" spc="-275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)</a:t>
            </a:r>
            <a:r>
              <a:rPr sz="4400" b="1" u="heavy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	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1070558"/>
            <a:ext cx="8540115" cy="1849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965"/>
              </a:lnSpc>
              <a:spcBef>
                <a:spcPts val="105"/>
              </a:spcBef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power</a:t>
            </a:r>
            <a:r>
              <a:rPr sz="2600" spc="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signal</a:t>
            </a:r>
            <a:r>
              <a:rPr sz="2600" spc="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6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10</a:t>
            </a:r>
            <a:r>
              <a:rPr sz="2600" spc="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mW</a:t>
            </a:r>
            <a:r>
              <a:rPr sz="2600" spc="5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spc="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power</a:t>
            </a:r>
            <a:r>
              <a:rPr sz="2600" spc="6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5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noise</a:t>
            </a:r>
            <a:r>
              <a:rPr sz="2600" spc="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2965"/>
              </a:lnSpc>
            </a:pPr>
            <a:r>
              <a:rPr sz="2600" spc="-65" dirty="0">
                <a:latin typeface="Calibri"/>
                <a:cs typeface="Calibri"/>
              </a:rPr>
              <a:t>μW;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what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values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SNR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SNRdB </a:t>
            </a:r>
            <a:r>
              <a:rPr sz="2600" dirty="0">
                <a:latin typeface="Calibri"/>
                <a:cs typeface="Calibri"/>
              </a:rPr>
              <a:t>?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ts val="2965"/>
              </a:lnSpc>
            </a:pPr>
            <a:r>
              <a:rPr sz="2600" b="1" spc="-5" dirty="0">
                <a:solidFill>
                  <a:srgbClr val="00AFEF"/>
                </a:solidFill>
                <a:latin typeface="Calibri"/>
                <a:cs typeface="Calibri"/>
              </a:rPr>
              <a:t>Solution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2965"/>
              </a:lnSpc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values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SNR</a:t>
            </a:r>
            <a:r>
              <a:rPr sz="2600" spc="-5" dirty="0">
                <a:latin typeface="Calibri"/>
                <a:cs typeface="Calibri"/>
              </a:rPr>
              <a:t> and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SNRdB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dirty="0">
                <a:latin typeface="Calibri"/>
                <a:cs typeface="Calibri"/>
              </a:rPr>
              <a:t>be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calculated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follows: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7027" y="3462528"/>
            <a:ext cx="6400800" cy="134721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dirty="0"/>
              <a:t>NRC,</a:t>
            </a:r>
            <a:r>
              <a:rPr spc="-25" dirty="0"/>
              <a:t> </a:t>
            </a:r>
            <a:r>
              <a:rPr spc="-5" dirty="0"/>
              <a:t>MAY2020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462" y="251536"/>
            <a:ext cx="8788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775065" algn="l"/>
              </a:tabLst>
            </a:pPr>
            <a:r>
              <a:rPr sz="4400" b="1" u="heavy" spc="1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4400" b="1" u="heavy" spc="-635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E</a:t>
            </a:r>
            <a:r>
              <a:rPr sz="4400" b="1" u="heavy" spc="-509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x</a:t>
            </a:r>
            <a:r>
              <a:rPr sz="4400" b="1" u="heavy" spc="-33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a</a:t>
            </a:r>
            <a:r>
              <a:rPr sz="4400" b="1" u="heavy" spc="-545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m</a:t>
            </a:r>
            <a:r>
              <a:rPr sz="4400" b="1" u="heavy" spc="-27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p</a:t>
            </a:r>
            <a:r>
              <a:rPr sz="4400" b="1" u="heavy" spc="-18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l</a:t>
            </a:r>
            <a:r>
              <a:rPr sz="4400" b="1" u="heavy" spc="-245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e</a:t>
            </a:r>
            <a:r>
              <a:rPr sz="4400" b="1" u="heavy" spc="-1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4400" b="1" u="heavy" spc="-25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(</a:t>
            </a:r>
            <a:r>
              <a:rPr sz="4400" b="1" u="heavy" spc="-95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2</a:t>
            </a:r>
            <a:r>
              <a:rPr sz="4400" b="1" u="heavy" spc="-275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)</a:t>
            </a:r>
            <a:r>
              <a:rPr sz="4400" b="1" u="heavy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	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1070558"/>
            <a:ext cx="7583170" cy="11366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values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SNR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SNRdB</a:t>
            </a:r>
            <a:r>
              <a:rPr sz="2600" spc="-25" dirty="0">
                <a:latin typeface="Calibri"/>
                <a:cs typeface="Calibri"/>
              </a:rPr>
              <a:t> for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noiseless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channel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600" b="1" dirty="0">
                <a:solidFill>
                  <a:srgbClr val="00AFEF"/>
                </a:solidFill>
                <a:latin typeface="Calibri"/>
                <a:cs typeface="Calibri"/>
              </a:rPr>
              <a:t>Solution: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891" y="4644008"/>
            <a:ext cx="7282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70" dirty="0">
                <a:latin typeface="Times New Roman"/>
                <a:cs typeface="Times New Roman"/>
              </a:rPr>
              <a:t>We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can</a:t>
            </a:r>
            <a:r>
              <a:rPr sz="2400" b="1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never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achieve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this</a:t>
            </a:r>
            <a:r>
              <a:rPr sz="2400" b="1" spc="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ratio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 </a:t>
            </a:r>
            <a:r>
              <a:rPr sz="2400" b="1" spc="-15" dirty="0">
                <a:latin typeface="Times New Roman"/>
                <a:cs typeface="Times New Roman"/>
              </a:rPr>
              <a:t>real </a:t>
            </a:r>
            <a:r>
              <a:rPr sz="2400" b="1" dirty="0">
                <a:latin typeface="Times New Roman"/>
                <a:cs typeface="Times New Roman"/>
              </a:rPr>
              <a:t>life;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it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an</a:t>
            </a:r>
            <a:r>
              <a:rPr sz="2400" b="1" dirty="0">
                <a:latin typeface="Times New Roman"/>
                <a:cs typeface="Times New Roman"/>
              </a:rPr>
              <a:t> ideal.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3704" y="2504701"/>
            <a:ext cx="5486779" cy="186765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dirty="0"/>
              <a:t>NRC,</a:t>
            </a:r>
            <a:r>
              <a:rPr spc="-25" dirty="0"/>
              <a:t> </a:t>
            </a:r>
            <a:r>
              <a:rPr spc="-5" dirty="0"/>
              <a:t>MAY2020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462" y="251536"/>
            <a:ext cx="8788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775065" algn="l"/>
              </a:tabLst>
            </a:pPr>
            <a:r>
              <a:rPr sz="4400" b="1" u="heavy" spc="10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4400" b="1" u="heavy" spc="-195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D</a:t>
            </a:r>
            <a:r>
              <a:rPr sz="4400" b="1" u="heavy" spc="-330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a</a:t>
            </a:r>
            <a:r>
              <a:rPr sz="4400" b="1" u="heavy" spc="-65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t</a:t>
            </a:r>
            <a:r>
              <a:rPr sz="4400" b="1" u="heavy" spc="-290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a</a:t>
            </a:r>
            <a:r>
              <a:rPr sz="4400" b="1" u="heavy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4400" b="1" u="heavy" spc="-700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R</a:t>
            </a:r>
            <a:r>
              <a:rPr sz="4400" b="1" u="heavy" spc="-330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a</a:t>
            </a:r>
            <a:r>
              <a:rPr sz="4400" b="1" u="heavy" spc="-65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t</a:t>
            </a:r>
            <a:r>
              <a:rPr sz="4400" b="1" u="heavy" spc="-245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e</a:t>
            </a:r>
            <a:r>
              <a:rPr sz="4400" b="1" u="heavy" spc="20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4400" b="1" u="heavy" spc="-475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L</a:t>
            </a:r>
            <a:r>
              <a:rPr sz="4400" b="1" u="heavy" spc="-180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i</a:t>
            </a:r>
            <a:r>
              <a:rPr sz="4400" b="1" u="heavy" spc="-535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m</a:t>
            </a:r>
            <a:r>
              <a:rPr sz="4400" b="1" u="heavy" spc="-195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i</a:t>
            </a:r>
            <a:r>
              <a:rPr sz="4400" b="1" u="heavy" spc="-80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t</a:t>
            </a:r>
            <a:r>
              <a:rPr sz="4400" b="1" u="heavy" spc="-520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s</a:t>
            </a:r>
            <a:r>
              <a:rPr sz="4400" b="1" u="heavy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	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1070558"/>
            <a:ext cx="8540115" cy="434721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5080" algn="just">
              <a:lnSpc>
                <a:spcPts val="2810"/>
              </a:lnSpc>
              <a:spcBef>
                <a:spcPts val="455"/>
              </a:spcBef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very </a:t>
            </a:r>
            <a:r>
              <a:rPr sz="2600" spc="-10" dirty="0">
                <a:latin typeface="Calibri"/>
                <a:cs typeface="Calibri"/>
              </a:rPr>
              <a:t>important consideration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spc="-10" dirty="0">
                <a:latin typeface="Calibri"/>
                <a:cs typeface="Calibri"/>
              </a:rPr>
              <a:t>communications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how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fast </a:t>
            </a:r>
            <a:r>
              <a:rPr sz="2600" spc="-15" dirty="0">
                <a:latin typeface="Calibri"/>
                <a:cs typeface="Calibri"/>
              </a:rPr>
              <a:t>we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spc="-5" dirty="0">
                <a:latin typeface="Calibri"/>
                <a:cs typeface="Calibri"/>
              </a:rPr>
              <a:t>send </a:t>
            </a:r>
            <a:r>
              <a:rPr sz="2600" spc="-15" dirty="0">
                <a:latin typeface="Calibri"/>
                <a:cs typeface="Calibri"/>
              </a:rPr>
              <a:t>data,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" dirty="0">
                <a:latin typeface="Calibri"/>
                <a:cs typeface="Calibri"/>
              </a:rPr>
              <a:t>bits per </a:t>
            </a:r>
            <a:r>
              <a:rPr sz="2600" spc="-10" dirty="0">
                <a:latin typeface="Calibri"/>
                <a:cs typeface="Calibri"/>
              </a:rPr>
              <a:t>second, </a:t>
            </a:r>
            <a:r>
              <a:rPr sz="2600" spc="-15" dirty="0">
                <a:latin typeface="Calibri"/>
                <a:cs typeface="Calibri"/>
              </a:rPr>
              <a:t>over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channel.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rate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depends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three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factors: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Calibri"/>
              <a:cs typeface="Calibri"/>
            </a:endParaRPr>
          </a:p>
          <a:p>
            <a:pPr marL="338455" indent="-326390">
              <a:lnSpc>
                <a:spcPts val="2965"/>
              </a:lnSpc>
              <a:buAutoNum type="arabicPeriod"/>
              <a:tabLst>
                <a:tab pos="33909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bandwidth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available</a:t>
            </a:r>
            <a:endParaRPr sz="2600">
              <a:latin typeface="Calibri"/>
              <a:cs typeface="Calibri"/>
            </a:endParaRPr>
          </a:p>
          <a:p>
            <a:pPr marL="338455" indent="-326390">
              <a:lnSpc>
                <a:spcPts val="2810"/>
              </a:lnSpc>
              <a:buAutoNum type="arabicPeriod"/>
              <a:tabLst>
                <a:tab pos="33909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level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signals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we</a:t>
            </a:r>
            <a:r>
              <a:rPr sz="2600" spc="-5" dirty="0">
                <a:latin typeface="Calibri"/>
                <a:cs typeface="Calibri"/>
              </a:rPr>
              <a:t> use</a:t>
            </a:r>
            <a:endParaRPr sz="2600">
              <a:latin typeface="Calibri"/>
              <a:cs typeface="Calibri"/>
            </a:endParaRPr>
          </a:p>
          <a:p>
            <a:pPr marL="338455" indent="-326390">
              <a:lnSpc>
                <a:spcPts val="2965"/>
              </a:lnSpc>
              <a:buAutoNum type="arabicPeriod"/>
              <a:tabLst>
                <a:tab pos="33909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quality of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channel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(the </a:t>
            </a:r>
            <a:r>
              <a:rPr sz="2600" spc="-10" dirty="0">
                <a:latin typeface="Calibri"/>
                <a:cs typeface="Calibri"/>
              </a:rPr>
              <a:t>level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noise)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Calibri"/>
              <a:cs typeface="Calibri"/>
            </a:endParaRPr>
          </a:p>
          <a:p>
            <a:pPr marL="12700" marR="6985">
              <a:lnSpc>
                <a:spcPts val="2810"/>
              </a:lnSpc>
            </a:pPr>
            <a:r>
              <a:rPr sz="2600" spc="-45" dirty="0">
                <a:latin typeface="Calibri"/>
                <a:cs typeface="Calibri"/>
              </a:rPr>
              <a:t>Two</a:t>
            </a:r>
            <a:r>
              <a:rPr sz="2600" spc="1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theoretical</a:t>
            </a:r>
            <a:r>
              <a:rPr sz="2600" spc="14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formulas</a:t>
            </a:r>
            <a:r>
              <a:rPr sz="2600" spc="14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were</a:t>
            </a:r>
            <a:r>
              <a:rPr sz="2600" spc="1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developed</a:t>
            </a:r>
            <a:r>
              <a:rPr sz="2600" spc="13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1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calculate</a:t>
            </a:r>
            <a:r>
              <a:rPr sz="2600" spc="1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1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rate: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2610"/>
              </a:lnSpc>
            </a:pPr>
            <a:r>
              <a:rPr sz="2600" spc="-10" dirty="0">
                <a:latin typeface="Calibri"/>
                <a:cs typeface="Calibri"/>
              </a:rPr>
              <a:t>Nyquist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dirty="0">
                <a:latin typeface="Calibri"/>
                <a:cs typeface="Calibri"/>
              </a:rPr>
              <a:t> 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noiseless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channel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2965"/>
              </a:lnSpc>
            </a:pPr>
            <a:r>
              <a:rPr sz="2600" spc="-5" dirty="0">
                <a:latin typeface="Calibri"/>
                <a:cs typeface="Calibri"/>
              </a:rPr>
              <a:t>Shannon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noisy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channel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dirty="0"/>
              <a:t>NRC,</a:t>
            </a:r>
            <a:r>
              <a:rPr spc="-25" dirty="0"/>
              <a:t> </a:t>
            </a:r>
            <a:r>
              <a:rPr spc="-5" dirty="0"/>
              <a:t>MAY2020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289636"/>
            <a:ext cx="73615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315" dirty="0">
                <a:solidFill>
                  <a:srgbClr val="00AFEF"/>
                </a:solidFill>
                <a:latin typeface="Arial"/>
                <a:cs typeface="Arial"/>
              </a:rPr>
              <a:t>N</a:t>
            </a:r>
            <a:r>
              <a:rPr sz="4000" b="1" spc="-275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4000" b="1" spc="-21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4000" b="1" spc="-459" dirty="0">
                <a:solidFill>
                  <a:srgbClr val="00AFEF"/>
                </a:solidFill>
                <a:latin typeface="Arial"/>
                <a:cs typeface="Arial"/>
              </a:rPr>
              <a:t>s</a:t>
            </a:r>
            <a:r>
              <a:rPr sz="4000" b="1" spc="-265" dirty="0">
                <a:solidFill>
                  <a:srgbClr val="00AFEF"/>
                </a:solidFill>
                <a:latin typeface="Arial"/>
                <a:cs typeface="Arial"/>
              </a:rPr>
              <a:t>e</a:t>
            </a:r>
            <a:r>
              <a:rPr sz="4000" b="1" spc="-180" dirty="0">
                <a:solidFill>
                  <a:srgbClr val="00AFEF"/>
                </a:solidFill>
                <a:latin typeface="Arial"/>
                <a:cs typeface="Arial"/>
              </a:rPr>
              <a:t>l</a:t>
            </a:r>
            <a:r>
              <a:rPr sz="4000" b="1" spc="-265" dirty="0">
                <a:solidFill>
                  <a:srgbClr val="00AFEF"/>
                </a:solidFill>
                <a:latin typeface="Arial"/>
                <a:cs typeface="Arial"/>
              </a:rPr>
              <a:t>e</a:t>
            </a:r>
            <a:r>
              <a:rPr sz="4000" b="1" spc="-500" dirty="0">
                <a:solidFill>
                  <a:srgbClr val="00AFEF"/>
                </a:solidFill>
                <a:latin typeface="Arial"/>
                <a:cs typeface="Arial"/>
              </a:rPr>
              <a:t>s</a:t>
            </a:r>
            <a:r>
              <a:rPr sz="4000" b="1" spc="-475" dirty="0">
                <a:solidFill>
                  <a:srgbClr val="00AFEF"/>
                </a:solidFill>
                <a:latin typeface="Arial"/>
                <a:cs typeface="Arial"/>
              </a:rPr>
              <a:t>s</a:t>
            </a:r>
            <a:r>
              <a:rPr sz="4000" b="1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4000" b="1" spc="-500" dirty="0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sz="4000" b="1" spc="-350" dirty="0">
                <a:solidFill>
                  <a:srgbClr val="00AFEF"/>
                </a:solidFill>
                <a:latin typeface="Arial"/>
                <a:cs typeface="Arial"/>
              </a:rPr>
              <a:t>h</a:t>
            </a:r>
            <a:r>
              <a:rPr sz="4000" b="1" spc="-295" dirty="0">
                <a:solidFill>
                  <a:srgbClr val="00AFEF"/>
                </a:solidFill>
                <a:latin typeface="Arial"/>
                <a:cs typeface="Arial"/>
              </a:rPr>
              <a:t>a</a:t>
            </a:r>
            <a:r>
              <a:rPr sz="4000" b="1" spc="-350" dirty="0">
                <a:solidFill>
                  <a:srgbClr val="00AFEF"/>
                </a:solidFill>
                <a:latin typeface="Arial"/>
                <a:cs typeface="Arial"/>
              </a:rPr>
              <a:t>n</a:t>
            </a:r>
            <a:r>
              <a:rPr sz="4000" b="1" spc="-360" dirty="0">
                <a:solidFill>
                  <a:srgbClr val="00AFEF"/>
                </a:solidFill>
                <a:latin typeface="Arial"/>
                <a:cs typeface="Arial"/>
              </a:rPr>
              <a:t>n</a:t>
            </a:r>
            <a:r>
              <a:rPr sz="4000" b="1" spc="-265" dirty="0">
                <a:solidFill>
                  <a:srgbClr val="00AFEF"/>
                </a:solidFill>
                <a:latin typeface="Arial"/>
                <a:cs typeface="Arial"/>
              </a:rPr>
              <a:t>e</a:t>
            </a:r>
            <a:r>
              <a:rPr sz="4000" b="1" spc="-180" dirty="0">
                <a:solidFill>
                  <a:srgbClr val="00AFEF"/>
                </a:solidFill>
                <a:latin typeface="Arial"/>
                <a:cs typeface="Arial"/>
              </a:rPr>
              <a:t>l</a:t>
            </a:r>
            <a:r>
              <a:rPr sz="4000" b="1" spc="-420" dirty="0">
                <a:solidFill>
                  <a:srgbClr val="00AFEF"/>
                </a:solidFill>
                <a:latin typeface="Arial"/>
                <a:cs typeface="Arial"/>
              </a:rPr>
              <a:t>:</a:t>
            </a:r>
            <a:r>
              <a:rPr sz="4000" b="1" spc="2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4000" b="1" spc="-315" dirty="0">
                <a:solidFill>
                  <a:srgbClr val="00AFEF"/>
                </a:solidFill>
                <a:latin typeface="Arial"/>
                <a:cs typeface="Arial"/>
              </a:rPr>
              <a:t>N</a:t>
            </a:r>
            <a:r>
              <a:rPr sz="4000" b="1" spc="-415" dirty="0">
                <a:solidFill>
                  <a:srgbClr val="00AFEF"/>
                </a:solidFill>
                <a:latin typeface="Arial"/>
                <a:cs typeface="Arial"/>
              </a:rPr>
              <a:t>y</a:t>
            </a:r>
            <a:r>
              <a:rPr sz="4000" b="1" spc="-229" dirty="0">
                <a:solidFill>
                  <a:srgbClr val="00AFEF"/>
                </a:solidFill>
                <a:latin typeface="Arial"/>
                <a:cs typeface="Arial"/>
              </a:rPr>
              <a:t>q</a:t>
            </a:r>
            <a:r>
              <a:rPr sz="4000" b="1" spc="-360" dirty="0">
                <a:solidFill>
                  <a:srgbClr val="00AFEF"/>
                </a:solidFill>
                <a:latin typeface="Arial"/>
                <a:cs typeface="Arial"/>
              </a:rPr>
              <a:t>u</a:t>
            </a:r>
            <a:r>
              <a:rPr sz="4000" b="1" spc="-21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4000" b="1" spc="-459" dirty="0">
                <a:solidFill>
                  <a:srgbClr val="00AFEF"/>
                </a:solidFill>
                <a:latin typeface="Arial"/>
                <a:cs typeface="Arial"/>
              </a:rPr>
              <a:t>s</a:t>
            </a:r>
            <a:r>
              <a:rPr sz="4000" b="1" spc="-40" dirty="0">
                <a:solidFill>
                  <a:srgbClr val="00AFEF"/>
                </a:solidFill>
                <a:latin typeface="Arial"/>
                <a:cs typeface="Arial"/>
              </a:rPr>
              <a:t>t</a:t>
            </a:r>
            <a:r>
              <a:rPr sz="4000" b="1" spc="1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4000" b="1" spc="-229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4000" b="1" spc="-9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4000" b="1" spc="-105" dirty="0">
                <a:solidFill>
                  <a:srgbClr val="00AFEF"/>
                </a:solidFill>
                <a:latin typeface="Arial"/>
                <a:cs typeface="Arial"/>
              </a:rPr>
              <a:t>t</a:t>
            </a:r>
            <a:r>
              <a:rPr sz="4000" b="1" spc="3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4000" b="1" spc="-190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4000" b="1" spc="-305" dirty="0">
                <a:solidFill>
                  <a:srgbClr val="00AFEF"/>
                </a:solidFill>
                <a:latin typeface="Arial"/>
                <a:cs typeface="Arial"/>
              </a:rPr>
              <a:t>a</a:t>
            </a:r>
            <a:r>
              <a:rPr sz="4000" b="1" spc="-65" dirty="0">
                <a:solidFill>
                  <a:srgbClr val="00AFEF"/>
                </a:solidFill>
                <a:latin typeface="Arial"/>
                <a:cs typeface="Arial"/>
              </a:rPr>
              <a:t>t</a:t>
            </a:r>
            <a:r>
              <a:rPr sz="4000" b="1" spc="-229" dirty="0">
                <a:solidFill>
                  <a:srgbClr val="00AFEF"/>
                </a:solidFill>
                <a:latin typeface="Arial"/>
                <a:cs typeface="Arial"/>
              </a:rPr>
              <a:t>e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1070558"/>
            <a:ext cx="8539480" cy="77978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5080">
              <a:lnSpc>
                <a:spcPts val="2810"/>
              </a:lnSpc>
              <a:spcBef>
                <a:spcPts val="455"/>
              </a:spcBef>
              <a:tabLst>
                <a:tab pos="579120" algn="l"/>
                <a:tab pos="868680" algn="l"/>
                <a:tab pos="2212975" algn="l"/>
                <a:tab pos="3484245" algn="l"/>
                <a:tab pos="4062095" algn="l"/>
                <a:tab pos="5208270" algn="l"/>
                <a:tab pos="5699125" algn="l"/>
                <a:tab pos="6365240" algn="l"/>
                <a:tab pos="7549515" algn="l"/>
              </a:tabLst>
            </a:pPr>
            <a:r>
              <a:rPr sz="2600" spc="-35" dirty="0">
                <a:latin typeface="Calibri"/>
                <a:cs typeface="Calibri"/>
              </a:rPr>
              <a:t>F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r	a	</a:t>
            </a:r>
            <a:r>
              <a:rPr sz="2600" spc="-5" dirty="0">
                <a:latin typeface="Calibri"/>
                <a:cs typeface="Calibri"/>
              </a:rPr>
              <a:t>noisel</a:t>
            </a:r>
            <a:r>
              <a:rPr sz="2600" spc="-25" dirty="0">
                <a:latin typeface="Calibri"/>
                <a:cs typeface="Calibri"/>
              </a:rPr>
              <a:t>e</a:t>
            </a:r>
            <a:r>
              <a:rPr sz="2600" spc="-1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s	cha</a:t>
            </a:r>
            <a:r>
              <a:rPr sz="2600" spc="-10" dirty="0">
                <a:latin typeface="Calibri"/>
                <a:cs typeface="Calibri"/>
              </a:rPr>
              <a:t>n</a:t>
            </a:r>
            <a:r>
              <a:rPr sz="2600" spc="-5" dirty="0">
                <a:latin typeface="Calibri"/>
                <a:cs typeface="Calibri"/>
              </a:rPr>
              <a:t>nel</a:t>
            </a:r>
            <a:r>
              <a:rPr sz="2600" dirty="0">
                <a:latin typeface="Calibri"/>
                <a:cs typeface="Calibri"/>
              </a:rPr>
              <a:t>,	t</a:t>
            </a:r>
            <a:r>
              <a:rPr sz="2600" spc="-15" dirty="0">
                <a:latin typeface="Calibri"/>
                <a:cs typeface="Calibri"/>
              </a:rPr>
              <a:t>h</a:t>
            </a:r>
            <a:r>
              <a:rPr sz="2600" dirty="0">
                <a:latin typeface="Calibri"/>
                <a:cs typeface="Calibri"/>
              </a:rPr>
              <a:t>e	</a:t>
            </a:r>
            <a:r>
              <a:rPr sz="2600" spc="-15" dirty="0">
                <a:latin typeface="Calibri"/>
                <a:cs typeface="Calibri"/>
              </a:rPr>
              <a:t>N</a:t>
            </a:r>
            <a:r>
              <a:rPr sz="2600" spc="-45" dirty="0">
                <a:latin typeface="Calibri"/>
                <a:cs typeface="Calibri"/>
              </a:rPr>
              <a:t>y</a:t>
            </a:r>
            <a:r>
              <a:rPr sz="2600" spc="-5" dirty="0">
                <a:latin typeface="Calibri"/>
                <a:cs typeface="Calibri"/>
              </a:rPr>
              <a:t>qu</a:t>
            </a:r>
            <a:r>
              <a:rPr sz="2600" spc="-15" dirty="0">
                <a:latin typeface="Calibri"/>
                <a:cs typeface="Calibri"/>
              </a:rPr>
              <a:t>i</a:t>
            </a:r>
            <a:r>
              <a:rPr sz="2600" spc="-2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t	</a:t>
            </a:r>
            <a:r>
              <a:rPr sz="2600" spc="-5" dirty="0">
                <a:latin typeface="Calibri"/>
                <a:cs typeface="Calibri"/>
              </a:rPr>
              <a:t>bi</a:t>
            </a:r>
            <a:r>
              <a:rPr sz="2600" dirty="0">
                <a:latin typeface="Calibri"/>
                <a:cs typeface="Calibri"/>
              </a:rPr>
              <a:t>t	</a:t>
            </a:r>
            <a:r>
              <a:rPr sz="2600" spc="-60" dirty="0">
                <a:latin typeface="Calibri"/>
                <a:cs typeface="Calibri"/>
              </a:rPr>
              <a:t>r</a:t>
            </a:r>
            <a:r>
              <a:rPr sz="2600" spc="-25" dirty="0">
                <a:latin typeface="Calibri"/>
                <a:cs typeface="Calibri"/>
              </a:rPr>
              <a:t>at</a:t>
            </a:r>
            <a:r>
              <a:rPr sz="2600" dirty="0">
                <a:latin typeface="Calibri"/>
                <a:cs typeface="Calibri"/>
              </a:rPr>
              <a:t>e	</a:t>
            </a:r>
            <a:r>
              <a:rPr sz="2600" spc="-65" dirty="0">
                <a:latin typeface="Calibri"/>
                <a:cs typeface="Calibri"/>
              </a:rPr>
              <a:t>f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-10" dirty="0">
                <a:latin typeface="Calibri"/>
                <a:cs typeface="Calibri"/>
              </a:rPr>
              <a:t>m</a:t>
            </a:r>
            <a:r>
              <a:rPr sz="2600" spc="-5" dirty="0">
                <a:latin typeface="Calibri"/>
                <a:cs typeface="Calibri"/>
              </a:rPr>
              <a:t>ul</a:t>
            </a:r>
            <a:r>
              <a:rPr sz="2600" dirty="0">
                <a:latin typeface="Calibri"/>
                <a:cs typeface="Calibri"/>
              </a:rPr>
              <a:t>a	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spc="-3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fi</a:t>
            </a:r>
            <a:r>
              <a:rPr sz="2600" spc="-20" dirty="0">
                <a:latin typeface="Calibri"/>
                <a:cs typeface="Calibri"/>
              </a:rPr>
              <a:t>n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s  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theoretical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maximum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bit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rate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891" y="3562934"/>
            <a:ext cx="8537575" cy="1988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195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Where,</a:t>
            </a:r>
            <a:endParaRPr sz="2800">
              <a:latin typeface="Calibri"/>
              <a:cs typeface="Calibri"/>
            </a:endParaRPr>
          </a:p>
          <a:p>
            <a:pPr marL="927100" marR="1604010">
              <a:lnSpc>
                <a:spcPts val="3020"/>
              </a:lnSpc>
              <a:spcBef>
                <a:spcPts val="220"/>
              </a:spcBef>
            </a:pPr>
            <a:r>
              <a:rPr sz="2800" spc="-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channel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capacity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rate</a:t>
            </a:r>
            <a:r>
              <a:rPr sz="2800" spc="-10" dirty="0">
                <a:latin typeface="Calibri"/>
                <a:cs typeface="Calibri"/>
              </a:rPr>
              <a:t> in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bps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bandwidth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Hz</a:t>
            </a:r>
            <a:endParaRPr sz="2800">
              <a:latin typeface="Calibri"/>
              <a:cs typeface="Calibri"/>
            </a:endParaRPr>
          </a:p>
          <a:p>
            <a:pPr marL="927100" marR="5080">
              <a:lnSpc>
                <a:spcPts val="3030"/>
              </a:lnSpc>
              <a:tabLst>
                <a:tab pos="1217930" algn="l"/>
                <a:tab pos="1579245" algn="l"/>
                <a:tab pos="2205355" algn="l"/>
                <a:tab pos="3491865" algn="l"/>
                <a:tab pos="3931285" algn="l"/>
                <a:tab pos="4897120" algn="l"/>
                <a:tab pos="5850255" algn="l"/>
                <a:tab pos="6680834" algn="l"/>
                <a:tab pos="7127240" algn="l"/>
              </a:tabLst>
            </a:pPr>
            <a:r>
              <a:rPr sz="2800" spc="-5" dirty="0">
                <a:latin typeface="Calibri"/>
                <a:cs typeface="Calibri"/>
              </a:rPr>
              <a:t>L	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t</a:t>
            </a:r>
            <a:r>
              <a:rPr sz="2800" spc="-10" dirty="0">
                <a:latin typeface="Calibri"/>
                <a:cs typeface="Calibri"/>
              </a:rPr>
              <a:t>h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nu</a:t>
            </a:r>
            <a:r>
              <a:rPr sz="2800" spc="-5" dirty="0">
                <a:latin typeface="Calibri"/>
                <a:cs typeface="Calibri"/>
              </a:rPr>
              <a:t>m</a:t>
            </a:r>
            <a:r>
              <a:rPr sz="2800" spc="-10" dirty="0">
                <a:latin typeface="Calibri"/>
                <a:cs typeface="Calibri"/>
              </a:rPr>
              <a:t>be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</a:t>
            </a:r>
            <a:r>
              <a:rPr sz="2800" spc="-20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gnal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" dirty="0">
                <a:latin typeface="Calibri"/>
                <a:cs typeface="Calibri"/>
              </a:rPr>
              <a:t>l</a:t>
            </a:r>
            <a:r>
              <a:rPr sz="2800" spc="-30" dirty="0">
                <a:latin typeface="Calibri"/>
                <a:cs typeface="Calibri"/>
              </a:rPr>
              <a:t>e</a:t>
            </a:r>
            <a:r>
              <a:rPr sz="2800" spc="-35" dirty="0">
                <a:latin typeface="Calibri"/>
                <a:cs typeface="Calibri"/>
              </a:rPr>
              <a:t>v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l</a:t>
            </a:r>
            <a:r>
              <a:rPr sz="2800" spc="-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use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ep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5" dirty="0">
                <a:latin typeface="Calibri"/>
                <a:cs typeface="Calibri"/>
              </a:rPr>
              <a:t>ese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t 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7907" y="2159889"/>
            <a:ext cx="3982197" cy="104775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dirty="0"/>
              <a:t>NRC,</a:t>
            </a:r>
            <a:r>
              <a:rPr spc="-25" dirty="0"/>
              <a:t> </a:t>
            </a:r>
            <a:r>
              <a:rPr spc="-5" dirty="0"/>
              <a:t>MAY2020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462" y="251536"/>
            <a:ext cx="8788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775065" algn="l"/>
              </a:tabLst>
            </a:pPr>
            <a:r>
              <a:rPr sz="4400" b="1" u="heavy" spc="10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4400" b="1" u="heavy" spc="-635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E</a:t>
            </a:r>
            <a:r>
              <a:rPr sz="4400" b="1" u="heavy" spc="-509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x</a:t>
            </a:r>
            <a:r>
              <a:rPr sz="4400" b="1" u="heavy" spc="-330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a</a:t>
            </a:r>
            <a:r>
              <a:rPr sz="4400" b="1" u="heavy" spc="-545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m</a:t>
            </a:r>
            <a:r>
              <a:rPr sz="4400" b="1" u="heavy" spc="-270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p</a:t>
            </a:r>
            <a:r>
              <a:rPr sz="4400" b="1" u="heavy" spc="-180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l</a:t>
            </a:r>
            <a:r>
              <a:rPr sz="4400" b="1" u="heavy" spc="-245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e</a:t>
            </a:r>
            <a:r>
              <a:rPr sz="4400" b="1" u="heavy" spc="-10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4400" b="1" u="heavy" spc="-25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(</a:t>
            </a:r>
            <a:r>
              <a:rPr sz="4400" b="1" u="heavy" spc="-95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1</a:t>
            </a:r>
            <a:r>
              <a:rPr sz="4400" b="1" u="heavy" spc="-275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)</a:t>
            </a:r>
            <a:r>
              <a:rPr sz="4400" b="1" u="heavy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	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1070558"/>
            <a:ext cx="7789545" cy="113665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5080" algn="just">
              <a:lnSpc>
                <a:spcPts val="2810"/>
              </a:lnSpc>
              <a:spcBef>
                <a:spcPts val="455"/>
              </a:spcBef>
            </a:pPr>
            <a:r>
              <a:rPr sz="2600" spc="-5" dirty="0">
                <a:latin typeface="Calibri"/>
                <a:cs typeface="Calibri"/>
              </a:rPr>
              <a:t>Consider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noiseless </a:t>
            </a:r>
            <a:r>
              <a:rPr sz="2600" dirty="0">
                <a:latin typeface="Calibri"/>
                <a:cs typeface="Calibri"/>
              </a:rPr>
              <a:t>channel with a </a:t>
            </a:r>
            <a:r>
              <a:rPr sz="2600" spc="-5" dirty="0">
                <a:latin typeface="Calibri"/>
                <a:cs typeface="Calibri"/>
              </a:rPr>
              <a:t>bandwidth of 3000 Hz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transmitting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signal </a:t>
            </a:r>
            <a:r>
              <a:rPr sz="2600" dirty="0">
                <a:latin typeface="Calibri"/>
                <a:cs typeface="Calibri"/>
              </a:rPr>
              <a:t>with </a:t>
            </a:r>
            <a:r>
              <a:rPr sz="2600" spc="-10" dirty="0">
                <a:latin typeface="Calibri"/>
                <a:cs typeface="Calibri"/>
              </a:rPr>
              <a:t>two </a:t>
            </a:r>
            <a:r>
              <a:rPr sz="2600" spc="-5" dirty="0">
                <a:latin typeface="Calibri"/>
                <a:cs typeface="Calibri"/>
              </a:rPr>
              <a:t>signal levels </a:t>
            </a:r>
            <a:r>
              <a:rPr sz="2600" dirty="0">
                <a:latin typeface="Calibri"/>
                <a:cs typeface="Calibri"/>
              </a:rPr>
              <a:t>(binary </a:t>
            </a:r>
            <a:r>
              <a:rPr sz="2600" spc="-5" dirty="0">
                <a:latin typeface="Calibri"/>
                <a:cs typeface="Calibri"/>
              </a:rPr>
              <a:t>signal).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maximum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bit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rate </a:t>
            </a:r>
            <a:r>
              <a:rPr sz="2600" spc="-5" dirty="0">
                <a:latin typeface="Calibri"/>
                <a:cs typeface="Calibri"/>
              </a:rPr>
              <a:t>can be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calculated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891" y="3562934"/>
            <a:ext cx="8539480" cy="122047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 algn="just">
              <a:lnSpc>
                <a:spcPts val="3030"/>
              </a:lnSpc>
              <a:spcBef>
                <a:spcPts val="475"/>
              </a:spcBef>
            </a:pPr>
            <a:r>
              <a:rPr sz="2800" spc="-10" dirty="0">
                <a:latin typeface="Calibri"/>
                <a:cs typeface="Calibri"/>
              </a:rPr>
              <a:t>Consider </a:t>
            </a:r>
            <a:r>
              <a:rPr sz="2800" spc="-5" dirty="0">
                <a:latin typeface="Calibri"/>
                <a:cs typeface="Calibri"/>
              </a:rPr>
              <a:t>the same </a:t>
            </a:r>
            <a:r>
              <a:rPr sz="2800" spc="-10" dirty="0">
                <a:latin typeface="Calibri"/>
                <a:cs typeface="Calibri"/>
              </a:rPr>
              <a:t>noiseless </a:t>
            </a:r>
            <a:r>
              <a:rPr sz="2800" spc="-5" dirty="0">
                <a:latin typeface="Calibri"/>
                <a:cs typeface="Calibri"/>
              </a:rPr>
              <a:t>channel </a:t>
            </a:r>
            <a:r>
              <a:rPr sz="2800" spc="-15" dirty="0">
                <a:latin typeface="Calibri"/>
                <a:cs typeface="Calibri"/>
              </a:rPr>
              <a:t>transmitting </a:t>
            </a:r>
            <a:r>
              <a:rPr sz="2800" spc="-5" dirty="0">
                <a:latin typeface="Calibri"/>
                <a:cs typeface="Calibri"/>
              </a:rPr>
              <a:t>a signal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 </a:t>
            </a:r>
            <a:r>
              <a:rPr sz="2800" spc="-20" dirty="0">
                <a:latin typeface="Calibri"/>
                <a:cs typeface="Calibri"/>
              </a:rPr>
              <a:t>four </a:t>
            </a:r>
            <a:r>
              <a:rPr sz="2800" spc="-10" dirty="0">
                <a:latin typeface="Calibri"/>
                <a:cs typeface="Calibri"/>
              </a:rPr>
              <a:t>signal levels </a:t>
            </a:r>
            <a:r>
              <a:rPr sz="2800" spc="-20" dirty="0">
                <a:latin typeface="Calibri"/>
                <a:cs typeface="Calibri"/>
              </a:rPr>
              <a:t>(for </a:t>
            </a:r>
            <a:r>
              <a:rPr sz="2800" spc="-5" dirty="0">
                <a:latin typeface="Calibri"/>
                <a:cs typeface="Calibri"/>
              </a:rPr>
              <a:t>each </a:t>
            </a:r>
            <a:r>
              <a:rPr sz="2800" spc="-10" dirty="0">
                <a:latin typeface="Calibri"/>
                <a:cs typeface="Calibri"/>
              </a:rPr>
              <a:t>level, we send </a:t>
            </a:r>
            <a:r>
              <a:rPr sz="2800" spc="-5" dirty="0">
                <a:latin typeface="Calibri"/>
                <a:cs typeface="Calibri"/>
              </a:rPr>
              <a:t>2 bits). </a:t>
            </a: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maximum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rate</a:t>
            </a:r>
            <a:r>
              <a:rPr sz="2800" spc="-10" dirty="0">
                <a:latin typeface="Calibri"/>
                <a:cs typeface="Calibri"/>
              </a:rPr>
              <a:t> can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calculated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1902" y="2441330"/>
            <a:ext cx="6751484" cy="69353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9106" y="5027560"/>
            <a:ext cx="6801114" cy="67953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dirty="0"/>
              <a:t>NRC,</a:t>
            </a:r>
            <a:r>
              <a:rPr spc="-25" dirty="0"/>
              <a:t> </a:t>
            </a:r>
            <a:r>
              <a:rPr spc="-5" dirty="0"/>
              <a:t>MAY2020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462" y="251536"/>
            <a:ext cx="8788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775065" algn="l"/>
              </a:tabLst>
            </a:pPr>
            <a:r>
              <a:rPr sz="4400" b="1" u="heavy" spc="1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4400" b="1" u="heavy" spc="-52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T</a:t>
            </a:r>
            <a:r>
              <a:rPr sz="4400" b="1" u="heavy" spc="-22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r</a:t>
            </a:r>
            <a:r>
              <a:rPr sz="4400" b="1" u="heavy" spc="-33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a</a:t>
            </a:r>
            <a:r>
              <a:rPr sz="4400" b="1" u="heavy" spc="-40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n</a:t>
            </a:r>
            <a:r>
              <a:rPr sz="4400" b="1" u="heavy" spc="-565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s</a:t>
            </a:r>
            <a:r>
              <a:rPr sz="4400" b="1" u="heavy" spc="-545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m</a:t>
            </a:r>
            <a:r>
              <a:rPr sz="4400" b="1" u="heavy" spc="-195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i</a:t>
            </a:r>
            <a:r>
              <a:rPr sz="4400" b="1" u="heavy" spc="-56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s</a:t>
            </a:r>
            <a:r>
              <a:rPr sz="4400" b="1" u="heavy" spc="-565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s</a:t>
            </a:r>
            <a:r>
              <a:rPr sz="4400" b="1" u="heavy" spc="-18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i</a:t>
            </a:r>
            <a:r>
              <a:rPr sz="4400" b="1" u="heavy" spc="-305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o</a:t>
            </a:r>
            <a:r>
              <a:rPr sz="4400" b="1" u="heavy" spc="-35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n</a:t>
            </a:r>
            <a:r>
              <a:rPr sz="4400" b="1" u="heavy" spc="-1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4400" b="1" u="heavy" spc="-165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I</a:t>
            </a:r>
            <a:r>
              <a:rPr sz="4400" b="1" u="heavy" spc="-60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m</a:t>
            </a:r>
            <a:r>
              <a:rPr sz="4400" b="1" u="heavy" spc="-254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p</a:t>
            </a:r>
            <a:r>
              <a:rPr sz="4400" b="1" u="heavy" spc="-34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a</a:t>
            </a:r>
            <a:r>
              <a:rPr sz="4400" b="1" u="heavy" spc="-18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i</a:t>
            </a:r>
            <a:r>
              <a:rPr sz="4400" b="1" u="heavy" spc="-229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r</a:t>
            </a:r>
            <a:r>
              <a:rPr sz="4400" b="1" u="heavy" spc="-545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m</a:t>
            </a:r>
            <a:r>
              <a:rPr sz="4400" b="1" u="heavy" spc="-29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e</a:t>
            </a:r>
            <a:r>
              <a:rPr sz="4400" b="1" u="heavy" spc="-40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n</a:t>
            </a:r>
            <a:r>
              <a:rPr sz="4400" b="1" u="heavy" spc="-45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t</a:t>
            </a:r>
            <a:r>
              <a:rPr sz="4400" b="1" u="heavy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	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1581657"/>
            <a:ext cx="8540115" cy="220599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15"/>
              </a:spcBef>
            </a:pPr>
            <a:r>
              <a:rPr sz="2600" spc="-5" dirty="0">
                <a:latin typeface="Calibri"/>
                <a:cs typeface="Calibri"/>
              </a:rPr>
              <a:t>Signals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travel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through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transmission</a:t>
            </a:r>
            <a:r>
              <a:rPr sz="2600" spc="-5" dirty="0">
                <a:latin typeface="Calibri"/>
                <a:cs typeface="Calibri"/>
              </a:rPr>
              <a:t> media,</a:t>
            </a:r>
            <a:r>
              <a:rPr sz="2600" dirty="0">
                <a:latin typeface="Calibri"/>
                <a:cs typeface="Calibri"/>
              </a:rPr>
              <a:t> which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spc="-5" dirty="0">
                <a:latin typeface="Calibri"/>
                <a:cs typeface="Calibri"/>
              </a:rPr>
              <a:t> not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perfect.</a:t>
            </a:r>
            <a:r>
              <a:rPr sz="2600" spc="56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imperfection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causes</a:t>
            </a:r>
            <a:r>
              <a:rPr sz="2600" spc="-5" dirty="0">
                <a:latin typeface="Calibri"/>
                <a:cs typeface="Calibri"/>
              </a:rPr>
              <a:t> signal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impairment.</a:t>
            </a:r>
            <a:r>
              <a:rPr sz="2600" spc="58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This </a:t>
            </a:r>
            <a:r>
              <a:rPr sz="2600" spc="-5" dirty="0">
                <a:latin typeface="Calibri"/>
                <a:cs typeface="Calibri"/>
              </a:rPr>
              <a:t> means</a:t>
            </a:r>
            <a:r>
              <a:rPr sz="2600" spc="36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spc="3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35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signal</a:t>
            </a:r>
            <a:r>
              <a:rPr sz="2600" spc="35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at</a:t>
            </a:r>
            <a:r>
              <a:rPr sz="2600" spc="3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3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beginning</a:t>
            </a:r>
            <a:r>
              <a:rPr sz="2600" spc="36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3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3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medium</a:t>
            </a:r>
            <a:r>
              <a:rPr sz="2600" spc="3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36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not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114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same</a:t>
            </a:r>
            <a:r>
              <a:rPr sz="2600" spc="1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as</a:t>
            </a:r>
            <a:r>
              <a:rPr sz="2600" spc="1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1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signal</a:t>
            </a:r>
            <a:r>
              <a:rPr sz="2600" spc="14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at</a:t>
            </a:r>
            <a:r>
              <a:rPr sz="2600" spc="1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1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end</a:t>
            </a:r>
            <a:r>
              <a:rPr sz="2600" spc="1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1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1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medium.</a:t>
            </a:r>
            <a:r>
              <a:rPr sz="2600" spc="1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What</a:t>
            </a:r>
            <a:r>
              <a:rPr sz="2600" spc="1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13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sent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what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received.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Three</a:t>
            </a:r>
            <a:r>
              <a:rPr sz="2600" spc="-10" dirty="0">
                <a:latin typeface="Calibri"/>
                <a:cs typeface="Calibri"/>
              </a:rPr>
              <a:t> causes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of</a:t>
            </a:r>
            <a:r>
              <a:rPr sz="2600" spc="-5" dirty="0">
                <a:latin typeface="Calibri"/>
                <a:cs typeface="Calibri"/>
              </a:rPr>
              <a:t> impairment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b="1" i="1" spc="-10" dirty="0">
                <a:latin typeface="Calibri"/>
                <a:cs typeface="Calibri"/>
              </a:rPr>
              <a:t>attenuation</a:t>
            </a:r>
            <a:r>
              <a:rPr sz="2600" spc="-10" dirty="0">
                <a:latin typeface="Calibri"/>
                <a:cs typeface="Calibri"/>
              </a:rPr>
              <a:t>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b="1" i="1" spc="-10" dirty="0">
                <a:latin typeface="Calibri"/>
                <a:cs typeface="Calibri"/>
              </a:rPr>
              <a:t>distortion</a:t>
            </a:r>
            <a:r>
              <a:rPr sz="2600" spc="-10" dirty="0">
                <a:latin typeface="Calibri"/>
                <a:cs typeface="Calibri"/>
              </a:rPr>
              <a:t>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b="1" i="1" spc="-5" dirty="0">
                <a:latin typeface="Calibri"/>
                <a:cs typeface="Calibri"/>
              </a:rPr>
              <a:t>noise</a:t>
            </a:r>
            <a:r>
              <a:rPr sz="2600" spc="-5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57515" y="6367983"/>
            <a:ext cx="3790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E7E6E6"/>
                </a:solidFill>
                <a:latin typeface="Arial"/>
                <a:cs typeface="Arial"/>
              </a:rPr>
              <a:t>3</a:t>
            </a:r>
            <a:r>
              <a:rPr sz="2000" b="1" spc="-10" dirty="0">
                <a:solidFill>
                  <a:srgbClr val="E7E6E6"/>
                </a:solidFill>
                <a:latin typeface="Arial"/>
                <a:cs typeface="Arial"/>
              </a:rPr>
              <a:t>.</a:t>
            </a:r>
            <a:r>
              <a:rPr sz="2000" b="1" dirty="0">
                <a:solidFill>
                  <a:srgbClr val="E7E6E6"/>
                </a:solidFill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424173" y="6475577"/>
            <a:ext cx="229235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b="1" i="1" dirty="0">
                <a:solidFill>
                  <a:srgbClr val="888888"/>
                </a:solidFill>
                <a:latin typeface="Times New Roman"/>
                <a:cs typeface="Times New Roman"/>
              </a:rPr>
              <a:t>Data</a:t>
            </a:r>
            <a:r>
              <a:rPr sz="800" b="1" i="1" spc="-2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800" b="1" i="1" dirty="0">
                <a:solidFill>
                  <a:srgbClr val="888888"/>
                </a:solidFill>
                <a:latin typeface="Times New Roman"/>
                <a:cs typeface="Times New Roman"/>
              </a:rPr>
              <a:t>Communication</a:t>
            </a:r>
            <a:r>
              <a:rPr sz="800" b="1" i="1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800" b="1" i="1" dirty="0">
                <a:solidFill>
                  <a:srgbClr val="888888"/>
                </a:solidFill>
                <a:latin typeface="Times New Roman"/>
                <a:cs typeface="Times New Roman"/>
              </a:rPr>
              <a:t>Lecture</a:t>
            </a:r>
            <a:r>
              <a:rPr sz="800" b="1" i="1" spc="-4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800" b="1" i="1" dirty="0">
                <a:solidFill>
                  <a:srgbClr val="888888"/>
                </a:solidFill>
                <a:latin typeface="Times New Roman"/>
                <a:cs typeface="Times New Roman"/>
              </a:rPr>
              <a:t>Series,</a:t>
            </a:r>
            <a:r>
              <a:rPr sz="800" b="1" i="1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800" b="1" i="1" dirty="0">
                <a:solidFill>
                  <a:srgbClr val="888888"/>
                </a:solidFill>
                <a:latin typeface="Times New Roman"/>
                <a:cs typeface="Times New Roman"/>
              </a:rPr>
              <a:t>NRC,</a:t>
            </a:r>
            <a:r>
              <a:rPr sz="800" b="1" i="1" spc="-2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800" b="1" i="1" spc="-5" dirty="0">
                <a:solidFill>
                  <a:srgbClr val="888888"/>
                </a:solidFill>
                <a:latin typeface="Times New Roman"/>
                <a:cs typeface="Times New Roman"/>
              </a:rPr>
              <a:t>MAY2020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462" y="251536"/>
            <a:ext cx="8788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775065" algn="l"/>
              </a:tabLst>
            </a:pPr>
            <a:r>
              <a:rPr sz="4400" b="1" u="heavy" spc="10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4400" b="1" u="heavy" spc="-635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E</a:t>
            </a:r>
            <a:r>
              <a:rPr sz="4400" b="1" u="heavy" spc="-509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x</a:t>
            </a:r>
            <a:r>
              <a:rPr sz="4400" b="1" u="heavy" spc="-330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a</a:t>
            </a:r>
            <a:r>
              <a:rPr sz="4400" b="1" u="heavy" spc="-545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m</a:t>
            </a:r>
            <a:r>
              <a:rPr sz="4400" b="1" u="heavy" spc="-270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p</a:t>
            </a:r>
            <a:r>
              <a:rPr sz="4400" b="1" u="heavy" spc="-180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l</a:t>
            </a:r>
            <a:r>
              <a:rPr sz="4400" b="1" u="heavy" spc="-245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e</a:t>
            </a:r>
            <a:r>
              <a:rPr sz="4400" b="1" u="heavy" spc="-10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4400" b="1" u="heavy" spc="-25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(</a:t>
            </a:r>
            <a:r>
              <a:rPr sz="4400" b="1" u="heavy" spc="-95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2</a:t>
            </a:r>
            <a:r>
              <a:rPr sz="4400" b="1" u="heavy" spc="-275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)</a:t>
            </a:r>
            <a:r>
              <a:rPr sz="4400" b="1" u="heavy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	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1070558"/>
            <a:ext cx="7849870" cy="184975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5080">
              <a:lnSpc>
                <a:spcPts val="2810"/>
              </a:lnSpc>
              <a:spcBef>
                <a:spcPts val="455"/>
              </a:spcBef>
            </a:pPr>
            <a:r>
              <a:rPr sz="2600" spc="-50" dirty="0">
                <a:latin typeface="Calibri"/>
                <a:cs typeface="Calibri"/>
              </a:rPr>
              <a:t>We </a:t>
            </a:r>
            <a:r>
              <a:rPr sz="2600" spc="-5" dirty="0">
                <a:latin typeface="Calibri"/>
                <a:cs typeface="Calibri"/>
              </a:rPr>
              <a:t>need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send 265 </a:t>
            </a:r>
            <a:r>
              <a:rPr sz="2600" dirty="0">
                <a:latin typeface="Calibri"/>
                <a:cs typeface="Calibri"/>
              </a:rPr>
              <a:t>kbps </a:t>
            </a:r>
            <a:r>
              <a:rPr sz="2600" spc="-10" dirty="0">
                <a:latin typeface="Calibri"/>
                <a:cs typeface="Calibri"/>
              </a:rPr>
              <a:t>over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noiseless </a:t>
            </a:r>
            <a:r>
              <a:rPr sz="2600" dirty="0">
                <a:latin typeface="Calibri"/>
                <a:cs typeface="Calibri"/>
              </a:rPr>
              <a:t>channel with a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bandwidth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dirty="0">
                <a:latin typeface="Calibri"/>
                <a:cs typeface="Calibri"/>
              </a:rPr>
              <a:t> 20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kHz.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How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many</a:t>
            </a:r>
            <a:r>
              <a:rPr sz="2600" spc="-5" dirty="0">
                <a:latin typeface="Calibri"/>
                <a:cs typeface="Calibri"/>
              </a:rPr>
              <a:t> signal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levels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do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we</a:t>
            </a:r>
            <a:r>
              <a:rPr sz="2600" spc="-5" dirty="0">
                <a:latin typeface="Calibri"/>
                <a:cs typeface="Calibri"/>
              </a:rPr>
              <a:t> need?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ts val="2965"/>
              </a:lnSpc>
            </a:pPr>
            <a:r>
              <a:rPr sz="2600" b="1" spc="-5" dirty="0">
                <a:solidFill>
                  <a:srgbClr val="00AFEF"/>
                </a:solidFill>
                <a:latin typeface="Calibri"/>
                <a:cs typeface="Calibri"/>
              </a:rPr>
              <a:t>Solution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2965"/>
              </a:lnSpc>
            </a:pPr>
            <a:r>
              <a:rPr sz="2600" spc="-50" dirty="0">
                <a:latin typeface="Calibri"/>
                <a:cs typeface="Calibri"/>
              </a:rPr>
              <a:t>We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</a:t>
            </a:r>
            <a:r>
              <a:rPr sz="2600" spc="-5" dirty="0">
                <a:latin typeface="Calibri"/>
                <a:cs typeface="Calibri"/>
              </a:rPr>
              <a:t> use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Nyquist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formula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shown: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891" y="4276725"/>
            <a:ext cx="8538210" cy="160401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30"/>
              </a:spcBef>
            </a:pPr>
            <a:r>
              <a:rPr sz="2800" spc="-10" dirty="0">
                <a:latin typeface="Calibri"/>
                <a:cs typeface="Calibri"/>
              </a:rPr>
              <a:t>Since </a:t>
            </a:r>
            <a:r>
              <a:rPr sz="2800" spc="-5" dirty="0">
                <a:latin typeface="Calibri"/>
                <a:cs typeface="Calibri"/>
              </a:rPr>
              <a:t>this </a:t>
            </a:r>
            <a:r>
              <a:rPr sz="2800" spc="-15" dirty="0">
                <a:latin typeface="Calibri"/>
                <a:cs typeface="Calibri"/>
              </a:rPr>
              <a:t>result </a:t>
            </a:r>
            <a:r>
              <a:rPr sz="2800" spc="-10" dirty="0">
                <a:latin typeface="Calibri"/>
                <a:cs typeface="Calibri"/>
              </a:rPr>
              <a:t>is not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power </a:t>
            </a:r>
            <a:r>
              <a:rPr sz="2800" spc="-5" dirty="0">
                <a:latin typeface="Calibri"/>
                <a:cs typeface="Calibri"/>
              </a:rPr>
              <a:t>of 2, </a:t>
            </a:r>
            <a:r>
              <a:rPr sz="2800" spc="-15" dirty="0">
                <a:latin typeface="Calibri"/>
                <a:cs typeface="Calibri"/>
              </a:rPr>
              <a:t>we </a:t>
            </a:r>
            <a:r>
              <a:rPr sz="2800" spc="-10" dirty="0">
                <a:latin typeface="Calibri"/>
                <a:cs typeface="Calibri"/>
              </a:rPr>
              <a:t>need to </a:t>
            </a:r>
            <a:r>
              <a:rPr sz="2800" spc="-5" dirty="0">
                <a:latin typeface="Calibri"/>
                <a:cs typeface="Calibri"/>
              </a:rPr>
              <a:t>either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increase </a:t>
            </a:r>
            <a:r>
              <a:rPr sz="2800" spc="-5" dirty="0">
                <a:latin typeface="Calibri"/>
                <a:cs typeface="Calibri"/>
              </a:rPr>
              <a:t>the number of </a:t>
            </a:r>
            <a:r>
              <a:rPr sz="2800" spc="-15" dirty="0">
                <a:latin typeface="Calibri"/>
                <a:cs typeface="Calibri"/>
              </a:rPr>
              <a:t>levels </a:t>
            </a:r>
            <a:r>
              <a:rPr sz="2800" spc="-5" dirty="0">
                <a:latin typeface="Calibri"/>
                <a:cs typeface="Calibri"/>
              </a:rPr>
              <a:t>or </a:t>
            </a:r>
            <a:r>
              <a:rPr sz="2800" spc="-10" dirty="0">
                <a:latin typeface="Calibri"/>
                <a:cs typeface="Calibri"/>
              </a:rPr>
              <a:t>reduce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bit </a:t>
            </a:r>
            <a:r>
              <a:rPr sz="2800" spc="-25" dirty="0">
                <a:latin typeface="Calibri"/>
                <a:cs typeface="Calibri"/>
              </a:rPr>
              <a:t>rate. </a:t>
            </a:r>
            <a:r>
              <a:rPr sz="2800" spc="-5" dirty="0">
                <a:latin typeface="Calibri"/>
                <a:cs typeface="Calibri"/>
              </a:rPr>
              <a:t>If </a:t>
            </a:r>
            <a:r>
              <a:rPr sz="2800" spc="-40" dirty="0">
                <a:latin typeface="Calibri"/>
                <a:cs typeface="Calibri"/>
              </a:rPr>
              <a:t>we 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dirty="0">
                <a:latin typeface="Calibri"/>
                <a:cs typeface="Calibri"/>
              </a:rPr>
              <a:t>128 </a:t>
            </a:r>
            <a:r>
              <a:rPr sz="2800" spc="-10" dirty="0">
                <a:latin typeface="Calibri"/>
                <a:cs typeface="Calibri"/>
              </a:rPr>
              <a:t>levels,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bit </a:t>
            </a:r>
            <a:r>
              <a:rPr sz="2800" spc="-35" dirty="0">
                <a:latin typeface="Calibri"/>
                <a:cs typeface="Calibri"/>
              </a:rPr>
              <a:t>rate </a:t>
            </a:r>
            <a:r>
              <a:rPr sz="2800" spc="-1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280 kbps. If </a:t>
            </a:r>
            <a:r>
              <a:rPr sz="2800" spc="-15" dirty="0">
                <a:latin typeface="Calibri"/>
                <a:cs typeface="Calibri"/>
              </a:rPr>
              <a:t>we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10" dirty="0">
                <a:latin typeface="Calibri"/>
                <a:cs typeface="Calibri"/>
              </a:rPr>
              <a:t>64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levels,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bit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rate</a:t>
            </a:r>
            <a:r>
              <a:rPr sz="2800" spc="-10" dirty="0">
                <a:latin typeface="Calibri"/>
                <a:cs typeface="Calibri"/>
              </a:rPr>
              <a:t> 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240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kbps.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6444" y="3090672"/>
            <a:ext cx="5791200" cy="91135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dirty="0"/>
              <a:t>NRC,</a:t>
            </a:r>
            <a:r>
              <a:rPr spc="-25" dirty="0"/>
              <a:t> </a:t>
            </a:r>
            <a:r>
              <a:rPr spc="-5" dirty="0"/>
              <a:t>MAY2020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462" y="251536"/>
            <a:ext cx="8788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775065" algn="l"/>
              </a:tabLst>
            </a:pPr>
            <a:r>
              <a:rPr sz="4400" b="1" u="heavy" spc="10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4400" b="1" u="heavy" spc="-340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N</a:t>
            </a:r>
            <a:r>
              <a:rPr sz="4400" b="1" u="heavy" spc="-290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o</a:t>
            </a:r>
            <a:r>
              <a:rPr sz="4400" b="1" u="heavy" spc="-180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i</a:t>
            </a:r>
            <a:r>
              <a:rPr sz="4400" b="1" u="heavy" spc="-560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s</a:t>
            </a:r>
            <a:r>
              <a:rPr sz="4400" b="1" u="heavy" spc="-430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y</a:t>
            </a:r>
            <a:r>
              <a:rPr sz="4400" b="1" u="heavy" spc="-5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4400" b="1" u="heavy" spc="-545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c</a:t>
            </a:r>
            <a:r>
              <a:rPr sz="4400" b="1" u="heavy" spc="-385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h</a:t>
            </a:r>
            <a:r>
              <a:rPr sz="4400" b="1" u="heavy" spc="-340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a</a:t>
            </a:r>
            <a:r>
              <a:rPr sz="4400" b="1" u="heavy" spc="-400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n</a:t>
            </a:r>
            <a:r>
              <a:rPr sz="4400" b="1" u="heavy" spc="-415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n</a:t>
            </a:r>
            <a:r>
              <a:rPr sz="4400" b="1" u="heavy" spc="-280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e</a:t>
            </a:r>
            <a:r>
              <a:rPr sz="4400" b="1" u="heavy" spc="-195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l</a:t>
            </a:r>
            <a:r>
              <a:rPr sz="4400" b="1" u="heavy" spc="-459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:</a:t>
            </a:r>
            <a:r>
              <a:rPr sz="4400" b="1" u="heavy" spc="20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4400" b="1" u="heavy" spc="-635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S</a:t>
            </a:r>
            <a:r>
              <a:rPr sz="4400" b="1" u="heavy" spc="-385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h</a:t>
            </a:r>
            <a:r>
              <a:rPr sz="4400" b="1" u="heavy" spc="-340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a</a:t>
            </a:r>
            <a:r>
              <a:rPr sz="4400" b="1" u="heavy" spc="-400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n</a:t>
            </a:r>
            <a:r>
              <a:rPr sz="4400" b="1" u="heavy" spc="-415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n</a:t>
            </a:r>
            <a:r>
              <a:rPr sz="4400" b="1" u="heavy" spc="-305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o</a:t>
            </a:r>
            <a:r>
              <a:rPr sz="4400" b="1" u="heavy" spc="-350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n</a:t>
            </a:r>
            <a:r>
              <a:rPr sz="4400" b="1" u="heavy" spc="-10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4400" b="1" u="heavy" spc="-545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c</a:t>
            </a:r>
            <a:r>
              <a:rPr sz="4400" b="1" u="heavy" spc="-340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a</a:t>
            </a:r>
            <a:r>
              <a:rPr sz="4400" b="1" u="heavy" spc="-254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p</a:t>
            </a:r>
            <a:r>
              <a:rPr sz="4400" b="1" u="heavy" spc="-340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a</a:t>
            </a:r>
            <a:r>
              <a:rPr sz="4400" b="1" u="heavy" spc="-560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c</a:t>
            </a:r>
            <a:r>
              <a:rPr sz="4400" b="1" u="heavy" spc="-195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i</a:t>
            </a:r>
            <a:r>
              <a:rPr sz="4400" b="1" u="heavy" spc="-65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t</a:t>
            </a:r>
            <a:r>
              <a:rPr sz="4400" b="1" u="heavy" spc="-430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y</a:t>
            </a:r>
            <a:r>
              <a:rPr sz="4400" b="1" u="heavy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	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1070558"/>
            <a:ext cx="8538845" cy="77978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1300" marR="5080" indent="-228600">
              <a:lnSpc>
                <a:spcPts val="2810"/>
              </a:lnSpc>
              <a:spcBef>
                <a:spcPts val="45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In</a:t>
            </a:r>
            <a:r>
              <a:rPr sz="2600" spc="14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reality,</a:t>
            </a:r>
            <a:r>
              <a:rPr sz="2600" spc="13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we</a:t>
            </a:r>
            <a:r>
              <a:rPr sz="2600" spc="1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cannot</a:t>
            </a:r>
            <a:r>
              <a:rPr sz="2600" spc="14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have</a:t>
            </a:r>
            <a:r>
              <a:rPr sz="2600" spc="1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1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noiseless</a:t>
            </a:r>
            <a:r>
              <a:rPr sz="2600" spc="16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channel;</a:t>
            </a:r>
            <a:r>
              <a:rPr sz="2600" spc="1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1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channel</a:t>
            </a:r>
            <a:r>
              <a:rPr sz="2600" spc="13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is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always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noisy.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891" y="1784350"/>
            <a:ext cx="676084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  <a:tab pos="715010" algn="l"/>
                <a:tab pos="1422400" algn="l"/>
                <a:tab pos="2310765" algn="l"/>
                <a:tab pos="2974975" algn="l"/>
                <a:tab pos="4371340" algn="l"/>
                <a:tab pos="5693410" algn="l"/>
              </a:tabLst>
            </a:pPr>
            <a:r>
              <a:rPr sz="2600" dirty="0">
                <a:latin typeface="Calibri"/>
                <a:cs typeface="Calibri"/>
              </a:rPr>
              <a:t>In	this	</a:t>
            </a:r>
            <a:r>
              <a:rPr sz="2600" spc="-10" dirty="0">
                <a:latin typeface="Calibri"/>
                <a:cs typeface="Calibri"/>
              </a:rPr>
              <a:t>case,	the	</a:t>
            </a:r>
            <a:r>
              <a:rPr sz="2600" spc="-5" dirty="0">
                <a:latin typeface="Calibri"/>
                <a:cs typeface="Calibri"/>
              </a:rPr>
              <a:t>Shannon	</a:t>
            </a:r>
            <a:r>
              <a:rPr sz="2600" spc="-10" dirty="0">
                <a:latin typeface="Calibri"/>
                <a:cs typeface="Calibri"/>
              </a:rPr>
              <a:t>capacity	</a:t>
            </a:r>
            <a:r>
              <a:rPr sz="2600" spc="-15" dirty="0">
                <a:latin typeface="Calibri"/>
                <a:cs typeface="Calibri"/>
              </a:rPr>
              <a:t>formula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64451" y="1784350"/>
            <a:ext cx="1671955" cy="77914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5080" indent="86360">
              <a:lnSpc>
                <a:spcPts val="2810"/>
              </a:lnSpc>
              <a:spcBef>
                <a:spcPts val="455"/>
              </a:spcBef>
              <a:tabLst>
                <a:tab pos="521334" algn="l"/>
                <a:tab pos="599440" algn="l"/>
                <a:tab pos="962025" algn="l"/>
                <a:tab pos="1377950" algn="l"/>
              </a:tabLst>
            </a:pPr>
            <a:r>
              <a:rPr sz="2600" dirty="0">
                <a:latin typeface="Calibri"/>
                <a:cs typeface="Calibri"/>
              </a:rPr>
              <a:t>is	</a:t>
            </a:r>
            <a:r>
              <a:rPr sz="2600" spc="-15" dirty="0">
                <a:latin typeface="Calibri"/>
                <a:cs typeface="Calibri"/>
              </a:rPr>
              <a:t>u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d	</a:t>
            </a:r>
            <a:r>
              <a:rPr sz="2600" spc="-25" dirty="0">
                <a:latin typeface="Calibri"/>
                <a:cs typeface="Calibri"/>
              </a:rPr>
              <a:t>to  </a:t>
            </a:r>
            <a:r>
              <a:rPr sz="2600" spc="-65" dirty="0">
                <a:latin typeface="Calibri"/>
                <a:cs typeface="Calibri"/>
              </a:rPr>
              <a:t>f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r		a	</a:t>
            </a:r>
            <a:r>
              <a:rPr sz="2600" spc="-5" dirty="0">
                <a:latin typeface="Calibri"/>
                <a:cs typeface="Calibri"/>
              </a:rPr>
              <a:t>noi</a:t>
            </a:r>
            <a:r>
              <a:rPr sz="2600" spc="-5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y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6491" y="2140966"/>
            <a:ext cx="6459220" cy="77914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5080">
              <a:lnSpc>
                <a:spcPts val="2810"/>
              </a:lnSpc>
              <a:spcBef>
                <a:spcPts val="455"/>
              </a:spcBef>
              <a:tabLst>
                <a:tab pos="1614170" algn="l"/>
                <a:tab pos="2268220" algn="l"/>
                <a:tab pos="3928110" algn="l"/>
                <a:tab pos="5111115" algn="l"/>
                <a:tab pos="5908040" algn="l"/>
              </a:tabLst>
            </a:pPr>
            <a:r>
              <a:rPr sz="2600" spc="-5" dirty="0">
                <a:latin typeface="Calibri"/>
                <a:cs typeface="Calibri"/>
              </a:rPr>
              <a:t>d</a:t>
            </a:r>
            <a:r>
              <a:rPr sz="2600" spc="-25" dirty="0">
                <a:latin typeface="Calibri"/>
                <a:cs typeface="Calibri"/>
              </a:rPr>
              <a:t>et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1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mi</a:t>
            </a:r>
            <a:r>
              <a:rPr sz="2600" spc="-20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e	the	th</a:t>
            </a:r>
            <a:r>
              <a:rPr sz="2600" spc="-10" dirty="0">
                <a:latin typeface="Calibri"/>
                <a:cs typeface="Calibri"/>
              </a:rPr>
              <a:t>e</a:t>
            </a:r>
            <a:r>
              <a:rPr sz="2600" spc="-5" dirty="0">
                <a:latin typeface="Calibri"/>
                <a:cs typeface="Calibri"/>
              </a:rPr>
              <a:t>o</a:t>
            </a:r>
            <a:r>
              <a:rPr sz="2600" spc="-40" dirty="0">
                <a:latin typeface="Calibri"/>
                <a:cs typeface="Calibri"/>
              </a:rPr>
              <a:t>r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dirty="0">
                <a:latin typeface="Calibri"/>
                <a:cs typeface="Calibri"/>
              </a:rPr>
              <a:t>ti</a:t>
            </a:r>
            <a:r>
              <a:rPr sz="2600" spc="-20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al	</a:t>
            </a:r>
            <a:r>
              <a:rPr sz="2600" spc="-5" dirty="0">
                <a:latin typeface="Calibri"/>
                <a:cs typeface="Calibri"/>
              </a:rPr>
              <a:t>hi</a:t>
            </a:r>
            <a:r>
              <a:rPr sz="2600" spc="-15" dirty="0">
                <a:latin typeface="Calibri"/>
                <a:cs typeface="Calibri"/>
              </a:rPr>
              <a:t>g</a:t>
            </a:r>
            <a:r>
              <a:rPr sz="2600" spc="-5" dirty="0">
                <a:latin typeface="Calibri"/>
                <a:cs typeface="Calibri"/>
              </a:rPr>
              <a:t>h</a:t>
            </a:r>
            <a:r>
              <a:rPr sz="2600" spc="-15" dirty="0">
                <a:latin typeface="Calibri"/>
                <a:cs typeface="Calibri"/>
              </a:rPr>
              <a:t>e</a:t>
            </a:r>
            <a:r>
              <a:rPr sz="2600" spc="-2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t	</a:t>
            </a:r>
            <a:r>
              <a:rPr sz="2600" spc="-5" dirty="0">
                <a:latin typeface="Calibri"/>
                <a:cs typeface="Calibri"/>
              </a:rPr>
              <a:t>d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spc="-3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a	</a:t>
            </a:r>
            <a:r>
              <a:rPr sz="2600" spc="-45" dirty="0">
                <a:latin typeface="Calibri"/>
                <a:cs typeface="Calibri"/>
              </a:rPr>
              <a:t>r</a:t>
            </a:r>
            <a:r>
              <a:rPr sz="2600" spc="-25" dirty="0">
                <a:latin typeface="Calibri"/>
                <a:cs typeface="Calibri"/>
              </a:rPr>
              <a:t>at</a:t>
            </a:r>
            <a:r>
              <a:rPr sz="2600" dirty="0">
                <a:latin typeface="Calibri"/>
                <a:cs typeface="Calibri"/>
              </a:rPr>
              <a:t>e  channel: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7891" y="4276725"/>
            <a:ext cx="6362065" cy="1604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3190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Where,</a:t>
            </a:r>
            <a:endParaRPr sz="2800">
              <a:latin typeface="Calibri"/>
              <a:cs typeface="Calibri"/>
            </a:endParaRPr>
          </a:p>
          <a:p>
            <a:pPr marL="927100" marR="5080">
              <a:lnSpc>
                <a:spcPts val="3030"/>
              </a:lnSpc>
              <a:spcBef>
                <a:spcPts val="204"/>
              </a:spcBef>
            </a:pPr>
            <a:r>
              <a:rPr sz="2800" spc="-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capacity 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channel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bps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bandwidth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Hz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ts val="2975"/>
              </a:lnSpc>
            </a:pPr>
            <a:r>
              <a:rPr sz="2800" spc="-10" dirty="0">
                <a:latin typeface="Calibri"/>
                <a:cs typeface="Calibri"/>
              </a:rPr>
              <a:t>SNR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signal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noise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ratio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8216" y="3011423"/>
            <a:ext cx="5762625" cy="1171956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dirty="0"/>
              <a:t>NRC,</a:t>
            </a:r>
            <a:r>
              <a:rPr spc="-25" dirty="0"/>
              <a:t> </a:t>
            </a:r>
            <a:r>
              <a:rPr spc="-5" dirty="0"/>
              <a:t>MAY2020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462" y="251536"/>
            <a:ext cx="8788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775065" algn="l"/>
              </a:tabLst>
            </a:pPr>
            <a:r>
              <a:rPr sz="4400" b="1" u="heavy" spc="10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4400" b="1" u="heavy" spc="-635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E</a:t>
            </a:r>
            <a:r>
              <a:rPr sz="4400" b="1" u="heavy" spc="-509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x</a:t>
            </a:r>
            <a:r>
              <a:rPr sz="4400" b="1" u="heavy" spc="-330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a</a:t>
            </a:r>
            <a:r>
              <a:rPr sz="4400" b="1" u="heavy" spc="-545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m</a:t>
            </a:r>
            <a:r>
              <a:rPr sz="4400" b="1" u="heavy" spc="-270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p</a:t>
            </a:r>
            <a:r>
              <a:rPr sz="4400" b="1" u="heavy" spc="-180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l</a:t>
            </a:r>
            <a:r>
              <a:rPr sz="4400" b="1" u="heavy" spc="-245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e</a:t>
            </a:r>
            <a:r>
              <a:rPr sz="4400" b="1" u="heavy" spc="-10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4400" b="1" u="heavy" spc="-25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(</a:t>
            </a:r>
            <a:r>
              <a:rPr sz="4400" b="1" u="heavy" spc="-95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1</a:t>
            </a:r>
            <a:r>
              <a:rPr sz="4400" b="1" u="heavy" spc="-275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)</a:t>
            </a:r>
            <a:r>
              <a:rPr sz="4400" b="1" u="heavy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	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1070558"/>
            <a:ext cx="8540115" cy="149288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15"/>
              </a:spcBef>
            </a:pPr>
            <a:r>
              <a:rPr sz="2600" spc="-5" dirty="0">
                <a:latin typeface="Calibri"/>
                <a:cs typeface="Calibri"/>
              </a:rPr>
              <a:t>Consider an </a:t>
            </a:r>
            <a:r>
              <a:rPr sz="2600" spc="-10" dirty="0">
                <a:latin typeface="Calibri"/>
                <a:cs typeface="Calibri"/>
              </a:rPr>
              <a:t>extremely </a:t>
            </a:r>
            <a:r>
              <a:rPr sz="2600" spc="-15" dirty="0">
                <a:latin typeface="Calibri"/>
                <a:cs typeface="Calibri"/>
              </a:rPr>
              <a:t>noisy </a:t>
            </a:r>
            <a:r>
              <a:rPr sz="2600" spc="-5" dirty="0">
                <a:latin typeface="Calibri"/>
                <a:cs typeface="Calibri"/>
              </a:rPr>
              <a:t>channel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" dirty="0">
                <a:latin typeface="Calibri"/>
                <a:cs typeface="Calibri"/>
              </a:rPr>
              <a:t>which the </a:t>
            </a:r>
            <a:r>
              <a:rPr sz="2600" spc="-10" dirty="0">
                <a:latin typeface="Calibri"/>
                <a:cs typeface="Calibri"/>
              </a:rPr>
              <a:t>value </a:t>
            </a:r>
            <a:r>
              <a:rPr sz="2600" spc="-5" dirty="0">
                <a:latin typeface="Calibri"/>
                <a:cs typeface="Calibri"/>
              </a:rPr>
              <a:t>of the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signal-to-noise </a:t>
            </a:r>
            <a:r>
              <a:rPr sz="2600" spc="-15" dirty="0">
                <a:latin typeface="Calibri"/>
                <a:cs typeface="Calibri"/>
              </a:rPr>
              <a:t>ratio </a:t>
            </a:r>
            <a:r>
              <a:rPr sz="2600" spc="-5" dirty="0">
                <a:latin typeface="Calibri"/>
                <a:cs typeface="Calibri"/>
              </a:rPr>
              <a:t>is almost </a:t>
            </a:r>
            <a:r>
              <a:rPr sz="2600" spc="-30" dirty="0">
                <a:latin typeface="Calibri"/>
                <a:cs typeface="Calibri"/>
              </a:rPr>
              <a:t>zero.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" dirty="0">
                <a:latin typeface="Calibri"/>
                <a:cs typeface="Calibri"/>
              </a:rPr>
              <a:t>other </a:t>
            </a:r>
            <a:r>
              <a:rPr sz="2600" spc="-15" dirty="0">
                <a:latin typeface="Calibri"/>
                <a:cs typeface="Calibri"/>
              </a:rPr>
              <a:t>words,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noise </a:t>
            </a:r>
            <a:r>
              <a:rPr sz="2600" spc="-1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so </a:t>
            </a:r>
            <a:r>
              <a:rPr sz="2600" spc="-15" dirty="0">
                <a:latin typeface="Calibri"/>
                <a:cs typeface="Calibri"/>
              </a:rPr>
              <a:t>strong </a:t>
            </a:r>
            <a:r>
              <a:rPr sz="2600" spc="-10" dirty="0">
                <a:latin typeface="Calibri"/>
                <a:cs typeface="Calibri"/>
              </a:rPr>
              <a:t>that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signal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5" dirty="0">
                <a:latin typeface="Calibri"/>
                <a:cs typeface="Calibri"/>
              </a:rPr>
              <a:t>faint. For </a:t>
            </a:r>
            <a:r>
              <a:rPr sz="2600" dirty="0">
                <a:latin typeface="Calibri"/>
                <a:cs typeface="Calibri"/>
              </a:rPr>
              <a:t>this channel the </a:t>
            </a:r>
            <a:r>
              <a:rPr sz="2600" spc="-5" dirty="0">
                <a:latin typeface="Calibri"/>
                <a:cs typeface="Calibri"/>
              </a:rPr>
              <a:t>capacity </a:t>
            </a:r>
            <a:r>
              <a:rPr sz="2600" dirty="0">
                <a:latin typeface="Calibri"/>
                <a:cs typeface="Calibri"/>
              </a:rPr>
              <a:t>C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calculated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891" y="3920109"/>
            <a:ext cx="8539480" cy="12198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 algn="just">
              <a:lnSpc>
                <a:spcPts val="3020"/>
              </a:lnSpc>
              <a:spcBef>
                <a:spcPts val="480"/>
              </a:spcBef>
            </a:pPr>
            <a:r>
              <a:rPr sz="2800" spc="-10" dirty="0">
                <a:latin typeface="Calibri"/>
                <a:cs typeface="Calibri"/>
              </a:rPr>
              <a:t>This</a:t>
            </a:r>
            <a:r>
              <a:rPr sz="2800" spc="-5" dirty="0">
                <a:latin typeface="Calibri"/>
                <a:cs typeface="Calibri"/>
              </a:rPr>
              <a:t> means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capacity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this</a:t>
            </a:r>
            <a:r>
              <a:rPr sz="2800" spc="-5" dirty="0">
                <a:latin typeface="Calibri"/>
                <a:cs typeface="Calibri"/>
              </a:rPr>
              <a:t> channel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zero 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regardless </a:t>
            </a:r>
            <a:r>
              <a:rPr sz="2800" spc="-5" dirty="0">
                <a:latin typeface="Calibri"/>
                <a:cs typeface="Calibri"/>
              </a:rPr>
              <a:t>of the bandwidth. In </a:t>
            </a:r>
            <a:r>
              <a:rPr sz="2800" spc="-10" dirty="0">
                <a:latin typeface="Calibri"/>
                <a:cs typeface="Calibri"/>
              </a:rPr>
              <a:t>other </a:t>
            </a:r>
            <a:r>
              <a:rPr sz="2800" spc="-15" dirty="0">
                <a:latin typeface="Calibri"/>
                <a:cs typeface="Calibri"/>
              </a:rPr>
              <a:t>words, we </a:t>
            </a:r>
            <a:r>
              <a:rPr sz="2800" spc="-10" dirty="0">
                <a:latin typeface="Calibri"/>
                <a:cs typeface="Calibri"/>
              </a:rPr>
              <a:t>cannot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receive </a:t>
            </a:r>
            <a:r>
              <a:rPr sz="2800" spc="-20" dirty="0">
                <a:latin typeface="Calibri"/>
                <a:cs typeface="Calibri"/>
              </a:rPr>
              <a:t>any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through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this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channel.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7016" y="2968606"/>
            <a:ext cx="7297018" cy="59911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dirty="0"/>
              <a:t>NRC,</a:t>
            </a:r>
            <a:r>
              <a:rPr spc="-25" dirty="0"/>
              <a:t> </a:t>
            </a:r>
            <a:r>
              <a:rPr spc="-5" dirty="0"/>
              <a:t>MAY2020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462" y="251536"/>
            <a:ext cx="8788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775065" algn="l"/>
              </a:tabLst>
            </a:pPr>
            <a:r>
              <a:rPr sz="4400" b="1" u="heavy" spc="10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4400" b="1" u="heavy" spc="-635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E</a:t>
            </a:r>
            <a:r>
              <a:rPr sz="4400" b="1" u="heavy" spc="-509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x</a:t>
            </a:r>
            <a:r>
              <a:rPr sz="4400" b="1" u="heavy" spc="-330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a</a:t>
            </a:r>
            <a:r>
              <a:rPr sz="4400" b="1" u="heavy" spc="-545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m</a:t>
            </a:r>
            <a:r>
              <a:rPr sz="4400" b="1" u="heavy" spc="-270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p</a:t>
            </a:r>
            <a:r>
              <a:rPr sz="4400" b="1" u="heavy" spc="-180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l</a:t>
            </a:r>
            <a:r>
              <a:rPr sz="4400" b="1" u="heavy" spc="-245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e</a:t>
            </a:r>
            <a:r>
              <a:rPr sz="4400" b="1" u="heavy" spc="-10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4400" b="1" u="heavy" spc="-25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(</a:t>
            </a:r>
            <a:r>
              <a:rPr sz="4400" b="1" u="heavy" spc="-95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2</a:t>
            </a:r>
            <a:r>
              <a:rPr sz="4400" b="1" u="heavy" spc="-275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)</a:t>
            </a:r>
            <a:r>
              <a:rPr sz="4400" b="1" u="heavy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	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1070558"/>
            <a:ext cx="8540750" cy="149288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15"/>
              </a:spcBef>
            </a:pPr>
            <a:r>
              <a:rPr sz="2600" spc="-50" dirty="0">
                <a:latin typeface="Calibri"/>
                <a:cs typeface="Calibri"/>
              </a:rPr>
              <a:t>We </a:t>
            </a:r>
            <a:r>
              <a:rPr sz="2600" spc="-15" dirty="0">
                <a:latin typeface="Calibri"/>
                <a:cs typeface="Calibri"/>
              </a:rPr>
              <a:t>can </a:t>
            </a:r>
            <a:r>
              <a:rPr sz="2600" spc="-10" dirty="0">
                <a:latin typeface="Calibri"/>
                <a:cs typeface="Calibri"/>
              </a:rPr>
              <a:t>calculate </a:t>
            </a:r>
            <a:r>
              <a:rPr sz="2600" spc="-5" dirty="0">
                <a:latin typeface="Calibri"/>
                <a:cs typeface="Calibri"/>
              </a:rPr>
              <a:t>the theoretical </a:t>
            </a:r>
            <a:r>
              <a:rPr sz="2600" spc="-10" dirty="0">
                <a:latin typeface="Calibri"/>
                <a:cs typeface="Calibri"/>
              </a:rPr>
              <a:t>highest </a:t>
            </a:r>
            <a:r>
              <a:rPr sz="2600" spc="-5" dirty="0">
                <a:latin typeface="Calibri"/>
                <a:cs typeface="Calibri"/>
              </a:rPr>
              <a:t>bit </a:t>
            </a:r>
            <a:r>
              <a:rPr sz="2600" spc="-25" dirty="0">
                <a:latin typeface="Calibri"/>
                <a:cs typeface="Calibri"/>
              </a:rPr>
              <a:t>rate </a:t>
            </a:r>
            <a:r>
              <a:rPr sz="2600" dirty="0">
                <a:latin typeface="Calibri"/>
                <a:cs typeface="Calibri"/>
              </a:rPr>
              <a:t>of a </a:t>
            </a:r>
            <a:r>
              <a:rPr sz="2600" spc="-5" dirty="0">
                <a:latin typeface="Calibri"/>
                <a:cs typeface="Calibri"/>
              </a:rPr>
              <a:t>regular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telephone </a:t>
            </a:r>
            <a:r>
              <a:rPr sz="2600" spc="-5" dirty="0">
                <a:latin typeface="Calibri"/>
                <a:cs typeface="Calibri"/>
              </a:rPr>
              <a:t>line.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telephone </a:t>
            </a:r>
            <a:r>
              <a:rPr sz="2600" spc="-5" dirty="0">
                <a:latin typeface="Calibri"/>
                <a:cs typeface="Calibri"/>
              </a:rPr>
              <a:t>line normally has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bandwidth </a:t>
            </a:r>
            <a:r>
              <a:rPr sz="2600" spc="-10" dirty="0">
                <a:latin typeface="Calibri"/>
                <a:cs typeface="Calibri"/>
              </a:rPr>
              <a:t>of </a:t>
            </a:r>
            <a:r>
              <a:rPr sz="2600" spc="-5" dirty="0">
                <a:latin typeface="Calibri"/>
                <a:cs typeface="Calibri"/>
              </a:rPr>
              <a:t> 3000. </a:t>
            </a:r>
            <a:r>
              <a:rPr sz="2600" spc="-1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signal-to-noise </a:t>
            </a:r>
            <a:r>
              <a:rPr sz="2600" spc="-15" dirty="0">
                <a:latin typeface="Calibri"/>
                <a:cs typeface="Calibri"/>
              </a:rPr>
              <a:t>ratio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usually </a:t>
            </a:r>
            <a:r>
              <a:rPr sz="2600" spc="-10" dirty="0">
                <a:latin typeface="Calibri"/>
                <a:cs typeface="Calibri"/>
              </a:rPr>
              <a:t>3162. </a:t>
            </a:r>
            <a:r>
              <a:rPr sz="2600" spc="-15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this </a:t>
            </a:r>
            <a:r>
              <a:rPr sz="2600" spc="-5" dirty="0">
                <a:latin typeface="Calibri"/>
                <a:cs typeface="Calibri"/>
              </a:rPr>
              <a:t>channel </a:t>
            </a:r>
            <a:r>
              <a:rPr sz="2600" dirty="0">
                <a:latin typeface="Calibri"/>
                <a:cs typeface="Calibri"/>
              </a:rPr>
              <a:t> 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capacity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calculated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891" y="4276725"/>
            <a:ext cx="8538210" cy="160401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30"/>
              </a:spcBef>
            </a:pPr>
            <a:r>
              <a:rPr sz="2800" spc="-10" dirty="0">
                <a:latin typeface="Calibri"/>
                <a:cs typeface="Calibri"/>
              </a:rPr>
              <a:t>This </a:t>
            </a:r>
            <a:r>
              <a:rPr sz="2800" spc="-5" dirty="0">
                <a:latin typeface="Calibri"/>
                <a:cs typeface="Calibri"/>
              </a:rPr>
              <a:t>means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highest bit </a:t>
            </a:r>
            <a:r>
              <a:rPr sz="2800" spc="-35" dirty="0">
                <a:latin typeface="Calibri"/>
                <a:cs typeface="Calibri"/>
              </a:rPr>
              <a:t>rate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telephone </a:t>
            </a:r>
            <a:r>
              <a:rPr sz="2800" spc="-5" dirty="0">
                <a:latin typeface="Calibri"/>
                <a:cs typeface="Calibri"/>
              </a:rPr>
              <a:t>line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34.860 </a:t>
            </a:r>
            <a:r>
              <a:rPr sz="2800" spc="-5" dirty="0">
                <a:latin typeface="Calibri"/>
                <a:cs typeface="Calibri"/>
              </a:rPr>
              <a:t>kbps. If </a:t>
            </a:r>
            <a:r>
              <a:rPr sz="2800" spc="-15" dirty="0">
                <a:latin typeface="Calibri"/>
                <a:cs typeface="Calibri"/>
              </a:rPr>
              <a:t>we </a:t>
            </a:r>
            <a:r>
              <a:rPr sz="2800" spc="-20" dirty="0">
                <a:latin typeface="Calibri"/>
                <a:cs typeface="Calibri"/>
              </a:rPr>
              <a:t>want to </a:t>
            </a:r>
            <a:r>
              <a:rPr sz="2800" dirty="0">
                <a:latin typeface="Calibri"/>
                <a:cs typeface="Calibri"/>
              </a:rPr>
              <a:t>send </a:t>
            </a:r>
            <a:r>
              <a:rPr sz="2800" spc="-20" dirty="0">
                <a:latin typeface="Calibri"/>
                <a:cs typeface="Calibri"/>
              </a:rPr>
              <a:t>data </a:t>
            </a:r>
            <a:r>
              <a:rPr sz="2800" spc="-25" dirty="0">
                <a:latin typeface="Calibri"/>
                <a:cs typeface="Calibri"/>
              </a:rPr>
              <a:t>faster </a:t>
            </a:r>
            <a:r>
              <a:rPr sz="2800" dirty="0">
                <a:latin typeface="Calibri"/>
                <a:cs typeface="Calibri"/>
              </a:rPr>
              <a:t>than </a:t>
            </a:r>
            <a:r>
              <a:rPr sz="2800" spc="-5" dirty="0">
                <a:latin typeface="Calibri"/>
                <a:cs typeface="Calibri"/>
              </a:rPr>
              <a:t>this, </a:t>
            </a:r>
            <a:r>
              <a:rPr sz="2800" spc="-30" dirty="0">
                <a:latin typeface="Calibri"/>
                <a:cs typeface="Calibri"/>
              </a:rPr>
              <a:t>we 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5" dirty="0">
                <a:latin typeface="Calibri"/>
                <a:cs typeface="Calibri"/>
              </a:rPr>
              <a:t>either </a:t>
            </a:r>
            <a:r>
              <a:rPr sz="2800" spc="-10" dirty="0">
                <a:latin typeface="Calibri"/>
                <a:cs typeface="Calibri"/>
              </a:rPr>
              <a:t>increase </a:t>
            </a:r>
            <a:r>
              <a:rPr sz="2800" spc="-5" dirty="0">
                <a:latin typeface="Calibri"/>
                <a:cs typeface="Calibri"/>
              </a:rPr>
              <a:t>the bandwidth of the line or </a:t>
            </a:r>
            <a:r>
              <a:rPr sz="2800" spc="-20" dirty="0">
                <a:latin typeface="Calibri"/>
                <a:cs typeface="Calibri"/>
              </a:rPr>
              <a:t>improve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signal-to-noise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ratio.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2993770"/>
            <a:ext cx="6304585" cy="88307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dirty="0"/>
              <a:t>NRC,</a:t>
            </a:r>
            <a:r>
              <a:rPr spc="-25" dirty="0"/>
              <a:t> </a:t>
            </a:r>
            <a:r>
              <a:rPr spc="-5" dirty="0"/>
              <a:t>MAY2020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462" y="251536"/>
            <a:ext cx="8788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775065" algn="l"/>
              </a:tabLst>
            </a:pPr>
            <a:r>
              <a:rPr sz="4400" b="1" u="heavy" spc="10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4400" b="1" u="heavy" spc="-635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E</a:t>
            </a:r>
            <a:r>
              <a:rPr sz="4400" b="1" u="heavy" spc="-509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x</a:t>
            </a:r>
            <a:r>
              <a:rPr sz="4400" b="1" u="heavy" spc="-330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a</a:t>
            </a:r>
            <a:r>
              <a:rPr sz="4400" b="1" u="heavy" spc="-545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m</a:t>
            </a:r>
            <a:r>
              <a:rPr sz="4400" b="1" u="heavy" spc="-270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p</a:t>
            </a:r>
            <a:r>
              <a:rPr sz="4400" b="1" u="heavy" spc="-180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l</a:t>
            </a:r>
            <a:r>
              <a:rPr sz="4400" b="1" u="heavy" spc="-245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e</a:t>
            </a:r>
            <a:r>
              <a:rPr sz="4400" b="1" u="heavy" spc="-10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4400" b="1" u="heavy" spc="-25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(</a:t>
            </a:r>
            <a:r>
              <a:rPr sz="4400" b="1" u="heavy" spc="-95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3</a:t>
            </a:r>
            <a:r>
              <a:rPr sz="4400" b="1" u="heavy" spc="-275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)</a:t>
            </a:r>
            <a:r>
              <a:rPr sz="4400" b="1" u="heavy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	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1070558"/>
            <a:ext cx="8540750" cy="113665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5080" algn="just">
              <a:lnSpc>
                <a:spcPts val="2810"/>
              </a:lnSpc>
              <a:spcBef>
                <a:spcPts val="455"/>
              </a:spcBef>
            </a:pPr>
            <a:r>
              <a:rPr sz="2600" spc="-5" dirty="0">
                <a:latin typeface="Calibri"/>
                <a:cs typeface="Calibri"/>
              </a:rPr>
              <a:t>The signal-to-noise </a:t>
            </a:r>
            <a:r>
              <a:rPr sz="2600" spc="-15" dirty="0">
                <a:latin typeface="Calibri"/>
                <a:cs typeface="Calibri"/>
              </a:rPr>
              <a:t>ratio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0" dirty="0">
                <a:latin typeface="Calibri"/>
                <a:cs typeface="Calibri"/>
              </a:rPr>
              <a:t>often given in </a:t>
            </a:r>
            <a:r>
              <a:rPr sz="2600" spc="-5" dirty="0">
                <a:latin typeface="Calibri"/>
                <a:cs typeface="Calibri"/>
              </a:rPr>
              <a:t>decibels. Assume </a:t>
            </a:r>
            <a:r>
              <a:rPr sz="2600" spc="-15" dirty="0">
                <a:latin typeface="Calibri"/>
                <a:cs typeface="Calibri"/>
              </a:rPr>
              <a:t>that 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SNRdB</a:t>
            </a:r>
            <a:r>
              <a:rPr sz="2600" dirty="0">
                <a:latin typeface="Calibri"/>
                <a:cs typeface="Calibri"/>
              </a:rPr>
              <a:t> =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36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channel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bandwidth</a:t>
            </a:r>
            <a:r>
              <a:rPr sz="2600" dirty="0">
                <a:latin typeface="Calibri"/>
                <a:cs typeface="Calibri"/>
              </a:rPr>
              <a:t> is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2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MHz.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theoretical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channel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capacity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calculated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627" y="3098319"/>
            <a:ext cx="8218575" cy="100428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dirty="0"/>
              <a:t>NRC,</a:t>
            </a:r>
            <a:r>
              <a:rPr spc="-25" dirty="0"/>
              <a:t> </a:t>
            </a:r>
            <a:r>
              <a:rPr spc="-5" dirty="0"/>
              <a:t>MAY2020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462" y="251536"/>
            <a:ext cx="8788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775065" algn="l"/>
              </a:tabLst>
            </a:pPr>
            <a:r>
              <a:rPr sz="4400" b="1" u="heavy" spc="10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4400" b="1" u="heavy" spc="-635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E</a:t>
            </a:r>
            <a:r>
              <a:rPr sz="4400" b="1" u="heavy" spc="-509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x</a:t>
            </a:r>
            <a:r>
              <a:rPr sz="4400" b="1" u="heavy" spc="-330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a</a:t>
            </a:r>
            <a:r>
              <a:rPr sz="4400" b="1" u="heavy" spc="-545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m</a:t>
            </a:r>
            <a:r>
              <a:rPr sz="4400" b="1" u="heavy" spc="-270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p</a:t>
            </a:r>
            <a:r>
              <a:rPr sz="4400" b="1" u="heavy" spc="-180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l</a:t>
            </a:r>
            <a:r>
              <a:rPr sz="4400" b="1" u="heavy" spc="-245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e</a:t>
            </a:r>
            <a:r>
              <a:rPr sz="4400" b="1" u="heavy" spc="-10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4400" b="1" u="heavy" spc="-25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(</a:t>
            </a:r>
            <a:r>
              <a:rPr sz="4400" b="1" u="heavy" spc="-95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4</a:t>
            </a:r>
            <a:r>
              <a:rPr sz="4400" b="1" u="heavy" spc="-275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)</a:t>
            </a:r>
            <a:r>
              <a:rPr sz="4400" b="1" u="heavy" dirty="0">
                <a:solidFill>
                  <a:srgbClr val="00AFE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	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1070558"/>
            <a:ext cx="8539480" cy="445389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5715" algn="just">
              <a:lnSpc>
                <a:spcPts val="2810"/>
              </a:lnSpc>
              <a:spcBef>
                <a:spcPts val="455"/>
              </a:spcBef>
            </a:pPr>
            <a:r>
              <a:rPr sz="2600" spc="-50" dirty="0">
                <a:latin typeface="Calibri"/>
                <a:cs typeface="Calibri"/>
              </a:rPr>
              <a:t>We </a:t>
            </a:r>
            <a:r>
              <a:rPr sz="2600" spc="-25" dirty="0">
                <a:latin typeface="Calibri"/>
                <a:cs typeface="Calibri"/>
              </a:rPr>
              <a:t>have </a:t>
            </a:r>
            <a:r>
              <a:rPr sz="2600" dirty="0">
                <a:latin typeface="Calibri"/>
                <a:cs typeface="Calibri"/>
              </a:rPr>
              <a:t>a channel </a:t>
            </a:r>
            <a:r>
              <a:rPr sz="2600" spc="-5" dirty="0">
                <a:latin typeface="Calibri"/>
                <a:cs typeface="Calibri"/>
              </a:rPr>
              <a:t>with </a:t>
            </a:r>
            <a:r>
              <a:rPr sz="2600" dirty="0">
                <a:latin typeface="Calibri"/>
                <a:cs typeface="Calibri"/>
              </a:rPr>
              <a:t>a 1-MHz </a:t>
            </a:r>
            <a:r>
              <a:rPr sz="2600" spc="-5" dirty="0">
                <a:latin typeface="Calibri"/>
                <a:cs typeface="Calibri"/>
              </a:rPr>
              <a:t>bandwidth. The </a:t>
            </a:r>
            <a:r>
              <a:rPr sz="2600" dirty="0">
                <a:latin typeface="Calibri"/>
                <a:cs typeface="Calibri"/>
              </a:rPr>
              <a:t>SNR </a:t>
            </a:r>
            <a:r>
              <a:rPr sz="2600" spc="-30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this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channel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is</a:t>
            </a:r>
            <a:r>
              <a:rPr sz="2600" dirty="0">
                <a:latin typeface="Calibri"/>
                <a:cs typeface="Calibri"/>
              </a:rPr>
              <a:t> 63.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What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appropriate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bit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rate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signal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level?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ts val="2965"/>
              </a:lnSpc>
            </a:pPr>
            <a:r>
              <a:rPr sz="2600" b="1" dirty="0">
                <a:solidFill>
                  <a:srgbClr val="FF0000"/>
                </a:solidFill>
                <a:latin typeface="Calibri"/>
                <a:cs typeface="Calibri"/>
              </a:rPr>
              <a:t>Solution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2965"/>
              </a:lnSpc>
            </a:pPr>
            <a:r>
              <a:rPr sz="2600" spc="-15" dirty="0">
                <a:latin typeface="Calibri"/>
                <a:cs typeface="Calibri"/>
              </a:rPr>
              <a:t>First,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we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Shannon </a:t>
            </a:r>
            <a:r>
              <a:rPr sz="2600" spc="-15" dirty="0">
                <a:latin typeface="Calibri"/>
                <a:cs typeface="Calibri"/>
              </a:rPr>
              <a:t>formula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find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upper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limit.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950">
              <a:latin typeface="Calibri"/>
              <a:cs typeface="Calibri"/>
            </a:endParaRPr>
          </a:p>
          <a:p>
            <a:pPr marL="12700" marR="5080" algn="just">
              <a:lnSpc>
                <a:spcPct val="90000"/>
              </a:lnSpc>
            </a:pPr>
            <a:r>
              <a:rPr sz="2800" spc="-10" dirty="0">
                <a:latin typeface="Calibri"/>
                <a:cs typeface="Calibri"/>
              </a:rPr>
              <a:t>The </a:t>
            </a:r>
            <a:r>
              <a:rPr sz="2800" spc="-5" dirty="0">
                <a:latin typeface="Calibri"/>
                <a:cs typeface="Calibri"/>
              </a:rPr>
              <a:t>Shannon </a:t>
            </a:r>
            <a:r>
              <a:rPr sz="2800" spc="-15" dirty="0">
                <a:latin typeface="Calibri"/>
                <a:cs typeface="Calibri"/>
              </a:rPr>
              <a:t>formula </a:t>
            </a:r>
            <a:r>
              <a:rPr sz="2800" spc="-10" dirty="0">
                <a:latin typeface="Calibri"/>
                <a:cs typeface="Calibri"/>
              </a:rPr>
              <a:t>gives </a:t>
            </a:r>
            <a:r>
              <a:rPr sz="2800" spc="-5" dirty="0">
                <a:latin typeface="Calibri"/>
                <a:cs typeface="Calibri"/>
              </a:rPr>
              <a:t>us 6 Mbps, the </a:t>
            </a:r>
            <a:r>
              <a:rPr sz="2800" spc="-10" dirty="0">
                <a:latin typeface="Calibri"/>
                <a:cs typeface="Calibri"/>
              </a:rPr>
              <a:t>upper </a:t>
            </a:r>
            <a:r>
              <a:rPr sz="2800" spc="-5" dirty="0">
                <a:latin typeface="Calibri"/>
                <a:cs typeface="Calibri"/>
              </a:rPr>
              <a:t>limit. </a:t>
            </a:r>
            <a:r>
              <a:rPr sz="2800" spc="-1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better </a:t>
            </a:r>
            <a:r>
              <a:rPr sz="2800" spc="-15" dirty="0">
                <a:latin typeface="Calibri"/>
                <a:cs typeface="Calibri"/>
              </a:rPr>
              <a:t>performance we </a:t>
            </a:r>
            <a:r>
              <a:rPr sz="2800" spc="-5" dirty="0">
                <a:latin typeface="Calibri"/>
                <a:cs typeface="Calibri"/>
              </a:rPr>
              <a:t>choose </a:t>
            </a:r>
            <a:r>
              <a:rPr sz="2800" spc="-10" dirty="0">
                <a:latin typeface="Calibri"/>
                <a:cs typeface="Calibri"/>
              </a:rPr>
              <a:t>something </a:t>
            </a:r>
            <a:r>
              <a:rPr sz="2800" spc="-50" dirty="0">
                <a:latin typeface="Calibri"/>
                <a:cs typeface="Calibri"/>
              </a:rPr>
              <a:t>lower, </a:t>
            </a:r>
            <a:r>
              <a:rPr sz="2800" spc="-5" dirty="0">
                <a:latin typeface="Calibri"/>
                <a:cs typeface="Calibri"/>
              </a:rPr>
              <a:t>4 Mbps,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 </a:t>
            </a:r>
            <a:r>
              <a:rPr sz="2800" spc="-15" dirty="0">
                <a:latin typeface="Calibri"/>
                <a:cs typeface="Calibri"/>
              </a:rPr>
              <a:t>example. </a:t>
            </a:r>
            <a:r>
              <a:rPr sz="2800" spc="-5" dirty="0">
                <a:latin typeface="Calibri"/>
                <a:cs typeface="Calibri"/>
              </a:rPr>
              <a:t>Then </a:t>
            </a:r>
            <a:r>
              <a:rPr sz="2800" spc="-10" dirty="0">
                <a:latin typeface="Calibri"/>
                <a:cs typeface="Calibri"/>
              </a:rPr>
              <a:t>we </a:t>
            </a:r>
            <a:r>
              <a:rPr sz="2800" spc="-5" dirty="0">
                <a:latin typeface="Calibri"/>
                <a:cs typeface="Calibri"/>
              </a:rPr>
              <a:t>use the </a:t>
            </a:r>
            <a:r>
              <a:rPr sz="2800" spc="-15" dirty="0">
                <a:latin typeface="Calibri"/>
                <a:cs typeface="Calibri"/>
              </a:rPr>
              <a:t>Nyquist formula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find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number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signal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levels.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3268979"/>
            <a:ext cx="7449311" cy="70104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52400" y="5513832"/>
            <a:ext cx="8763000" cy="772795"/>
            <a:chOff x="152400" y="5513832"/>
            <a:chExt cx="8763000" cy="772795"/>
          </a:xfrm>
        </p:grpSpPr>
        <p:sp>
          <p:nvSpPr>
            <p:cNvPr id="7" name="object 7"/>
            <p:cNvSpPr/>
            <p:nvPr/>
          </p:nvSpPr>
          <p:spPr>
            <a:xfrm>
              <a:off x="152400" y="6248400"/>
              <a:ext cx="8763000" cy="0"/>
            </a:xfrm>
            <a:custGeom>
              <a:avLst/>
              <a:gdLst/>
              <a:ahLst/>
              <a:cxnLst/>
              <a:rect l="l" t="t" r="r" b="b"/>
              <a:pathLst>
                <a:path w="8763000">
                  <a:moveTo>
                    <a:pt x="0" y="0"/>
                  </a:moveTo>
                  <a:lnTo>
                    <a:pt x="8763000" y="0"/>
                  </a:lnTo>
                </a:path>
              </a:pathLst>
            </a:custGeom>
            <a:ln w="76200">
              <a:solidFill>
                <a:srgbClr val="0462C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14400" y="5513832"/>
              <a:ext cx="7449311" cy="67056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dirty="0"/>
              <a:t>NRC,</a:t>
            </a:r>
            <a:r>
              <a:rPr spc="-25" dirty="0"/>
              <a:t> </a:t>
            </a:r>
            <a:r>
              <a:rPr spc="-5" dirty="0"/>
              <a:t>MAY2020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462" y="251536"/>
            <a:ext cx="8788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775065" algn="l"/>
              </a:tabLst>
            </a:pPr>
            <a:r>
              <a:rPr sz="4400" b="1" u="heavy" spc="10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4400" b="1" u="heavy" spc="-355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Performance	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1070558"/>
            <a:ext cx="8540750" cy="278130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5080" algn="just">
              <a:lnSpc>
                <a:spcPts val="2810"/>
              </a:lnSpc>
              <a:spcBef>
                <a:spcPts val="455"/>
              </a:spcBef>
            </a:pPr>
            <a:r>
              <a:rPr sz="2600" dirty="0">
                <a:latin typeface="Calibri"/>
                <a:cs typeface="Calibri"/>
              </a:rPr>
              <a:t>One </a:t>
            </a:r>
            <a:r>
              <a:rPr sz="2600" spc="-10" dirty="0">
                <a:latin typeface="Calibri"/>
                <a:cs typeface="Calibri"/>
              </a:rPr>
              <a:t>important </a:t>
            </a:r>
            <a:r>
              <a:rPr sz="2600" spc="-5" dirty="0">
                <a:latin typeface="Calibri"/>
                <a:cs typeface="Calibri"/>
              </a:rPr>
              <a:t>issue </a:t>
            </a:r>
            <a:r>
              <a:rPr sz="2600" spc="-10" dirty="0">
                <a:latin typeface="Calibri"/>
                <a:cs typeface="Calibri"/>
              </a:rPr>
              <a:t>in </a:t>
            </a:r>
            <a:r>
              <a:rPr sz="2600" spc="-5" dirty="0">
                <a:latin typeface="Calibri"/>
                <a:cs typeface="Calibri"/>
              </a:rPr>
              <a:t>networking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performance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1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network—how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good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it?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this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section,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we</a:t>
            </a:r>
            <a:r>
              <a:rPr sz="2600" spc="-10" dirty="0">
                <a:latin typeface="Calibri"/>
                <a:cs typeface="Calibri"/>
              </a:rPr>
              <a:t> introduce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following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terms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measure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performance.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>
              <a:latin typeface="Calibri"/>
              <a:cs typeface="Calibri"/>
            </a:endParaRPr>
          </a:p>
          <a:p>
            <a:pPr marL="12700" marR="6103620">
              <a:lnSpc>
                <a:spcPct val="100000"/>
              </a:lnSpc>
            </a:pPr>
            <a:r>
              <a:rPr sz="28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Bandwidth </a:t>
            </a:r>
            <a:r>
              <a:rPr sz="2800" b="1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Throughput </a:t>
            </a:r>
            <a:r>
              <a:rPr sz="28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 Latency</a:t>
            </a:r>
            <a:r>
              <a:rPr sz="2800" b="1" spc="-6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(Delay)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dirty="0"/>
              <a:t>NRC,</a:t>
            </a:r>
            <a:r>
              <a:rPr spc="-25" dirty="0"/>
              <a:t> </a:t>
            </a:r>
            <a:r>
              <a:rPr spc="-5" dirty="0"/>
              <a:t>MAY2020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462" y="251536"/>
            <a:ext cx="8788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775065" algn="l"/>
              </a:tabLst>
            </a:pPr>
            <a:r>
              <a:rPr sz="4400" b="1" u="heavy" spc="10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4400" b="1" u="heavy" spc="-315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Bandwidth	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1070558"/>
            <a:ext cx="8540115" cy="2919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Calibri"/>
                <a:cs typeface="Calibri"/>
              </a:rPr>
              <a:t>In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networking,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we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term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bandwidth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" dirty="0">
                <a:latin typeface="Calibri"/>
                <a:cs typeface="Calibri"/>
              </a:rPr>
              <a:t>two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contexts.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Calibri"/>
              <a:cs typeface="Calibri"/>
            </a:endParaRPr>
          </a:p>
          <a:p>
            <a:pPr marL="12700" marR="5080" algn="just">
              <a:lnSpc>
                <a:spcPts val="2810"/>
              </a:lnSpc>
            </a:pPr>
            <a:r>
              <a:rPr sz="2600" i="1" spc="-5" dirty="0">
                <a:latin typeface="Calibri"/>
                <a:cs typeface="Calibri"/>
              </a:rPr>
              <a:t>The </a:t>
            </a:r>
            <a:r>
              <a:rPr sz="2600" i="1" spc="-10" dirty="0">
                <a:latin typeface="Calibri"/>
                <a:cs typeface="Calibri"/>
              </a:rPr>
              <a:t>first</a:t>
            </a:r>
            <a:r>
              <a:rPr sz="2600" spc="-10" dirty="0">
                <a:latin typeface="Calibri"/>
                <a:cs typeface="Calibri"/>
              </a:rPr>
              <a:t>, </a:t>
            </a:r>
            <a:r>
              <a:rPr sz="2600" dirty="0">
                <a:latin typeface="Calibri"/>
                <a:cs typeface="Calibri"/>
              </a:rPr>
              <a:t>bandwidth </a:t>
            </a:r>
            <a:r>
              <a:rPr sz="2600" spc="-5" dirty="0">
                <a:latin typeface="Calibri"/>
                <a:cs typeface="Calibri"/>
              </a:rPr>
              <a:t>in hertz, </a:t>
            </a:r>
            <a:r>
              <a:rPr sz="2600" spc="-35" dirty="0">
                <a:latin typeface="Calibri"/>
                <a:cs typeface="Calibri"/>
              </a:rPr>
              <a:t>refers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20" dirty="0">
                <a:latin typeface="Calibri"/>
                <a:cs typeface="Calibri"/>
              </a:rPr>
              <a:t>range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10" dirty="0">
                <a:latin typeface="Calibri"/>
                <a:cs typeface="Calibri"/>
              </a:rPr>
              <a:t>frequencies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a </a:t>
            </a:r>
            <a:r>
              <a:rPr sz="2600" spc="-10" dirty="0">
                <a:latin typeface="Calibri"/>
                <a:cs typeface="Calibri"/>
              </a:rPr>
              <a:t>composite </a:t>
            </a:r>
            <a:r>
              <a:rPr sz="2600" spc="-5" dirty="0">
                <a:latin typeface="Calibri"/>
                <a:cs typeface="Calibri"/>
              </a:rPr>
              <a:t>signal or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20" dirty="0">
                <a:latin typeface="Calibri"/>
                <a:cs typeface="Calibri"/>
              </a:rPr>
              <a:t>range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10" dirty="0">
                <a:latin typeface="Calibri"/>
                <a:cs typeface="Calibri"/>
              </a:rPr>
              <a:t>frequencies that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channel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spc="-5" dirty="0">
                <a:latin typeface="Calibri"/>
                <a:cs typeface="Calibri"/>
              </a:rPr>
              <a:t>pass.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300">
              <a:latin typeface="Calibri"/>
              <a:cs typeface="Calibri"/>
            </a:endParaRPr>
          </a:p>
          <a:p>
            <a:pPr marL="12700" marR="5080" algn="just">
              <a:lnSpc>
                <a:spcPts val="2810"/>
              </a:lnSpc>
            </a:pPr>
            <a:r>
              <a:rPr sz="2600" i="1" spc="-5" dirty="0">
                <a:latin typeface="Calibri"/>
                <a:cs typeface="Calibri"/>
              </a:rPr>
              <a:t>The </a:t>
            </a:r>
            <a:r>
              <a:rPr sz="2600" i="1" spc="-10" dirty="0">
                <a:latin typeface="Calibri"/>
                <a:cs typeface="Calibri"/>
              </a:rPr>
              <a:t>second</a:t>
            </a:r>
            <a:r>
              <a:rPr sz="2600" spc="-10" dirty="0">
                <a:latin typeface="Calibri"/>
                <a:cs typeface="Calibri"/>
              </a:rPr>
              <a:t>, </a:t>
            </a:r>
            <a:r>
              <a:rPr sz="2600" spc="-5" dirty="0">
                <a:latin typeface="Calibri"/>
                <a:cs typeface="Calibri"/>
              </a:rPr>
              <a:t>bandwidth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" dirty="0">
                <a:latin typeface="Calibri"/>
                <a:cs typeface="Calibri"/>
              </a:rPr>
              <a:t>bits per </a:t>
            </a:r>
            <a:r>
              <a:rPr sz="2600" spc="-10" dirty="0">
                <a:latin typeface="Calibri"/>
                <a:cs typeface="Calibri"/>
              </a:rPr>
              <a:t>second, </a:t>
            </a:r>
            <a:r>
              <a:rPr sz="2600" spc="-35" dirty="0">
                <a:latin typeface="Calibri"/>
                <a:cs typeface="Calibri"/>
              </a:rPr>
              <a:t>refers</a:t>
            </a:r>
            <a:r>
              <a:rPr sz="2600" spc="51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speed </a:t>
            </a:r>
            <a:r>
              <a:rPr sz="2600" spc="-5" dirty="0">
                <a:latin typeface="Calibri"/>
                <a:cs typeface="Calibri"/>
              </a:rPr>
              <a:t> 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bit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transmission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channel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link.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dirty="0"/>
              <a:t>NRC,</a:t>
            </a:r>
            <a:r>
              <a:rPr spc="-25" dirty="0"/>
              <a:t> </a:t>
            </a:r>
            <a:r>
              <a:rPr spc="-5" dirty="0"/>
              <a:t>MAY2020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462" y="251536"/>
            <a:ext cx="8788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775065" algn="l"/>
              </a:tabLst>
            </a:pPr>
            <a:r>
              <a:rPr sz="4400" b="1" u="heavy" spc="10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4400" b="1" u="heavy" spc="-390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Example	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1070558"/>
            <a:ext cx="8538845" cy="291973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15"/>
              </a:spcBef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29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bandwidth</a:t>
            </a:r>
            <a:r>
              <a:rPr sz="2600" spc="30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30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29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subscriber</a:t>
            </a:r>
            <a:r>
              <a:rPr sz="2600" spc="3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line</a:t>
            </a:r>
            <a:r>
              <a:rPr sz="2600" spc="2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2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4</a:t>
            </a:r>
            <a:r>
              <a:rPr sz="2600" spc="30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kHz</a:t>
            </a:r>
            <a:r>
              <a:rPr sz="2600" spc="29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3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voice</a:t>
            </a:r>
            <a:r>
              <a:rPr sz="2600" spc="29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30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data.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bandwidth of </a:t>
            </a:r>
            <a:r>
              <a:rPr sz="2600" dirty="0">
                <a:latin typeface="Calibri"/>
                <a:cs typeface="Calibri"/>
              </a:rPr>
              <a:t>this </a:t>
            </a:r>
            <a:r>
              <a:rPr sz="2600" spc="-5" dirty="0">
                <a:latin typeface="Calibri"/>
                <a:cs typeface="Calibri"/>
              </a:rPr>
              <a:t>line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spc="-20" dirty="0">
                <a:latin typeface="Calibri"/>
                <a:cs typeface="Calibri"/>
              </a:rPr>
              <a:t>data </a:t>
            </a:r>
            <a:r>
              <a:rPr sz="2600" spc="-5" dirty="0">
                <a:latin typeface="Calibri"/>
                <a:cs typeface="Calibri"/>
              </a:rPr>
              <a:t>transmission </a:t>
            </a:r>
            <a:r>
              <a:rPr sz="2600" spc="-10" dirty="0">
                <a:latin typeface="Calibri"/>
                <a:cs typeface="Calibri"/>
              </a:rPr>
              <a:t>can be </a:t>
            </a:r>
            <a:r>
              <a:rPr sz="2600" spc="-5" dirty="0">
                <a:latin typeface="Calibri"/>
                <a:cs typeface="Calibri"/>
              </a:rPr>
              <a:t>up </a:t>
            </a:r>
            <a:r>
              <a:rPr sz="2600" spc="-25" dirty="0">
                <a:latin typeface="Calibri"/>
                <a:cs typeface="Calibri"/>
              </a:rPr>
              <a:t>to 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56,000 </a:t>
            </a:r>
            <a:r>
              <a:rPr sz="2600" spc="-10" dirty="0">
                <a:latin typeface="Calibri"/>
                <a:cs typeface="Calibri"/>
              </a:rPr>
              <a:t>bps </a:t>
            </a:r>
            <a:r>
              <a:rPr sz="2600" spc="-5" dirty="0">
                <a:latin typeface="Calibri"/>
                <a:cs typeface="Calibri"/>
              </a:rPr>
              <a:t>using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5" dirty="0">
                <a:latin typeface="Calibri"/>
                <a:cs typeface="Calibri"/>
              </a:rPr>
              <a:t>sophisticated </a:t>
            </a:r>
            <a:r>
              <a:rPr sz="2600" spc="-5" dirty="0">
                <a:latin typeface="Calibri"/>
                <a:cs typeface="Calibri"/>
              </a:rPr>
              <a:t>modem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change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digital </a:t>
            </a:r>
            <a:r>
              <a:rPr sz="2600" spc="-5" dirty="0">
                <a:latin typeface="Calibri"/>
                <a:cs typeface="Calibri"/>
              </a:rPr>
              <a:t> signal</a:t>
            </a:r>
            <a:r>
              <a:rPr sz="2600" spc="-15" dirty="0">
                <a:latin typeface="Calibri"/>
                <a:cs typeface="Calibri"/>
              </a:rPr>
              <a:t> 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analog.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300">
              <a:latin typeface="Calibri"/>
              <a:cs typeface="Calibri"/>
            </a:endParaRPr>
          </a:p>
          <a:p>
            <a:pPr marL="12700" marR="5080" algn="just">
              <a:lnSpc>
                <a:spcPts val="2810"/>
              </a:lnSpc>
            </a:pPr>
            <a:r>
              <a:rPr sz="2600" dirty="0">
                <a:latin typeface="Calibri"/>
                <a:cs typeface="Calibri"/>
              </a:rPr>
              <a:t>If </a:t>
            </a:r>
            <a:r>
              <a:rPr sz="2600" spc="-10" dirty="0">
                <a:latin typeface="Calibri"/>
                <a:cs typeface="Calibri"/>
              </a:rPr>
              <a:t>the telephone </a:t>
            </a:r>
            <a:r>
              <a:rPr sz="2600" spc="-15" dirty="0">
                <a:latin typeface="Calibri"/>
                <a:cs typeface="Calibri"/>
              </a:rPr>
              <a:t>company improves </a:t>
            </a:r>
            <a:r>
              <a:rPr sz="2600" spc="-5" dirty="0">
                <a:latin typeface="Calibri"/>
                <a:cs typeface="Calibri"/>
              </a:rPr>
              <a:t>the quality of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line </a:t>
            </a:r>
            <a:r>
              <a:rPr sz="2600" spc="-15" dirty="0">
                <a:latin typeface="Calibri"/>
                <a:cs typeface="Calibri"/>
              </a:rPr>
              <a:t>and 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increases the bandwidth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8 </a:t>
            </a:r>
            <a:r>
              <a:rPr sz="2600" spc="-5" dirty="0">
                <a:latin typeface="Calibri"/>
                <a:cs typeface="Calibri"/>
              </a:rPr>
              <a:t>kHz, </a:t>
            </a:r>
            <a:r>
              <a:rPr sz="2600" spc="-15" dirty="0">
                <a:latin typeface="Calibri"/>
                <a:cs typeface="Calibri"/>
              </a:rPr>
              <a:t>we </a:t>
            </a:r>
            <a:r>
              <a:rPr sz="2600" spc="-10" dirty="0">
                <a:latin typeface="Calibri"/>
                <a:cs typeface="Calibri"/>
              </a:rPr>
              <a:t>can send 112,000 bps </a:t>
            </a:r>
            <a:r>
              <a:rPr sz="2600" spc="-15" dirty="0">
                <a:latin typeface="Calibri"/>
                <a:cs typeface="Calibri"/>
              </a:rPr>
              <a:t>by 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using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same</a:t>
            </a:r>
            <a:r>
              <a:rPr sz="2600" spc="-20" dirty="0">
                <a:latin typeface="Calibri"/>
                <a:cs typeface="Calibri"/>
              </a:rPr>
              <a:t> technology.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dirty="0"/>
              <a:t>NRC,</a:t>
            </a:r>
            <a:r>
              <a:rPr spc="-25" dirty="0"/>
              <a:t> </a:t>
            </a:r>
            <a:r>
              <a:rPr spc="-5" dirty="0"/>
              <a:t>MAY2020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462" y="251536"/>
            <a:ext cx="8788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775065" algn="l"/>
              </a:tabLst>
            </a:pPr>
            <a:r>
              <a:rPr sz="4400" b="1" u="heavy" spc="10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4400" b="1" u="heavy" spc="-325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Throughput	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1065987"/>
            <a:ext cx="8538845" cy="198882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5"/>
              </a:spcBef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throughput</a:t>
            </a:r>
            <a:r>
              <a:rPr sz="2800" spc="2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254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2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measurement</a:t>
            </a:r>
            <a:r>
              <a:rPr sz="2800" spc="2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2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how</a:t>
            </a:r>
            <a:r>
              <a:rPr sz="2800" spc="254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fast</a:t>
            </a:r>
            <a:r>
              <a:rPr sz="2800" spc="2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2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pass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through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network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second.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45"/>
              </a:spcBef>
            </a:pPr>
            <a:r>
              <a:rPr sz="2800" spc="-15" dirty="0">
                <a:latin typeface="Calibri"/>
                <a:cs typeface="Calibri"/>
              </a:rPr>
              <a:t>Throughput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calculated</a:t>
            </a:r>
            <a:r>
              <a:rPr sz="2800" spc="-5" dirty="0">
                <a:latin typeface="Calibri"/>
                <a:cs typeface="Calibri"/>
              </a:rPr>
              <a:t> as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follows: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1312" y="3432047"/>
            <a:ext cx="7881094" cy="75742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dirty="0"/>
              <a:t>NRC,</a:t>
            </a:r>
            <a:r>
              <a:rPr spc="-25" dirty="0"/>
              <a:t> </a:t>
            </a:r>
            <a:r>
              <a:rPr spc="-5" dirty="0"/>
              <a:t>MAY2020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057515" y="6367983"/>
            <a:ext cx="3790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"/>
                <a:cs typeface="Arial"/>
              </a:rPr>
              <a:t>3</a:t>
            </a:r>
            <a:r>
              <a:rPr sz="2000" b="1" spc="-10" dirty="0">
                <a:latin typeface="Arial"/>
                <a:cs typeface="Arial"/>
              </a:rPr>
              <a:t>.</a:t>
            </a:r>
            <a:r>
              <a:rPr sz="2000" b="1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533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3162" y="1372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83540" y="646252"/>
            <a:ext cx="43167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6F2F9F"/>
                </a:solidFill>
                <a:latin typeface="Times New Roman"/>
                <a:cs typeface="Times New Roman"/>
              </a:rPr>
              <a:t>Causes</a:t>
            </a:r>
            <a:r>
              <a:rPr sz="3600" b="1" spc="-3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6F2F9F"/>
                </a:solidFill>
                <a:latin typeface="Times New Roman"/>
                <a:cs typeface="Times New Roman"/>
              </a:rPr>
              <a:t>of</a:t>
            </a:r>
            <a:r>
              <a:rPr sz="3600" b="1" spc="-3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impairment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2453169"/>
            <a:ext cx="6372225" cy="201830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462" y="251536"/>
            <a:ext cx="8788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775065" algn="l"/>
              </a:tabLst>
            </a:pPr>
            <a:r>
              <a:rPr sz="4400" b="1" u="heavy" spc="10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4400" b="1" u="heavy" spc="-390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Example	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1038555"/>
            <a:ext cx="8540115" cy="232537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730"/>
              </a:spcBef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network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bandwidth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dirty="0">
                <a:latin typeface="Calibri"/>
                <a:cs typeface="Calibri"/>
              </a:rPr>
              <a:t> 10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Mbps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</a:t>
            </a:r>
            <a:r>
              <a:rPr sz="2600" spc="-5" dirty="0">
                <a:latin typeface="Calibri"/>
                <a:cs typeface="Calibri"/>
              </a:rPr>
              <a:t> pass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only</a:t>
            </a:r>
            <a:r>
              <a:rPr sz="2600" spc="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average </a:t>
            </a:r>
            <a:r>
              <a:rPr sz="2600" spc="-5" dirty="0">
                <a:latin typeface="Calibri"/>
                <a:cs typeface="Calibri"/>
              </a:rPr>
              <a:t>of 12,000 </a:t>
            </a:r>
            <a:r>
              <a:rPr sz="2600" spc="-10" dirty="0">
                <a:latin typeface="Calibri"/>
                <a:cs typeface="Calibri"/>
              </a:rPr>
              <a:t>frames </a:t>
            </a:r>
            <a:r>
              <a:rPr sz="2600" spc="-5" dirty="0">
                <a:latin typeface="Calibri"/>
                <a:cs typeface="Calibri"/>
              </a:rPr>
              <a:t>per </a:t>
            </a:r>
            <a:r>
              <a:rPr sz="2600" spc="-10" dirty="0">
                <a:latin typeface="Calibri"/>
                <a:cs typeface="Calibri"/>
              </a:rPr>
              <a:t>minute </a:t>
            </a:r>
            <a:r>
              <a:rPr sz="2600" spc="-5" dirty="0">
                <a:latin typeface="Calibri"/>
                <a:cs typeface="Calibri"/>
              </a:rPr>
              <a:t>with </a:t>
            </a:r>
            <a:r>
              <a:rPr sz="2600" dirty="0">
                <a:latin typeface="Calibri"/>
                <a:cs typeface="Calibri"/>
              </a:rPr>
              <a:t>each </a:t>
            </a:r>
            <a:r>
              <a:rPr sz="2600" spc="-15" dirty="0">
                <a:latin typeface="Calibri"/>
                <a:cs typeface="Calibri"/>
              </a:rPr>
              <a:t>frame </a:t>
            </a:r>
            <a:r>
              <a:rPr sz="2600" dirty="0">
                <a:latin typeface="Calibri"/>
                <a:cs typeface="Calibri"/>
              </a:rPr>
              <a:t>carrying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average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10,000</a:t>
            </a:r>
            <a:r>
              <a:rPr sz="2600" dirty="0">
                <a:latin typeface="Calibri"/>
                <a:cs typeface="Calibri"/>
              </a:rPr>
              <a:t> bits.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What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throughput</a:t>
            </a:r>
            <a:r>
              <a:rPr sz="2600" spc="-5" dirty="0">
                <a:latin typeface="Calibri"/>
                <a:cs typeface="Calibri"/>
              </a:rPr>
              <a:t> of</a:t>
            </a:r>
            <a:r>
              <a:rPr sz="2600" dirty="0">
                <a:latin typeface="Calibri"/>
                <a:cs typeface="Calibri"/>
              </a:rPr>
              <a:t> this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network?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2810"/>
              </a:lnSpc>
              <a:spcBef>
                <a:spcPts val="1875"/>
              </a:spcBef>
            </a:pPr>
            <a:r>
              <a:rPr sz="2600" b="1" spc="-5" dirty="0">
                <a:solidFill>
                  <a:srgbClr val="00AFEF"/>
                </a:solidFill>
                <a:latin typeface="Calibri"/>
                <a:cs typeface="Calibri"/>
              </a:rPr>
              <a:t>Solution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2810"/>
              </a:lnSpc>
            </a:pPr>
            <a:r>
              <a:rPr sz="2600" spc="-50" dirty="0">
                <a:latin typeface="Calibri"/>
                <a:cs typeface="Calibri"/>
              </a:rPr>
              <a:t>We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calculate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throughput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891" y="4843348"/>
            <a:ext cx="8538210" cy="74041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3931285" marR="5080" indent="-3919220">
              <a:lnSpc>
                <a:spcPts val="2500"/>
              </a:lnSpc>
              <a:spcBef>
                <a:spcPts val="705"/>
              </a:spcBef>
              <a:tabLst>
                <a:tab pos="654050" algn="l"/>
                <a:tab pos="2326005" algn="l"/>
                <a:tab pos="2673350" algn="l"/>
                <a:tab pos="3725545" algn="l"/>
                <a:tab pos="5042535" algn="l"/>
                <a:tab pos="5459730" algn="l"/>
                <a:tab pos="6049645" algn="l"/>
                <a:tab pos="7642859" algn="l"/>
                <a:tab pos="8035925" algn="l"/>
              </a:tabLst>
            </a:pPr>
            <a:r>
              <a:rPr sz="2600" spc="-5" dirty="0">
                <a:latin typeface="Calibri"/>
                <a:cs typeface="Calibri"/>
              </a:rPr>
              <a:t>T</a:t>
            </a:r>
            <a:r>
              <a:rPr sz="2600" spc="-15" dirty="0">
                <a:latin typeface="Calibri"/>
                <a:cs typeface="Calibri"/>
              </a:rPr>
              <a:t>h</a:t>
            </a:r>
            <a:r>
              <a:rPr sz="2600" dirty="0">
                <a:latin typeface="Calibri"/>
                <a:cs typeface="Calibri"/>
              </a:rPr>
              <a:t>e	t</a:t>
            </a:r>
            <a:r>
              <a:rPr sz="2600" spc="-15" dirty="0">
                <a:latin typeface="Calibri"/>
                <a:cs typeface="Calibri"/>
              </a:rPr>
              <a:t>h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spc="-5" dirty="0">
                <a:latin typeface="Calibri"/>
                <a:cs typeface="Calibri"/>
              </a:rPr>
              <a:t>ou</a:t>
            </a:r>
            <a:r>
              <a:rPr sz="2600" spc="-25" dirty="0">
                <a:latin typeface="Calibri"/>
                <a:cs typeface="Calibri"/>
              </a:rPr>
              <a:t>g</a:t>
            </a:r>
            <a:r>
              <a:rPr sz="2600" spc="-5" dirty="0">
                <a:latin typeface="Calibri"/>
                <a:cs typeface="Calibri"/>
              </a:rPr>
              <a:t>hpu</a:t>
            </a:r>
            <a:r>
              <a:rPr sz="2600" dirty="0">
                <a:latin typeface="Calibri"/>
                <a:cs typeface="Calibri"/>
              </a:rPr>
              <a:t>t	</a:t>
            </a:r>
            <a:r>
              <a:rPr sz="2600" spc="-15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s	a</a:t>
            </a:r>
            <a:r>
              <a:rPr sz="2600" spc="-15" dirty="0">
                <a:latin typeface="Calibri"/>
                <a:cs typeface="Calibri"/>
              </a:rPr>
              <a:t>l</a:t>
            </a:r>
            <a:r>
              <a:rPr sz="2600" spc="5" dirty="0">
                <a:latin typeface="Calibri"/>
                <a:cs typeface="Calibri"/>
              </a:rPr>
              <a:t>m</a:t>
            </a:r>
            <a:r>
              <a:rPr sz="2600" spc="-15" dirty="0">
                <a:latin typeface="Calibri"/>
                <a:cs typeface="Calibri"/>
              </a:rPr>
              <a:t>o</a:t>
            </a:r>
            <a:r>
              <a:rPr sz="2600" spc="-2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t	</a:t>
            </a:r>
            <a:r>
              <a:rPr sz="2600" spc="-5" dirty="0">
                <a:latin typeface="Calibri"/>
                <a:cs typeface="Calibri"/>
              </a:rPr>
              <a:t>on</a:t>
            </a:r>
            <a:r>
              <a:rPr sz="2600" spc="-10" dirty="0">
                <a:latin typeface="Calibri"/>
                <a:cs typeface="Calibri"/>
              </a:rPr>
              <a:t>e-</a:t>
            </a:r>
            <a:r>
              <a:rPr sz="2600" spc="-20" dirty="0">
                <a:latin typeface="Calibri"/>
                <a:cs typeface="Calibri"/>
              </a:rPr>
              <a:t>f</a:t>
            </a:r>
            <a:r>
              <a:rPr sz="2600" dirty="0">
                <a:latin typeface="Calibri"/>
                <a:cs typeface="Calibri"/>
              </a:rPr>
              <a:t>ifth	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	t</a:t>
            </a:r>
            <a:r>
              <a:rPr sz="2600" spc="-15" dirty="0">
                <a:latin typeface="Calibri"/>
                <a:cs typeface="Calibri"/>
              </a:rPr>
              <a:t>h</a:t>
            </a:r>
            <a:r>
              <a:rPr sz="2600" dirty="0">
                <a:latin typeface="Calibri"/>
                <a:cs typeface="Calibri"/>
              </a:rPr>
              <a:t>e	</a:t>
            </a:r>
            <a:r>
              <a:rPr sz="2600" spc="-5" dirty="0">
                <a:latin typeface="Calibri"/>
                <a:cs typeface="Calibri"/>
              </a:rPr>
              <a:t>bandwid</a:t>
            </a:r>
            <a:r>
              <a:rPr sz="2600" spc="-15" dirty="0">
                <a:latin typeface="Calibri"/>
                <a:cs typeface="Calibri"/>
              </a:rPr>
              <a:t>t</a:t>
            </a:r>
            <a:r>
              <a:rPr sz="2600" dirty="0">
                <a:latin typeface="Calibri"/>
                <a:cs typeface="Calibri"/>
              </a:rPr>
              <a:t>h	in	th</a:t>
            </a:r>
            <a:r>
              <a:rPr sz="2600" spc="-10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s  </a:t>
            </a:r>
            <a:r>
              <a:rPr sz="2600" spc="-5" dirty="0">
                <a:latin typeface="Calibri"/>
                <a:cs typeface="Calibri"/>
              </a:rPr>
              <a:t>case.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3642755"/>
            <a:ext cx="7106411" cy="953911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dirty="0"/>
              <a:t>NRC,</a:t>
            </a:r>
            <a:r>
              <a:rPr spc="-25" dirty="0"/>
              <a:t> </a:t>
            </a:r>
            <a:r>
              <a:rPr spc="-5" dirty="0"/>
              <a:t>MAY2020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462" y="251536"/>
            <a:ext cx="8788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775065" algn="l"/>
              </a:tabLst>
            </a:pPr>
            <a:r>
              <a:rPr sz="4400" b="1" u="heavy" spc="10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4400" b="1" u="heavy" spc="-475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L</a:t>
            </a:r>
            <a:r>
              <a:rPr sz="4400" b="1" u="heavy" spc="-330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a</a:t>
            </a:r>
            <a:r>
              <a:rPr sz="4400" b="1" u="heavy" spc="-65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t</a:t>
            </a:r>
            <a:r>
              <a:rPr sz="4400" b="1" u="heavy" spc="-290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e</a:t>
            </a:r>
            <a:r>
              <a:rPr sz="4400" b="1" u="heavy" spc="-400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n</a:t>
            </a:r>
            <a:r>
              <a:rPr sz="4400" b="1" u="heavy" spc="-565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c</a:t>
            </a:r>
            <a:r>
              <a:rPr sz="4400" b="1" u="heavy" spc="-430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y</a:t>
            </a:r>
            <a:r>
              <a:rPr sz="4400" b="1" u="heavy" spc="-5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4400" b="1" u="heavy" spc="-135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(</a:t>
            </a:r>
            <a:r>
              <a:rPr sz="4400" b="1" u="heavy" spc="-340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D</a:t>
            </a:r>
            <a:r>
              <a:rPr sz="4400" b="1" u="heavy" spc="-280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e</a:t>
            </a:r>
            <a:r>
              <a:rPr sz="4400" b="1" u="heavy" spc="-180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l</a:t>
            </a:r>
            <a:r>
              <a:rPr sz="4400" b="1" u="heavy" spc="-340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a</a:t>
            </a:r>
            <a:r>
              <a:rPr sz="4400" b="1" u="heavy" spc="-480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y</a:t>
            </a:r>
            <a:r>
              <a:rPr sz="4400" b="1" u="heavy" spc="-275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)</a:t>
            </a:r>
            <a:r>
              <a:rPr sz="4400" b="1" u="heavy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	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1427733"/>
            <a:ext cx="8540750" cy="184912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15"/>
              </a:spcBef>
            </a:pP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15" dirty="0">
                <a:latin typeface="Calibri"/>
                <a:cs typeface="Calibri"/>
              </a:rPr>
              <a:t>latency </a:t>
            </a:r>
            <a:r>
              <a:rPr sz="2600" spc="-5" dirty="0">
                <a:latin typeface="Calibri"/>
                <a:cs typeface="Calibri"/>
              </a:rPr>
              <a:t>or </a:t>
            </a:r>
            <a:r>
              <a:rPr sz="2600" spc="-15" dirty="0">
                <a:latin typeface="Calibri"/>
                <a:cs typeface="Calibri"/>
              </a:rPr>
              <a:t>delay </a:t>
            </a:r>
            <a:r>
              <a:rPr sz="2600" spc="-10" dirty="0">
                <a:latin typeface="Calibri"/>
                <a:cs typeface="Calibri"/>
              </a:rPr>
              <a:t>defines how </a:t>
            </a:r>
            <a:r>
              <a:rPr sz="2600" dirty="0">
                <a:latin typeface="Calibri"/>
                <a:cs typeface="Calibri"/>
              </a:rPr>
              <a:t>long it </a:t>
            </a:r>
            <a:r>
              <a:rPr sz="2600" spc="-25" dirty="0">
                <a:latin typeface="Calibri"/>
                <a:cs typeface="Calibri"/>
              </a:rPr>
              <a:t>takes for </a:t>
            </a:r>
            <a:r>
              <a:rPr sz="2600" dirty="0">
                <a:latin typeface="Calibri"/>
                <a:cs typeface="Calibri"/>
              </a:rPr>
              <a:t>an </a:t>
            </a:r>
            <a:r>
              <a:rPr sz="2600" spc="-10" dirty="0">
                <a:latin typeface="Calibri"/>
                <a:cs typeface="Calibri"/>
              </a:rPr>
              <a:t>entire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message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10" dirty="0">
                <a:latin typeface="Calibri"/>
                <a:cs typeface="Calibri"/>
              </a:rPr>
              <a:t>completely </a:t>
            </a:r>
            <a:r>
              <a:rPr sz="2600" spc="-5" dirty="0">
                <a:latin typeface="Calibri"/>
                <a:cs typeface="Calibri"/>
              </a:rPr>
              <a:t>arrive </a:t>
            </a:r>
            <a:r>
              <a:rPr sz="2600" spc="-15" dirty="0">
                <a:latin typeface="Calibri"/>
                <a:cs typeface="Calibri"/>
              </a:rPr>
              <a:t>at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destination from </a:t>
            </a:r>
            <a:r>
              <a:rPr sz="2600" spc="-5" dirty="0">
                <a:latin typeface="Calibri"/>
                <a:cs typeface="Calibri"/>
              </a:rPr>
              <a:t>the time </a:t>
            </a:r>
            <a:r>
              <a:rPr sz="2600" dirty="0">
                <a:latin typeface="Calibri"/>
                <a:cs typeface="Calibri"/>
              </a:rPr>
              <a:t> the </a:t>
            </a:r>
            <a:r>
              <a:rPr sz="2600" spc="-20" dirty="0">
                <a:latin typeface="Calibri"/>
                <a:cs typeface="Calibri"/>
              </a:rPr>
              <a:t>first </a:t>
            </a:r>
            <a:r>
              <a:rPr sz="2600" spc="-5" dirty="0">
                <a:latin typeface="Calibri"/>
                <a:cs typeface="Calibri"/>
              </a:rPr>
              <a:t>bit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0" dirty="0">
                <a:latin typeface="Calibri"/>
                <a:cs typeface="Calibri"/>
              </a:rPr>
              <a:t>sent </a:t>
            </a:r>
            <a:r>
              <a:rPr sz="2600" spc="-5" dirty="0">
                <a:latin typeface="Calibri"/>
                <a:cs typeface="Calibri"/>
              </a:rPr>
              <a:t>out </a:t>
            </a:r>
            <a:r>
              <a:rPr sz="2600" spc="-10" dirty="0">
                <a:latin typeface="Calibri"/>
                <a:cs typeface="Calibri"/>
              </a:rPr>
              <a:t>from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source. </a:t>
            </a:r>
            <a:r>
              <a:rPr sz="2600" spc="-50" dirty="0">
                <a:latin typeface="Calibri"/>
                <a:cs typeface="Calibri"/>
              </a:rPr>
              <a:t>We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spc="-15" dirty="0">
                <a:latin typeface="Calibri"/>
                <a:cs typeface="Calibri"/>
              </a:rPr>
              <a:t>say </a:t>
            </a:r>
            <a:r>
              <a:rPr sz="2600" spc="-5" dirty="0">
                <a:latin typeface="Calibri"/>
                <a:cs typeface="Calibri"/>
              </a:rPr>
              <a:t>that </a:t>
            </a:r>
            <a:r>
              <a:rPr sz="2600" spc="-10" dirty="0">
                <a:latin typeface="Calibri"/>
                <a:cs typeface="Calibri"/>
              </a:rPr>
              <a:t>latency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 made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20" dirty="0">
                <a:latin typeface="Calibri"/>
                <a:cs typeface="Calibri"/>
              </a:rPr>
              <a:t>four </a:t>
            </a:r>
            <a:r>
              <a:rPr sz="2600" spc="-10" dirty="0">
                <a:latin typeface="Calibri"/>
                <a:cs typeface="Calibri"/>
              </a:rPr>
              <a:t>components: </a:t>
            </a:r>
            <a:r>
              <a:rPr sz="2600" spc="-15" dirty="0">
                <a:latin typeface="Calibri"/>
                <a:cs typeface="Calibri"/>
              </a:rPr>
              <a:t>propagation </a:t>
            </a:r>
            <a:r>
              <a:rPr sz="2600" dirty="0">
                <a:latin typeface="Calibri"/>
                <a:cs typeface="Calibri"/>
              </a:rPr>
              <a:t>time, </a:t>
            </a:r>
            <a:r>
              <a:rPr sz="2600" spc="-10" dirty="0">
                <a:latin typeface="Calibri"/>
                <a:cs typeface="Calibri"/>
              </a:rPr>
              <a:t>transmission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time,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queuing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time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processing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40" dirty="0">
                <a:latin typeface="Calibri"/>
                <a:cs typeface="Calibri"/>
              </a:rPr>
              <a:t>delay.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417" y="3687317"/>
            <a:ext cx="8017271" cy="37566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dirty="0"/>
              <a:t>NRC,</a:t>
            </a:r>
            <a:r>
              <a:rPr spc="-25" dirty="0"/>
              <a:t> </a:t>
            </a:r>
            <a:r>
              <a:rPr spc="-5" dirty="0"/>
              <a:t>MAY2020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91" y="289636"/>
            <a:ext cx="85286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455" dirty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r>
              <a:rPr sz="4000" b="1" spc="-17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4000" b="1" spc="-300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4000" b="1" spc="-240" dirty="0">
                <a:solidFill>
                  <a:srgbClr val="C00000"/>
                </a:solidFill>
                <a:latin typeface="Arial"/>
                <a:cs typeface="Arial"/>
              </a:rPr>
              <a:t>p</a:t>
            </a:r>
            <a:r>
              <a:rPr sz="4000" b="1" spc="-29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4000" b="1" spc="-240" dirty="0">
                <a:solidFill>
                  <a:srgbClr val="C00000"/>
                </a:solidFill>
                <a:latin typeface="Arial"/>
                <a:cs typeface="Arial"/>
              </a:rPr>
              <a:t>g</a:t>
            </a:r>
            <a:r>
              <a:rPr sz="4000" b="1" spc="-29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4000" b="1" spc="-65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4000" b="1" spc="-180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4000" b="1" spc="-290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4000" b="1" spc="-325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4000" b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000" b="1" spc="-135" dirty="0">
                <a:solidFill>
                  <a:srgbClr val="C00000"/>
                </a:solidFill>
                <a:latin typeface="Arial"/>
                <a:cs typeface="Arial"/>
              </a:rPr>
              <a:t>ti</a:t>
            </a:r>
            <a:r>
              <a:rPr sz="4000" b="1" spc="-445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4000" b="1" spc="-229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4000" b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000" b="1" spc="-29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4000" b="1" spc="-350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4000" b="1" spc="-195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r>
              <a:rPr sz="4000" b="1" spc="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000" b="1" spc="-110" dirty="0">
                <a:solidFill>
                  <a:srgbClr val="C00000"/>
                </a:solidFill>
                <a:latin typeface="Arial"/>
                <a:cs typeface="Arial"/>
              </a:rPr>
              <a:t>t</a:t>
            </a:r>
            <a:r>
              <a:rPr sz="4000" b="1" spc="-140" dirty="0">
                <a:solidFill>
                  <a:srgbClr val="C00000"/>
                </a:solidFill>
                <a:latin typeface="Arial"/>
                <a:cs typeface="Arial"/>
              </a:rPr>
              <a:t>r</a:t>
            </a:r>
            <a:r>
              <a:rPr sz="4000" b="1" spc="-295" dirty="0">
                <a:solidFill>
                  <a:srgbClr val="C00000"/>
                </a:solidFill>
                <a:latin typeface="Arial"/>
                <a:cs typeface="Arial"/>
              </a:rPr>
              <a:t>a</a:t>
            </a:r>
            <a:r>
              <a:rPr sz="4000" b="1" spc="-360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4000" b="1" spc="-500" dirty="0">
                <a:solidFill>
                  <a:srgbClr val="C00000"/>
                </a:solidFill>
                <a:latin typeface="Arial"/>
                <a:cs typeface="Arial"/>
              </a:rPr>
              <a:t>sm</a:t>
            </a:r>
            <a:r>
              <a:rPr sz="4000" b="1" spc="-180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4000" b="1" spc="-500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4000" b="1" spc="-515" dirty="0">
                <a:solidFill>
                  <a:srgbClr val="C00000"/>
                </a:solidFill>
                <a:latin typeface="Arial"/>
                <a:cs typeface="Arial"/>
              </a:rPr>
              <a:t>s</a:t>
            </a:r>
            <a:r>
              <a:rPr sz="4000" b="1" spc="-130" dirty="0">
                <a:solidFill>
                  <a:srgbClr val="C00000"/>
                </a:solidFill>
                <a:latin typeface="Arial"/>
                <a:cs typeface="Arial"/>
              </a:rPr>
              <a:t>i</a:t>
            </a:r>
            <a:r>
              <a:rPr sz="4000" b="1" spc="-335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4000" b="1" spc="-325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4000" b="1" spc="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000" b="1" spc="-135" dirty="0">
                <a:solidFill>
                  <a:srgbClr val="C00000"/>
                </a:solidFill>
                <a:latin typeface="Arial"/>
                <a:cs typeface="Arial"/>
              </a:rPr>
              <a:t>ti</a:t>
            </a:r>
            <a:r>
              <a:rPr sz="4000" b="1" spc="-445" dirty="0">
                <a:solidFill>
                  <a:srgbClr val="C00000"/>
                </a:solidFill>
                <a:latin typeface="Arial"/>
                <a:cs typeface="Arial"/>
              </a:rPr>
              <a:t>m</a:t>
            </a:r>
            <a:r>
              <a:rPr sz="4000" b="1" spc="-229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1070558"/>
            <a:ext cx="8538210" cy="149288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5080" algn="just">
              <a:lnSpc>
                <a:spcPts val="2810"/>
              </a:lnSpc>
              <a:spcBef>
                <a:spcPts val="455"/>
              </a:spcBef>
            </a:pPr>
            <a:r>
              <a:rPr sz="2600" spc="-10" dirty="0">
                <a:latin typeface="Calibri"/>
                <a:cs typeface="Calibri"/>
              </a:rPr>
              <a:t>Propagation </a:t>
            </a:r>
            <a:r>
              <a:rPr sz="2600" spc="-5" dirty="0">
                <a:latin typeface="Calibri"/>
                <a:cs typeface="Calibri"/>
              </a:rPr>
              <a:t>time </a:t>
            </a:r>
            <a:r>
              <a:rPr sz="2600" spc="-10" dirty="0">
                <a:latin typeface="Calibri"/>
                <a:cs typeface="Calibri"/>
              </a:rPr>
              <a:t>measures the </a:t>
            </a:r>
            <a:r>
              <a:rPr sz="2600" dirty="0">
                <a:latin typeface="Calibri"/>
                <a:cs typeface="Calibri"/>
              </a:rPr>
              <a:t>time </a:t>
            </a:r>
            <a:r>
              <a:rPr sz="2600" spc="-15" dirty="0">
                <a:latin typeface="Calibri"/>
                <a:cs typeface="Calibri"/>
              </a:rPr>
              <a:t>required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signal (or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bit)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20" dirty="0">
                <a:latin typeface="Calibri"/>
                <a:cs typeface="Calibri"/>
              </a:rPr>
              <a:t>travel </a:t>
            </a:r>
            <a:r>
              <a:rPr sz="2600" spc="-15" dirty="0">
                <a:latin typeface="Calibri"/>
                <a:cs typeface="Calibri"/>
              </a:rPr>
              <a:t>from </a:t>
            </a:r>
            <a:r>
              <a:rPr sz="2600" spc="-5" dirty="0">
                <a:latin typeface="Calibri"/>
                <a:cs typeface="Calibri"/>
              </a:rPr>
              <a:t>one </a:t>
            </a:r>
            <a:r>
              <a:rPr sz="2600" spc="-10" dirty="0">
                <a:latin typeface="Calibri"/>
                <a:cs typeface="Calibri"/>
              </a:rPr>
              <a:t>point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transmission </a:t>
            </a:r>
            <a:r>
              <a:rPr sz="2600" spc="-5" dirty="0">
                <a:latin typeface="Calibri"/>
                <a:cs typeface="Calibri"/>
              </a:rPr>
              <a:t>medium </a:t>
            </a:r>
            <a:r>
              <a:rPr sz="2600" spc="-25" dirty="0">
                <a:latin typeface="Calibri"/>
                <a:cs typeface="Calibri"/>
              </a:rPr>
              <a:t>to 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another.</a:t>
            </a:r>
            <a:endParaRPr sz="2600">
              <a:latin typeface="Calibri"/>
              <a:cs typeface="Calibri"/>
            </a:endParaRPr>
          </a:p>
          <a:p>
            <a:pPr marL="12700" algn="just">
              <a:lnSpc>
                <a:spcPts val="2765"/>
              </a:lnSpc>
            </a:pPr>
            <a:r>
              <a:rPr sz="2600" spc="-10" dirty="0">
                <a:latin typeface="Calibri"/>
                <a:cs typeface="Calibri"/>
              </a:rPr>
              <a:t>Propagation </a:t>
            </a:r>
            <a:r>
              <a:rPr sz="2600" dirty="0">
                <a:latin typeface="Calibri"/>
                <a:cs typeface="Calibri"/>
              </a:rPr>
              <a:t>time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calculated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follows: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891" y="3562934"/>
            <a:ext cx="8537575" cy="122047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5080">
              <a:lnSpc>
                <a:spcPts val="3030"/>
              </a:lnSpc>
              <a:spcBef>
                <a:spcPts val="475"/>
              </a:spcBef>
            </a:pPr>
            <a:r>
              <a:rPr sz="2800" b="1" spc="-20" dirty="0">
                <a:latin typeface="Calibri"/>
                <a:cs typeface="Calibri"/>
              </a:rPr>
              <a:t>Transmission</a:t>
            </a:r>
            <a:r>
              <a:rPr sz="2800" b="1" spc="90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time</a:t>
            </a:r>
            <a:r>
              <a:rPr sz="2800" b="1" spc="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measures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required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signal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be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transmitted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sending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device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medium.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Transmission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time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calculated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follows: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937" y="2679451"/>
            <a:ext cx="6763483" cy="84081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3100" y="5003601"/>
            <a:ext cx="6776899" cy="725114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dirty="0"/>
              <a:t>NRC,</a:t>
            </a:r>
            <a:r>
              <a:rPr spc="-25" dirty="0"/>
              <a:t> </a:t>
            </a:r>
            <a:r>
              <a:rPr spc="-5" dirty="0"/>
              <a:t>MAY2020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462" y="251536"/>
            <a:ext cx="8788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775065" algn="l"/>
              </a:tabLst>
            </a:pPr>
            <a:r>
              <a:rPr sz="4400" b="1" u="heavy" spc="10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4400" b="1" u="heavy" spc="-635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E</a:t>
            </a:r>
            <a:r>
              <a:rPr sz="4400" b="1" u="heavy" spc="-509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x</a:t>
            </a:r>
            <a:r>
              <a:rPr sz="4400" b="1" u="heavy" spc="-330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a</a:t>
            </a:r>
            <a:r>
              <a:rPr sz="4400" b="1" u="heavy" spc="-545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m</a:t>
            </a:r>
            <a:r>
              <a:rPr sz="4400" b="1" u="heavy" spc="-270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p</a:t>
            </a:r>
            <a:r>
              <a:rPr sz="4400" b="1" u="heavy" spc="-180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l</a:t>
            </a:r>
            <a:r>
              <a:rPr sz="4400" b="1" u="heavy" spc="-245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e</a:t>
            </a:r>
            <a:r>
              <a:rPr sz="4400" b="1" u="heavy" spc="-10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4400" b="1" u="heavy" spc="-25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(</a:t>
            </a:r>
            <a:r>
              <a:rPr sz="4400" b="1" u="heavy" spc="-95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1</a:t>
            </a:r>
            <a:r>
              <a:rPr sz="4400" b="1" u="heavy" spc="-275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)</a:t>
            </a:r>
            <a:r>
              <a:rPr sz="4400" b="1" u="heavy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	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1070558"/>
            <a:ext cx="7947025" cy="184975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5080">
              <a:lnSpc>
                <a:spcPts val="2810"/>
              </a:lnSpc>
              <a:spcBef>
                <a:spcPts val="455"/>
              </a:spcBef>
            </a:pPr>
            <a:r>
              <a:rPr sz="2600" spc="-5" dirty="0">
                <a:latin typeface="Calibri"/>
                <a:cs typeface="Calibri"/>
              </a:rPr>
              <a:t>What </a:t>
            </a:r>
            <a:r>
              <a:rPr sz="2600" dirty="0">
                <a:latin typeface="Calibri"/>
                <a:cs typeface="Calibri"/>
              </a:rPr>
              <a:t>is the </a:t>
            </a:r>
            <a:r>
              <a:rPr sz="2600" spc="-10" dirty="0">
                <a:latin typeface="Calibri"/>
                <a:cs typeface="Calibri"/>
              </a:rPr>
              <a:t>propagation </a:t>
            </a:r>
            <a:r>
              <a:rPr sz="2600" dirty="0">
                <a:latin typeface="Calibri"/>
                <a:cs typeface="Calibri"/>
              </a:rPr>
              <a:t>time if the </a:t>
            </a:r>
            <a:r>
              <a:rPr sz="2600" spc="-10" dirty="0">
                <a:latin typeface="Calibri"/>
                <a:cs typeface="Calibri"/>
              </a:rPr>
              <a:t>distance </a:t>
            </a:r>
            <a:r>
              <a:rPr sz="2600" spc="-5" dirty="0">
                <a:latin typeface="Calibri"/>
                <a:cs typeface="Calibri"/>
              </a:rPr>
              <a:t>between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two points </a:t>
            </a:r>
            <a:r>
              <a:rPr sz="2600" dirty="0">
                <a:latin typeface="Calibri"/>
                <a:cs typeface="Calibri"/>
              </a:rPr>
              <a:t>is 12,000 km? Assume the </a:t>
            </a:r>
            <a:r>
              <a:rPr sz="2600" spc="-15" dirty="0">
                <a:latin typeface="Calibri"/>
                <a:cs typeface="Calibri"/>
              </a:rPr>
              <a:t>propagation </a:t>
            </a:r>
            <a:r>
              <a:rPr sz="2600" spc="-5" dirty="0">
                <a:latin typeface="Calibri"/>
                <a:cs typeface="Calibri"/>
              </a:rPr>
              <a:t>speed </a:t>
            </a:r>
            <a:r>
              <a:rPr sz="2600" spc="-25" dirty="0">
                <a:latin typeface="Calibri"/>
                <a:cs typeface="Calibri"/>
              </a:rPr>
              <a:t>to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2.4×108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m/s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cable.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2610"/>
              </a:lnSpc>
            </a:pPr>
            <a:r>
              <a:rPr sz="2600" b="1" spc="-5" dirty="0">
                <a:solidFill>
                  <a:srgbClr val="00AFEF"/>
                </a:solidFill>
                <a:latin typeface="Calibri"/>
                <a:cs typeface="Calibri"/>
              </a:rPr>
              <a:t>Solution</a:t>
            </a:r>
            <a:endParaRPr sz="2600">
              <a:latin typeface="Calibri"/>
              <a:cs typeface="Calibri"/>
            </a:endParaRPr>
          </a:p>
          <a:p>
            <a:pPr marL="12700">
              <a:lnSpc>
                <a:spcPts val="2965"/>
              </a:lnSpc>
            </a:pPr>
            <a:r>
              <a:rPr sz="2600" spc="-50" dirty="0">
                <a:latin typeface="Calibri"/>
                <a:cs typeface="Calibri"/>
              </a:rPr>
              <a:t>We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spc="-5" dirty="0">
                <a:latin typeface="Calibri"/>
                <a:cs typeface="Calibri"/>
              </a:rPr>
              <a:t>calculate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propagation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time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891" y="4281296"/>
            <a:ext cx="8540750" cy="113601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15"/>
              </a:spcBef>
            </a:pP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20" dirty="0">
                <a:latin typeface="Calibri"/>
                <a:cs typeface="Calibri"/>
              </a:rPr>
              <a:t>example </a:t>
            </a:r>
            <a:r>
              <a:rPr sz="2600" spc="-15" dirty="0">
                <a:latin typeface="Calibri"/>
                <a:cs typeface="Calibri"/>
              </a:rPr>
              <a:t>shows </a:t>
            </a:r>
            <a:r>
              <a:rPr sz="2600" spc="-10" dirty="0">
                <a:latin typeface="Calibri"/>
                <a:cs typeface="Calibri"/>
              </a:rPr>
              <a:t>that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bit </a:t>
            </a:r>
            <a:r>
              <a:rPr sz="2600" spc="-10" dirty="0">
                <a:latin typeface="Calibri"/>
                <a:cs typeface="Calibri"/>
              </a:rPr>
              <a:t>can go over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Atlantic </a:t>
            </a:r>
            <a:r>
              <a:rPr sz="2600" spc="-5" dirty="0">
                <a:latin typeface="Calibri"/>
                <a:cs typeface="Calibri"/>
              </a:rPr>
              <a:t>Ocean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only </a:t>
            </a:r>
            <a:r>
              <a:rPr sz="2600" dirty="0">
                <a:latin typeface="Calibri"/>
                <a:cs typeface="Calibri"/>
              </a:rPr>
              <a:t>50 </a:t>
            </a:r>
            <a:r>
              <a:rPr sz="2600" spc="-5" dirty="0">
                <a:latin typeface="Calibri"/>
                <a:cs typeface="Calibri"/>
              </a:rPr>
              <a:t>ms </a:t>
            </a:r>
            <a:r>
              <a:rPr sz="2600" dirty="0">
                <a:latin typeface="Calibri"/>
                <a:cs typeface="Calibri"/>
              </a:rPr>
              <a:t>if </a:t>
            </a:r>
            <a:r>
              <a:rPr sz="2600" spc="-10" dirty="0">
                <a:latin typeface="Calibri"/>
                <a:cs typeface="Calibri"/>
              </a:rPr>
              <a:t>there </a:t>
            </a:r>
            <a:r>
              <a:rPr sz="2600" dirty="0">
                <a:latin typeface="Calibri"/>
                <a:cs typeface="Calibri"/>
              </a:rPr>
              <a:t>is a </a:t>
            </a:r>
            <a:r>
              <a:rPr sz="2600" spc="-10" dirty="0">
                <a:latin typeface="Calibri"/>
                <a:cs typeface="Calibri"/>
              </a:rPr>
              <a:t>direct cable between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source </a:t>
            </a:r>
            <a:r>
              <a:rPr sz="2600" dirty="0">
                <a:latin typeface="Calibri"/>
                <a:cs typeface="Calibri"/>
              </a:rPr>
              <a:t>and the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destination.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7595" y="3061628"/>
            <a:ext cx="5813833" cy="1065092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dirty="0"/>
              <a:t>NRC,</a:t>
            </a:r>
            <a:r>
              <a:rPr spc="-25" dirty="0"/>
              <a:t> </a:t>
            </a:r>
            <a:r>
              <a:rPr spc="-5" dirty="0"/>
              <a:t>MAY2020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462" y="251536"/>
            <a:ext cx="8788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775065" algn="l"/>
              </a:tabLst>
            </a:pPr>
            <a:r>
              <a:rPr sz="4400" b="1" u="heavy" spc="10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4400" b="1" u="heavy" spc="-635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E</a:t>
            </a:r>
            <a:r>
              <a:rPr sz="4400" b="1" u="heavy" spc="-509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x</a:t>
            </a:r>
            <a:r>
              <a:rPr sz="4400" b="1" u="heavy" spc="-330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a</a:t>
            </a:r>
            <a:r>
              <a:rPr sz="4400" b="1" u="heavy" spc="-545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m</a:t>
            </a:r>
            <a:r>
              <a:rPr sz="4400" b="1" u="heavy" spc="-270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p</a:t>
            </a:r>
            <a:r>
              <a:rPr sz="4400" b="1" u="heavy" spc="-180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l</a:t>
            </a:r>
            <a:r>
              <a:rPr sz="4400" b="1" u="heavy" spc="-245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e</a:t>
            </a:r>
            <a:r>
              <a:rPr sz="4400" b="1" u="heavy" spc="-10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4400" b="1" u="heavy" spc="-25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(</a:t>
            </a:r>
            <a:r>
              <a:rPr sz="4400" b="1" u="heavy" spc="-95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2</a:t>
            </a:r>
            <a:r>
              <a:rPr sz="4400" b="1" u="heavy" spc="-275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)</a:t>
            </a:r>
            <a:r>
              <a:rPr sz="4400" b="1" u="heavy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	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1046479"/>
            <a:ext cx="8540750" cy="21475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675"/>
              </a:spcBef>
            </a:pPr>
            <a:r>
              <a:rPr sz="2400" spc="-10" dirty="0">
                <a:latin typeface="Calibri"/>
                <a:cs typeface="Calibri"/>
              </a:rPr>
              <a:t>What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propagation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transmission</a:t>
            </a:r>
            <a:r>
              <a:rPr sz="2400" dirty="0">
                <a:latin typeface="Calibri"/>
                <a:cs typeface="Calibri"/>
              </a:rPr>
              <a:t> time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2.5kbyte </a:t>
            </a:r>
            <a:r>
              <a:rPr sz="2400" spc="-5" dirty="0">
                <a:latin typeface="Calibri"/>
                <a:cs typeface="Calibri"/>
              </a:rPr>
              <a:t>message (an </a:t>
            </a:r>
            <a:r>
              <a:rPr sz="2400" dirty="0">
                <a:latin typeface="Calibri"/>
                <a:cs typeface="Calibri"/>
              </a:rPr>
              <a:t>e-mail) if the </a:t>
            </a:r>
            <a:r>
              <a:rPr sz="2400" spc="-10" dirty="0">
                <a:latin typeface="Calibri"/>
                <a:cs typeface="Calibri"/>
              </a:rPr>
              <a:t>bandwidth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network </a:t>
            </a:r>
            <a:r>
              <a:rPr sz="2400" dirty="0">
                <a:latin typeface="Calibri"/>
                <a:cs typeface="Calibri"/>
              </a:rPr>
              <a:t>is 1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Gbps?</a:t>
            </a:r>
            <a:r>
              <a:rPr sz="2400" dirty="0">
                <a:latin typeface="Calibri"/>
                <a:cs typeface="Calibri"/>
              </a:rPr>
              <a:t> Assume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5" dirty="0">
                <a:latin typeface="Calibri"/>
                <a:cs typeface="Calibri"/>
              </a:rPr>
              <a:t> 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distance</a:t>
            </a:r>
            <a:r>
              <a:rPr sz="2400" spc="-5" dirty="0">
                <a:latin typeface="Calibri"/>
                <a:cs typeface="Calibri"/>
              </a:rPr>
              <a:t> between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sender</a:t>
            </a:r>
            <a:r>
              <a:rPr sz="2400" dirty="0">
                <a:latin typeface="Calibri"/>
                <a:cs typeface="Calibri"/>
              </a:rPr>
              <a:t> 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receiver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12,000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light</a:t>
            </a:r>
            <a:r>
              <a:rPr sz="2400" spc="-20" dirty="0">
                <a:latin typeface="Calibri"/>
                <a:cs typeface="Calibri"/>
              </a:rPr>
              <a:t> travels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spc="-5" dirty="0">
                <a:latin typeface="Calibri"/>
                <a:cs typeface="Calibri"/>
              </a:rPr>
              <a:t>2.4×108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m/s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595"/>
              </a:lnSpc>
              <a:spcBef>
                <a:spcPts val="1725"/>
              </a:spcBef>
            </a:pP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Solution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595"/>
              </a:lnSpc>
            </a:pPr>
            <a:r>
              <a:rPr sz="2400" spc="-45" dirty="0">
                <a:latin typeface="Calibri"/>
                <a:cs typeface="Calibri"/>
              </a:rPr>
              <a:t>We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calculate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propagation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transmission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5" dirty="0">
                <a:latin typeface="Calibri"/>
                <a:cs typeface="Calibri"/>
              </a:rPr>
              <a:t> follows: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891" y="5151882"/>
            <a:ext cx="8537575" cy="896619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625"/>
              </a:spcBef>
            </a:pPr>
            <a:r>
              <a:rPr sz="2200" spc="-5" dirty="0">
                <a:latin typeface="Calibri"/>
                <a:cs typeface="Calibri"/>
              </a:rPr>
              <a:t>Note </a:t>
            </a:r>
            <a:r>
              <a:rPr sz="2200" spc="-10" dirty="0">
                <a:latin typeface="Calibri"/>
                <a:cs typeface="Calibri"/>
              </a:rPr>
              <a:t>that </a:t>
            </a:r>
            <a:r>
              <a:rPr sz="2200" spc="-5" dirty="0">
                <a:latin typeface="Calibri"/>
                <a:cs typeface="Calibri"/>
              </a:rPr>
              <a:t>in this </a:t>
            </a:r>
            <a:r>
              <a:rPr sz="2200" spc="-10" dirty="0">
                <a:latin typeface="Calibri"/>
                <a:cs typeface="Calibri"/>
              </a:rPr>
              <a:t>case, </a:t>
            </a:r>
            <a:r>
              <a:rPr sz="2200" spc="-5" dirty="0">
                <a:latin typeface="Calibri"/>
                <a:cs typeface="Calibri"/>
              </a:rPr>
              <a:t>because the message is short and the </a:t>
            </a:r>
            <a:r>
              <a:rPr sz="2200" spc="-10" dirty="0">
                <a:latin typeface="Calibri"/>
                <a:cs typeface="Calibri"/>
              </a:rPr>
              <a:t>bandwidth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high,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dominant </a:t>
            </a:r>
            <a:r>
              <a:rPr sz="2200" spc="-15" dirty="0">
                <a:latin typeface="Calibri"/>
                <a:cs typeface="Calibri"/>
              </a:rPr>
              <a:t>factor </a:t>
            </a:r>
            <a:r>
              <a:rPr sz="2200" spc="-5" dirty="0">
                <a:latin typeface="Calibri"/>
                <a:cs typeface="Calibri"/>
              </a:rPr>
              <a:t>is the </a:t>
            </a:r>
            <a:r>
              <a:rPr sz="2200" spc="-15" dirty="0">
                <a:latin typeface="Calibri"/>
                <a:cs typeface="Calibri"/>
              </a:rPr>
              <a:t>propagation </a:t>
            </a:r>
            <a:r>
              <a:rPr sz="2200" spc="-5" dirty="0">
                <a:latin typeface="Calibri"/>
                <a:cs typeface="Calibri"/>
              </a:rPr>
              <a:t>time, </a:t>
            </a:r>
            <a:r>
              <a:rPr sz="2200" spc="-10" dirty="0">
                <a:latin typeface="Calibri"/>
                <a:cs typeface="Calibri"/>
              </a:rPr>
              <a:t>not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transmission </a:t>
            </a:r>
            <a:r>
              <a:rPr sz="2200" spc="-5" dirty="0">
                <a:latin typeface="Calibri"/>
                <a:cs typeface="Calibri"/>
              </a:rPr>
              <a:t> time.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transmission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time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ignored.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744217" y="3295650"/>
            <a:ext cx="5577840" cy="1760220"/>
            <a:chOff x="1744217" y="3295650"/>
            <a:chExt cx="5577840" cy="176022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1367" y="3352800"/>
              <a:ext cx="5463539" cy="164592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744218" y="3295649"/>
              <a:ext cx="5577840" cy="1760220"/>
            </a:xfrm>
            <a:custGeom>
              <a:avLst/>
              <a:gdLst/>
              <a:ahLst/>
              <a:cxnLst/>
              <a:rect l="l" t="t" r="r" b="b"/>
              <a:pathLst>
                <a:path w="5577840" h="1760220">
                  <a:moveTo>
                    <a:pt x="5532120" y="45720"/>
                  </a:moveTo>
                  <a:lnTo>
                    <a:pt x="5520690" y="45720"/>
                  </a:lnTo>
                  <a:lnTo>
                    <a:pt x="5520690" y="57150"/>
                  </a:lnTo>
                  <a:lnTo>
                    <a:pt x="5520690" y="1703070"/>
                  </a:lnTo>
                  <a:lnTo>
                    <a:pt x="57150" y="1703070"/>
                  </a:lnTo>
                  <a:lnTo>
                    <a:pt x="57150" y="57150"/>
                  </a:lnTo>
                  <a:lnTo>
                    <a:pt x="5520690" y="57150"/>
                  </a:lnTo>
                  <a:lnTo>
                    <a:pt x="5520690" y="45720"/>
                  </a:lnTo>
                  <a:lnTo>
                    <a:pt x="45720" y="45720"/>
                  </a:lnTo>
                  <a:lnTo>
                    <a:pt x="45720" y="57150"/>
                  </a:lnTo>
                  <a:lnTo>
                    <a:pt x="45720" y="1703070"/>
                  </a:lnTo>
                  <a:lnTo>
                    <a:pt x="45720" y="1714500"/>
                  </a:lnTo>
                  <a:lnTo>
                    <a:pt x="5532120" y="1714500"/>
                  </a:lnTo>
                  <a:lnTo>
                    <a:pt x="5532120" y="1703070"/>
                  </a:lnTo>
                  <a:lnTo>
                    <a:pt x="5532120" y="57150"/>
                  </a:lnTo>
                  <a:lnTo>
                    <a:pt x="5532120" y="45720"/>
                  </a:lnTo>
                  <a:close/>
                </a:path>
                <a:path w="5577840" h="1760220">
                  <a:moveTo>
                    <a:pt x="5577840" y="0"/>
                  </a:moveTo>
                  <a:lnTo>
                    <a:pt x="5543550" y="0"/>
                  </a:lnTo>
                  <a:lnTo>
                    <a:pt x="5543550" y="34290"/>
                  </a:lnTo>
                  <a:lnTo>
                    <a:pt x="5543550" y="1725930"/>
                  </a:lnTo>
                  <a:lnTo>
                    <a:pt x="34290" y="1725930"/>
                  </a:lnTo>
                  <a:lnTo>
                    <a:pt x="34290" y="34290"/>
                  </a:lnTo>
                  <a:lnTo>
                    <a:pt x="5543550" y="34290"/>
                  </a:lnTo>
                  <a:lnTo>
                    <a:pt x="5543550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1725930"/>
                  </a:lnTo>
                  <a:lnTo>
                    <a:pt x="0" y="1760220"/>
                  </a:lnTo>
                  <a:lnTo>
                    <a:pt x="5577840" y="1760220"/>
                  </a:lnTo>
                  <a:lnTo>
                    <a:pt x="5577840" y="1725930"/>
                  </a:lnTo>
                  <a:lnTo>
                    <a:pt x="5577840" y="34290"/>
                  </a:lnTo>
                  <a:lnTo>
                    <a:pt x="5577840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dirty="0"/>
              <a:t>NRC,</a:t>
            </a:r>
            <a:r>
              <a:rPr spc="-25" dirty="0"/>
              <a:t> </a:t>
            </a:r>
            <a:r>
              <a:rPr spc="-5" dirty="0"/>
              <a:t>MAY2020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462" y="251536"/>
            <a:ext cx="8788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775065" algn="l"/>
              </a:tabLst>
            </a:pPr>
            <a:r>
              <a:rPr sz="4400" b="1" u="heavy" spc="10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4400" b="1" u="heavy" spc="-635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E</a:t>
            </a:r>
            <a:r>
              <a:rPr sz="4400" b="1" u="heavy" spc="-509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x</a:t>
            </a:r>
            <a:r>
              <a:rPr sz="4400" b="1" u="heavy" spc="-330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a</a:t>
            </a:r>
            <a:r>
              <a:rPr sz="4400" b="1" u="heavy" spc="-545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m</a:t>
            </a:r>
            <a:r>
              <a:rPr sz="4400" b="1" u="heavy" spc="-270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p</a:t>
            </a:r>
            <a:r>
              <a:rPr sz="4400" b="1" u="heavy" spc="-180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l</a:t>
            </a:r>
            <a:r>
              <a:rPr sz="4400" b="1" u="heavy" spc="-245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e</a:t>
            </a:r>
            <a:r>
              <a:rPr sz="4400" b="1" u="heavy" spc="-10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4400" b="1" u="heavy" spc="-25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(</a:t>
            </a:r>
            <a:r>
              <a:rPr sz="4400" b="1" u="heavy" spc="-95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3</a:t>
            </a:r>
            <a:r>
              <a:rPr sz="4400" b="1" u="heavy" spc="-275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)</a:t>
            </a:r>
            <a:r>
              <a:rPr sz="4400" b="1" u="heavy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	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1046479"/>
            <a:ext cx="8538845" cy="21475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675"/>
              </a:spcBef>
            </a:pPr>
            <a:r>
              <a:rPr sz="2400" spc="-10" dirty="0">
                <a:latin typeface="Calibri"/>
                <a:cs typeface="Calibri"/>
              </a:rPr>
              <a:t>What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propagation </a:t>
            </a:r>
            <a:r>
              <a:rPr sz="2400" dirty="0">
                <a:latin typeface="Calibri"/>
                <a:cs typeface="Calibri"/>
              </a:rPr>
              <a:t>time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transmission time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5-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Mbyte </a:t>
            </a:r>
            <a:r>
              <a:rPr sz="2400" spc="-10" dirty="0">
                <a:latin typeface="Calibri"/>
                <a:cs typeface="Calibri"/>
              </a:rPr>
              <a:t>message</a:t>
            </a:r>
            <a:r>
              <a:rPr sz="2400" spc="-5" dirty="0">
                <a:latin typeface="Calibri"/>
                <a:cs typeface="Calibri"/>
              </a:rPr>
              <a:t> (an </a:t>
            </a:r>
            <a:r>
              <a:rPr sz="2400" spc="-10" dirty="0">
                <a:latin typeface="Calibri"/>
                <a:cs typeface="Calibri"/>
              </a:rPr>
              <a:t>image) </a:t>
            </a:r>
            <a:r>
              <a:rPr sz="2400" dirty="0">
                <a:latin typeface="Calibri"/>
                <a:cs typeface="Calibri"/>
              </a:rPr>
              <a:t>if the </a:t>
            </a:r>
            <a:r>
              <a:rPr sz="2400" spc="-5" dirty="0">
                <a:latin typeface="Calibri"/>
                <a:cs typeface="Calibri"/>
              </a:rPr>
              <a:t>bandwidth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network </a:t>
            </a:r>
            <a:r>
              <a:rPr sz="2400" dirty="0">
                <a:latin typeface="Calibri"/>
                <a:cs typeface="Calibri"/>
              </a:rPr>
              <a:t>is 1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Mbps?</a:t>
            </a:r>
            <a:r>
              <a:rPr sz="2400" dirty="0">
                <a:latin typeface="Calibri"/>
                <a:cs typeface="Calibri"/>
              </a:rPr>
              <a:t> Assume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distance</a:t>
            </a:r>
            <a:r>
              <a:rPr sz="2400" spc="-5" dirty="0">
                <a:latin typeface="Calibri"/>
                <a:cs typeface="Calibri"/>
              </a:rPr>
              <a:t> between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sender</a:t>
            </a:r>
            <a:r>
              <a:rPr sz="2400" dirty="0">
                <a:latin typeface="Calibri"/>
                <a:cs typeface="Calibri"/>
              </a:rPr>
              <a:t> 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receiver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12,000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light</a:t>
            </a:r>
            <a:r>
              <a:rPr sz="2400" spc="-20" dirty="0">
                <a:latin typeface="Calibri"/>
                <a:cs typeface="Calibri"/>
              </a:rPr>
              <a:t> travels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spc="-5" dirty="0">
                <a:latin typeface="Calibri"/>
                <a:cs typeface="Calibri"/>
              </a:rPr>
              <a:t>2.4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× </a:t>
            </a:r>
            <a:r>
              <a:rPr sz="2400" spc="-5" dirty="0">
                <a:latin typeface="Calibri"/>
                <a:cs typeface="Calibri"/>
              </a:rPr>
              <a:t>108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m/s.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595"/>
              </a:lnSpc>
              <a:spcBef>
                <a:spcPts val="1725"/>
              </a:spcBef>
            </a:pP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Solution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595"/>
              </a:lnSpc>
            </a:pPr>
            <a:r>
              <a:rPr sz="2400" spc="-45" dirty="0">
                <a:latin typeface="Calibri"/>
                <a:cs typeface="Calibri"/>
              </a:rPr>
              <a:t>We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calculate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propagation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transmission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5" dirty="0">
                <a:latin typeface="Calibri"/>
                <a:cs typeface="Calibri"/>
              </a:rPr>
              <a:t> follows: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891" y="5151882"/>
            <a:ext cx="8538210" cy="896619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625"/>
              </a:spcBef>
            </a:pPr>
            <a:r>
              <a:rPr sz="2200" spc="-5" dirty="0">
                <a:latin typeface="Calibri"/>
                <a:cs typeface="Calibri"/>
              </a:rPr>
              <a:t>Note </a:t>
            </a:r>
            <a:r>
              <a:rPr sz="2200" spc="-10" dirty="0">
                <a:latin typeface="Calibri"/>
                <a:cs typeface="Calibri"/>
              </a:rPr>
              <a:t>that </a:t>
            </a:r>
            <a:r>
              <a:rPr sz="2200" spc="-5" dirty="0">
                <a:latin typeface="Calibri"/>
                <a:cs typeface="Calibri"/>
              </a:rPr>
              <a:t>in this </a:t>
            </a:r>
            <a:r>
              <a:rPr sz="2200" spc="-10" dirty="0">
                <a:latin typeface="Calibri"/>
                <a:cs typeface="Calibri"/>
              </a:rPr>
              <a:t>case, because </a:t>
            </a:r>
            <a:r>
              <a:rPr sz="2200" spc="-5" dirty="0">
                <a:latin typeface="Calibri"/>
                <a:cs typeface="Calibri"/>
              </a:rPr>
              <a:t>the message is very </a:t>
            </a:r>
            <a:r>
              <a:rPr sz="2200" dirty="0">
                <a:latin typeface="Calibri"/>
                <a:cs typeface="Calibri"/>
              </a:rPr>
              <a:t>long </a:t>
            </a:r>
            <a:r>
              <a:rPr sz="2200" spc="-5" dirty="0">
                <a:latin typeface="Calibri"/>
                <a:cs typeface="Calibri"/>
              </a:rPr>
              <a:t>and the </a:t>
            </a:r>
            <a:r>
              <a:rPr sz="2200" spc="-10" dirty="0">
                <a:latin typeface="Calibri"/>
                <a:cs typeface="Calibri"/>
              </a:rPr>
              <a:t>bandwidth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not very </a:t>
            </a:r>
            <a:r>
              <a:rPr sz="2200" spc="-5" dirty="0">
                <a:latin typeface="Calibri"/>
                <a:cs typeface="Calibri"/>
              </a:rPr>
              <a:t>high, the </a:t>
            </a:r>
            <a:r>
              <a:rPr sz="2200" spc="-10" dirty="0">
                <a:latin typeface="Calibri"/>
                <a:cs typeface="Calibri"/>
              </a:rPr>
              <a:t>dominant </a:t>
            </a:r>
            <a:r>
              <a:rPr sz="2200" spc="-15" dirty="0">
                <a:latin typeface="Calibri"/>
                <a:cs typeface="Calibri"/>
              </a:rPr>
              <a:t>factor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 the </a:t>
            </a:r>
            <a:r>
              <a:rPr sz="2200" spc="-10" dirty="0">
                <a:latin typeface="Calibri"/>
                <a:cs typeface="Calibri"/>
              </a:rPr>
              <a:t>transmission </a:t>
            </a:r>
            <a:r>
              <a:rPr sz="2200" spc="-5" dirty="0">
                <a:latin typeface="Calibri"/>
                <a:cs typeface="Calibri"/>
              </a:rPr>
              <a:t>time, </a:t>
            </a:r>
            <a:r>
              <a:rPr sz="2200" spc="-10" dirty="0">
                <a:latin typeface="Calibri"/>
                <a:cs typeface="Calibri"/>
              </a:rPr>
              <a:t>not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propagation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time.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propagation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time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ignored.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507997" y="3295650"/>
            <a:ext cx="6117590" cy="1689100"/>
            <a:chOff x="1507997" y="3295650"/>
            <a:chExt cx="6117590" cy="16891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5147" y="3352800"/>
              <a:ext cx="5984911" cy="157429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507998" y="3295649"/>
              <a:ext cx="6117590" cy="1689100"/>
            </a:xfrm>
            <a:custGeom>
              <a:avLst/>
              <a:gdLst/>
              <a:ahLst/>
              <a:cxnLst/>
              <a:rect l="l" t="t" r="r" b="b"/>
              <a:pathLst>
                <a:path w="6117590" h="1689100">
                  <a:moveTo>
                    <a:pt x="6071616" y="45720"/>
                  </a:moveTo>
                  <a:lnTo>
                    <a:pt x="45720" y="45720"/>
                  </a:lnTo>
                  <a:lnTo>
                    <a:pt x="45720" y="57150"/>
                  </a:lnTo>
                  <a:lnTo>
                    <a:pt x="45720" y="1631950"/>
                  </a:lnTo>
                  <a:lnTo>
                    <a:pt x="45720" y="1643380"/>
                  </a:lnTo>
                  <a:lnTo>
                    <a:pt x="6071616" y="1643380"/>
                  </a:lnTo>
                  <a:lnTo>
                    <a:pt x="6071616" y="1631950"/>
                  </a:lnTo>
                  <a:lnTo>
                    <a:pt x="57150" y="1631950"/>
                  </a:lnTo>
                  <a:lnTo>
                    <a:pt x="57150" y="57150"/>
                  </a:lnTo>
                  <a:lnTo>
                    <a:pt x="6060186" y="57150"/>
                  </a:lnTo>
                  <a:lnTo>
                    <a:pt x="6060186" y="1631442"/>
                  </a:lnTo>
                  <a:lnTo>
                    <a:pt x="6071616" y="1631442"/>
                  </a:lnTo>
                  <a:lnTo>
                    <a:pt x="6071616" y="57150"/>
                  </a:lnTo>
                  <a:lnTo>
                    <a:pt x="6071616" y="45720"/>
                  </a:lnTo>
                  <a:close/>
                </a:path>
                <a:path w="6117590" h="1689100">
                  <a:moveTo>
                    <a:pt x="6117336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0" y="1654810"/>
                  </a:lnTo>
                  <a:lnTo>
                    <a:pt x="0" y="1689100"/>
                  </a:lnTo>
                  <a:lnTo>
                    <a:pt x="6117336" y="1689100"/>
                  </a:lnTo>
                  <a:lnTo>
                    <a:pt x="6117336" y="1654810"/>
                  </a:lnTo>
                  <a:lnTo>
                    <a:pt x="34290" y="1654810"/>
                  </a:lnTo>
                  <a:lnTo>
                    <a:pt x="34290" y="34290"/>
                  </a:lnTo>
                  <a:lnTo>
                    <a:pt x="6083046" y="34290"/>
                  </a:lnTo>
                  <a:lnTo>
                    <a:pt x="6083046" y="1654302"/>
                  </a:lnTo>
                  <a:lnTo>
                    <a:pt x="6117336" y="1654302"/>
                  </a:lnTo>
                  <a:lnTo>
                    <a:pt x="6117336" y="34290"/>
                  </a:lnTo>
                  <a:lnTo>
                    <a:pt x="6117336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dirty="0"/>
              <a:t>NRC,</a:t>
            </a:r>
            <a:r>
              <a:rPr spc="-25" dirty="0"/>
              <a:t> </a:t>
            </a:r>
            <a:r>
              <a:rPr spc="-5" dirty="0"/>
              <a:t>MAY2020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462" y="251536"/>
            <a:ext cx="8788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775065" algn="l"/>
              </a:tabLst>
            </a:pPr>
            <a:r>
              <a:rPr sz="4400" b="1" u="heavy" spc="10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4400" b="1" u="heavy" spc="-635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E</a:t>
            </a:r>
            <a:r>
              <a:rPr sz="4400" b="1" u="heavy" spc="-509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x</a:t>
            </a:r>
            <a:r>
              <a:rPr sz="4400" b="1" u="heavy" spc="-330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a</a:t>
            </a:r>
            <a:r>
              <a:rPr sz="4400" b="1" u="heavy" spc="-545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m</a:t>
            </a:r>
            <a:r>
              <a:rPr sz="4400" b="1" u="heavy" spc="-270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p</a:t>
            </a:r>
            <a:r>
              <a:rPr sz="4400" b="1" u="heavy" spc="-180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l</a:t>
            </a:r>
            <a:r>
              <a:rPr sz="4400" b="1" u="heavy" spc="-245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e</a:t>
            </a:r>
            <a:r>
              <a:rPr sz="4400" b="1" u="heavy" spc="-10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4400" b="1" u="heavy" spc="-25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(</a:t>
            </a:r>
            <a:r>
              <a:rPr sz="4400" b="1" u="heavy" spc="-95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3</a:t>
            </a:r>
            <a:r>
              <a:rPr sz="4400" b="1" u="heavy" spc="-275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)</a:t>
            </a:r>
            <a:r>
              <a:rPr sz="4400" b="1" u="heavy" dirty="0">
                <a:solidFill>
                  <a:srgbClr val="C00000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	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1046479"/>
            <a:ext cx="8538845" cy="21475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675"/>
              </a:spcBef>
            </a:pPr>
            <a:r>
              <a:rPr sz="2400" spc="-10" dirty="0">
                <a:latin typeface="Calibri"/>
                <a:cs typeface="Calibri"/>
              </a:rPr>
              <a:t>What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propagation </a:t>
            </a:r>
            <a:r>
              <a:rPr sz="2400" dirty="0">
                <a:latin typeface="Calibri"/>
                <a:cs typeface="Calibri"/>
              </a:rPr>
              <a:t>time </a:t>
            </a:r>
            <a:r>
              <a:rPr sz="2400" spc="-5" dirty="0">
                <a:latin typeface="Calibri"/>
                <a:cs typeface="Calibri"/>
              </a:rPr>
              <a:t>and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transmission time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5-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Mbyte </a:t>
            </a:r>
            <a:r>
              <a:rPr sz="2400" spc="-10" dirty="0">
                <a:latin typeface="Calibri"/>
                <a:cs typeface="Calibri"/>
              </a:rPr>
              <a:t>message</a:t>
            </a:r>
            <a:r>
              <a:rPr sz="2400" spc="-5" dirty="0">
                <a:latin typeface="Calibri"/>
                <a:cs typeface="Calibri"/>
              </a:rPr>
              <a:t> (an </a:t>
            </a:r>
            <a:r>
              <a:rPr sz="2400" spc="-10" dirty="0">
                <a:latin typeface="Calibri"/>
                <a:cs typeface="Calibri"/>
              </a:rPr>
              <a:t>image) </a:t>
            </a:r>
            <a:r>
              <a:rPr sz="2400" dirty="0">
                <a:latin typeface="Calibri"/>
                <a:cs typeface="Calibri"/>
              </a:rPr>
              <a:t>if the </a:t>
            </a:r>
            <a:r>
              <a:rPr sz="2400" spc="-5" dirty="0">
                <a:latin typeface="Calibri"/>
                <a:cs typeface="Calibri"/>
              </a:rPr>
              <a:t>bandwidth 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network </a:t>
            </a:r>
            <a:r>
              <a:rPr sz="2400" dirty="0">
                <a:latin typeface="Calibri"/>
                <a:cs typeface="Calibri"/>
              </a:rPr>
              <a:t>is 1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Mbps?</a:t>
            </a:r>
            <a:r>
              <a:rPr sz="2400" dirty="0">
                <a:latin typeface="Calibri"/>
                <a:cs typeface="Calibri"/>
              </a:rPr>
              <a:t> Assume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distance</a:t>
            </a:r>
            <a:r>
              <a:rPr sz="2400" spc="-5" dirty="0">
                <a:latin typeface="Calibri"/>
                <a:cs typeface="Calibri"/>
              </a:rPr>
              <a:t> between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sender</a:t>
            </a:r>
            <a:r>
              <a:rPr sz="2400" dirty="0">
                <a:latin typeface="Calibri"/>
                <a:cs typeface="Calibri"/>
              </a:rPr>
              <a:t> 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receiver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12,000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light</a:t>
            </a:r>
            <a:r>
              <a:rPr sz="2400" spc="-20" dirty="0">
                <a:latin typeface="Calibri"/>
                <a:cs typeface="Calibri"/>
              </a:rPr>
              <a:t> travels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spc="-5" dirty="0">
                <a:latin typeface="Calibri"/>
                <a:cs typeface="Calibri"/>
              </a:rPr>
              <a:t>2.4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× </a:t>
            </a:r>
            <a:r>
              <a:rPr sz="2400" spc="-5" dirty="0">
                <a:latin typeface="Calibri"/>
                <a:cs typeface="Calibri"/>
              </a:rPr>
              <a:t>108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m/s.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595"/>
              </a:lnSpc>
              <a:spcBef>
                <a:spcPts val="1725"/>
              </a:spcBef>
            </a:pPr>
            <a:r>
              <a:rPr sz="2400" b="1" spc="-5" dirty="0">
                <a:solidFill>
                  <a:srgbClr val="00AFEF"/>
                </a:solidFill>
                <a:latin typeface="Calibri"/>
                <a:cs typeface="Calibri"/>
              </a:rPr>
              <a:t>Solution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595"/>
              </a:lnSpc>
            </a:pPr>
            <a:r>
              <a:rPr sz="2400" spc="-45" dirty="0">
                <a:latin typeface="Calibri"/>
                <a:cs typeface="Calibri"/>
              </a:rPr>
              <a:t>We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calculate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propagation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transmission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5" dirty="0">
                <a:latin typeface="Calibri"/>
                <a:cs typeface="Calibri"/>
              </a:rPr>
              <a:t> follows: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891" y="5151882"/>
            <a:ext cx="8538210" cy="896619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625"/>
              </a:spcBef>
            </a:pPr>
            <a:r>
              <a:rPr sz="2200" spc="-5" dirty="0">
                <a:latin typeface="Calibri"/>
                <a:cs typeface="Calibri"/>
              </a:rPr>
              <a:t>Note </a:t>
            </a:r>
            <a:r>
              <a:rPr sz="2200" spc="-10" dirty="0">
                <a:latin typeface="Calibri"/>
                <a:cs typeface="Calibri"/>
              </a:rPr>
              <a:t>that </a:t>
            </a:r>
            <a:r>
              <a:rPr sz="2200" spc="-5" dirty="0">
                <a:latin typeface="Calibri"/>
                <a:cs typeface="Calibri"/>
              </a:rPr>
              <a:t>in this </a:t>
            </a:r>
            <a:r>
              <a:rPr sz="2200" spc="-10" dirty="0">
                <a:latin typeface="Calibri"/>
                <a:cs typeface="Calibri"/>
              </a:rPr>
              <a:t>case, because </a:t>
            </a:r>
            <a:r>
              <a:rPr sz="2200" spc="-5" dirty="0">
                <a:latin typeface="Calibri"/>
                <a:cs typeface="Calibri"/>
              </a:rPr>
              <a:t>the message is very </a:t>
            </a:r>
            <a:r>
              <a:rPr sz="2200" dirty="0">
                <a:latin typeface="Calibri"/>
                <a:cs typeface="Calibri"/>
              </a:rPr>
              <a:t>long </a:t>
            </a:r>
            <a:r>
              <a:rPr sz="2200" spc="-5" dirty="0">
                <a:latin typeface="Calibri"/>
                <a:cs typeface="Calibri"/>
              </a:rPr>
              <a:t>and the </a:t>
            </a:r>
            <a:r>
              <a:rPr sz="2200" spc="-10" dirty="0">
                <a:latin typeface="Calibri"/>
                <a:cs typeface="Calibri"/>
              </a:rPr>
              <a:t>bandwidth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not very </a:t>
            </a:r>
            <a:r>
              <a:rPr sz="2200" spc="-5" dirty="0">
                <a:latin typeface="Calibri"/>
                <a:cs typeface="Calibri"/>
              </a:rPr>
              <a:t>high, the </a:t>
            </a:r>
            <a:r>
              <a:rPr sz="2200" spc="-10" dirty="0">
                <a:latin typeface="Calibri"/>
                <a:cs typeface="Calibri"/>
              </a:rPr>
              <a:t>dominant </a:t>
            </a:r>
            <a:r>
              <a:rPr sz="2200" spc="-15" dirty="0">
                <a:latin typeface="Calibri"/>
                <a:cs typeface="Calibri"/>
              </a:rPr>
              <a:t>factor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 the </a:t>
            </a:r>
            <a:r>
              <a:rPr sz="2200" spc="-10" dirty="0">
                <a:latin typeface="Calibri"/>
                <a:cs typeface="Calibri"/>
              </a:rPr>
              <a:t>transmission </a:t>
            </a:r>
            <a:r>
              <a:rPr sz="2200" spc="-5" dirty="0">
                <a:latin typeface="Calibri"/>
                <a:cs typeface="Calibri"/>
              </a:rPr>
              <a:t>time, </a:t>
            </a:r>
            <a:r>
              <a:rPr sz="2200" spc="-10" dirty="0">
                <a:latin typeface="Calibri"/>
                <a:cs typeface="Calibri"/>
              </a:rPr>
              <a:t>not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propagation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time.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propagation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time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ignored.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507997" y="3295650"/>
            <a:ext cx="6117590" cy="1689100"/>
            <a:chOff x="1507997" y="3295650"/>
            <a:chExt cx="6117590" cy="16891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65147" y="3352800"/>
              <a:ext cx="5984911" cy="157429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507998" y="3295649"/>
              <a:ext cx="6117590" cy="1689100"/>
            </a:xfrm>
            <a:custGeom>
              <a:avLst/>
              <a:gdLst/>
              <a:ahLst/>
              <a:cxnLst/>
              <a:rect l="l" t="t" r="r" b="b"/>
              <a:pathLst>
                <a:path w="6117590" h="1689100">
                  <a:moveTo>
                    <a:pt x="6071616" y="45720"/>
                  </a:moveTo>
                  <a:lnTo>
                    <a:pt x="45720" y="45720"/>
                  </a:lnTo>
                  <a:lnTo>
                    <a:pt x="45720" y="57150"/>
                  </a:lnTo>
                  <a:lnTo>
                    <a:pt x="45720" y="1631950"/>
                  </a:lnTo>
                  <a:lnTo>
                    <a:pt x="45720" y="1643380"/>
                  </a:lnTo>
                  <a:lnTo>
                    <a:pt x="6071616" y="1643380"/>
                  </a:lnTo>
                  <a:lnTo>
                    <a:pt x="6071616" y="1631950"/>
                  </a:lnTo>
                  <a:lnTo>
                    <a:pt x="57150" y="1631950"/>
                  </a:lnTo>
                  <a:lnTo>
                    <a:pt x="57150" y="57150"/>
                  </a:lnTo>
                  <a:lnTo>
                    <a:pt x="6060186" y="57150"/>
                  </a:lnTo>
                  <a:lnTo>
                    <a:pt x="6060186" y="1631442"/>
                  </a:lnTo>
                  <a:lnTo>
                    <a:pt x="6071616" y="1631442"/>
                  </a:lnTo>
                  <a:lnTo>
                    <a:pt x="6071616" y="57150"/>
                  </a:lnTo>
                  <a:lnTo>
                    <a:pt x="6071616" y="45720"/>
                  </a:lnTo>
                  <a:close/>
                </a:path>
                <a:path w="6117590" h="1689100">
                  <a:moveTo>
                    <a:pt x="6117336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0" y="1654810"/>
                  </a:lnTo>
                  <a:lnTo>
                    <a:pt x="0" y="1689100"/>
                  </a:lnTo>
                  <a:lnTo>
                    <a:pt x="6117336" y="1689100"/>
                  </a:lnTo>
                  <a:lnTo>
                    <a:pt x="6117336" y="1654810"/>
                  </a:lnTo>
                  <a:lnTo>
                    <a:pt x="34290" y="1654810"/>
                  </a:lnTo>
                  <a:lnTo>
                    <a:pt x="34290" y="34290"/>
                  </a:lnTo>
                  <a:lnTo>
                    <a:pt x="6083046" y="34290"/>
                  </a:lnTo>
                  <a:lnTo>
                    <a:pt x="6083046" y="1654302"/>
                  </a:lnTo>
                  <a:lnTo>
                    <a:pt x="6117336" y="1654302"/>
                  </a:lnTo>
                  <a:lnTo>
                    <a:pt x="6117336" y="34290"/>
                  </a:lnTo>
                  <a:lnTo>
                    <a:pt x="6117336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3.</a:t>
            </a: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dirty="0"/>
              <a:t>NRC,</a:t>
            </a:r>
            <a:r>
              <a:rPr spc="-25" dirty="0"/>
              <a:t> </a:t>
            </a:r>
            <a:r>
              <a:rPr spc="-5" dirty="0"/>
              <a:t>MAY2020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26094" y="6426809"/>
            <a:ext cx="3105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solidFill>
                  <a:srgbClr val="888888"/>
                </a:solidFill>
                <a:latin typeface="Cambria"/>
                <a:cs typeface="Cambria"/>
              </a:rPr>
              <a:t>3</a:t>
            </a:r>
            <a:r>
              <a:rPr sz="1200" dirty="0">
                <a:solidFill>
                  <a:srgbClr val="888888"/>
                </a:solidFill>
                <a:latin typeface="Cambria"/>
                <a:cs typeface="Cambria"/>
              </a:rPr>
              <a:t>.</a:t>
            </a:r>
            <a:r>
              <a:rPr sz="1200" spc="-10" dirty="0">
                <a:solidFill>
                  <a:srgbClr val="888888"/>
                </a:solidFill>
                <a:latin typeface="Cambria"/>
                <a:cs typeface="Cambria"/>
              </a:rPr>
              <a:t>37</a:t>
            </a:r>
            <a:endParaRPr sz="12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9412" y="1482852"/>
            <a:ext cx="7880604" cy="389229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462" y="251536"/>
            <a:ext cx="8788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775065" algn="l"/>
              </a:tabLst>
            </a:pPr>
            <a:r>
              <a:rPr sz="4400" b="1" u="heavy" spc="1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4400" b="1" u="heavy" spc="-265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Attenuation	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1070558"/>
            <a:ext cx="8540115" cy="291973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15"/>
              </a:spcBef>
            </a:pPr>
            <a:r>
              <a:rPr sz="2600" b="1" spc="-20" dirty="0">
                <a:latin typeface="Calibri"/>
                <a:cs typeface="Calibri"/>
              </a:rPr>
              <a:t>Attenuation </a:t>
            </a:r>
            <a:r>
              <a:rPr sz="2600" dirty="0">
                <a:latin typeface="Calibri"/>
                <a:cs typeface="Calibri"/>
              </a:rPr>
              <a:t>means a loss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35" dirty="0">
                <a:latin typeface="Calibri"/>
                <a:cs typeface="Calibri"/>
              </a:rPr>
              <a:t>energy. </a:t>
            </a:r>
            <a:r>
              <a:rPr sz="2600" dirty="0">
                <a:latin typeface="Calibri"/>
                <a:cs typeface="Calibri"/>
              </a:rPr>
              <a:t>When a </a:t>
            </a:r>
            <a:r>
              <a:rPr sz="2600" spc="-5" dirty="0">
                <a:latin typeface="Calibri"/>
                <a:cs typeface="Calibri"/>
              </a:rPr>
              <a:t>signal, simple </a:t>
            </a:r>
            <a:r>
              <a:rPr sz="2600" spc="-10" dirty="0">
                <a:latin typeface="Calibri"/>
                <a:cs typeface="Calibri"/>
              </a:rPr>
              <a:t>or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composite,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travels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through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medium,</a:t>
            </a:r>
            <a:r>
              <a:rPr sz="2600" dirty="0">
                <a:latin typeface="Calibri"/>
                <a:cs typeface="Calibri"/>
              </a:rPr>
              <a:t> it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loses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some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dirty="0">
                <a:latin typeface="Calibri"/>
                <a:cs typeface="Calibri"/>
              </a:rPr>
              <a:t> its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energy</a:t>
            </a:r>
            <a:r>
              <a:rPr sz="2600" spc="50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50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overcoming</a:t>
            </a:r>
            <a:r>
              <a:rPr sz="2600" spc="50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509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resistance</a:t>
            </a:r>
            <a:r>
              <a:rPr sz="2600" spc="5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50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509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medium.</a:t>
            </a:r>
            <a:r>
              <a:rPr sz="2600" spc="509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That</a:t>
            </a:r>
            <a:r>
              <a:rPr sz="2600" spc="509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why</a:t>
            </a:r>
            <a:r>
              <a:rPr sz="2600" spc="1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1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wire</a:t>
            </a:r>
            <a:r>
              <a:rPr sz="2600" spc="1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carrying</a:t>
            </a:r>
            <a:r>
              <a:rPr sz="2600" spc="1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electric</a:t>
            </a:r>
            <a:r>
              <a:rPr sz="2600" spc="1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signals</a:t>
            </a:r>
            <a:r>
              <a:rPr sz="2600" spc="15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gets</a:t>
            </a:r>
            <a:r>
              <a:rPr sz="2600" spc="1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warm,</a:t>
            </a:r>
            <a:r>
              <a:rPr sz="2600" spc="1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if</a:t>
            </a:r>
            <a:r>
              <a:rPr sz="2600" spc="1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not</a:t>
            </a:r>
            <a:r>
              <a:rPr sz="2600" spc="1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hot,</a:t>
            </a:r>
            <a:r>
              <a:rPr sz="2600" spc="14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after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while. </a:t>
            </a:r>
            <a:r>
              <a:rPr sz="2600" spc="-5" dirty="0">
                <a:latin typeface="Calibri"/>
                <a:cs typeface="Calibri"/>
              </a:rPr>
              <a:t>Some of the electrical </a:t>
            </a:r>
            <a:r>
              <a:rPr sz="2600" spc="-10" dirty="0">
                <a:latin typeface="Calibri"/>
                <a:cs typeface="Calibri"/>
              </a:rPr>
              <a:t>energy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" dirty="0">
                <a:latin typeface="Calibri"/>
                <a:cs typeface="Calibri"/>
              </a:rPr>
              <a:t>the signal </a:t>
            </a:r>
            <a:r>
              <a:rPr sz="2600" spc="-10" dirty="0">
                <a:latin typeface="Calibri"/>
                <a:cs typeface="Calibri"/>
              </a:rPr>
              <a:t>is </a:t>
            </a:r>
            <a:r>
              <a:rPr sz="2600" spc="-20" dirty="0">
                <a:latin typeface="Calibri"/>
                <a:cs typeface="Calibri"/>
              </a:rPr>
              <a:t>converted </a:t>
            </a:r>
            <a:r>
              <a:rPr sz="2600" spc="-15" dirty="0">
                <a:latin typeface="Calibri"/>
                <a:cs typeface="Calibri"/>
              </a:rPr>
              <a:t> to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heat.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20" dirty="0">
                <a:latin typeface="Calibri"/>
                <a:cs typeface="Calibri"/>
              </a:rPr>
              <a:t>To</a:t>
            </a:r>
            <a:r>
              <a:rPr sz="2600" spc="-114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compensate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this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loss, </a:t>
            </a:r>
            <a:r>
              <a:rPr sz="2600" spc="-5" dirty="0">
                <a:latin typeface="Calibri"/>
                <a:cs typeface="Calibri"/>
              </a:rPr>
              <a:t>amplifiers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spc="-5" dirty="0">
                <a:latin typeface="Calibri"/>
                <a:cs typeface="Calibri"/>
              </a:rPr>
              <a:t> used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to 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amplify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signal.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Following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figure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shows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effect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of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attenuation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amplification.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24920" y="4201175"/>
            <a:ext cx="5433752" cy="188782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057515" y="6392092"/>
            <a:ext cx="40449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spc="-5" dirty="0">
                <a:solidFill>
                  <a:srgbClr val="E7E6E6"/>
                </a:solidFill>
                <a:latin typeface="Arial"/>
                <a:cs typeface="Arial"/>
              </a:rPr>
              <a:t>3.</a:t>
            </a:r>
            <a:fld id="{81D60167-4931-47E6-BA6A-407CBD079E47}" type="slidenum">
              <a:rPr sz="2000" b="1" spc="-5" dirty="0">
                <a:solidFill>
                  <a:srgbClr val="E7E6E6"/>
                </a:solidFill>
                <a:latin typeface="Arial"/>
                <a:cs typeface="Arial"/>
              </a:rPr>
              <a:t>4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dirty="0"/>
              <a:t>NRC,</a:t>
            </a:r>
            <a:r>
              <a:rPr spc="-25" dirty="0"/>
              <a:t> </a:t>
            </a:r>
            <a:r>
              <a:rPr spc="-5" dirty="0"/>
              <a:t>MAY2020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462" y="251536"/>
            <a:ext cx="8788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775065" algn="l"/>
              </a:tabLst>
            </a:pPr>
            <a:r>
              <a:rPr sz="4400" b="1" u="heavy" spc="1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4400" b="1" u="heavy" spc="-28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Decibel	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1070558"/>
            <a:ext cx="8540115" cy="220662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1300" marR="5080" indent="-228600">
              <a:lnSpc>
                <a:spcPts val="2810"/>
              </a:lnSpc>
              <a:spcBef>
                <a:spcPts val="45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14" dirty="0">
                <a:latin typeface="Calibri"/>
                <a:cs typeface="Calibri"/>
              </a:rPr>
              <a:t>To</a:t>
            </a:r>
            <a:r>
              <a:rPr sz="2600" spc="1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show</a:t>
            </a:r>
            <a:r>
              <a:rPr sz="2600" spc="1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that</a:t>
            </a:r>
            <a:r>
              <a:rPr sz="2600" spc="1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16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signal</a:t>
            </a:r>
            <a:r>
              <a:rPr sz="2600" spc="16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has</a:t>
            </a:r>
            <a:r>
              <a:rPr sz="2600" spc="1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lost</a:t>
            </a:r>
            <a:r>
              <a:rPr sz="2600" spc="1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or</a:t>
            </a:r>
            <a:r>
              <a:rPr sz="2600" spc="1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gained</a:t>
            </a:r>
            <a:r>
              <a:rPr sz="2600" spc="15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strength,</a:t>
            </a:r>
            <a:r>
              <a:rPr sz="2600" spc="17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we</a:t>
            </a:r>
            <a:r>
              <a:rPr sz="2600" spc="16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</a:t>
            </a:r>
            <a:r>
              <a:rPr sz="2600" spc="15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concept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decibel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(dB).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ts val="2610"/>
              </a:lnSpc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14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decibel</a:t>
            </a:r>
            <a:r>
              <a:rPr sz="2600" spc="1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measures</a:t>
            </a:r>
            <a:r>
              <a:rPr sz="2600" spc="1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16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relative</a:t>
            </a:r>
            <a:r>
              <a:rPr sz="2600" spc="14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strengths</a:t>
            </a:r>
            <a:r>
              <a:rPr sz="2600" spc="1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1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two</a:t>
            </a:r>
            <a:r>
              <a:rPr sz="2600" spc="15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signals</a:t>
            </a:r>
            <a:r>
              <a:rPr sz="2600" spc="1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or</a:t>
            </a:r>
            <a:endParaRPr sz="2600">
              <a:latin typeface="Calibri"/>
              <a:cs typeface="Calibri"/>
            </a:endParaRPr>
          </a:p>
          <a:p>
            <a:pPr marL="241300">
              <a:lnSpc>
                <a:spcPts val="2810"/>
              </a:lnSpc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 signal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at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two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different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points.</a:t>
            </a:r>
            <a:endParaRPr sz="2600">
              <a:latin typeface="Calibri"/>
              <a:cs typeface="Calibri"/>
            </a:endParaRPr>
          </a:p>
          <a:p>
            <a:pPr marL="241300" marR="5715" indent="-228600">
              <a:lnSpc>
                <a:spcPts val="2810"/>
              </a:lnSpc>
              <a:spcBef>
                <a:spcPts val="20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9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decibel</a:t>
            </a:r>
            <a:r>
              <a:rPr sz="2600" spc="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1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negative</a:t>
            </a:r>
            <a:r>
              <a:rPr sz="2600" spc="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if</a:t>
            </a:r>
            <a:r>
              <a:rPr sz="2600" spc="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9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signal</a:t>
            </a:r>
            <a:r>
              <a:rPr sz="2600" spc="9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1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attenuated</a:t>
            </a:r>
            <a:r>
              <a:rPr sz="2600" spc="9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and</a:t>
            </a:r>
            <a:r>
              <a:rPr sz="2600" spc="1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positive</a:t>
            </a:r>
            <a:r>
              <a:rPr sz="2600" spc="9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if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 signal </a:t>
            </a:r>
            <a:r>
              <a:rPr sz="2600" dirty="0">
                <a:latin typeface="Calibri"/>
                <a:cs typeface="Calibri"/>
              </a:rPr>
              <a:t>is amplified.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891" y="4637913"/>
            <a:ext cx="8540115" cy="77978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41300" marR="5080" indent="-228600">
              <a:lnSpc>
                <a:spcPts val="2810"/>
              </a:lnSpc>
              <a:spcBef>
                <a:spcPts val="455"/>
              </a:spcBef>
              <a:buFont typeface="Arial MT"/>
              <a:buChar char="•"/>
              <a:tabLst>
                <a:tab pos="241300" algn="l"/>
                <a:tab pos="1250315" algn="l"/>
                <a:tab pos="1746885" algn="l"/>
                <a:tab pos="2413000" algn="l"/>
                <a:tab pos="2909570" algn="l"/>
                <a:tab pos="3504565" algn="l"/>
                <a:tab pos="4112260" algn="l"/>
                <a:tab pos="5255895" algn="l"/>
                <a:tab pos="5690235" algn="l"/>
                <a:tab pos="6008370" algn="l"/>
                <a:tab pos="6936740" algn="l"/>
                <a:tab pos="7363459" algn="l"/>
                <a:tab pos="8359140" algn="l"/>
              </a:tabLst>
            </a:pPr>
            <a:r>
              <a:rPr sz="2600" dirty="0">
                <a:latin typeface="Calibri"/>
                <a:cs typeface="Calibri"/>
              </a:rPr>
              <a:t>whe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	</a:t>
            </a:r>
            <a:r>
              <a:rPr sz="2600" spc="-5" dirty="0">
                <a:latin typeface="Calibri"/>
                <a:cs typeface="Calibri"/>
              </a:rPr>
              <a:t>P</a:t>
            </a:r>
            <a:r>
              <a:rPr sz="2600" dirty="0">
                <a:latin typeface="Calibri"/>
                <a:cs typeface="Calibri"/>
              </a:rPr>
              <a:t>1	and	</a:t>
            </a:r>
            <a:r>
              <a:rPr sz="2600" spc="-15" dirty="0">
                <a:latin typeface="Calibri"/>
                <a:cs typeface="Calibri"/>
              </a:rPr>
              <a:t>P</a:t>
            </a:r>
            <a:r>
              <a:rPr sz="2600" dirty="0">
                <a:latin typeface="Calibri"/>
                <a:cs typeface="Calibri"/>
              </a:rPr>
              <a:t>2	a</a:t>
            </a:r>
            <a:r>
              <a:rPr sz="2600" spc="-35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e	the	</a:t>
            </a:r>
            <a:r>
              <a:rPr sz="2600" spc="-5" dirty="0">
                <a:latin typeface="Calibri"/>
                <a:cs typeface="Calibri"/>
              </a:rPr>
              <a:t>p</a:t>
            </a:r>
            <a:r>
              <a:rPr sz="2600" spc="-20" dirty="0">
                <a:latin typeface="Calibri"/>
                <a:cs typeface="Calibri"/>
              </a:rPr>
              <a:t>o</a:t>
            </a:r>
            <a:r>
              <a:rPr sz="2600" spc="-30" dirty="0">
                <a:latin typeface="Calibri"/>
                <a:cs typeface="Calibri"/>
              </a:rPr>
              <a:t>w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50" dirty="0">
                <a:latin typeface="Calibri"/>
                <a:cs typeface="Calibri"/>
              </a:rPr>
              <a:t>r</a:t>
            </a:r>
            <a:r>
              <a:rPr sz="2600" dirty="0">
                <a:latin typeface="Calibri"/>
                <a:cs typeface="Calibri"/>
              </a:rPr>
              <a:t>s	</a:t>
            </a:r>
            <a:r>
              <a:rPr sz="2600" spc="-10" dirty="0">
                <a:latin typeface="Calibri"/>
                <a:cs typeface="Calibri"/>
              </a:rPr>
              <a:t>o</a:t>
            </a:r>
            <a:r>
              <a:rPr sz="2600" dirty="0">
                <a:latin typeface="Calibri"/>
                <a:cs typeface="Calibri"/>
              </a:rPr>
              <a:t>f	a	</a:t>
            </a:r>
            <a:r>
              <a:rPr sz="2600" spc="-5" dirty="0">
                <a:latin typeface="Calibri"/>
                <a:cs typeface="Calibri"/>
              </a:rPr>
              <a:t>s</a:t>
            </a:r>
            <a:r>
              <a:rPr sz="2600" spc="-10" dirty="0">
                <a:latin typeface="Calibri"/>
                <a:cs typeface="Calibri"/>
              </a:rPr>
              <a:t>i</a:t>
            </a:r>
            <a:r>
              <a:rPr sz="2600" dirty="0">
                <a:latin typeface="Calibri"/>
                <a:cs typeface="Calibri"/>
              </a:rPr>
              <a:t>gnal	</a:t>
            </a:r>
            <a:r>
              <a:rPr sz="2600" spc="-25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	</a:t>
            </a:r>
            <a:r>
              <a:rPr sz="2600" spc="-5" dirty="0">
                <a:latin typeface="Calibri"/>
                <a:cs typeface="Calibri"/>
              </a:rPr>
              <a:t>p</a:t>
            </a:r>
            <a:r>
              <a:rPr sz="2600" dirty="0">
                <a:latin typeface="Calibri"/>
                <a:cs typeface="Calibri"/>
              </a:rPr>
              <a:t>oi</a:t>
            </a:r>
            <a:r>
              <a:rPr sz="2600" spc="-20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ts	1  and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2, </a:t>
            </a:r>
            <a:r>
              <a:rPr sz="2600" spc="-5" dirty="0">
                <a:latin typeface="Calibri"/>
                <a:cs typeface="Calibri"/>
              </a:rPr>
              <a:t>respectively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5420" y="3571800"/>
            <a:ext cx="2066626" cy="7331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8057515" y="6392092"/>
            <a:ext cx="40449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spc="-5" dirty="0">
                <a:solidFill>
                  <a:srgbClr val="E7E6E6"/>
                </a:solidFill>
                <a:latin typeface="Arial"/>
                <a:cs typeface="Arial"/>
              </a:rPr>
              <a:t>3.</a:t>
            </a:r>
            <a:fld id="{81D60167-4931-47E6-BA6A-407CBD079E47}" type="slidenum">
              <a:rPr sz="2000" b="1" spc="-5" dirty="0">
                <a:solidFill>
                  <a:srgbClr val="E7E6E6"/>
                </a:solidFill>
                <a:latin typeface="Arial"/>
                <a:cs typeface="Arial"/>
              </a:rPr>
              <a:t>5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dirty="0"/>
              <a:t>NRC,</a:t>
            </a:r>
            <a:r>
              <a:rPr spc="-25" dirty="0"/>
              <a:t> </a:t>
            </a:r>
            <a:r>
              <a:rPr spc="-5" dirty="0"/>
              <a:t>MAY2020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462" y="251536"/>
            <a:ext cx="8788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775065" algn="l"/>
              </a:tabLst>
            </a:pPr>
            <a:r>
              <a:rPr sz="4400" b="1" u="heavy" spc="1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4400" b="1" u="heavy" spc="-635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E</a:t>
            </a:r>
            <a:r>
              <a:rPr sz="4400" b="1" u="heavy" spc="-509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x</a:t>
            </a:r>
            <a:r>
              <a:rPr sz="4400" b="1" u="heavy" spc="-33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a</a:t>
            </a:r>
            <a:r>
              <a:rPr sz="4400" b="1" u="heavy" spc="-545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m</a:t>
            </a:r>
            <a:r>
              <a:rPr sz="4400" b="1" u="heavy" spc="-27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p</a:t>
            </a:r>
            <a:r>
              <a:rPr sz="4400" b="1" u="heavy" spc="-18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l</a:t>
            </a:r>
            <a:r>
              <a:rPr sz="4400" b="1" u="heavy" spc="-245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e</a:t>
            </a:r>
            <a:r>
              <a:rPr sz="4400" b="1" u="heavy" spc="-1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4400" b="1" u="heavy" spc="-25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(</a:t>
            </a:r>
            <a:r>
              <a:rPr sz="4400" b="1" u="heavy" spc="-95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1</a:t>
            </a:r>
            <a:r>
              <a:rPr sz="4400" b="1" u="heavy" spc="-275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)</a:t>
            </a:r>
            <a:r>
              <a:rPr sz="4400" b="1" u="heavy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	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1427733"/>
            <a:ext cx="8539480" cy="113601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5080" algn="just">
              <a:lnSpc>
                <a:spcPts val="2810"/>
              </a:lnSpc>
              <a:spcBef>
                <a:spcPts val="455"/>
              </a:spcBef>
            </a:pPr>
            <a:r>
              <a:rPr sz="2600" spc="-5" dirty="0">
                <a:latin typeface="Calibri"/>
                <a:cs typeface="Calibri"/>
              </a:rPr>
              <a:t>Suppose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signal </a:t>
            </a:r>
            <a:r>
              <a:rPr sz="2600" spc="-20" dirty="0">
                <a:latin typeface="Calibri"/>
                <a:cs typeface="Calibri"/>
              </a:rPr>
              <a:t>travels </a:t>
            </a:r>
            <a:r>
              <a:rPr sz="2600" spc="-10" dirty="0">
                <a:latin typeface="Calibri"/>
                <a:cs typeface="Calibri"/>
              </a:rPr>
              <a:t>through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transmission medium </a:t>
            </a:r>
            <a:r>
              <a:rPr sz="2600" dirty="0">
                <a:latin typeface="Calibri"/>
                <a:cs typeface="Calibri"/>
              </a:rPr>
              <a:t>and its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power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reduced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25" dirty="0">
                <a:latin typeface="Calibri"/>
                <a:cs typeface="Calibri"/>
              </a:rPr>
              <a:t>one-half. </a:t>
            </a:r>
            <a:r>
              <a:rPr sz="2600" spc="-5" dirty="0">
                <a:latin typeface="Calibri"/>
                <a:cs typeface="Calibri"/>
              </a:rPr>
              <a:t>This means </a:t>
            </a:r>
            <a:r>
              <a:rPr sz="2600" spc="-10" dirty="0">
                <a:latin typeface="Calibri"/>
                <a:cs typeface="Calibri"/>
              </a:rPr>
              <a:t>that P2 </a:t>
            </a:r>
            <a:r>
              <a:rPr sz="2600" spc="-5" dirty="0">
                <a:latin typeface="Calibri"/>
                <a:cs typeface="Calibri"/>
              </a:rPr>
              <a:t>is (1/2)P1. </a:t>
            </a:r>
            <a:r>
              <a:rPr sz="2600" spc="-10" dirty="0">
                <a:latin typeface="Calibri"/>
                <a:cs typeface="Calibri"/>
              </a:rPr>
              <a:t>In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this</a:t>
            </a:r>
            <a:r>
              <a:rPr sz="2600" spc="-5" dirty="0">
                <a:latin typeface="Calibri"/>
                <a:cs typeface="Calibri"/>
              </a:rPr>
              <a:t> case,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attenuation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(loss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power)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calculated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891" y="4281296"/>
            <a:ext cx="853186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loss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3 </a:t>
            </a:r>
            <a:r>
              <a:rPr sz="2600" spc="-5" dirty="0">
                <a:latin typeface="Calibri"/>
                <a:cs typeface="Calibri"/>
              </a:rPr>
              <a:t>dB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(–3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dB)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equivalent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losing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one-half</a:t>
            </a:r>
            <a:r>
              <a:rPr sz="2600" dirty="0">
                <a:latin typeface="Calibri"/>
                <a:cs typeface="Calibri"/>
              </a:rPr>
              <a:t> 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5" dirty="0">
                <a:latin typeface="Calibri"/>
                <a:cs typeface="Calibri"/>
              </a:rPr>
              <a:t>power.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822197" y="2965450"/>
            <a:ext cx="7341234" cy="842010"/>
            <a:chOff x="822197" y="2965450"/>
            <a:chExt cx="7341234" cy="84201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9347" y="3022092"/>
              <a:ext cx="7226808" cy="72847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22185" y="2965449"/>
              <a:ext cx="7341234" cy="842010"/>
            </a:xfrm>
            <a:custGeom>
              <a:avLst/>
              <a:gdLst/>
              <a:ahLst/>
              <a:cxnLst/>
              <a:rect l="l" t="t" r="r" b="b"/>
              <a:pathLst>
                <a:path w="7341234" h="842010">
                  <a:moveTo>
                    <a:pt x="7295401" y="45720"/>
                  </a:moveTo>
                  <a:lnTo>
                    <a:pt x="7283971" y="45720"/>
                  </a:lnTo>
                  <a:lnTo>
                    <a:pt x="7283971" y="57150"/>
                  </a:lnTo>
                  <a:lnTo>
                    <a:pt x="7283971" y="784860"/>
                  </a:lnTo>
                  <a:lnTo>
                    <a:pt x="57162" y="784860"/>
                  </a:lnTo>
                  <a:lnTo>
                    <a:pt x="57162" y="57150"/>
                  </a:lnTo>
                  <a:lnTo>
                    <a:pt x="7283971" y="57150"/>
                  </a:lnTo>
                  <a:lnTo>
                    <a:pt x="7283971" y="45720"/>
                  </a:lnTo>
                  <a:lnTo>
                    <a:pt x="45732" y="45720"/>
                  </a:lnTo>
                  <a:lnTo>
                    <a:pt x="45732" y="57150"/>
                  </a:lnTo>
                  <a:lnTo>
                    <a:pt x="45732" y="784860"/>
                  </a:lnTo>
                  <a:lnTo>
                    <a:pt x="45732" y="796290"/>
                  </a:lnTo>
                  <a:lnTo>
                    <a:pt x="7295401" y="796290"/>
                  </a:lnTo>
                  <a:lnTo>
                    <a:pt x="7295401" y="785114"/>
                  </a:lnTo>
                  <a:lnTo>
                    <a:pt x="7295401" y="784860"/>
                  </a:lnTo>
                  <a:lnTo>
                    <a:pt x="7295401" y="57150"/>
                  </a:lnTo>
                  <a:lnTo>
                    <a:pt x="7295401" y="56642"/>
                  </a:lnTo>
                  <a:lnTo>
                    <a:pt x="7295401" y="45720"/>
                  </a:lnTo>
                  <a:close/>
                </a:path>
                <a:path w="7341234" h="842010">
                  <a:moveTo>
                    <a:pt x="7341121" y="0"/>
                  </a:moveTo>
                  <a:lnTo>
                    <a:pt x="7306831" y="0"/>
                  </a:lnTo>
                  <a:lnTo>
                    <a:pt x="7306831" y="34290"/>
                  </a:lnTo>
                  <a:lnTo>
                    <a:pt x="7306831" y="807720"/>
                  </a:lnTo>
                  <a:lnTo>
                    <a:pt x="34302" y="807720"/>
                  </a:lnTo>
                  <a:lnTo>
                    <a:pt x="34302" y="34290"/>
                  </a:lnTo>
                  <a:lnTo>
                    <a:pt x="7306831" y="34290"/>
                  </a:lnTo>
                  <a:lnTo>
                    <a:pt x="7306831" y="0"/>
                  </a:lnTo>
                  <a:lnTo>
                    <a:pt x="0" y="0"/>
                  </a:lnTo>
                  <a:lnTo>
                    <a:pt x="0" y="34290"/>
                  </a:lnTo>
                  <a:lnTo>
                    <a:pt x="0" y="807720"/>
                  </a:lnTo>
                  <a:lnTo>
                    <a:pt x="0" y="842010"/>
                  </a:lnTo>
                  <a:lnTo>
                    <a:pt x="7341121" y="842010"/>
                  </a:lnTo>
                  <a:lnTo>
                    <a:pt x="7341121" y="807974"/>
                  </a:lnTo>
                  <a:lnTo>
                    <a:pt x="7341121" y="807720"/>
                  </a:lnTo>
                  <a:lnTo>
                    <a:pt x="7341121" y="34290"/>
                  </a:lnTo>
                  <a:lnTo>
                    <a:pt x="7341121" y="33782"/>
                  </a:lnTo>
                  <a:lnTo>
                    <a:pt x="7341121" y="0"/>
                  </a:lnTo>
                  <a:close/>
                </a:path>
              </a:pathLst>
            </a:custGeom>
            <a:solidFill>
              <a:srgbClr val="944F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057515" y="6392092"/>
            <a:ext cx="40449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spc="-5" dirty="0">
                <a:solidFill>
                  <a:srgbClr val="E7E6E6"/>
                </a:solidFill>
                <a:latin typeface="Arial"/>
                <a:cs typeface="Arial"/>
              </a:rPr>
              <a:t>3.</a:t>
            </a:r>
            <a:fld id="{81D60167-4931-47E6-BA6A-407CBD079E47}" type="slidenum">
              <a:rPr sz="2000" b="1" spc="-5" dirty="0">
                <a:solidFill>
                  <a:srgbClr val="E7E6E6"/>
                </a:solidFill>
                <a:latin typeface="Arial"/>
                <a:cs typeface="Arial"/>
              </a:rPr>
              <a:t>6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dirty="0"/>
              <a:t>NRC,</a:t>
            </a:r>
            <a:r>
              <a:rPr spc="-25" dirty="0"/>
              <a:t> </a:t>
            </a:r>
            <a:r>
              <a:rPr spc="-5" dirty="0"/>
              <a:t>MAY2020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462" y="251536"/>
            <a:ext cx="8788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775065" algn="l"/>
              </a:tabLst>
            </a:pPr>
            <a:r>
              <a:rPr sz="4400" b="1" u="heavy" spc="1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4400" b="1" u="heavy" spc="-635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E</a:t>
            </a:r>
            <a:r>
              <a:rPr sz="4400" b="1" u="heavy" spc="-509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x</a:t>
            </a:r>
            <a:r>
              <a:rPr sz="4400" b="1" u="heavy" spc="-33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a</a:t>
            </a:r>
            <a:r>
              <a:rPr sz="4400" b="1" u="heavy" spc="-545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m</a:t>
            </a:r>
            <a:r>
              <a:rPr sz="4400" b="1" u="heavy" spc="-27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p</a:t>
            </a:r>
            <a:r>
              <a:rPr sz="4400" b="1" u="heavy" spc="-18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l</a:t>
            </a:r>
            <a:r>
              <a:rPr sz="4400" b="1" u="heavy" spc="-245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e</a:t>
            </a:r>
            <a:r>
              <a:rPr sz="4400" b="1" u="heavy" spc="-1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4400" b="1" u="heavy" spc="-25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(</a:t>
            </a:r>
            <a:r>
              <a:rPr sz="4400" b="1" u="heavy" spc="-95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2</a:t>
            </a:r>
            <a:r>
              <a:rPr sz="4400" b="1" u="heavy" spc="-275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)</a:t>
            </a:r>
            <a:r>
              <a:rPr sz="4400" b="1" u="heavy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	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1427733"/>
            <a:ext cx="8540750" cy="1136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965"/>
              </a:lnSpc>
              <a:spcBef>
                <a:spcPts val="105"/>
              </a:spcBef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6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signal</a:t>
            </a:r>
            <a:r>
              <a:rPr sz="2600" spc="6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travels</a:t>
            </a:r>
            <a:r>
              <a:rPr sz="2600" spc="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through</a:t>
            </a:r>
            <a:r>
              <a:rPr sz="2600" spc="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6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amplifier,</a:t>
            </a:r>
            <a:r>
              <a:rPr sz="2600" spc="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its</a:t>
            </a:r>
            <a:r>
              <a:rPr sz="2600" spc="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power</a:t>
            </a:r>
            <a:r>
              <a:rPr sz="2600" spc="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increased</a:t>
            </a:r>
            <a:endParaRPr sz="2600">
              <a:latin typeface="Calibri"/>
              <a:cs typeface="Calibri"/>
            </a:endParaRPr>
          </a:p>
          <a:p>
            <a:pPr marL="12700" marR="5080">
              <a:lnSpc>
                <a:spcPts val="2810"/>
              </a:lnSpc>
              <a:spcBef>
                <a:spcPts val="195"/>
              </a:spcBef>
              <a:tabLst>
                <a:tab pos="535305" algn="l"/>
                <a:tab pos="1548765" algn="l"/>
                <a:tab pos="2275840" algn="l"/>
                <a:tab pos="3350260" algn="l"/>
                <a:tab pos="4089400" algn="l"/>
                <a:tab pos="4613910" algn="l"/>
                <a:tab pos="4965700" algn="l"/>
                <a:tab pos="5827395" algn="l"/>
                <a:tab pos="6097270" algn="l"/>
                <a:tab pos="6541770" algn="l"/>
                <a:tab pos="7218680" algn="l"/>
                <a:tab pos="8078470" algn="l"/>
              </a:tabLst>
            </a:pPr>
            <a:r>
              <a:rPr sz="2600" dirty="0">
                <a:latin typeface="Calibri"/>
                <a:cs typeface="Calibri"/>
              </a:rPr>
              <a:t>10	ti</a:t>
            </a:r>
            <a:r>
              <a:rPr sz="2600" spc="-15" dirty="0">
                <a:latin typeface="Calibri"/>
                <a:cs typeface="Calibri"/>
              </a:rPr>
              <a:t>m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5" dirty="0">
                <a:latin typeface="Calibri"/>
                <a:cs typeface="Calibri"/>
              </a:rPr>
              <a:t>s</a:t>
            </a:r>
            <a:r>
              <a:rPr sz="2600" dirty="0">
                <a:latin typeface="Calibri"/>
                <a:cs typeface="Calibri"/>
              </a:rPr>
              <a:t>.	</a:t>
            </a:r>
            <a:r>
              <a:rPr sz="2600" spc="-5" dirty="0">
                <a:latin typeface="Calibri"/>
                <a:cs typeface="Calibri"/>
              </a:rPr>
              <a:t>Thi</a:t>
            </a:r>
            <a:r>
              <a:rPr sz="2600" dirty="0">
                <a:latin typeface="Calibri"/>
                <a:cs typeface="Calibri"/>
              </a:rPr>
              <a:t>s	me</a:t>
            </a:r>
            <a:r>
              <a:rPr sz="2600" spc="-20" dirty="0">
                <a:latin typeface="Calibri"/>
                <a:cs typeface="Calibri"/>
              </a:rPr>
              <a:t>a</a:t>
            </a:r>
            <a:r>
              <a:rPr sz="2600" spc="-15" dirty="0">
                <a:latin typeface="Calibri"/>
                <a:cs typeface="Calibri"/>
              </a:rPr>
              <a:t>n</a:t>
            </a:r>
            <a:r>
              <a:rPr sz="2600" dirty="0">
                <a:latin typeface="Calibri"/>
                <a:cs typeface="Calibri"/>
              </a:rPr>
              <a:t>s	th</a:t>
            </a:r>
            <a:r>
              <a:rPr sz="2600" spc="-20" dirty="0">
                <a:latin typeface="Calibri"/>
                <a:cs typeface="Calibri"/>
              </a:rPr>
              <a:t>a</a:t>
            </a:r>
            <a:r>
              <a:rPr sz="2600" dirty="0">
                <a:latin typeface="Calibri"/>
                <a:cs typeface="Calibri"/>
              </a:rPr>
              <a:t>t	</a:t>
            </a:r>
            <a:r>
              <a:rPr sz="2600" spc="-5" dirty="0">
                <a:latin typeface="Calibri"/>
                <a:cs typeface="Calibri"/>
              </a:rPr>
              <a:t>P</a:t>
            </a:r>
            <a:r>
              <a:rPr sz="2600" dirty="0">
                <a:latin typeface="Calibri"/>
                <a:cs typeface="Calibri"/>
              </a:rPr>
              <a:t>2	=	10</a:t>
            </a:r>
            <a:r>
              <a:rPr sz="2600" spc="-5" dirty="0">
                <a:latin typeface="Calibri"/>
                <a:cs typeface="Calibri"/>
              </a:rPr>
              <a:t>P</a:t>
            </a:r>
            <a:r>
              <a:rPr sz="2600" dirty="0">
                <a:latin typeface="Calibri"/>
                <a:cs typeface="Calibri"/>
              </a:rPr>
              <a:t>1	.	In	this	</a:t>
            </a:r>
            <a:r>
              <a:rPr sz="2600" spc="-25" dirty="0">
                <a:latin typeface="Calibri"/>
                <a:cs typeface="Calibri"/>
              </a:rPr>
              <a:t>c</a:t>
            </a:r>
            <a:r>
              <a:rPr sz="2600" dirty="0">
                <a:latin typeface="Calibri"/>
                <a:cs typeface="Calibri"/>
              </a:rPr>
              <a:t>ase,	the  </a:t>
            </a:r>
            <a:r>
              <a:rPr sz="2600" spc="-5" dirty="0">
                <a:latin typeface="Calibri"/>
                <a:cs typeface="Calibri"/>
              </a:rPr>
              <a:t>amplification</a:t>
            </a:r>
            <a:r>
              <a:rPr sz="2600" spc="-10" dirty="0">
                <a:latin typeface="Calibri"/>
                <a:cs typeface="Calibri"/>
              </a:rPr>
              <a:t> (gain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10" dirty="0">
                <a:latin typeface="Calibri"/>
                <a:cs typeface="Calibri"/>
              </a:rPr>
              <a:t>power)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be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calculated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533650" y="2961639"/>
            <a:ext cx="3525520" cy="934719"/>
            <a:chOff x="2533650" y="2961639"/>
            <a:chExt cx="3525520" cy="934719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90800" y="3019043"/>
              <a:ext cx="3410712" cy="81991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33650" y="2961639"/>
              <a:ext cx="3525520" cy="934719"/>
            </a:xfrm>
            <a:custGeom>
              <a:avLst/>
              <a:gdLst/>
              <a:ahLst/>
              <a:cxnLst/>
              <a:rect l="l" t="t" r="r" b="b"/>
              <a:pathLst>
                <a:path w="3525520" h="934720">
                  <a:moveTo>
                    <a:pt x="3502152" y="57404"/>
                  </a:moveTo>
                  <a:lnTo>
                    <a:pt x="3467862" y="57404"/>
                  </a:lnTo>
                  <a:lnTo>
                    <a:pt x="3467862" y="877316"/>
                  </a:lnTo>
                  <a:lnTo>
                    <a:pt x="3502152" y="877316"/>
                  </a:lnTo>
                  <a:lnTo>
                    <a:pt x="3502152" y="57404"/>
                  </a:lnTo>
                  <a:close/>
                </a:path>
                <a:path w="3525520" h="934720">
                  <a:moveTo>
                    <a:pt x="3502152" y="22860"/>
                  </a:moveTo>
                  <a:lnTo>
                    <a:pt x="22860" y="22860"/>
                  </a:lnTo>
                  <a:lnTo>
                    <a:pt x="22860" y="57150"/>
                  </a:lnTo>
                  <a:lnTo>
                    <a:pt x="22860" y="877570"/>
                  </a:lnTo>
                  <a:lnTo>
                    <a:pt x="22860" y="911860"/>
                  </a:lnTo>
                  <a:lnTo>
                    <a:pt x="3502152" y="911860"/>
                  </a:lnTo>
                  <a:lnTo>
                    <a:pt x="3502152" y="877570"/>
                  </a:lnTo>
                  <a:lnTo>
                    <a:pt x="57150" y="877570"/>
                  </a:lnTo>
                  <a:lnTo>
                    <a:pt x="57150" y="57150"/>
                  </a:lnTo>
                  <a:lnTo>
                    <a:pt x="3502152" y="57150"/>
                  </a:lnTo>
                  <a:lnTo>
                    <a:pt x="3502152" y="22860"/>
                  </a:lnTo>
                  <a:close/>
                </a:path>
                <a:path w="3525520" h="934720">
                  <a:moveTo>
                    <a:pt x="3525012" y="11684"/>
                  </a:moveTo>
                  <a:lnTo>
                    <a:pt x="3513582" y="11684"/>
                  </a:lnTo>
                  <a:lnTo>
                    <a:pt x="3513582" y="923036"/>
                  </a:lnTo>
                  <a:lnTo>
                    <a:pt x="3525012" y="923036"/>
                  </a:lnTo>
                  <a:lnTo>
                    <a:pt x="3525012" y="11684"/>
                  </a:lnTo>
                  <a:close/>
                </a:path>
                <a:path w="3525520" h="934720">
                  <a:moveTo>
                    <a:pt x="3525012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0" y="923290"/>
                  </a:lnTo>
                  <a:lnTo>
                    <a:pt x="0" y="934720"/>
                  </a:lnTo>
                  <a:lnTo>
                    <a:pt x="3525012" y="934720"/>
                  </a:lnTo>
                  <a:lnTo>
                    <a:pt x="3525012" y="923290"/>
                  </a:lnTo>
                  <a:lnTo>
                    <a:pt x="11430" y="923290"/>
                  </a:lnTo>
                  <a:lnTo>
                    <a:pt x="11430" y="11430"/>
                  </a:lnTo>
                  <a:lnTo>
                    <a:pt x="3525012" y="11430"/>
                  </a:lnTo>
                  <a:lnTo>
                    <a:pt x="3525012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2530601" y="4279900"/>
            <a:ext cx="3560445" cy="744220"/>
            <a:chOff x="2530601" y="4279900"/>
            <a:chExt cx="3560445" cy="74422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87751" y="4337329"/>
              <a:ext cx="3436658" cy="62926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530602" y="4279899"/>
              <a:ext cx="3560445" cy="744220"/>
            </a:xfrm>
            <a:custGeom>
              <a:avLst/>
              <a:gdLst/>
              <a:ahLst/>
              <a:cxnLst/>
              <a:rect l="l" t="t" r="r" b="b"/>
              <a:pathLst>
                <a:path w="3560445" h="744220">
                  <a:moveTo>
                    <a:pt x="3537204" y="57404"/>
                  </a:moveTo>
                  <a:lnTo>
                    <a:pt x="3502914" y="57404"/>
                  </a:lnTo>
                  <a:lnTo>
                    <a:pt x="3502914" y="686816"/>
                  </a:lnTo>
                  <a:lnTo>
                    <a:pt x="3537204" y="686816"/>
                  </a:lnTo>
                  <a:lnTo>
                    <a:pt x="3537204" y="57404"/>
                  </a:lnTo>
                  <a:close/>
                </a:path>
                <a:path w="3560445" h="744220">
                  <a:moveTo>
                    <a:pt x="3537204" y="22860"/>
                  </a:moveTo>
                  <a:lnTo>
                    <a:pt x="22860" y="22860"/>
                  </a:lnTo>
                  <a:lnTo>
                    <a:pt x="22860" y="57150"/>
                  </a:lnTo>
                  <a:lnTo>
                    <a:pt x="22860" y="687070"/>
                  </a:lnTo>
                  <a:lnTo>
                    <a:pt x="22860" y="721360"/>
                  </a:lnTo>
                  <a:lnTo>
                    <a:pt x="3537204" y="721360"/>
                  </a:lnTo>
                  <a:lnTo>
                    <a:pt x="3537204" y="687070"/>
                  </a:lnTo>
                  <a:lnTo>
                    <a:pt x="57150" y="687070"/>
                  </a:lnTo>
                  <a:lnTo>
                    <a:pt x="57150" y="57150"/>
                  </a:lnTo>
                  <a:lnTo>
                    <a:pt x="3537204" y="57150"/>
                  </a:lnTo>
                  <a:lnTo>
                    <a:pt x="3537204" y="22860"/>
                  </a:lnTo>
                  <a:close/>
                </a:path>
                <a:path w="3560445" h="744220">
                  <a:moveTo>
                    <a:pt x="3560064" y="11684"/>
                  </a:moveTo>
                  <a:lnTo>
                    <a:pt x="3548634" y="11684"/>
                  </a:lnTo>
                  <a:lnTo>
                    <a:pt x="3548634" y="732536"/>
                  </a:lnTo>
                  <a:lnTo>
                    <a:pt x="3560064" y="732536"/>
                  </a:lnTo>
                  <a:lnTo>
                    <a:pt x="3560064" y="11684"/>
                  </a:lnTo>
                  <a:close/>
                </a:path>
                <a:path w="3560445" h="744220">
                  <a:moveTo>
                    <a:pt x="3560064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0" y="732790"/>
                  </a:lnTo>
                  <a:lnTo>
                    <a:pt x="0" y="744220"/>
                  </a:lnTo>
                  <a:lnTo>
                    <a:pt x="3560064" y="744220"/>
                  </a:lnTo>
                  <a:lnTo>
                    <a:pt x="3560064" y="732790"/>
                  </a:lnTo>
                  <a:lnTo>
                    <a:pt x="11430" y="732790"/>
                  </a:lnTo>
                  <a:lnTo>
                    <a:pt x="11430" y="11430"/>
                  </a:lnTo>
                  <a:lnTo>
                    <a:pt x="3560064" y="11430"/>
                  </a:lnTo>
                  <a:lnTo>
                    <a:pt x="3560064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057515" y="6392092"/>
            <a:ext cx="40449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spc="-5" dirty="0">
                <a:solidFill>
                  <a:srgbClr val="E7E6E6"/>
                </a:solidFill>
                <a:latin typeface="Arial"/>
                <a:cs typeface="Arial"/>
              </a:rPr>
              <a:t>3.</a:t>
            </a:r>
            <a:fld id="{81D60167-4931-47E6-BA6A-407CBD079E47}" type="slidenum">
              <a:rPr sz="2000" b="1" spc="-5" dirty="0">
                <a:solidFill>
                  <a:srgbClr val="E7E6E6"/>
                </a:solidFill>
                <a:latin typeface="Arial"/>
                <a:cs typeface="Arial"/>
              </a:rPr>
              <a:t>7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dirty="0"/>
              <a:t>NRC,</a:t>
            </a:r>
            <a:r>
              <a:rPr spc="-25" dirty="0"/>
              <a:t> </a:t>
            </a:r>
            <a:r>
              <a:rPr spc="-5" dirty="0"/>
              <a:t>MAY2020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462" y="251536"/>
            <a:ext cx="8788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775065" algn="l"/>
              </a:tabLst>
            </a:pPr>
            <a:r>
              <a:rPr sz="4400" b="1" u="heavy" spc="1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4400" b="1" u="heavy" spc="-635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E</a:t>
            </a:r>
            <a:r>
              <a:rPr sz="4400" b="1" u="heavy" spc="-509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x</a:t>
            </a:r>
            <a:r>
              <a:rPr sz="4400" b="1" u="heavy" spc="-33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a</a:t>
            </a:r>
            <a:r>
              <a:rPr sz="4400" b="1" u="heavy" spc="-545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m</a:t>
            </a:r>
            <a:r>
              <a:rPr sz="4400" b="1" u="heavy" spc="-27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p</a:t>
            </a:r>
            <a:r>
              <a:rPr sz="4400" b="1" u="heavy" spc="-18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l</a:t>
            </a:r>
            <a:r>
              <a:rPr sz="4400" b="1" u="heavy" spc="-245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e</a:t>
            </a:r>
            <a:r>
              <a:rPr sz="4400" b="1" u="heavy" spc="-1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4400" b="1" u="heavy" spc="-25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(</a:t>
            </a:r>
            <a:r>
              <a:rPr sz="4400" b="1" u="heavy" spc="-95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3</a:t>
            </a:r>
            <a:r>
              <a:rPr sz="4400" b="1" u="heavy" spc="-275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)</a:t>
            </a:r>
            <a:r>
              <a:rPr sz="4400" b="1" u="heavy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	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1070558"/>
            <a:ext cx="8540115" cy="220662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15"/>
              </a:spcBef>
            </a:pPr>
            <a:r>
              <a:rPr sz="2600" dirty="0">
                <a:latin typeface="Calibri"/>
                <a:cs typeface="Calibri"/>
              </a:rPr>
              <a:t>One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reason</a:t>
            </a:r>
            <a:r>
              <a:rPr sz="2600" spc="-5" dirty="0">
                <a:latin typeface="Calibri"/>
                <a:cs typeface="Calibri"/>
              </a:rPr>
              <a:t> that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engineers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use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decibel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measure</a:t>
            </a:r>
            <a:r>
              <a:rPr sz="2600" spc="-5" dirty="0">
                <a:latin typeface="Calibri"/>
                <a:cs typeface="Calibri"/>
              </a:rPr>
              <a:t> the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changes </a:t>
            </a:r>
            <a:r>
              <a:rPr sz="2600" dirty="0">
                <a:latin typeface="Calibri"/>
                <a:cs typeface="Calibri"/>
              </a:rPr>
              <a:t>in the </a:t>
            </a:r>
            <a:r>
              <a:rPr sz="2600" spc="-15" dirty="0">
                <a:latin typeface="Calibri"/>
                <a:cs typeface="Calibri"/>
              </a:rPr>
              <a:t>strength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signal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that decibel </a:t>
            </a:r>
            <a:r>
              <a:rPr sz="2600" spc="-15" dirty="0">
                <a:latin typeface="Calibri"/>
                <a:cs typeface="Calibri"/>
              </a:rPr>
              <a:t>numbers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spc="-5" dirty="0">
                <a:latin typeface="Calibri"/>
                <a:cs typeface="Calibri"/>
              </a:rPr>
              <a:t> be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added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(or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subtracted)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when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we</a:t>
            </a:r>
            <a:r>
              <a:rPr sz="2600" spc="-10" dirty="0">
                <a:latin typeface="Calibri"/>
                <a:cs typeface="Calibri"/>
              </a:rPr>
              <a:t> are</a:t>
            </a:r>
            <a:r>
              <a:rPr sz="2600" spc="56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measuring</a:t>
            </a:r>
            <a:r>
              <a:rPr sz="2600" spc="58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several </a:t>
            </a:r>
            <a:r>
              <a:rPr sz="2600" spc="-10" dirty="0">
                <a:latin typeface="Calibri"/>
                <a:cs typeface="Calibri"/>
              </a:rPr>
              <a:t> points (cascading) instead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spc="-15" dirty="0">
                <a:latin typeface="Calibri"/>
                <a:cs typeface="Calibri"/>
              </a:rPr>
              <a:t>just </a:t>
            </a:r>
            <a:r>
              <a:rPr sz="2600" spc="-10" dirty="0">
                <a:latin typeface="Calibri"/>
                <a:cs typeface="Calibri"/>
              </a:rPr>
              <a:t>two.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10" dirty="0">
                <a:latin typeface="Calibri"/>
                <a:cs typeface="Calibri"/>
              </a:rPr>
              <a:t>Figure </a:t>
            </a:r>
            <a:r>
              <a:rPr sz="2600" spc="-5" dirty="0">
                <a:latin typeface="Calibri"/>
                <a:cs typeface="Calibri"/>
              </a:rPr>
              <a:t>3.27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signal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travels </a:t>
            </a:r>
            <a:r>
              <a:rPr sz="2600" spc="-10" dirty="0">
                <a:latin typeface="Calibri"/>
                <a:cs typeface="Calibri"/>
              </a:rPr>
              <a:t>from point </a:t>
            </a:r>
            <a:r>
              <a:rPr sz="2600" dirty="0">
                <a:latin typeface="Calibri"/>
                <a:cs typeface="Calibri"/>
              </a:rPr>
              <a:t>1 </a:t>
            </a:r>
            <a:r>
              <a:rPr sz="2600" spc="-10" dirty="0">
                <a:latin typeface="Calibri"/>
                <a:cs typeface="Calibri"/>
              </a:rPr>
              <a:t>to point </a:t>
            </a:r>
            <a:r>
              <a:rPr sz="2600" spc="-5" dirty="0">
                <a:latin typeface="Calibri"/>
                <a:cs typeface="Calibri"/>
              </a:rPr>
              <a:t>4.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" dirty="0">
                <a:latin typeface="Calibri"/>
                <a:cs typeface="Calibri"/>
              </a:rPr>
              <a:t>this </a:t>
            </a:r>
            <a:r>
              <a:rPr sz="2600" spc="-10" dirty="0">
                <a:latin typeface="Calibri"/>
                <a:cs typeface="Calibri"/>
              </a:rPr>
              <a:t>case, </a:t>
            </a:r>
            <a:r>
              <a:rPr sz="2600" spc="-5" dirty="0">
                <a:latin typeface="Calibri"/>
                <a:cs typeface="Calibri"/>
              </a:rPr>
              <a:t>the decibel </a:t>
            </a:r>
            <a:r>
              <a:rPr sz="2600" spc="-15" dirty="0">
                <a:latin typeface="Calibri"/>
                <a:cs typeface="Calibri"/>
              </a:rPr>
              <a:t>value </a:t>
            </a:r>
            <a:r>
              <a:rPr sz="2600" spc="-10" dirty="0">
                <a:latin typeface="Calibri"/>
                <a:cs typeface="Calibri"/>
              </a:rPr>
              <a:t> can</a:t>
            </a:r>
            <a:r>
              <a:rPr sz="2600" spc="-5" dirty="0">
                <a:latin typeface="Calibri"/>
                <a:cs typeface="Calibri"/>
              </a:rPr>
              <a:t> be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calculated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2565654" y="3357879"/>
            <a:ext cx="3935095" cy="546100"/>
            <a:chOff x="2565654" y="3357879"/>
            <a:chExt cx="3935095" cy="5461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2804" y="3415283"/>
              <a:ext cx="3820668" cy="43129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65654" y="3357879"/>
              <a:ext cx="3935095" cy="546100"/>
            </a:xfrm>
            <a:custGeom>
              <a:avLst/>
              <a:gdLst/>
              <a:ahLst/>
              <a:cxnLst/>
              <a:rect l="l" t="t" r="r" b="b"/>
              <a:pathLst>
                <a:path w="3935095" h="546100">
                  <a:moveTo>
                    <a:pt x="3912108" y="57404"/>
                  </a:moveTo>
                  <a:lnTo>
                    <a:pt x="3877818" y="57404"/>
                  </a:lnTo>
                  <a:lnTo>
                    <a:pt x="3877818" y="488696"/>
                  </a:lnTo>
                  <a:lnTo>
                    <a:pt x="3912108" y="488696"/>
                  </a:lnTo>
                  <a:lnTo>
                    <a:pt x="3912108" y="57404"/>
                  </a:lnTo>
                  <a:close/>
                </a:path>
                <a:path w="3935095" h="546100">
                  <a:moveTo>
                    <a:pt x="3912108" y="22860"/>
                  </a:moveTo>
                  <a:lnTo>
                    <a:pt x="22860" y="22860"/>
                  </a:lnTo>
                  <a:lnTo>
                    <a:pt x="22860" y="57150"/>
                  </a:lnTo>
                  <a:lnTo>
                    <a:pt x="22860" y="488950"/>
                  </a:lnTo>
                  <a:lnTo>
                    <a:pt x="22860" y="523240"/>
                  </a:lnTo>
                  <a:lnTo>
                    <a:pt x="3912108" y="523240"/>
                  </a:lnTo>
                  <a:lnTo>
                    <a:pt x="3912108" y="488950"/>
                  </a:lnTo>
                  <a:lnTo>
                    <a:pt x="57150" y="488950"/>
                  </a:lnTo>
                  <a:lnTo>
                    <a:pt x="57150" y="57150"/>
                  </a:lnTo>
                  <a:lnTo>
                    <a:pt x="3912108" y="57150"/>
                  </a:lnTo>
                  <a:lnTo>
                    <a:pt x="3912108" y="22860"/>
                  </a:lnTo>
                  <a:close/>
                </a:path>
                <a:path w="3935095" h="546100">
                  <a:moveTo>
                    <a:pt x="3934968" y="11684"/>
                  </a:moveTo>
                  <a:lnTo>
                    <a:pt x="3923538" y="11684"/>
                  </a:lnTo>
                  <a:lnTo>
                    <a:pt x="3923538" y="534416"/>
                  </a:lnTo>
                  <a:lnTo>
                    <a:pt x="3934968" y="534416"/>
                  </a:lnTo>
                  <a:lnTo>
                    <a:pt x="3934968" y="11684"/>
                  </a:lnTo>
                  <a:close/>
                </a:path>
                <a:path w="3935095" h="546100">
                  <a:moveTo>
                    <a:pt x="3934968" y="0"/>
                  </a:moveTo>
                  <a:lnTo>
                    <a:pt x="0" y="0"/>
                  </a:lnTo>
                  <a:lnTo>
                    <a:pt x="0" y="11430"/>
                  </a:lnTo>
                  <a:lnTo>
                    <a:pt x="0" y="534670"/>
                  </a:lnTo>
                  <a:lnTo>
                    <a:pt x="0" y="546100"/>
                  </a:lnTo>
                  <a:lnTo>
                    <a:pt x="3934968" y="546100"/>
                  </a:lnTo>
                  <a:lnTo>
                    <a:pt x="3934968" y="534670"/>
                  </a:lnTo>
                  <a:lnTo>
                    <a:pt x="11430" y="534670"/>
                  </a:lnTo>
                  <a:lnTo>
                    <a:pt x="11430" y="11430"/>
                  </a:lnTo>
                  <a:lnTo>
                    <a:pt x="3934968" y="11430"/>
                  </a:lnTo>
                  <a:lnTo>
                    <a:pt x="3934968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1980" y="4104920"/>
            <a:ext cx="6613375" cy="175028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057515" y="6392092"/>
            <a:ext cx="40449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spc="-5" dirty="0">
                <a:solidFill>
                  <a:srgbClr val="E7E6E6"/>
                </a:solidFill>
                <a:latin typeface="Arial"/>
                <a:cs typeface="Arial"/>
              </a:rPr>
              <a:t>3.</a:t>
            </a:r>
            <a:fld id="{81D60167-4931-47E6-BA6A-407CBD079E47}" type="slidenum">
              <a:rPr sz="2000" b="1" spc="-5" dirty="0">
                <a:solidFill>
                  <a:srgbClr val="E7E6E6"/>
                </a:solidFill>
                <a:latin typeface="Arial"/>
                <a:cs typeface="Arial"/>
              </a:rPr>
              <a:t>8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dirty="0"/>
              <a:t>NRC,</a:t>
            </a:r>
            <a:r>
              <a:rPr spc="-25" dirty="0"/>
              <a:t> </a:t>
            </a:r>
            <a:r>
              <a:rPr spc="-5" dirty="0"/>
              <a:t>MAY2020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462" y="251536"/>
            <a:ext cx="87884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775065" algn="l"/>
              </a:tabLst>
            </a:pPr>
            <a:r>
              <a:rPr sz="4400" b="1" u="heavy" spc="1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4400" b="1" u="heavy" spc="-635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E</a:t>
            </a:r>
            <a:r>
              <a:rPr sz="4400" b="1" u="heavy" spc="-509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x</a:t>
            </a:r>
            <a:r>
              <a:rPr sz="4400" b="1" u="heavy" spc="-33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a</a:t>
            </a:r>
            <a:r>
              <a:rPr sz="4400" b="1" u="heavy" spc="-545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m</a:t>
            </a:r>
            <a:r>
              <a:rPr sz="4400" b="1" u="heavy" spc="-27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p</a:t>
            </a:r>
            <a:r>
              <a:rPr sz="4400" b="1" u="heavy" spc="-18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l</a:t>
            </a:r>
            <a:r>
              <a:rPr sz="4400" b="1" u="heavy" spc="-245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e</a:t>
            </a:r>
            <a:r>
              <a:rPr sz="4400" b="1" u="heavy" spc="-10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 </a:t>
            </a:r>
            <a:r>
              <a:rPr sz="4400" b="1" u="heavy" spc="-25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(</a:t>
            </a:r>
            <a:r>
              <a:rPr sz="4400" b="1" u="heavy" spc="-95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4</a:t>
            </a:r>
            <a:r>
              <a:rPr sz="4400" b="1" u="heavy" spc="-275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)</a:t>
            </a:r>
            <a:r>
              <a:rPr sz="4400" b="1" u="heavy" dirty="0">
                <a:solidFill>
                  <a:srgbClr val="6F2F9F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</a:rPr>
              <a:t>	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1070558"/>
            <a:ext cx="8541385" cy="218948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15"/>
              </a:spcBef>
            </a:pPr>
            <a:r>
              <a:rPr sz="2600" spc="-5" dirty="0">
                <a:latin typeface="Calibri"/>
                <a:cs typeface="Calibri"/>
              </a:rPr>
              <a:t>Sometimes</a:t>
            </a:r>
            <a:r>
              <a:rPr sz="2600" dirty="0">
                <a:latin typeface="Calibri"/>
                <a:cs typeface="Calibri"/>
              </a:rPr>
              <a:t> the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decibel</a:t>
            </a:r>
            <a:r>
              <a:rPr sz="2600" dirty="0">
                <a:latin typeface="Calibri"/>
                <a:cs typeface="Calibri"/>
              </a:rPr>
              <a:t> is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used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measure</a:t>
            </a:r>
            <a:r>
              <a:rPr sz="2600" spc="-5" dirty="0">
                <a:latin typeface="Calibri"/>
                <a:cs typeface="Calibri"/>
              </a:rPr>
              <a:t> signal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power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milliwatts. </a:t>
            </a:r>
            <a:r>
              <a:rPr sz="2600" spc="-5" dirty="0">
                <a:latin typeface="Calibri"/>
                <a:cs typeface="Calibri"/>
              </a:rPr>
              <a:t>In </a:t>
            </a:r>
            <a:r>
              <a:rPr sz="2600" dirty="0">
                <a:latin typeface="Calibri"/>
                <a:cs typeface="Calibri"/>
              </a:rPr>
              <a:t>this </a:t>
            </a:r>
            <a:r>
              <a:rPr sz="2600" spc="-10" dirty="0">
                <a:latin typeface="Calibri"/>
                <a:cs typeface="Calibri"/>
              </a:rPr>
              <a:t>case, </a:t>
            </a:r>
            <a:r>
              <a:rPr sz="2600" dirty="0">
                <a:latin typeface="Calibri"/>
                <a:cs typeface="Calibri"/>
              </a:rPr>
              <a:t>it is </a:t>
            </a:r>
            <a:r>
              <a:rPr sz="2600" spc="-25" dirty="0">
                <a:latin typeface="Calibri"/>
                <a:cs typeface="Calibri"/>
              </a:rPr>
              <a:t>referred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as </a:t>
            </a:r>
            <a:r>
              <a:rPr sz="2600" spc="-5" dirty="0">
                <a:latin typeface="Calibri"/>
                <a:cs typeface="Calibri"/>
              </a:rPr>
              <a:t>dBm </a:t>
            </a:r>
            <a:r>
              <a:rPr sz="2600" dirty="0">
                <a:latin typeface="Calibri"/>
                <a:cs typeface="Calibri"/>
              </a:rPr>
              <a:t>and is </a:t>
            </a:r>
            <a:r>
              <a:rPr sz="2600" spc="-10" dirty="0">
                <a:latin typeface="Calibri"/>
                <a:cs typeface="Calibri"/>
              </a:rPr>
              <a:t>calculated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 </a:t>
            </a:r>
            <a:r>
              <a:rPr sz="2600" spc="-5" dirty="0">
                <a:latin typeface="Calibri"/>
                <a:cs typeface="Calibri"/>
              </a:rPr>
              <a:t>dBm </a:t>
            </a:r>
            <a:r>
              <a:rPr sz="2600" dirty="0">
                <a:latin typeface="Calibri"/>
                <a:cs typeface="Calibri"/>
              </a:rPr>
              <a:t>= 10 </a:t>
            </a:r>
            <a:r>
              <a:rPr sz="2600" spc="-5" dirty="0">
                <a:latin typeface="Calibri"/>
                <a:cs typeface="Calibri"/>
              </a:rPr>
              <a:t>log10 Pm </a:t>
            </a:r>
            <a:r>
              <a:rPr sz="2600" dirty="0">
                <a:latin typeface="Calibri"/>
                <a:cs typeface="Calibri"/>
              </a:rPr>
              <a:t>, </a:t>
            </a:r>
            <a:r>
              <a:rPr sz="2600" spc="-10" dirty="0">
                <a:latin typeface="Calibri"/>
                <a:cs typeface="Calibri"/>
              </a:rPr>
              <a:t>where </a:t>
            </a:r>
            <a:r>
              <a:rPr sz="2600" dirty="0">
                <a:latin typeface="Calibri"/>
                <a:cs typeface="Calibri"/>
              </a:rPr>
              <a:t>Pm is the </a:t>
            </a:r>
            <a:r>
              <a:rPr sz="2600" spc="-10" dirty="0">
                <a:latin typeface="Calibri"/>
                <a:cs typeface="Calibri"/>
              </a:rPr>
              <a:t>power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10" dirty="0">
                <a:latin typeface="Calibri"/>
                <a:cs typeface="Calibri"/>
              </a:rPr>
              <a:t>milliwatts.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Calculate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power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signal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 </a:t>
            </a:r>
            <a:r>
              <a:rPr sz="2600" spc="-5" dirty="0">
                <a:latin typeface="Calibri"/>
                <a:cs typeface="Calibri"/>
              </a:rPr>
              <a:t>dBm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−30.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2400" b="1" spc="-70" dirty="0">
                <a:latin typeface="Times New Roman"/>
                <a:cs typeface="Times New Roman"/>
              </a:rPr>
              <a:t>We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can</a:t>
            </a:r>
            <a:r>
              <a:rPr sz="2400" b="1" dirty="0">
                <a:latin typeface="Times New Roman"/>
                <a:cs typeface="Times New Roman"/>
              </a:rPr>
              <a:t> calculate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the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power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in</a:t>
            </a:r>
            <a:r>
              <a:rPr sz="2400" b="1" spc="-5" dirty="0">
                <a:latin typeface="Times New Roman"/>
                <a:cs typeface="Times New Roman"/>
              </a:rPr>
              <a:t> the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signal</a:t>
            </a:r>
            <a:r>
              <a:rPr sz="2400" b="1" spc="5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as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228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482089" y="3530600"/>
            <a:ext cx="6179820" cy="1181100"/>
            <a:chOff x="1482089" y="3530600"/>
            <a:chExt cx="6179820" cy="118110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9239" y="3587496"/>
              <a:ext cx="6065520" cy="106679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482090" y="3530599"/>
              <a:ext cx="6179820" cy="1181100"/>
            </a:xfrm>
            <a:custGeom>
              <a:avLst/>
              <a:gdLst/>
              <a:ahLst/>
              <a:cxnLst/>
              <a:rect l="l" t="t" r="r" b="b"/>
              <a:pathLst>
                <a:path w="6179820" h="1181100">
                  <a:moveTo>
                    <a:pt x="6134100" y="45720"/>
                  </a:moveTo>
                  <a:lnTo>
                    <a:pt x="45720" y="45720"/>
                  </a:lnTo>
                  <a:lnTo>
                    <a:pt x="45720" y="57150"/>
                  </a:lnTo>
                  <a:lnTo>
                    <a:pt x="45720" y="1123950"/>
                  </a:lnTo>
                  <a:lnTo>
                    <a:pt x="45720" y="1135380"/>
                  </a:lnTo>
                  <a:lnTo>
                    <a:pt x="6134100" y="1135380"/>
                  </a:lnTo>
                  <a:lnTo>
                    <a:pt x="6134100" y="1123950"/>
                  </a:lnTo>
                  <a:lnTo>
                    <a:pt x="57150" y="1123950"/>
                  </a:lnTo>
                  <a:lnTo>
                    <a:pt x="57150" y="57150"/>
                  </a:lnTo>
                  <a:lnTo>
                    <a:pt x="6122670" y="57150"/>
                  </a:lnTo>
                  <a:lnTo>
                    <a:pt x="6122670" y="1123696"/>
                  </a:lnTo>
                  <a:lnTo>
                    <a:pt x="6134100" y="1123696"/>
                  </a:lnTo>
                  <a:lnTo>
                    <a:pt x="6134100" y="57150"/>
                  </a:lnTo>
                  <a:lnTo>
                    <a:pt x="6134100" y="56908"/>
                  </a:lnTo>
                  <a:lnTo>
                    <a:pt x="6134100" y="45720"/>
                  </a:lnTo>
                  <a:close/>
                </a:path>
                <a:path w="6179820" h="1181100">
                  <a:moveTo>
                    <a:pt x="6179820" y="0"/>
                  </a:moveTo>
                  <a:lnTo>
                    <a:pt x="0" y="0"/>
                  </a:lnTo>
                  <a:lnTo>
                    <a:pt x="0" y="34290"/>
                  </a:lnTo>
                  <a:lnTo>
                    <a:pt x="0" y="1146810"/>
                  </a:lnTo>
                  <a:lnTo>
                    <a:pt x="0" y="1181100"/>
                  </a:lnTo>
                  <a:lnTo>
                    <a:pt x="6179820" y="1181100"/>
                  </a:lnTo>
                  <a:lnTo>
                    <a:pt x="6179820" y="1146810"/>
                  </a:lnTo>
                  <a:lnTo>
                    <a:pt x="34290" y="1146810"/>
                  </a:lnTo>
                  <a:lnTo>
                    <a:pt x="34290" y="34290"/>
                  </a:lnTo>
                  <a:lnTo>
                    <a:pt x="6145530" y="34290"/>
                  </a:lnTo>
                  <a:lnTo>
                    <a:pt x="6145530" y="1146556"/>
                  </a:lnTo>
                  <a:lnTo>
                    <a:pt x="6179820" y="1146568"/>
                  </a:lnTo>
                  <a:lnTo>
                    <a:pt x="6179820" y="34290"/>
                  </a:lnTo>
                  <a:lnTo>
                    <a:pt x="6179820" y="34036"/>
                  </a:lnTo>
                  <a:lnTo>
                    <a:pt x="6179820" y="0"/>
                  </a:lnTo>
                  <a:close/>
                </a:path>
              </a:pathLst>
            </a:custGeom>
            <a:solidFill>
              <a:srgbClr val="336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057515" y="6392092"/>
            <a:ext cx="404495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spc="-5" dirty="0">
                <a:solidFill>
                  <a:srgbClr val="E7E6E6"/>
                </a:solidFill>
                <a:latin typeface="Arial"/>
                <a:cs typeface="Arial"/>
              </a:rPr>
              <a:t>3.</a:t>
            </a:r>
            <a:fld id="{81D60167-4931-47E6-BA6A-407CBD079E47}" type="slidenum">
              <a:rPr sz="2000" b="1" spc="-5" dirty="0">
                <a:solidFill>
                  <a:srgbClr val="E7E6E6"/>
                </a:solidFill>
                <a:latin typeface="Arial"/>
                <a:cs typeface="Arial"/>
              </a:rPr>
              <a:t>9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dirty="0"/>
              <a:t>NRC,</a:t>
            </a:r>
            <a:r>
              <a:rPr spc="-25" dirty="0"/>
              <a:t> </a:t>
            </a:r>
            <a:r>
              <a:rPr spc="-5" dirty="0"/>
              <a:t>MAY2020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2343</Words>
  <Application>Microsoft Office PowerPoint</Application>
  <PresentationFormat>On-screen Show (4:3)</PresentationFormat>
  <Paragraphs>227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Arial MT</vt:lpstr>
      <vt:lpstr>Calibri</vt:lpstr>
      <vt:lpstr>Cambria</vt:lpstr>
      <vt:lpstr>Cambria Math</vt:lpstr>
      <vt:lpstr>Times New Roman</vt:lpstr>
      <vt:lpstr>Office Theme</vt:lpstr>
      <vt:lpstr>DATA COMMUNICATION</vt:lpstr>
      <vt:lpstr> Transmission Impairment </vt:lpstr>
      <vt:lpstr>Causes of impairment</vt:lpstr>
      <vt:lpstr> Attenuation </vt:lpstr>
      <vt:lpstr> Decibel </vt:lpstr>
      <vt:lpstr> Example (1) </vt:lpstr>
      <vt:lpstr> Example (2) </vt:lpstr>
      <vt:lpstr> Example (3) </vt:lpstr>
      <vt:lpstr> Example (4) </vt:lpstr>
      <vt:lpstr> Example (5) </vt:lpstr>
      <vt:lpstr> Distortion </vt:lpstr>
      <vt:lpstr>  Noise </vt:lpstr>
      <vt:lpstr>Noise</vt:lpstr>
      <vt:lpstr>  Signal to Noise Ratio </vt:lpstr>
      <vt:lpstr> Example (1) </vt:lpstr>
      <vt:lpstr> Example (2) </vt:lpstr>
      <vt:lpstr> Data Rate Limits </vt:lpstr>
      <vt:lpstr>Noiseless channel: Nyquist bit rate</vt:lpstr>
      <vt:lpstr> Example (1) </vt:lpstr>
      <vt:lpstr> Example (2) </vt:lpstr>
      <vt:lpstr> Noisy channel: Shannon capacity </vt:lpstr>
      <vt:lpstr> Example (1) </vt:lpstr>
      <vt:lpstr> Example (2) </vt:lpstr>
      <vt:lpstr> Example (3) </vt:lpstr>
      <vt:lpstr> Example (4) </vt:lpstr>
      <vt:lpstr> Performance </vt:lpstr>
      <vt:lpstr> Bandwidth </vt:lpstr>
      <vt:lpstr> Example </vt:lpstr>
      <vt:lpstr> Throughput </vt:lpstr>
      <vt:lpstr> Example </vt:lpstr>
      <vt:lpstr> Latency (Delay) </vt:lpstr>
      <vt:lpstr>Propagation time and transmission time</vt:lpstr>
      <vt:lpstr> Example (1) </vt:lpstr>
      <vt:lpstr> Example (2) </vt:lpstr>
      <vt:lpstr> Example (3) </vt:lpstr>
      <vt:lpstr> Example (3) 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DIU</cp:lastModifiedBy>
  <cp:revision>1</cp:revision>
  <dcterms:created xsi:type="dcterms:W3CDTF">2021-05-22T07:46:57Z</dcterms:created>
  <dcterms:modified xsi:type="dcterms:W3CDTF">2021-05-22T07:49:07Z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2020-05-06T00:00:00Z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2021-05-22T00:00:00Z</vt:filetime>
  </property>
</Properties>
</file>