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449" y="1572259"/>
            <a:ext cx="881710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891" y="2132037"/>
            <a:ext cx="8538210" cy="1945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47034" y="6492825"/>
            <a:ext cx="2247265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15782" y="6392092"/>
            <a:ext cx="546100" cy="30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832" y="1528572"/>
              <a:ext cx="3800094" cy="379857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377307" y="4241291"/>
            <a:ext cx="3455670" cy="387350"/>
          </a:xfrm>
          <a:prstGeom prst="rect">
            <a:avLst/>
          </a:prstGeom>
          <a:solidFill>
            <a:srgbClr val="66FF33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990"/>
              </a:lnSpc>
            </a:pPr>
            <a:r>
              <a:rPr sz="2600" spc="-20" dirty="0">
                <a:solidFill>
                  <a:srgbClr val="660066"/>
                </a:solidFill>
                <a:latin typeface="Cambria Math"/>
                <a:cs typeface="Cambria Math"/>
              </a:rPr>
              <a:t>D</a:t>
            </a:r>
            <a:r>
              <a:rPr sz="2600" spc="-5" dirty="0">
                <a:solidFill>
                  <a:srgbClr val="660066"/>
                </a:solidFill>
                <a:latin typeface="Cambria Math"/>
                <a:cs typeface="Cambria Math"/>
              </a:rPr>
              <a:t>I</a:t>
            </a:r>
            <a:r>
              <a:rPr sz="2600" spc="-35" dirty="0">
                <a:solidFill>
                  <a:srgbClr val="660066"/>
                </a:solidFill>
                <a:latin typeface="Cambria Math"/>
                <a:cs typeface="Cambria Math"/>
              </a:rPr>
              <a:t>G</a:t>
            </a:r>
            <a:r>
              <a:rPr sz="2600" spc="-20" dirty="0">
                <a:solidFill>
                  <a:srgbClr val="660066"/>
                </a:solidFill>
                <a:latin typeface="Cambria Math"/>
                <a:cs typeface="Cambria Math"/>
              </a:rPr>
              <a:t>I</a:t>
            </a:r>
            <a:r>
              <a:rPr sz="2600" spc="-240" dirty="0">
                <a:solidFill>
                  <a:srgbClr val="660066"/>
                </a:solidFill>
                <a:latin typeface="Cambria Math"/>
                <a:cs typeface="Cambria Math"/>
              </a:rPr>
              <a:t>T</a:t>
            </a:r>
            <a:r>
              <a:rPr sz="2600" spc="-30" dirty="0">
                <a:solidFill>
                  <a:srgbClr val="660066"/>
                </a:solidFill>
                <a:latin typeface="Cambria Math"/>
                <a:cs typeface="Cambria Math"/>
              </a:rPr>
              <a:t>A</a:t>
            </a:r>
            <a:r>
              <a:rPr sz="2600" dirty="0">
                <a:solidFill>
                  <a:srgbClr val="660066"/>
                </a:solidFill>
                <a:latin typeface="Cambria Math"/>
                <a:cs typeface="Cambria Math"/>
              </a:rPr>
              <a:t>L</a:t>
            </a:r>
            <a:r>
              <a:rPr sz="2600" spc="-75" dirty="0">
                <a:solidFill>
                  <a:srgbClr val="660066"/>
                </a:solidFill>
                <a:latin typeface="Cambria Math"/>
                <a:cs typeface="Cambria Math"/>
              </a:rPr>
              <a:t> </a:t>
            </a: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TR</a:t>
            </a:r>
            <a:r>
              <a:rPr sz="2600" spc="-30" dirty="0">
                <a:solidFill>
                  <a:srgbClr val="660066"/>
                </a:solidFill>
                <a:latin typeface="Cambria Math"/>
                <a:cs typeface="Cambria Math"/>
              </a:rPr>
              <a:t>A</a:t>
            </a:r>
            <a:r>
              <a:rPr sz="2600" spc="-35" dirty="0">
                <a:solidFill>
                  <a:srgbClr val="660066"/>
                </a:solidFill>
                <a:latin typeface="Cambria Math"/>
                <a:cs typeface="Cambria Math"/>
              </a:rPr>
              <a:t>N</a:t>
            </a: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S</a:t>
            </a:r>
            <a:r>
              <a:rPr sz="2600" spc="-50" dirty="0">
                <a:solidFill>
                  <a:srgbClr val="660066"/>
                </a:solidFill>
                <a:latin typeface="Cambria Math"/>
                <a:cs typeface="Cambria Math"/>
              </a:rPr>
              <a:t>M</a:t>
            </a:r>
            <a:r>
              <a:rPr sz="2600" spc="-30" dirty="0">
                <a:solidFill>
                  <a:srgbClr val="660066"/>
                </a:solidFill>
                <a:latin typeface="Cambria Math"/>
                <a:cs typeface="Cambria Math"/>
              </a:rPr>
              <a:t>I</a:t>
            </a: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S</a:t>
            </a:r>
            <a:r>
              <a:rPr sz="2600" spc="-35" dirty="0">
                <a:solidFill>
                  <a:srgbClr val="660066"/>
                </a:solidFill>
                <a:latin typeface="Cambria Math"/>
                <a:cs typeface="Cambria Math"/>
              </a:rPr>
              <a:t>S</a:t>
            </a:r>
            <a:r>
              <a:rPr sz="2600" spc="-30" dirty="0">
                <a:solidFill>
                  <a:srgbClr val="660066"/>
                </a:solidFill>
                <a:latin typeface="Cambria Math"/>
                <a:cs typeface="Cambria Math"/>
              </a:rPr>
              <a:t>I</a:t>
            </a:r>
            <a:r>
              <a:rPr sz="2600" spc="-35" dirty="0">
                <a:solidFill>
                  <a:srgbClr val="660066"/>
                </a:solidFill>
                <a:latin typeface="Cambria Math"/>
                <a:cs typeface="Cambria Math"/>
              </a:rPr>
              <a:t>O</a:t>
            </a:r>
            <a:r>
              <a:rPr sz="2600" dirty="0">
                <a:solidFill>
                  <a:srgbClr val="660066"/>
                </a:solidFill>
                <a:latin typeface="Cambria Math"/>
                <a:cs typeface="Cambria Math"/>
              </a:rPr>
              <a:t>N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458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D</a:t>
            </a:r>
            <a:r>
              <a:rPr spc="-204" dirty="0"/>
              <a:t>A</a:t>
            </a:r>
            <a:r>
              <a:rPr spc="-254" dirty="0"/>
              <a:t>T</a:t>
            </a:r>
            <a:r>
              <a:rPr dirty="0"/>
              <a:t>A</a:t>
            </a:r>
            <a:r>
              <a:rPr spc="-85" dirty="0"/>
              <a:t> </a:t>
            </a:r>
            <a:r>
              <a:rPr spc="-35" dirty="0"/>
              <a:t>C</a:t>
            </a:r>
            <a:r>
              <a:rPr spc="-30" dirty="0"/>
              <a:t>O</a:t>
            </a:r>
            <a:r>
              <a:rPr spc="-35" dirty="0"/>
              <a:t>MM</a:t>
            </a:r>
            <a:r>
              <a:rPr spc="-40" dirty="0"/>
              <a:t>UN</a:t>
            </a:r>
            <a:r>
              <a:rPr spc="-25" dirty="0"/>
              <a:t>I</a:t>
            </a:r>
            <a:r>
              <a:rPr spc="-35" dirty="0"/>
              <a:t>C</a:t>
            </a:r>
            <a:r>
              <a:rPr spc="-204" dirty="0"/>
              <a:t>A</a:t>
            </a:r>
            <a:r>
              <a:rPr spc="-30" dirty="0"/>
              <a:t>T</a:t>
            </a:r>
            <a:r>
              <a:rPr spc="-25" dirty="0"/>
              <a:t>I</a:t>
            </a:r>
            <a:r>
              <a:rPr spc="-40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4303" y="2395473"/>
            <a:ext cx="2733040" cy="1287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F0000"/>
                </a:solidFill>
                <a:latin typeface="Cambria Math"/>
                <a:cs typeface="Cambria Math"/>
              </a:rPr>
              <a:t>CSE</a:t>
            </a:r>
            <a:r>
              <a:rPr sz="3000" spc="-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000" spc="-30" dirty="0">
                <a:solidFill>
                  <a:srgbClr val="FF0000"/>
                </a:solidFill>
                <a:latin typeface="Cambria Math"/>
                <a:cs typeface="Cambria Math"/>
              </a:rPr>
              <a:t>225/233</a:t>
            </a:r>
            <a:endParaRPr sz="3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WEEK-4,</a:t>
            </a:r>
            <a:r>
              <a:rPr sz="2600" spc="-105" dirty="0">
                <a:solidFill>
                  <a:srgbClr val="660066"/>
                </a:solidFill>
                <a:latin typeface="Cambria Math"/>
                <a:cs typeface="Cambria Math"/>
              </a:rPr>
              <a:t> </a:t>
            </a: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LESSON-1</a:t>
            </a:r>
            <a:endParaRPr sz="2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00" y="0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-385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 </a:t>
            </a:r>
            <a:r>
              <a:rPr sz="4400" b="1" u="heavy" spc="-960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 </a:t>
            </a:r>
            <a:r>
              <a:rPr sz="4400" b="1" u="heavy" spc="-850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Unipola</a:t>
            </a:r>
            <a:r>
              <a:rPr sz="4400" b="1" u="heavy" spc="-260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r</a:t>
            </a:r>
            <a:r>
              <a:rPr sz="4400" b="1" u="heavy" spc="-375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 </a:t>
            </a:r>
            <a:r>
              <a:rPr sz="4400" b="1" u="heavy" spc="-1225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NR</a:t>
            </a:r>
            <a:r>
              <a:rPr sz="4400" b="1" u="heavy" spc="-1025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Z</a:t>
            </a:r>
            <a:r>
              <a:rPr sz="4400" b="1" u="heavy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	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60" y="697230"/>
            <a:ext cx="8539480" cy="303916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4"/>
              </a:spcBef>
            </a:pPr>
            <a:r>
              <a:rPr lang="en-GB" sz="2800" spc="-40" dirty="0" smtClean="0">
                <a:latin typeface="Calibri"/>
                <a:cs typeface="Calibri"/>
              </a:rPr>
              <a:t>In a </a:t>
            </a:r>
            <a:r>
              <a:rPr lang="en-GB" sz="2800" b="1" spc="-40" dirty="0" smtClean="0">
                <a:solidFill>
                  <a:srgbClr val="FF0000"/>
                </a:solidFill>
                <a:latin typeface="Calibri"/>
                <a:cs typeface="Calibri"/>
              </a:rPr>
              <a:t>Unipolar</a:t>
            </a:r>
            <a:r>
              <a:rPr lang="en-GB" sz="2800" spc="-40" dirty="0" smtClean="0">
                <a:latin typeface="Calibri"/>
                <a:cs typeface="Calibri"/>
              </a:rPr>
              <a:t> scheme, </a:t>
            </a:r>
            <a:r>
              <a:rPr lang="en-GB" sz="2800" spc="-40" dirty="0" smtClean="0">
                <a:solidFill>
                  <a:srgbClr val="FF0000"/>
                </a:solidFill>
                <a:latin typeface="Calibri"/>
                <a:cs typeface="Calibri"/>
              </a:rPr>
              <a:t>all the signal levels are on one side of the time axis, either above or bellow</a:t>
            </a:r>
            <a:r>
              <a:rPr lang="en-GB" sz="2800" spc="-40" dirty="0" smtClean="0">
                <a:latin typeface="Calibri"/>
                <a:cs typeface="Calibri"/>
              </a:rPr>
              <a:t>. </a:t>
            </a:r>
            <a:endParaRPr lang="en-GB" sz="1400" spc="-40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434"/>
              </a:spcBef>
            </a:pPr>
            <a:endParaRPr lang="en-GB" sz="1200" spc="-40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  <a:spcBef>
                <a:spcPts val="434"/>
              </a:spcBef>
            </a:pPr>
            <a:r>
              <a:rPr sz="2800" spc="-40" dirty="0" smtClean="0">
                <a:latin typeface="Calibri"/>
                <a:cs typeface="Calibri"/>
              </a:rPr>
              <a:t>Traditionally</a:t>
            </a:r>
            <a:r>
              <a:rPr sz="2800" spc="-40" dirty="0">
                <a:latin typeface="Calibri"/>
                <a:cs typeface="Calibri"/>
              </a:rPr>
              <a:t>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unipolar scheme </a:t>
            </a:r>
            <a:r>
              <a:rPr sz="2800" spc="-15" dirty="0">
                <a:latin typeface="Calibri"/>
                <a:cs typeface="Calibri"/>
              </a:rPr>
              <a:t>was </a:t>
            </a:r>
            <a:r>
              <a:rPr sz="2800" spc="-10" dirty="0">
                <a:latin typeface="Calibri"/>
                <a:cs typeface="Calibri"/>
              </a:rPr>
              <a:t>designed </a:t>
            </a:r>
            <a:r>
              <a:rPr sz="2800" spc="-5" dirty="0">
                <a:latin typeface="Calibri"/>
                <a:cs typeface="Calibri"/>
              </a:rPr>
              <a:t>as a 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non- </a:t>
            </a:r>
            <a:r>
              <a:rPr sz="2800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B050"/>
                </a:solidFill>
                <a:latin typeface="Calibri"/>
                <a:cs typeface="Calibri"/>
              </a:rPr>
              <a:t>return-to-zero 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(NRZ) </a:t>
            </a:r>
            <a:r>
              <a:rPr sz="2800" spc="-10" dirty="0">
                <a:latin typeface="Calibri"/>
                <a:cs typeface="Calibri"/>
              </a:rPr>
              <a:t>scheme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which the </a:t>
            </a:r>
            <a:r>
              <a:rPr sz="2800" spc="-10" dirty="0">
                <a:latin typeface="Calibri"/>
                <a:cs typeface="Calibri"/>
              </a:rPr>
              <a:t>positive </a:t>
            </a:r>
            <a:r>
              <a:rPr sz="2800" spc="-20" dirty="0">
                <a:latin typeface="Calibri"/>
                <a:cs typeface="Calibri"/>
              </a:rPr>
              <a:t>voltage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defines bit </a:t>
            </a:r>
            <a:r>
              <a:rPr sz="2800" spc="-5" dirty="0">
                <a:latin typeface="Calibri"/>
                <a:cs typeface="Calibri"/>
              </a:rPr>
              <a:t>1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5" dirty="0">
                <a:latin typeface="Calibri"/>
                <a:cs typeface="Calibri"/>
              </a:rPr>
              <a:t>zero </a:t>
            </a:r>
            <a:r>
              <a:rPr sz="2800" spc="-20" dirty="0">
                <a:latin typeface="Calibri"/>
                <a:cs typeface="Calibri"/>
              </a:rPr>
              <a:t>voltage </a:t>
            </a:r>
            <a:r>
              <a:rPr sz="2800" spc="-10" dirty="0">
                <a:latin typeface="Calibri"/>
                <a:cs typeface="Calibri"/>
              </a:rPr>
              <a:t>defines </a:t>
            </a:r>
            <a:r>
              <a:rPr sz="2800" spc="-5" dirty="0">
                <a:latin typeface="Calibri"/>
                <a:cs typeface="Calibri"/>
              </a:rPr>
              <a:t>bit 0. It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spc="-5" dirty="0">
                <a:latin typeface="Calibri"/>
                <a:cs typeface="Calibri"/>
              </a:rPr>
              <a:t> NRZ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because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return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zero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middle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bit.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97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3840465"/>
            <a:ext cx="5499022" cy="21740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E7E6E6"/>
                </a:solidFill>
                <a:latin typeface="Arial MT"/>
                <a:cs typeface="Arial MT"/>
              </a:rPr>
              <a:t>4.</a:t>
            </a:r>
            <a:fld id="{81D60167-4931-47E6-BA6A-407CBD079E47}" type="slidenum">
              <a:rPr sz="2000" spc="-5" dirty="0">
                <a:solidFill>
                  <a:srgbClr val="E7E6E6"/>
                </a:solidFill>
                <a:latin typeface="Arial MT"/>
                <a:cs typeface="Arial MT"/>
              </a:rPr>
              <a:t>10</a:t>
            </a:fld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67" y="106181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-385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 </a:t>
            </a:r>
            <a:r>
              <a:rPr sz="4400" b="1" u="heavy" spc="-960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 </a:t>
            </a:r>
            <a:r>
              <a:rPr sz="4400" b="1" u="heavy" spc="-805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Pola</a:t>
            </a:r>
            <a:r>
              <a:rPr sz="4400" b="1" u="heavy" spc="-260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r</a:t>
            </a:r>
            <a:r>
              <a:rPr sz="4400" b="1" u="heavy" spc="-380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 </a:t>
            </a:r>
            <a:r>
              <a:rPr lang="en-GB" sz="4400" b="1" u="heavy" spc="-380" dirty="0" smtClean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Non-Return- to-Zero (</a:t>
            </a:r>
            <a:r>
              <a:rPr sz="4400" b="1" u="heavy" spc="-1225" dirty="0" smtClean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NR</a:t>
            </a:r>
            <a:r>
              <a:rPr sz="4400" b="1" u="heavy" spc="-1025" dirty="0" smtClean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Z</a:t>
            </a:r>
            <a:r>
              <a:rPr lang="en-GB" sz="4400" b="1" u="heavy" spc="-1025" dirty="0" smtClean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)</a:t>
            </a:r>
            <a:r>
              <a:rPr sz="4400" b="1" u="heavy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	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487" y="937577"/>
            <a:ext cx="8539480" cy="3000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735"/>
              </a:lnSpc>
              <a:spcBef>
                <a:spcPts val="100"/>
              </a:spcBef>
            </a:pPr>
            <a:r>
              <a:rPr lang="en-GB" sz="2400" spc="-5" dirty="0" smtClean="0">
                <a:latin typeface="Calibri"/>
                <a:cs typeface="Calibri"/>
              </a:rPr>
              <a:t>In </a:t>
            </a:r>
            <a:r>
              <a:rPr lang="en-GB" sz="2400" b="1" spc="-5" dirty="0" smtClean="0">
                <a:solidFill>
                  <a:srgbClr val="FF0000"/>
                </a:solidFill>
                <a:latin typeface="Calibri"/>
                <a:cs typeface="Calibri"/>
              </a:rPr>
              <a:t>polar</a:t>
            </a:r>
            <a:r>
              <a:rPr lang="en-GB" sz="2400" spc="-5" dirty="0" smtClean="0">
                <a:latin typeface="Calibri"/>
                <a:cs typeface="Calibri"/>
              </a:rPr>
              <a:t> schemes, </a:t>
            </a:r>
            <a:r>
              <a:rPr lang="en-GB" sz="2400" spc="-5" dirty="0" smtClean="0">
                <a:solidFill>
                  <a:srgbClr val="FF0000"/>
                </a:solidFill>
                <a:latin typeface="Calibri"/>
                <a:cs typeface="Calibri"/>
              </a:rPr>
              <a:t>the voltages are on both sides of time axis</a:t>
            </a:r>
            <a:r>
              <a:rPr lang="en-GB" sz="2400" spc="-5" dirty="0" smtClean="0">
                <a:latin typeface="Calibri"/>
                <a:cs typeface="Calibri"/>
              </a:rPr>
              <a:t>. </a:t>
            </a:r>
          </a:p>
          <a:p>
            <a:pPr marL="12700" algn="just">
              <a:lnSpc>
                <a:spcPts val="2735"/>
              </a:lnSpc>
              <a:spcBef>
                <a:spcPts val="100"/>
              </a:spcBef>
            </a:pPr>
            <a:r>
              <a:rPr sz="2400" spc="-5" dirty="0" smtClean="0">
                <a:latin typeface="Calibri"/>
                <a:cs typeface="Calibri"/>
              </a:rPr>
              <a:t>In</a:t>
            </a:r>
            <a:r>
              <a:rPr sz="2400" spc="19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polar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NRZ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encoding,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levels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voltage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amplitude.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90" dirty="0">
                <a:latin typeface="Calibri"/>
                <a:cs typeface="Calibri"/>
              </a:rPr>
              <a:t>We</a:t>
            </a:r>
            <a:endParaRPr sz="2400" dirty="0">
              <a:latin typeface="Calibri"/>
              <a:cs typeface="Calibri"/>
            </a:endParaRPr>
          </a:p>
          <a:p>
            <a:pPr marL="12700" algn="just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versions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polar</a:t>
            </a:r>
            <a:r>
              <a:rPr sz="2400" dirty="0">
                <a:latin typeface="Calibri"/>
                <a:cs typeface="Calibri"/>
              </a:rPr>
              <a:t> NRZ: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NRZ-L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NRZ-I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ts val="2590"/>
              </a:lnSpc>
              <a:spcBef>
                <a:spcPts val="105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NRZ-L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(NRZ-Level),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level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voltage </a:t>
            </a:r>
            <a:r>
              <a:rPr sz="2400" spc="-5" dirty="0">
                <a:latin typeface="Calibri"/>
                <a:cs typeface="Calibri"/>
              </a:rPr>
              <a:t>determines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of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bit.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second variation.</a:t>
            </a:r>
            <a:endParaRPr sz="2400" dirty="0">
              <a:latin typeface="Calibri"/>
              <a:cs typeface="Calibri"/>
            </a:endParaRPr>
          </a:p>
          <a:p>
            <a:pPr marL="12700" marR="5080" algn="just">
              <a:lnSpc>
                <a:spcPts val="2590"/>
              </a:lnSpc>
              <a:spcBef>
                <a:spcPts val="1000"/>
              </a:spcBef>
            </a:pP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NRZ-I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(NRZ-Invert),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change or </a:t>
            </a:r>
            <a:r>
              <a:rPr sz="2400" dirty="0">
                <a:latin typeface="Calibri"/>
                <a:cs typeface="Calibri"/>
              </a:rPr>
              <a:t>lack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change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level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voltage </a:t>
            </a:r>
            <a:r>
              <a:rPr sz="2400" spc="-5" dirty="0">
                <a:latin typeface="Calibri"/>
                <a:cs typeface="Calibri"/>
              </a:rPr>
              <a:t>determines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bit. If </a:t>
            </a:r>
            <a:r>
              <a:rPr sz="2400" spc="-10" dirty="0">
                <a:latin typeface="Calibri"/>
                <a:cs typeface="Calibri"/>
              </a:rPr>
              <a:t>there is </a:t>
            </a:r>
            <a:r>
              <a:rPr sz="2400" spc="-5" dirty="0">
                <a:latin typeface="Calibri"/>
                <a:cs typeface="Calibri"/>
              </a:rPr>
              <a:t>no change,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bit 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change,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447800" y="4114800"/>
            <a:ext cx="5867400" cy="2277292"/>
            <a:chOff x="152400" y="3674364"/>
            <a:chExt cx="8763000" cy="2612390"/>
          </a:xfrm>
        </p:grpSpPr>
        <p:sp>
          <p:nvSpPr>
            <p:cNvPr id="6" name="object 6"/>
            <p:cNvSpPr/>
            <p:nvPr/>
          </p:nvSpPr>
          <p:spPr>
            <a:xfrm>
              <a:off x="152400" y="6248400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76200">
              <a:solidFill>
                <a:srgbClr val="0462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0032" y="3674364"/>
              <a:ext cx="4779264" cy="252069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62839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-385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 </a:t>
            </a:r>
            <a:r>
              <a:rPr sz="4400" b="1" u="heavy" spc="-960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 </a:t>
            </a:r>
            <a:r>
              <a:rPr sz="4400" b="1" u="heavy" spc="-805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Pola</a:t>
            </a:r>
            <a:r>
              <a:rPr sz="4400" b="1" u="heavy" spc="-260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r</a:t>
            </a:r>
            <a:r>
              <a:rPr sz="4400" b="1" u="heavy" spc="-385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 </a:t>
            </a:r>
            <a:r>
              <a:rPr sz="4400" b="1" u="heavy" spc="-1165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R</a:t>
            </a:r>
            <a:r>
              <a:rPr sz="4400" b="1" u="heavy" spc="-1025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Z</a:t>
            </a:r>
            <a:r>
              <a:rPr sz="4400" b="1" u="heavy" dirty="0">
                <a:solidFill>
                  <a:srgbClr val="00AF50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</a:rPr>
              <a:t>	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16888"/>
            <a:ext cx="8540115" cy="11360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FF0000"/>
                </a:solidFill>
                <a:latin typeface="Calibri"/>
                <a:cs typeface="Calibri"/>
              </a:rPr>
              <a:t>Return-to-Zero</a:t>
            </a:r>
            <a:r>
              <a:rPr sz="2600" b="1" spc="5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alibri"/>
                <a:cs typeface="Calibri"/>
              </a:rPr>
              <a:t>(RZ)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scheme,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three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values</a:t>
            </a:r>
            <a:r>
              <a:rPr sz="2600" spc="-10" dirty="0">
                <a:latin typeface="Calibri"/>
                <a:cs typeface="Calibri"/>
              </a:rPr>
              <a:t>: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B050"/>
                </a:solidFill>
                <a:latin typeface="Calibri"/>
                <a:cs typeface="Calibri"/>
              </a:rPr>
              <a:t>positive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00B050"/>
                </a:solidFill>
                <a:latin typeface="Calibri"/>
                <a:cs typeface="Calibri"/>
              </a:rPr>
              <a:t>negative</a:t>
            </a:r>
            <a:r>
              <a:rPr sz="2600" spc="-15" dirty="0">
                <a:latin typeface="Calibri"/>
                <a:cs typeface="Calibri"/>
              </a:rPr>
              <a:t>,</a:t>
            </a:r>
            <a:r>
              <a:rPr sz="2600" spc="-10" dirty="0">
                <a:latin typeface="Calibri"/>
                <a:cs typeface="Calibri"/>
              </a:rPr>
              <a:t> 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00B050"/>
                </a:solidFill>
                <a:latin typeface="Calibri"/>
                <a:cs typeface="Calibri"/>
              </a:rPr>
              <a:t>zero</a:t>
            </a:r>
            <a:r>
              <a:rPr sz="2600" spc="-25" dirty="0">
                <a:latin typeface="Calibri"/>
                <a:cs typeface="Calibri"/>
              </a:rPr>
              <a:t>.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RZ,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bits but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during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bit.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7891" y="5116195"/>
            <a:ext cx="8540750" cy="113601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algn="just">
              <a:lnSpc>
                <a:spcPts val="2810"/>
              </a:lnSpc>
              <a:spcBef>
                <a:spcPts val="455"/>
              </a:spcBef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main </a:t>
            </a:r>
            <a:r>
              <a:rPr sz="2600" spc="-15" dirty="0">
                <a:latin typeface="Calibri"/>
                <a:cs typeface="Calibri"/>
              </a:rPr>
              <a:t>disadvantage </a:t>
            </a:r>
            <a:r>
              <a:rPr sz="2600" spc="-5" dirty="0">
                <a:latin typeface="Calibri"/>
                <a:cs typeface="Calibri"/>
              </a:rPr>
              <a:t>of RZ </a:t>
            </a:r>
            <a:r>
              <a:rPr sz="2600" spc="-10" dirty="0">
                <a:latin typeface="Calibri"/>
                <a:cs typeface="Calibri"/>
              </a:rPr>
              <a:t>encoding </a:t>
            </a:r>
            <a:r>
              <a:rPr sz="2600" spc="-5" dirty="0">
                <a:latin typeface="Calibri"/>
                <a:cs typeface="Calibri"/>
              </a:rPr>
              <a:t>is that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5" dirty="0">
                <a:latin typeface="Calibri"/>
                <a:cs typeface="Calibri"/>
              </a:rPr>
              <a:t>requires </a:t>
            </a:r>
            <a:r>
              <a:rPr sz="2600" spc="-10" dirty="0">
                <a:latin typeface="Calibri"/>
                <a:cs typeface="Calibri"/>
              </a:rPr>
              <a:t>two </a:t>
            </a:r>
            <a:r>
              <a:rPr sz="2600" spc="-5" dirty="0">
                <a:latin typeface="Calibri"/>
                <a:cs typeface="Calibri"/>
              </a:rPr>
              <a:t> signal </a:t>
            </a:r>
            <a:r>
              <a:rPr sz="2600" spc="-10" dirty="0">
                <a:latin typeface="Calibri"/>
                <a:cs typeface="Calibri"/>
              </a:rPr>
              <a:t>changes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encode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bit and </a:t>
            </a:r>
            <a:r>
              <a:rPr sz="2600" spc="-25" dirty="0">
                <a:latin typeface="Calibri"/>
                <a:cs typeface="Calibri"/>
              </a:rPr>
              <a:t>therefore </a:t>
            </a:r>
            <a:r>
              <a:rPr sz="2600" spc="-5" dirty="0">
                <a:latin typeface="Calibri"/>
                <a:cs typeface="Calibri"/>
              </a:rPr>
              <a:t>occupies </a:t>
            </a:r>
            <a:r>
              <a:rPr sz="2600" spc="-15" dirty="0">
                <a:latin typeface="Calibri"/>
                <a:cs typeface="Calibri"/>
              </a:rPr>
              <a:t>greater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bandwidth.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4392" y="2383057"/>
            <a:ext cx="5995509" cy="222217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20725"/>
            <a:ext cx="3609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40" dirty="0">
                <a:solidFill>
                  <a:srgbClr val="00AF50"/>
                </a:solidFill>
                <a:latin typeface="Tahoma"/>
                <a:cs typeface="Tahoma"/>
              </a:rPr>
              <a:t>Biphas</a:t>
            </a:r>
            <a:r>
              <a:rPr sz="4000" b="1" spc="-790" dirty="0">
                <a:solidFill>
                  <a:srgbClr val="00AF50"/>
                </a:solidFill>
                <a:latin typeface="Tahoma"/>
                <a:cs typeface="Tahoma"/>
              </a:rPr>
              <a:t>e</a:t>
            </a:r>
            <a:r>
              <a:rPr sz="4000" b="1" spc="-720" dirty="0">
                <a:solidFill>
                  <a:srgbClr val="00AF50"/>
                </a:solidFill>
                <a:latin typeface="Tahoma"/>
                <a:cs typeface="Tahoma"/>
              </a:rPr>
              <a:t>:</a:t>
            </a:r>
            <a:r>
              <a:rPr sz="4000" b="1" spc="-33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000" b="1" spc="-745" dirty="0">
                <a:solidFill>
                  <a:srgbClr val="00AF50"/>
                </a:solidFill>
                <a:latin typeface="Tahoma"/>
                <a:cs typeface="Tahoma"/>
              </a:rPr>
              <a:t>Manchester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16888"/>
            <a:ext cx="8540115" cy="184975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idea of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RZ </a:t>
            </a:r>
            <a:r>
              <a:rPr sz="2600" spc="-10" dirty="0">
                <a:latin typeface="Calibri"/>
                <a:cs typeface="Calibri"/>
              </a:rPr>
              <a:t>(transition </a:t>
            </a:r>
            <a:r>
              <a:rPr sz="2600" spc="-15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middle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bit) </a:t>
            </a:r>
            <a:r>
              <a:rPr sz="2600" dirty="0">
                <a:latin typeface="Calibri"/>
                <a:cs typeface="Calibri"/>
              </a:rPr>
              <a:t>and the </a:t>
            </a:r>
            <a:r>
              <a:rPr sz="2600" spc="-5" dirty="0">
                <a:latin typeface="Calibri"/>
                <a:cs typeface="Calibri"/>
              </a:rPr>
              <a:t>idea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NRZ-L</a:t>
            </a:r>
            <a:r>
              <a:rPr sz="26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combined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B050"/>
                </a:solidFill>
                <a:latin typeface="Calibri"/>
                <a:cs typeface="Calibri"/>
              </a:rPr>
              <a:t>into</a:t>
            </a: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sz="2600" b="1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B050"/>
                </a:solidFill>
                <a:latin typeface="Calibri"/>
                <a:cs typeface="Calibri"/>
              </a:rPr>
              <a:t>Manchester</a:t>
            </a: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B050"/>
                </a:solidFill>
                <a:latin typeface="Calibri"/>
                <a:cs typeface="Calibri"/>
              </a:rPr>
              <a:t>scheme</a:t>
            </a:r>
            <a:r>
              <a:rPr sz="2600" spc="-10" dirty="0">
                <a:latin typeface="Calibri"/>
                <a:cs typeface="Calibri"/>
              </a:rPr>
              <a:t>.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Manchester</a:t>
            </a:r>
            <a:r>
              <a:rPr sz="2600" spc="-5" dirty="0">
                <a:latin typeface="Calibri"/>
                <a:cs typeface="Calibri"/>
              </a:rPr>
              <a:t> encoding,</a:t>
            </a:r>
            <a:r>
              <a:rPr sz="2600" dirty="0">
                <a:latin typeface="Calibri"/>
                <a:cs typeface="Calibri"/>
              </a:rPr>
              <a:t> the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duration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the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bit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 is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divided</a:t>
            </a:r>
            <a:r>
              <a:rPr sz="2600" spc="5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into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 two</a:t>
            </a:r>
            <a:r>
              <a:rPr sz="2600" spc="4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halves.</a:t>
            </a:r>
            <a:r>
              <a:rPr sz="2600" spc="4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409" dirty="0"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B050"/>
                </a:solidFill>
                <a:latin typeface="Calibri"/>
                <a:cs typeface="Calibri"/>
              </a:rPr>
              <a:t>voltage</a:t>
            </a:r>
            <a:r>
              <a:rPr sz="2600" spc="434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remains</a:t>
            </a:r>
            <a:r>
              <a:rPr sz="2600" spc="409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B050"/>
                </a:solidFill>
                <a:latin typeface="Calibri"/>
                <a:cs typeface="Calibri"/>
              </a:rPr>
              <a:t>at</a:t>
            </a:r>
            <a:r>
              <a:rPr sz="2600" spc="4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one</a:t>
            </a:r>
            <a:r>
              <a:rPr sz="2600" spc="4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B050"/>
                </a:solidFill>
                <a:latin typeface="Calibri"/>
                <a:cs typeface="Calibri"/>
              </a:rPr>
              <a:t>level</a:t>
            </a:r>
            <a:r>
              <a:rPr sz="2600" spc="4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during</a:t>
            </a:r>
            <a:r>
              <a:rPr sz="2600" spc="4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sz="2600" spc="4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B050"/>
                </a:solidFill>
                <a:latin typeface="Calibri"/>
                <a:cs typeface="Calibri"/>
              </a:rPr>
              <a:t>first </a:t>
            </a:r>
            <a:r>
              <a:rPr sz="2600" spc="-58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half</a:t>
            </a:r>
            <a:r>
              <a:rPr sz="260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moves</a:t>
            </a:r>
            <a:r>
              <a:rPr sz="2600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to</a:t>
            </a:r>
            <a:r>
              <a:rPr sz="26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other</a:t>
            </a:r>
            <a:r>
              <a:rPr sz="2600" spc="-10" dirty="0">
                <a:solidFill>
                  <a:srgbClr val="00B050"/>
                </a:solidFill>
                <a:latin typeface="Calibri"/>
                <a:cs typeface="Calibri"/>
              </a:rPr>
              <a:t> level</a:t>
            </a:r>
            <a:r>
              <a:rPr sz="260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in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sz="2600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Calibri"/>
                <a:cs typeface="Calibri"/>
              </a:rPr>
              <a:t>second</a:t>
            </a:r>
            <a:r>
              <a:rPr sz="2600" spc="-2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spc="-35" dirty="0">
                <a:solidFill>
                  <a:srgbClr val="00B050"/>
                </a:solidFill>
                <a:latin typeface="Calibri"/>
                <a:cs typeface="Calibri"/>
              </a:rPr>
              <a:t>half</a:t>
            </a:r>
            <a:r>
              <a:rPr sz="2600" spc="-35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136" y="3211657"/>
            <a:ext cx="6348453" cy="26237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20725"/>
            <a:ext cx="5658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40" dirty="0">
                <a:solidFill>
                  <a:srgbClr val="00AF50"/>
                </a:solidFill>
                <a:latin typeface="Tahoma"/>
                <a:cs typeface="Tahoma"/>
              </a:rPr>
              <a:t>Biphas</a:t>
            </a:r>
            <a:r>
              <a:rPr sz="4000" b="1" spc="-790" dirty="0">
                <a:solidFill>
                  <a:srgbClr val="00AF50"/>
                </a:solidFill>
                <a:latin typeface="Tahoma"/>
                <a:cs typeface="Tahoma"/>
              </a:rPr>
              <a:t>e</a:t>
            </a:r>
            <a:r>
              <a:rPr sz="4000" b="1" spc="-720" dirty="0">
                <a:solidFill>
                  <a:srgbClr val="00AF50"/>
                </a:solidFill>
                <a:latin typeface="Tahoma"/>
                <a:cs typeface="Tahoma"/>
              </a:rPr>
              <a:t>:</a:t>
            </a:r>
            <a:r>
              <a:rPr sz="4000" b="1" spc="-33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000" b="1" spc="-655" dirty="0">
                <a:solidFill>
                  <a:srgbClr val="00AF50"/>
                </a:solidFill>
                <a:latin typeface="Tahoma"/>
                <a:cs typeface="Tahoma"/>
              </a:rPr>
              <a:t>Differentia</a:t>
            </a:r>
            <a:r>
              <a:rPr sz="4000" b="1" spc="-400" dirty="0">
                <a:solidFill>
                  <a:srgbClr val="00AF50"/>
                </a:solidFill>
                <a:latin typeface="Tahoma"/>
                <a:cs typeface="Tahoma"/>
              </a:rPr>
              <a:t>l</a:t>
            </a:r>
            <a:r>
              <a:rPr sz="4000" b="1" spc="-31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000" b="1" spc="-745" dirty="0">
                <a:solidFill>
                  <a:srgbClr val="00AF50"/>
                </a:solidFill>
                <a:latin typeface="Tahoma"/>
                <a:cs typeface="Tahoma"/>
              </a:rPr>
              <a:t>Manchester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16888"/>
            <a:ext cx="8539480" cy="184975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sz="2600" b="1" spc="-20" dirty="0">
                <a:solidFill>
                  <a:srgbClr val="FF0000"/>
                </a:solidFill>
                <a:latin typeface="Calibri"/>
                <a:cs typeface="Calibri"/>
              </a:rPr>
              <a:t>Differential </a:t>
            </a:r>
            <a:r>
              <a:rPr sz="2600" b="1" spc="-30" dirty="0">
                <a:solidFill>
                  <a:srgbClr val="FF0000"/>
                </a:solidFill>
                <a:latin typeface="Calibri"/>
                <a:cs typeface="Calibri"/>
              </a:rPr>
              <a:t>Manchester</a:t>
            </a:r>
            <a:r>
              <a:rPr sz="2600" spc="-30" dirty="0">
                <a:latin typeface="Calibri"/>
                <a:cs typeface="Calibri"/>
              </a:rPr>
              <a:t>,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other hand, </a:t>
            </a:r>
            <a:r>
              <a:rPr sz="2600" b="1" spc="-10" dirty="0">
                <a:solidFill>
                  <a:srgbClr val="00B050"/>
                </a:solidFill>
                <a:latin typeface="Calibri"/>
                <a:cs typeface="Calibri"/>
              </a:rPr>
              <a:t>combines </a:t>
            </a: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the idea</a:t>
            </a:r>
            <a:r>
              <a:rPr sz="2600" b="1" spc="-5" dirty="0">
                <a:latin typeface="Calibri"/>
                <a:cs typeface="Calibri"/>
              </a:rPr>
              <a:t>s </a:t>
            </a:r>
            <a:r>
              <a:rPr sz="2600" b="1" spc="-575" dirty="0"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of</a:t>
            </a:r>
            <a:r>
              <a:rPr sz="2600" b="1" spc="29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B050"/>
                </a:solidFill>
                <a:latin typeface="Calibri"/>
                <a:cs typeface="Calibri"/>
              </a:rPr>
              <a:t>RZ</a:t>
            </a:r>
            <a:r>
              <a:rPr sz="2600" b="1" spc="29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B050"/>
                </a:solidFill>
                <a:latin typeface="Calibri"/>
                <a:cs typeface="Calibri"/>
              </a:rPr>
              <a:t>and</a:t>
            </a:r>
            <a:r>
              <a:rPr sz="2600" b="1" spc="27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B050"/>
                </a:solidFill>
                <a:latin typeface="Calibri"/>
                <a:cs typeface="Calibri"/>
              </a:rPr>
              <a:t>NRZ-I</a:t>
            </a:r>
            <a:r>
              <a:rPr sz="2600" spc="-5" dirty="0">
                <a:latin typeface="Calibri"/>
                <a:cs typeface="Calibri"/>
              </a:rPr>
              <a:t>.</a:t>
            </a:r>
            <a:r>
              <a:rPr sz="2600" spc="29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There</a:t>
            </a:r>
            <a:r>
              <a:rPr sz="2600" spc="30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always</a:t>
            </a:r>
            <a:r>
              <a:rPr sz="2600" spc="2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transition</a:t>
            </a:r>
            <a:r>
              <a:rPr sz="2600" spc="3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at</a:t>
            </a:r>
            <a:r>
              <a:rPr sz="2600" spc="30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2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middle</a:t>
            </a:r>
            <a:r>
              <a:rPr sz="2600" spc="2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bit, but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bit </a:t>
            </a:r>
            <a:r>
              <a:rPr sz="2600" spc="-10" dirty="0">
                <a:latin typeface="Calibri"/>
                <a:cs typeface="Calibri"/>
              </a:rPr>
              <a:t>values </a:t>
            </a:r>
            <a:r>
              <a:rPr sz="2600" spc="-15" dirty="0">
                <a:latin typeface="Calibri"/>
                <a:cs typeface="Calibri"/>
              </a:rPr>
              <a:t>are </a:t>
            </a:r>
            <a:r>
              <a:rPr sz="2600" spc="-10" dirty="0">
                <a:latin typeface="Calibri"/>
                <a:cs typeface="Calibri"/>
              </a:rPr>
              <a:t>determined </a:t>
            </a:r>
            <a:r>
              <a:rPr sz="2600" spc="-20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beginning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bit.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If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next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bit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is 0, </a:t>
            </a: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there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6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600" spc="-5" dirty="0">
                <a:solidFill>
                  <a:srgbClr val="FF0000"/>
                </a:solidFill>
                <a:latin typeface="Calibri"/>
                <a:cs typeface="Calibri"/>
              </a:rPr>
              <a:t>transition</a:t>
            </a:r>
            <a:r>
              <a:rPr sz="2600" spc="-5" dirty="0">
                <a:latin typeface="Calibri"/>
                <a:cs typeface="Calibri"/>
              </a:rPr>
              <a:t>; </a:t>
            </a:r>
            <a:r>
              <a:rPr sz="2600" dirty="0">
                <a:latin typeface="Calibri"/>
                <a:cs typeface="Calibri"/>
              </a:rPr>
              <a:t>if the </a:t>
            </a:r>
            <a:r>
              <a:rPr sz="2600" spc="-15" dirty="0">
                <a:latin typeface="Calibri"/>
                <a:cs typeface="Calibri"/>
              </a:rPr>
              <a:t>next </a:t>
            </a:r>
            <a:r>
              <a:rPr sz="2600" spc="-5" dirty="0">
                <a:latin typeface="Calibri"/>
                <a:cs typeface="Calibri"/>
              </a:rPr>
              <a:t>bit </a:t>
            </a:r>
            <a:r>
              <a:rPr sz="2600" spc="-1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 1,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there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none.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242" y="3785615"/>
            <a:ext cx="7559545" cy="23408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6739" y="2991968"/>
            <a:ext cx="4001175" cy="64736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20725"/>
            <a:ext cx="5488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55" dirty="0">
                <a:solidFill>
                  <a:srgbClr val="00AF50"/>
                </a:solidFill>
                <a:latin typeface="Tahoma"/>
                <a:cs typeface="Tahoma"/>
              </a:rPr>
              <a:t>Bipolar:</a:t>
            </a:r>
            <a:r>
              <a:rPr sz="4000" b="1" spc="-32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000" b="1" spc="-1305" dirty="0">
                <a:solidFill>
                  <a:srgbClr val="00AF50"/>
                </a:solidFill>
                <a:latin typeface="Tahoma"/>
                <a:cs typeface="Tahoma"/>
              </a:rPr>
              <a:t>AM</a:t>
            </a:r>
            <a:r>
              <a:rPr sz="4000" b="1" spc="-800" dirty="0">
                <a:solidFill>
                  <a:srgbClr val="00AF50"/>
                </a:solidFill>
                <a:latin typeface="Tahoma"/>
                <a:cs typeface="Tahoma"/>
              </a:rPr>
              <a:t>I</a:t>
            </a:r>
            <a:r>
              <a:rPr sz="4000" b="1" spc="-35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000" b="1" spc="-875" dirty="0">
                <a:solidFill>
                  <a:srgbClr val="00AF50"/>
                </a:solidFill>
                <a:latin typeface="Tahoma"/>
                <a:cs typeface="Tahoma"/>
              </a:rPr>
              <a:t>and</a:t>
            </a:r>
            <a:r>
              <a:rPr sz="4000" b="1" spc="-34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000" b="1" spc="-705" dirty="0">
                <a:solidFill>
                  <a:srgbClr val="00AF50"/>
                </a:solidFill>
                <a:latin typeface="Tahoma"/>
                <a:cs typeface="Tahoma"/>
              </a:rPr>
              <a:t>Pseudoternary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21460"/>
            <a:ext cx="8540750" cy="26962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85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common </a:t>
            </a:r>
            <a:r>
              <a:rPr sz="2400" spc="-5" dirty="0">
                <a:latin typeface="Calibri"/>
                <a:cs typeface="Calibri"/>
              </a:rPr>
              <a:t>bipolar encoding scheme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spc="-10" dirty="0">
                <a:latin typeface="Calibri"/>
                <a:cs typeface="Calibri"/>
              </a:rPr>
              <a:t>bipolar </a:t>
            </a:r>
            <a:r>
              <a:rPr sz="2400" b="1" i="1" spc="-10" dirty="0">
                <a:solidFill>
                  <a:srgbClr val="3366FF"/>
                </a:solidFill>
                <a:latin typeface="Calibri"/>
                <a:cs typeface="Calibri"/>
              </a:rPr>
              <a:t>Alternate </a:t>
            </a:r>
            <a:r>
              <a:rPr sz="2400" b="1" i="1" dirty="0">
                <a:solidFill>
                  <a:srgbClr val="3366FF"/>
                </a:solidFill>
                <a:latin typeface="Calibri"/>
                <a:cs typeface="Calibri"/>
              </a:rPr>
              <a:t>Mark </a:t>
            </a:r>
            <a:r>
              <a:rPr sz="2400" b="1" i="1" spc="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3366FF"/>
                </a:solidFill>
                <a:latin typeface="Calibri"/>
                <a:cs typeface="Calibri"/>
              </a:rPr>
              <a:t>Inversion (AMI)</a:t>
            </a:r>
            <a:r>
              <a:rPr sz="2400" b="1" spc="-5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term </a:t>
            </a:r>
            <a:r>
              <a:rPr sz="2400" spc="-15" dirty="0">
                <a:latin typeface="Calibri"/>
                <a:cs typeface="Calibri"/>
              </a:rPr>
              <a:t>alternate </a:t>
            </a:r>
            <a:r>
              <a:rPr sz="2400" spc="-5" dirty="0">
                <a:latin typeface="Calibri"/>
                <a:cs typeface="Calibri"/>
              </a:rPr>
              <a:t>mark </a:t>
            </a:r>
            <a:r>
              <a:rPr sz="2400" spc="-15" dirty="0">
                <a:latin typeface="Calibri"/>
                <a:cs typeface="Calibri"/>
              </a:rPr>
              <a:t>inversion,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word </a:t>
            </a:r>
            <a:r>
              <a:rPr sz="2400" spc="-5" dirty="0">
                <a:latin typeface="Calibri"/>
                <a:cs typeface="Calibri"/>
              </a:rPr>
              <a:t>mark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telegraphy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means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1.</a:t>
            </a:r>
            <a:r>
              <a:rPr sz="2400" dirty="0">
                <a:latin typeface="Calibri"/>
                <a:cs typeface="Calibri"/>
              </a:rPr>
              <a:t> So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AMI</a:t>
            </a:r>
            <a:r>
              <a:rPr sz="2400" dirty="0">
                <a:latin typeface="Calibri"/>
                <a:cs typeface="Calibri"/>
              </a:rPr>
              <a:t> means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alternate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inversion.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neutral </a:t>
            </a:r>
            <a:r>
              <a:rPr sz="2400" spc="-25" dirty="0">
                <a:latin typeface="Calibri"/>
                <a:cs typeface="Calibri"/>
              </a:rPr>
              <a:t>zero </a:t>
            </a:r>
            <a:r>
              <a:rPr sz="2400" spc="-15" dirty="0">
                <a:latin typeface="Calibri"/>
                <a:cs typeface="Calibri"/>
              </a:rPr>
              <a:t>voltage </a:t>
            </a:r>
            <a:r>
              <a:rPr sz="2400" spc="-10" dirty="0">
                <a:latin typeface="Calibri"/>
                <a:cs typeface="Calibri"/>
              </a:rPr>
              <a:t>represents </a:t>
            </a:r>
            <a:r>
              <a:rPr sz="2400" dirty="0">
                <a:latin typeface="Calibri"/>
                <a:cs typeface="Calibri"/>
              </a:rPr>
              <a:t>binary </a:t>
            </a:r>
            <a:r>
              <a:rPr sz="2400" spc="-5" dirty="0">
                <a:latin typeface="Calibri"/>
                <a:cs typeface="Calibri"/>
              </a:rPr>
              <a:t>0.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Binary 1s 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 represented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by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alternating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positive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negative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voltages</a:t>
            </a:r>
            <a:r>
              <a:rPr sz="2400" spc="-15" dirty="0">
                <a:latin typeface="Calibri"/>
                <a:cs typeface="Calibri"/>
              </a:rPr>
              <a:t>.</a:t>
            </a:r>
            <a:r>
              <a:rPr sz="2400" spc="5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variation</a:t>
            </a:r>
            <a:r>
              <a:rPr sz="2400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AMI</a:t>
            </a:r>
            <a:r>
              <a:rPr sz="2400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encoding</a:t>
            </a:r>
            <a:r>
              <a:rPr sz="2400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called</a:t>
            </a:r>
            <a:r>
              <a:rPr sz="2400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3366FF"/>
                </a:solidFill>
                <a:latin typeface="Calibri"/>
                <a:cs typeface="Calibri"/>
              </a:rPr>
              <a:t>Pseudoternary</a:t>
            </a:r>
            <a:r>
              <a:rPr sz="2400" i="1" spc="13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encoded </a:t>
            </a:r>
            <a:r>
              <a:rPr sz="2400" dirty="0">
                <a:latin typeface="Calibri"/>
                <a:cs typeface="Calibri"/>
              </a:rPr>
              <a:t>as a </a:t>
            </a:r>
            <a:r>
              <a:rPr sz="2400" spc="-20" dirty="0">
                <a:latin typeface="Calibri"/>
                <a:cs typeface="Calibri"/>
              </a:rPr>
              <a:t>zero </a:t>
            </a:r>
            <a:r>
              <a:rPr sz="2400" spc="-15" dirty="0">
                <a:latin typeface="Calibri"/>
                <a:cs typeface="Calibri"/>
              </a:rPr>
              <a:t>voltage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0 </a:t>
            </a:r>
            <a:r>
              <a:rPr sz="2400" spc="-5" dirty="0">
                <a:latin typeface="Calibri"/>
                <a:cs typeface="Calibri"/>
              </a:rPr>
              <a:t>bit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encoded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alternating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negative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voltages.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7997" y="3879627"/>
            <a:ext cx="5517399" cy="217740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710" y="2654879"/>
            <a:ext cx="7654089" cy="358281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891" y="168655"/>
            <a:ext cx="4155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15" dirty="0">
                <a:solidFill>
                  <a:srgbClr val="00AF50"/>
                </a:solidFill>
                <a:latin typeface="Tahoma"/>
                <a:cs typeface="Tahoma"/>
              </a:rPr>
              <a:t>Multilevel</a:t>
            </a:r>
            <a:r>
              <a:rPr sz="4000" b="1" spc="-525" dirty="0">
                <a:solidFill>
                  <a:srgbClr val="00AF50"/>
                </a:solidFill>
                <a:latin typeface="Tahoma"/>
                <a:cs typeface="Tahoma"/>
              </a:rPr>
              <a:t>:</a:t>
            </a:r>
            <a:r>
              <a:rPr sz="4000" b="1" spc="-32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000" b="1" spc="-1100" dirty="0">
                <a:solidFill>
                  <a:srgbClr val="00AF50"/>
                </a:solidFill>
                <a:latin typeface="Tahoma"/>
                <a:cs typeface="Tahoma"/>
              </a:rPr>
              <a:t>2B1Q</a:t>
            </a:r>
            <a:r>
              <a:rPr sz="4000" b="1" spc="-33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000" b="1" spc="-844" dirty="0">
                <a:solidFill>
                  <a:srgbClr val="00AF50"/>
                </a:solidFill>
                <a:latin typeface="Tahoma"/>
                <a:cs typeface="Tahoma"/>
              </a:rPr>
              <a:t>Scheme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0504" y="1135126"/>
            <a:ext cx="8485505" cy="1490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5"/>
              </a:spcBef>
            </a:pP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Calibri"/>
                <a:cs typeface="Calibri"/>
              </a:rPr>
              <a:t>binary,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one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quaternary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(2B1Q),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uses </a:t>
            </a:r>
            <a:r>
              <a:rPr sz="2400" spc="-15" dirty="0">
                <a:solidFill>
                  <a:srgbClr val="231F20"/>
                </a:solidFill>
                <a:latin typeface="Calibri"/>
                <a:cs typeface="Calibri"/>
              </a:rPr>
              <a:t>data</a:t>
            </a:r>
            <a:r>
              <a:rPr sz="2400" spc="509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31F20"/>
                </a:solidFill>
                <a:latin typeface="Calibri"/>
                <a:cs typeface="Calibri"/>
              </a:rPr>
              <a:t>patterns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of </a:t>
            </a:r>
            <a:r>
              <a:rPr sz="2400" spc="-20" dirty="0">
                <a:solidFill>
                  <a:srgbClr val="231F20"/>
                </a:solidFill>
                <a:latin typeface="Calibri"/>
                <a:cs typeface="Calibri"/>
              </a:rPr>
              <a:t>size</a:t>
            </a:r>
            <a:r>
              <a:rPr sz="2400" spc="50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2 </a:t>
            </a:r>
            <a:r>
              <a:rPr sz="24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encodes the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2-bit 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patterns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as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one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signal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element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belonging </a:t>
            </a:r>
            <a:r>
              <a:rPr sz="2400" spc="-15" dirty="0">
                <a:solidFill>
                  <a:srgbClr val="231F2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a </a:t>
            </a:r>
            <a:r>
              <a:rPr sz="24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four-level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signal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.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this type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encoding </a:t>
            </a:r>
            <a:r>
              <a:rPr sz="2400" i="1" dirty="0">
                <a:solidFill>
                  <a:srgbClr val="231F20"/>
                </a:solidFill>
                <a:latin typeface="Calibri"/>
                <a:cs typeface="Calibri"/>
              </a:rPr>
              <a:t>m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2, </a:t>
            </a:r>
            <a:r>
              <a:rPr sz="2400" i="1" dirty="0">
                <a:solidFill>
                  <a:srgbClr val="231F20"/>
                </a:solidFill>
                <a:latin typeface="Calibri"/>
                <a:cs typeface="Calibri"/>
              </a:rPr>
              <a:t>n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1,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and </a:t>
            </a:r>
            <a:r>
              <a:rPr sz="2400" i="1" dirty="0">
                <a:solidFill>
                  <a:srgbClr val="231F20"/>
                </a:solidFill>
                <a:latin typeface="Calibri"/>
                <a:cs typeface="Calibri"/>
              </a:rPr>
              <a:t>L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= 4 </a:t>
            </a:r>
            <a:r>
              <a:rPr sz="24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(quaternary).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891" y="168655"/>
            <a:ext cx="4231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15" dirty="0">
                <a:solidFill>
                  <a:srgbClr val="00AF50"/>
                </a:solidFill>
                <a:latin typeface="Tahoma"/>
                <a:cs typeface="Tahoma"/>
              </a:rPr>
              <a:t>Multilevel</a:t>
            </a:r>
            <a:r>
              <a:rPr sz="4000" b="1" spc="-525" dirty="0">
                <a:solidFill>
                  <a:srgbClr val="00AF50"/>
                </a:solidFill>
                <a:latin typeface="Tahoma"/>
                <a:cs typeface="Tahoma"/>
              </a:rPr>
              <a:t>:</a:t>
            </a:r>
            <a:r>
              <a:rPr sz="4000" b="1" spc="-32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000" b="1" spc="-810" dirty="0">
                <a:solidFill>
                  <a:srgbClr val="00AF50"/>
                </a:solidFill>
                <a:latin typeface="Tahoma"/>
                <a:cs typeface="Tahoma"/>
              </a:rPr>
              <a:t>8B6</a:t>
            </a:r>
            <a:r>
              <a:rPr sz="4000" b="1" spc="-755" dirty="0">
                <a:solidFill>
                  <a:srgbClr val="00AF50"/>
                </a:solidFill>
                <a:latin typeface="Tahoma"/>
                <a:cs typeface="Tahoma"/>
              </a:rPr>
              <a:t>T</a:t>
            </a:r>
            <a:r>
              <a:rPr sz="4000" b="1" spc="-33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000" b="1" spc="-844" dirty="0">
                <a:solidFill>
                  <a:srgbClr val="00AF50"/>
                </a:solidFill>
                <a:latin typeface="Tahoma"/>
                <a:cs typeface="Tahoma"/>
              </a:rPr>
              <a:t>Scheme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504" y="1135126"/>
            <a:ext cx="8484870" cy="1490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5"/>
              </a:spcBef>
            </a:pP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very 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interesting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scheme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eight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2400" spc="-25" dirty="0">
                <a:solidFill>
                  <a:srgbClr val="231F20"/>
                </a:solidFill>
                <a:latin typeface="Calibri"/>
                <a:cs typeface="Calibri"/>
              </a:rPr>
              <a:t>,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six ternary (8B6T).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This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code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used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with 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100BASE-4T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cable. The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idea is </a:t>
            </a:r>
            <a:r>
              <a:rPr sz="2400" spc="-15" dirty="0">
                <a:solidFill>
                  <a:srgbClr val="231F20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encode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pattern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8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bits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as a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pattern</a:t>
            </a:r>
            <a:r>
              <a:rPr sz="24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six signal elements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, </a:t>
            </a:r>
            <a:r>
              <a:rPr sz="2400" spc="-15" dirty="0">
                <a:solidFill>
                  <a:srgbClr val="231F20"/>
                </a:solidFill>
                <a:latin typeface="Calibri"/>
                <a:cs typeface="Calibri"/>
              </a:rPr>
              <a:t>where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signal has 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three</a:t>
            </a:r>
            <a:r>
              <a:rPr sz="24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levels</a:t>
            </a:r>
            <a:r>
              <a:rPr sz="24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Calibri"/>
                <a:cs typeface="Calibri"/>
              </a:rPr>
              <a:t>(ternary).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389" y="3050820"/>
            <a:ext cx="8020576" cy="182427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20725"/>
            <a:ext cx="3452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15" dirty="0">
                <a:solidFill>
                  <a:srgbClr val="00AF50"/>
                </a:solidFill>
                <a:latin typeface="Tahoma"/>
                <a:cs typeface="Tahoma"/>
              </a:rPr>
              <a:t>Multilevel</a:t>
            </a:r>
            <a:r>
              <a:rPr sz="4000" b="1" spc="-525" dirty="0">
                <a:solidFill>
                  <a:srgbClr val="00AF50"/>
                </a:solidFill>
                <a:latin typeface="Tahoma"/>
                <a:cs typeface="Tahoma"/>
              </a:rPr>
              <a:t>:</a:t>
            </a:r>
            <a:r>
              <a:rPr sz="4000" b="1" spc="-32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000" b="1" spc="-865" dirty="0">
                <a:solidFill>
                  <a:srgbClr val="00AF50"/>
                </a:solidFill>
                <a:latin typeface="Tahoma"/>
                <a:cs typeface="Tahoma"/>
              </a:rPr>
              <a:t>4</a:t>
            </a:r>
            <a:r>
              <a:rPr sz="4000" b="1" spc="-1005" dirty="0">
                <a:solidFill>
                  <a:srgbClr val="00AF50"/>
                </a:solidFill>
                <a:latin typeface="Tahoma"/>
                <a:cs typeface="Tahoma"/>
              </a:rPr>
              <a:t>D</a:t>
            </a:r>
            <a:r>
              <a:rPr sz="4000" b="1" spc="-495" dirty="0">
                <a:solidFill>
                  <a:srgbClr val="00AF50"/>
                </a:solidFill>
                <a:latin typeface="Tahoma"/>
                <a:cs typeface="Tahoma"/>
              </a:rPr>
              <a:t>-</a:t>
            </a:r>
            <a:r>
              <a:rPr sz="4000" b="1" spc="-969" dirty="0">
                <a:solidFill>
                  <a:srgbClr val="00AF50"/>
                </a:solidFill>
                <a:latin typeface="Tahoma"/>
                <a:cs typeface="Tahoma"/>
              </a:rPr>
              <a:t>PAM5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21460"/>
            <a:ext cx="8538845" cy="13792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85"/>
              </a:spcBef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Four-dimensional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five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level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pulse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amplitude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modulation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(4D-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PAM5).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4D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means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that 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data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is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sent 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over four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wires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at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the same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time</a:t>
            </a:r>
            <a:r>
              <a:rPr sz="2400" dirty="0">
                <a:latin typeface="Calibri"/>
                <a:cs typeface="Calibri"/>
              </a:rPr>
              <a:t>. </a:t>
            </a:r>
            <a:r>
              <a:rPr sz="2400" spc="-5" dirty="0">
                <a:latin typeface="Calibri"/>
                <a:cs typeface="Calibri"/>
              </a:rPr>
              <a:t>It uses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five 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voltage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levels, such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as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−2,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−1,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0,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1,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. </a:t>
            </a:r>
            <a:r>
              <a:rPr sz="2400" spc="-40" dirty="0">
                <a:latin typeface="Calibri"/>
                <a:cs typeface="Calibri"/>
              </a:rPr>
              <a:t>However, 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one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level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level</a:t>
            </a:r>
            <a:r>
              <a:rPr sz="2400" spc="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forward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detection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441" y="2736094"/>
            <a:ext cx="6929376" cy="300984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20725"/>
            <a:ext cx="5234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55" dirty="0">
                <a:solidFill>
                  <a:srgbClr val="00AF50"/>
                </a:solidFill>
                <a:latin typeface="Tahoma"/>
                <a:cs typeface="Tahoma"/>
              </a:rPr>
              <a:t>Multitransitio</a:t>
            </a:r>
            <a:r>
              <a:rPr sz="4000" b="1" spc="-840" dirty="0">
                <a:solidFill>
                  <a:srgbClr val="00AF50"/>
                </a:solidFill>
                <a:latin typeface="Tahoma"/>
                <a:cs typeface="Tahoma"/>
              </a:rPr>
              <a:t>n</a:t>
            </a:r>
            <a:r>
              <a:rPr sz="4000" b="1" spc="-720" dirty="0">
                <a:solidFill>
                  <a:srgbClr val="00AF50"/>
                </a:solidFill>
                <a:latin typeface="Tahoma"/>
                <a:cs typeface="Tahoma"/>
              </a:rPr>
              <a:t>:</a:t>
            </a:r>
            <a:r>
              <a:rPr sz="4000" b="1" spc="-32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000" b="1" spc="-1090" dirty="0">
                <a:solidFill>
                  <a:srgbClr val="00AF50"/>
                </a:solidFill>
                <a:latin typeface="Tahoma"/>
                <a:cs typeface="Tahoma"/>
              </a:rPr>
              <a:t>ML</a:t>
            </a:r>
            <a:r>
              <a:rPr sz="4000" b="1" spc="-894" dirty="0">
                <a:solidFill>
                  <a:srgbClr val="00AF50"/>
                </a:solidFill>
                <a:latin typeface="Tahoma"/>
                <a:cs typeface="Tahoma"/>
              </a:rPr>
              <a:t>T</a:t>
            </a:r>
            <a:r>
              <a:rPr sz="4000" b="1" spc="-495" dirty="0">
                <a:solidFill>
                  <a:srgbClr val="00AF50"/>
                </a:solidFill>
                <a:latin typeface="Tahoma"/>
                <a:cs typeface="Tahoma"/>
              </a:rPr>
              <a:t>-</a:t>
            </a:r>
            <a:r>
              <a:rPr sz="4000" b="1" spc="-710" dirty="0">
                <a:solidFill>
                  <a:srgbClr val="00AF50"/>
                </a:solidFill>
                <a:latin typeface="Tahoma"/>
                <a:cs typeface="Tahoma"/>
              </a:rPr>
              <a:t>3</a:t>
            </a:r>
            <a:r>
              <a:rPr sz="4000" b="1" spc="-34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000" b="1" spc="-810" dirty="0">
                <a:solidFill>
                  <a:srgbClr val="00AF50"/>
                </a:solidFill>
                <a:latin typeface="Tahoma"/>
                <a:cs typeface="Tahoma"/>
              </a:rPr>
              <a:t>scheme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39749"/>
            <a:ext cx="8539480" cy="21037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00" spc="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multiline</a:t>
            </a:r>
            <a:r>
              <a:rPr sz="2000" b="1" spc="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transmission,</a:t>
            </a:r>
            <a:r>
              <a:rPr sz="2000" b="1" spc="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three-level</a:t>
            </a:r>
            <a:r>
              <a:rPr sz="20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(MLT-3)</a:t>
            </a:r>
            <a:r>
              <a:rPr sz="20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scheme</a:t>
            </a:r>
            <a:r>
              <a:rPr sz="2000" b="1" spc="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uses</a:t>
            </a:r>
            <a:r>
              <a:rPr sz="2000" b="1" spc="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three</a:t>
            </a:r>
            <a:r>
              <a:rPr sz="2000" spc="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levels</a:t>
            </a:r>
            <a:r>
              <a:rPr sz="2000" spc="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2000" spc="-5" dirty="0">
                <a:solidFill>
                  <a:srgbClr val="231F20"/>
                </a:solidFill>
                <a:latin typeface="Symbol"/>
                <a:cs typeface="Symbol"/>
              </a:rPr>
              <a:t></a:t>
            </a:r>
            <a:r>
              <a:rPr sz="2000" i="1" spc="-5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2000" spc="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0,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Symbol"/>
                <a:cs typeface="Symbol"/>
              </a:rPr>
              <a:t></a:t>
            </a:r>
            <a:r>
              <a:rPr sz="2000" i="1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) and</a:t>
            </a:r>
            <a:r>
              <a:rPr sz="20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three</a:t>
            </a:r>
            <a:r>
              <a:rPr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transition</a:t>
            </a:r>
            <a:r>
              <a:rPr sz="200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rules</a:t>
            </a:r>
            <a:r>
              <a:rPr sz="20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move</a:t>
            </a:r>
            <a:r>
              <a:rPr sz="20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between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levels.</a:t>
            </a:r>
            <a:endParaRPr sz="2000" dirty="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745"/>
              </a:spcBef>
              <a:buClr>
                <a:srgbClr val="00ACED"/>
              </a:buClr>
              <a:buFont typeface="Times New Roman"/>
              <a:buAutoNum type="arabicPeriod"/>
              <a:tabLst>
                <a:tab pos="267335" algn="l"/>
              </a:tabLst>
            </a:pP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If</a:t>
            </a:r>
            <a:r>
              <a:rPr sz="20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next</a:t>
            </a:r>
            <a:r>
              <a:rPr sz="20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bit</a:t>
            </a:r>
            <a:r>
              <a:rPr sz="20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0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0,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there</a:t>
            </a:r>
            <a:r>
              <a:rPr sz="20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no</a:t>
            </a:r>
            <a:r>
              <a:rPr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transition.</a:t>
            </a:r>
            <a:endParaRPr sz="2000" dirty="0">
              <a:latin typeface="Times New Roman"/>
              <a:cs typeface="Times New Roman"/>
            </a:endParaRPr>
          </a:p>
          <a:p>
            <a:pPr marL="266700" indent="-254635">
              <a:lnSpc>
                <a:spcPct val="100000"/>
              </a:lnSpc>
              <a:spcBef>
                <a:spcPts val="765"/>
              </a:spcBef>
              <a:buClr>
                <a:srgbClr val="00ACED"/>
              </a:buClr>
              <a:buFont typeface="Times New Roman"/>
              <a:buAutoNum type="arabicPeriod"/>
              <a:tabLst>
                <a:tab pos="267335" algn="l"/>
              </a:tabLst>
            </a:pP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If</a:t>
            </a:r>
            <a:r>
              <a:rPr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next</a:t>
            </a:r>
            <a:r>
              <a:rPr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bit</a:t>
            </a:r>
            <a:r>
              <a:rPr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1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20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current</a:t>
            </a:r>
            <a:r>
              <a:rPr sz="2000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level is </a:t>
            </a:r>
            <a:r>
              <a:rPr sz="2000" spc="5" dirty="0">
                <a:solidFill>
                  <a:srgbClr val="231F20"/>
                </a:solidFill>
                <a:latin typeface="Times New Roman"/>
                <a:cs typeface="Times New Roman"/>
              </a:rPr>
              <a:t>not</a:t>
            </a:r>
            <a:r>
              <a:rPr sz="20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0, the</a:t>
            </a:r>
            <a:r>
              <a:rPr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next</a:t>
            </a:r>
            <a:r>
              <a:rPr sz="20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level is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0.</a:t>
            </a:r>
            <a:endParaRPr sz="2000" dirty="0">
              <a:latin typeface="Times New Roman"/>
              <a:cs typeface="Times New Roman"/>
            </a:endParaRPr>
          </a:p>
          <a:p>
            <a:pPr marL="279400" indent="-266700">
              <a:lnSpc>
                <a:spcPts val="2255"/>
              </a:lnSpc>
              <a:spcBef>
                <a:spcPts val="760"/>
              </a:spcBef>
              <a:buClr>
                <a:srgbClr val="00ACED"/>
              </a:buClr>
              <a:buFont typeface="Times New Roman"/>
              <a:buAutoNum type="arabicPeriod"/>
              <a:tabLst>
                <a:tab pos="279400" algn="l"/>
              </a:tabLst>
            </a:pP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If</a:t>
            </a:r>
            <a:r>
              <a:rPr sz="2000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00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next</a:t>
            </a:r>
            <a:r>
              <a:rPr sz="2000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bit</a:t>
            </a:r>
            <a:r>
              <a:rPr sz="2000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000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1</a:t>
            </a:r>
            <a:r>
              <a:rPr sz="2000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2000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00" spc="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current</a:t>
            </a:r>
            <a:r>
              <a:rPr sz="2000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level</a:t>
            </a:r>
            <a:r>
              <a:rPr sz="2000" spc="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000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0,</a:t>
            </a:r>
            <a:r>
              <a:rPr sz="2000" spc="1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00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next</a:t>
            </a:r>
            <a:r>
              <a:rPr sz="2000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level</a:t>
            </a:r>
            <a:r>
              <a:rPr sz="2000" spc="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000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00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opposite</a:t>
            </a:r>
            <a:r>
              <a:rPr sz="2000" spc="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sz="2000" spc="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55"/>
              </a:lnSpc>
            </a:pP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last</a:t>
            </a:r>
            <a:r>
              <a:rPr sz="200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nonzero</a:t>
            </a:r>
            <a:r>
              <a:rPr sz="2000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level.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2638" y="3186075"/>
            <a:ext cx="4632348" cy="27586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04292"/>
            <a:ext cx="52914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785" dirty="0">
                <a:solidFill>
                  <a:srgbClr val="00AF50"/>
                </a:solidFill>
                <a:latin typeface="Tahoma"/>
                <a:cs typeface="Tahoma"/>
              </a:rPr>
              <a:t>Digita</a:t>
            </a:r>
            <a:r>
              <a:rPr sz="4400" b="1" spc="-470" dirty="0">
                <a:solidFill>
                  <a:srgbClr val="00AF50"/>
                </a:solidFill>
                <a:latin typeface="Tahoma"/>
                <a:cs typeface="Tahoma"/>
              </a:rPr>
              <a:t>l</a:t>
            </a:r>
            <a:r>
              <a:rPr sz="4400" b="1" spc="-38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775" dirty="0">
                <a:solidFill>
                  <a:srgbClr val="00AF50"/>
                </a:solidFill>
                <a:latin typeface="Tahoma"/>
                <a:cs typeface="Tahoma"/>
              </a:rPr>
              <a:t>to</a:t>
            </a:r>
            <a:r>
              <a:rPr sz="4400" b="1" spc="-38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785" dirty="0">
                <a:solidFill>
                  <a:srgbClr val="00AF50"/>
                </a:solidFill>
                <a:latin typeface="Tahoma"/>
                <a:cs typeface="Tahoma"/>
              </a:rPr>
              <a:t>Digita</a:t>
            </a:r>
            <a:r>
              <a:rPr sz="4400" b="1" spc="-470" dirty="0">
                <a:solidFill>
                  <a:srgbClr val="00AF50"/>
                </a:solidFill>
                <a:latin typeface="Tahoma"/>
                <a:cs typeface="Tahoma"/>
              </a:rPr>
              <a:t>l</a:t>
            </a:r>
            <a:r>
              <a:rPr sz="4400" b="1" spc="-38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735" dirty="0">
                <a:solidFill>
                  <a:srgbClr val="00AF50"/>
                </a:solidFill>
                <a:latin typeface="Tahoma"/>
                <a:cs typeface="Tahoma"/>
              </a:rPr>
              <a:t>Conversi</a:t>
            </a:r>
            <a:r>
              <a:rPr sz="4400" b="1" spc="-850" dirty="0">
                <a:solidFill>
                  <a:srgbClr val="00AF50"/>
                </a:solidFill>
                <a:latin typeface="Tahoma"/>
                <a:cs typeface="Tahoma"/>
              </a:rPr>
              <a:t>o</a:t>
            </a:r>
            <a:r>
              <a:rPr sz="4400" b="1" spc="-1015" dirty="0">
                <a:solidFill>
                  <a:srgbClr val="00AF50"/>
                </a:solidFill>
                <a:latin typeface="Tahoma"/>
                <a:cs typeface="Tahoma"/>
              </a:rPr>
              <a:t>n</a:t>
            </a:r>
            <a:endParaRPr sz="44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3275" y="3726712"/>
            <a:ext cx="4606290" cy="337185"/>
            <a:chOff x="303275" y="3726712"/>
            <a:chExt cx="4606290" cy="3371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766" y="3726712"/>
              <a:ext cx="4557593" cy="3321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275" y="4000554"/>
              <a:ext cx="4606290" cy="6319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30847" y="1125695"/>
            <a:ext cx="8206105" cy="48768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5" dirty="0">
                <a:latin typeface="Calibri"/>
                <a:cs typeface="Calibri"/>
              </a:rPr>
              <a:t>In this section,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see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how we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can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represent digital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data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 by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using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digital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signals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B050"/>
                </a:solidFill>
                <a:latin typeface="Calibri"/>
                <a:cs typeface="Calibri"/>
              </a:rPr>
              <a:t>The</a:t>
            </a:r>
            <a:r>
              <a:rPr sz="28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B050"/>
                </a:solidFill>
                <a:latin typeface="Calibri"/>
                <a:cs typeface="Calibri"/>
              </a:rPr>
              <a:t>conversion</a:t>
            </a:r>
            <a:r>
              <a:rPr sz="280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B050"/>
                </a:solidFill>
                <a:latin typeface="Calibri"/>
                <a:cs typeface="Calibri"/>
              </a:rPr>
              <a:t>involves</a:t>
            </a:r>
            <a:r>
              <a:rPr sz="280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B050"/>
                </a:solidFill>
                <a:latin typeface="Calibri"/>
                <a:cs typeface="Calibri"/>
              </a:rPr>
              <a:t>three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Calibri"/>
                <a:cs typeface="Calibri"/>
              </a:rPr>
              <a:t>techniques</a:t>
            </a:r>
            <a:r>
              <a:rPr sz="2800" spc="-5" dirty="0">
                <a:latin typeface="Calibri"/>
                <a:cs typeface="Calibri"/>
              </a:rPr>
              <a:t>: </a:t>
            </a:r>
            <a:r>
              <a:rPr sz="2800" b="1" i="1" spc="-5" dirty="0">
                <a:solidFill>
                  <a:srgbClr val="00AFEF"/>
                </a:solidFill>
                <a:latin typeface="Calibri"/>
                <a:cs typeface="Calibri"/>
              </a:rPr>
              <a:t>line </a:t>
            </a:r>
            <a:r>
              <a:rPr sz="2800" b="1" i="1" spc="-10" dirty="0">
                <a:solidFill>
                  <a:srgbClr val="00AFEF"/>
                </a:solidFill>
                <a:latin typeface="Calibri"/>
                <a:cs typeface="Calibri"/>
              </a:rPr>
              <a:t>coding</a:t>
            </a:r>
            <a:r>
              <a:rPr sz="2800" i="1" spc="-10" dirty="0">
                <a:solidFill>
                  <a:srgbClr val="00AFEF"/>
                </a:solidFill>
                <a:latin typeface="Calibri"/>
                <a:cs typeface="Calibri"/>
              </a:rPr>
              <a:t>,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i="1" spc="-5" dirty="0">
                <a:solidFill>
                  <a:srgbClr val="00AFEF"/>
                </a:solidFill>
                <a:latin typeface="Calibri"/>
                <a:cs typeface="Calibri"/>
              </a:rPr>
              <a:t>block </a:t>
            </a:r>
            <a:r>
              <a:rPr sz="2800" b="1" i="1" spc="-10" dirty="0">
                <a:solidFill>
                  <a:srgbClr val="00AFEF"/>
                </a:solidFill>
                <a:latin typeface="Calibri"/>
                <a:cs typeface="Calibri"/>
              </a:rPr>
              <a:t>coding</a:t>
            </a:r>
            <a:r>
              <a:rPr sz="2800" i="1" spc="-10" dirty="0">
                <a:solidFill>
                  <a:srgbClr val="00AFEF"/>
                </a:solidFill>
                <a:latin typeface="Calibri"/>
                <a:cs typeface="Calibri"/>
              </a:rPr>
              <a:t>,</a:t>
            </a:r>
            <a:r>
              <a:rPr sz="2800" i="1" spc="-5" dirty="0">
                <a:solidFill>
                  <a:srgbClr val="00AFEF"/>
                </a:solidFill>
                <a:latin typeface="Calibri"/>
                <a:cs typeface="Calibri"/>
              </a:rPr>
              <a:t> and </a:t>
            </a:r>
            <a:r>
              <a:rPr sz="2800" b="1" i="1" spc="-10" dirty="0">
                <a:solidFill>
                  <a:srgbClr val="00AFEF"/>
                </a:solidFill>
                <a:latin typeface="Calibri"/>
                <a:cs typeface="Calibri"/>
              </a:rPr>
              <a:t>scrambling</a:t>
            </a:r>
            <a:r>
              <a:rPr sz="2800" spc="-10" dirty="0">
                <a:latin typeface="Calibri"/>
                <a:cs typeface="Calibri"/>
              </a:rPr>
              <a:t>.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Line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coding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F0000"/>
                </a:solidFill>
                <a:latin typeface="Calibri"/>
                <a:cs typeface="Calibri"/>
              </a:rPr>
              <a:t>always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needed</a:t>
            </a:r>
            <a:r>
              <a:rPr sz="2800" b="1" spc="-5" dirty="0">
                <a:latin typeface="Calibri"/>
                <a:cs typeface="Calibri"/>
              </a:rPr>
              <a:t>;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block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scrambling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spc="-5" dirty="0">
                <a:latin typeface="Calibri"/>
                <a:cs typeface="Calibri"/>
              </a:rPr>
              <a:t> 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needed.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i="1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Topics</a:t>
            </a:r>
            <a:r>
              <a:rPr sz="2800" b="1" i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discussed in</a:t>
            </a:r>
            <a:r>
              <a:rPr sz="2800" b="1" i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this</a:t>
            </a:r>
            <a:r>
              <a:rPr sz="2800" b="1" i="1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sz="2800" b="1" i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section: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b="1" spc="-5" dirty="0">
                <a:solidFill>
                  <a:srgbClr val="0033CC"/>
                </a:solidFill>
                <a:latin typeface="Calibri"/>
                <a:cs typeface="Calibri"/>
              </a:rPr>
              <a:t>Line</a:t>
            </a:r>
            <a:r>
              <a:rPr sz="2800" b="1" spc="-1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33CC"/>
                </a:solidFill>
                <a:latin typeface="Calibri"/>
                <a:cs typeface="Calibri"/>
              </a:rPr>
              <a:t>Coding</a:t>
            </a:r>
            <a:endParaRPr sz="2800" dirty="0">
              <a:latin typeface="Calibri"/>
              <a:cs typeface="Calibri"/>
            </a:endParaRPr>
          </a:p>
          <a:p>
            <a:pPr marL="12700" marR="5101590">
              <a:lnSpc>
                <a:spcPct val="119700"/>
              </a:lnSpc>
              <a:spcBef>
                <a:spcPts val="10"/>
              </a:spcBef>
            </a:pPr>
            <a:r>
              <a:rPr sz="2800" b="1" spc="-5" dirty="0">
                <a:solidFill>
                  <a:srgbClr val="0033CC"/>
                </a:solidFill>
                <a:latin typeface="Calibri"/>
                <a:cs typeface="Calibri"/>
              </a:rPr>
              <a:t>Line</a:t>
            </a:r>
            <a:r>
              <a:rPr sz="2800" b="1" spc="-1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33CC"/>
                </a:solidFill>
                <a:latin typeface="Calibri"/>
                <a:cs typeface="Calibri"/>
              </a:rPr>
              <a:t>Coding</a:t>
            </a:r>
            <a:r>
              <a:rPr sz="2800" b="1" spc="1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33CC"/>
                </a:solidFill>
                <a:latin typeface="Calibri"/>
                <a:cs typeface="Calibri"/>
              </a:rPr>
              <a:t>Schemes </a:t>
            </a:r>
            <a:r>
              <a:rPr sz="2800" b="1" spc="-61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33CC"/>
                </a:solidFill>
                <a:latin typeface="Calibri"/>
                <a:cs typeface="Calibri"/>
              </a:rPr>
              <a:t>Block</a:t>
            </a:r>
            <a:r>
              <a:rPr sz="2800" b="1" spc="1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33CC"/>
                </a:solidFill>
                <a:latin typeface="Calibri"/>
                <a:cs typeface="Calibri"/>
              </a:rPr>
              <a:t>Coding </a:t>
            </a:r>
            <a:r>
              <a:rPr sz="2800" b="1" spc="-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33CC"/>
                </a:solidFill>
                <a:latin typeface="Calibri"/>
                <a:cs typeface="Calibri"/>
              </a:rPr>
              <a:t>Scrambling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81543" y="6481673"/>
            <a:ext cx="15494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888888"/>
                </a:solidFill>
                <a:latin typeface="Times New Roman"/>
                <a:cs typeface="Times New Roman"/>
              </a:rPr>
              <a:t>4.2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7034" y="6481673"/>
            <a:ext cx="224726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888888"/>
                </a:solidFill>
                <a:latin typeface="Times New Roman"/>
                <a:cs typeface="Times New Roman"/>
              </a:rPr>
              <a:t>Data</a:t>
            </a:r>
            <a:r>
              <a:rPr sz="800" spc="-2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888888"/>
                </a:solidFill>
                <a:latin typeface="Times New Roman"/>
                <a:cs typeface="Times New Roman"/>
              </a:rPr>
              <a:t>Communication</a:t>
            </a:r>
            <a:r>
              <a:rPr sz="800" spc="-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888888"/>
                </a:solidFill>
                <a:latin typeface="Times New Roman"/>
                <a:cs typeface="Times New Roman"/>
              </a:rPr>
              <a:t>Lecture</a:t>
            </a:r>
            <a:r>
              <a:rPr sz="800" spc="-2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888888"/>
                </a:solidFill>
                <a:latin typeface="Times New Roman"/>
                <a:cs typeface="Times New Roman"/>
              </a:rPr>
              <a:t>Series, </a:t>
            </a:r>
            <a:r>
              <a:rPr sz="800" dirty="0">
                <a:solidFill>
                  <a:srgbClr val="888888"/>
                </a:solidFill>
                <a:latin typeface="Times New Roman"/>
                <a:cs typeface="Times New Roman"/>
              </a:rPr>
              <a:t>NRC,</a:t>
            </a:r>
            <a:r>
              <a:rPr sz="800" spc="-1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888888"/>
                </a:solidFill>
                <a:latin typeface="Times New Roman"/>
                <a:cs typeface="Times New Roman"/>
              </a:rPr>
              <a:t>MAY2020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20725"/>
            <a:ext cx="5523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894" dirty="0">
                <a:solidFill>
                  <a:srgbClr val="00AF50"/>
                </a:solidFill>
                <a:latin typeface="Tahoma"/>
                <a:cs typeface="Tahoma"/>
              </a:rPr>
              <a:t>Summar</a:t>
            </a:r>
            <a:r>
              <a:rPr sz="4000" b="1" spc="-720" dirty="0">
                <a:solidFill>
                  <a:srgbClr val="00AF50"/>
                </a:solidFill>
                <a:latin typeface="Tahoma"/>
                <a:cs typeface="Tahoma"/>
              </a:rPr>
              <a:t>y:</a:t>
            </a:r>
            <a:r>
              <a:rPr sz="4000" b="1" spc="-34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000" b="1" spc="-715" dirty="0">
                <a:solidFill>
                  <a:srgbClr val="00AF50"/>
                </a:solidFill>
                <a:latin typeface="Tahoma"/>
                <a:cs typeface="Tahoma"/>
              </a:rPr>
              <a:t>Lin</a:t>
            </a:r>
            <a:r>
              <a:rPr sz="4000" b="1" spc="-830" dirty="0">
                <a:solidFill>
                  <a:srgbClr val="00AF50"/>
                </a:solidFill>
                <a:latin typeface="Tahoma"/>
                <a:cs typeface="Tahoma"/>
              </a:rPr>
              <a:t>e</a:t>
            </a:r>
            <a:r>
              <a:rPr sz="4000" b="1" spc="-34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000" b="1" spc="-800" dirty="0">
                <a:solidFill>
                  <a:srgbClr val="00AF50"/>
                </a:solidFill>
                <a:latin typeface="Tahoma"/>
                <a:cs typeface="Tahoma"/>
              </a:rPr>
              <a:t>Coding</a:t>
            </a:r>
            <a:r>
              <a:rPr sz="4000" b="1" spc="-33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000" b="1" spc="-795" dirty="0">
                <a:solidFill>
                  <a:srgbClr val="00AF50"/>
                </a:solidFill>
                <a:latin typeface="Tahoma"/>
                <a:cs typeface="Tahoma"/>
              </a:rPr>
              <a:t>Schemes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176" y="1279800"/>
            <a:ext cx="8571647" cy="39844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20725"/>
            <a:ext cx="2232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20" dirty="0">
                <a:solidFill>
                  <a:srgbClr val="3366FF"/>
                </a:solidFill>
                <a:latin typeface="Tahoma"/>
                <a:cs typeface="Tahoma"/>
              </a:rPr>
              <a:t>Block</a:t>
            </a:r>
            <a:r>
              <a:rPr sz="4000" b="1" spc="-335" dirty="0">
                <a:solidFill>
                  <a:srgbClr val="3366FF"/>
                </a:solidFill>
                <a:latin typeface="Tahoma"/>
                <a:cs typeface="Tahoma"/>
              </a:rPr>
              <a:t> </a:t>
            </a:r>
            <a:r>
              <a:rPr sz="4000" b="1" spc="-800" dirty="0">
                <a:solidFill>
                  <a:srgbClr val="3366FF"/>
                </a:solidFill>
                <a:latin typeface="Tahoma"/>
                <a:cs typeface="Tahoma"/>
              </a:rPr>
              <a:t>Coding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30605"/>
            <a:ext cx="8538845" cy="22320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40"/>
              </a:spcBef>
            </a:pP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redundancy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ensure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synchronization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provide</a:t>
            </a:r>
            <a:r>
              <a:rPr sz="2000" spc="-5" dirty="0">
                <a:latin typeface="Calibri"/>
                <a:cs typeface="Calibri"/>
              </a:rPr>
              <a:t> some</a:t>
            </a:r>
            <a:r>
              <a:rPr sz="2000" dirty="0">
                <a:latin typeface="Calibri"/>
                <a:cs typeface="Calibri"/>
              </a:rPr>
              <a:t> kind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inherent </a:t>
            </a:r>
            <a:r>
              <a:rPr sz="2000" spc="-10" dirty="0">
                <a:latin typeface="Calibri"/>
                <a:cs typeface="Calibri"/>
              </a:rPr>
              <a:t>error</a:t>
            </a:r>
            <a:r>
              <a:rPr sz="2000" spc="-5" dirty="0">
                <a:latin typeface="Calibri"/>
                <a:cs typeface="Calibri"/>
              </a:rPr>
              <a:t> detecting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. Block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coding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give</a:t>
            </a:r>
            <a:r>
              <a:rPr sz="2000" spc="4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us this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redundancy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b="1" spc="-15" dirty="0">
                <a:solidFill>
                  <a:srgbClr val="00B050"/>
                </a:solidFill>
                <a:latin typeface="Calibri"/>
                <a:cs typeface="Calibri"/>
              </a:rPr>
              <a:t>improve</a:t>
            </a:r>
            <a:r>
              <a:rPr sz="200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B05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00B050"/>
                </a:solidFill>
                <a:latin typeface="Calibri"/>
                <a:cs typeface="Calibri"/>
              </a:rPr>
              <a:t>performance </a:t>
            </a:r>
            <a:r>
              <a:rPr sz="2000" spc="-5" dirty="0">
                <a:solidFill>
                  <a:srgbClr val="00B050"/>
                </a:solidFill>
                <a:latin typeface="Calibri"/>
                <a:cs typeface="Calibri"/>
              </a:rPr>
              <a:t>of line coding</a:t>
            </a:r>
            <a:r>
              <a:rPr sz="2000" spc="-5" dirty="0">
                <a:latin typeface="Calibri"/>
                <a:cs typeface="Calibri"/>
              </a:rPr>
              <a:t>. </a:t>
            </a:r>
            <a:r>
              <a:rPr sz="2000" b="1" spc="-5" dirty="0">
                <a:solidFill>
                  <a:srgbClr val="00B050"/>
                </a:solidFill>
                <a:latin typeface="Calibri"/>
                <a:cs typeface="Calibri"/>
              </a:rPr>
              <a:t>In general, block </a:t>
            </a:r>
            <a:r>
              <a:rPr sz="2000" b="1" spc="-10" dirty="0">
                <a:solidFill>
                  <a:srgbClr val="00B050"/>
                </a:solidFill>
                <a:latin typeface="Calibri"/>
                <a:cs typeface="Calibri"/>
              </a:rPr>
              <a:t>coding </a:t>
            </a:r>
            <a:r>
              <a:rPr sz="2000" b="1" spc="-5" dirty="0">
                <a:solidFill>
                  <a:srgbClr val="00B050"/>
                </a:solidFill>
                <a:latin typeface="Calibri"/>
                <a:cs typeface="Calibri"/>
              </a:rPr>
              <a:t>changes 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a block </a:t>
            </a:r>
            <a:r>
              <a:rPr sz="2000" b="1" spc="-5" dirty="0">
                <a:solidFill>
                  <a:srgbClr val="00B050"/>
                </a:solidFill>
                <a:latin typeface="Calibri"/>
                <a:cs typeface="Calibri"/>
              </a:rPr>
              <a:t>of 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m </a:t>
            </a:r>
            <a:r>
              <a:rPr sz="2000" b="1" spc="-5" dirty="0">
                <a:solidFill>
                  <a:srgbClr val="00B050"/>
                </a:solidFill>
                <a:latin typeface="Calibri"/>
                <a:cs typeface="Calibri"/>
              </a:rPr>
              <a:t>bits 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B050"/>
                </a:solidFill>
                <a:latin typeface="Calibri"/>
                <a:cs typeface="Calibri"/>
              </a:rPr>
              <a:t>into 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a </a:t>
            </a:r>
            <a:r>
              <a:rPr sz="2000" b="1" spc="-5" dirty="0">
                <a:solidFill>
                  <a:srgbClr val="00B050"/>
                </a:solidFill>
                <a:latin typeface="Calibri"/>
                <a:cs typeface="Calibri"/>
              </a:rPr>
              <a:t>block of </a:t>
            </a:r>
            <a:r>
              <a:rPr sz="2000" b="1" dirty="0">
                <a:solidFill>
                  <a:srgbClr val="00B050"/>
                </a:solidFill>
                <a:latin typeface="Calibri"/>
                <a:cs typeface="Calibri"/>
              </a:rPr>
              <a:t>n </a:t>
            </a:r>
            <a:r>
              <a:rPr sz="2000" b="1" spc="-5" dirty="0">
                <a:solidFill>
                  <a:srgbClr val="00B050"/>
                </a:solidFill>
                <a:latin typeface="Calibri"/>
                <a:cs typeface="Calibri"/>
              </a:rPr>
              <a:t>bits</a:t>
            </a:r>
            <a:r>
              <a:rPr sz="2000" spc="-5" dirty="0">
                <a:latin typeface="Calibri"/>
                <a:cs typeface="Calibri"/>
              </a:rPr>
              <a:t>, </a:t>
            </a:r>
            <a:r>
              <a:rPr sz="2000" spc="-10" dirty="0">
                <a:latin typeface="Calibri"/>
                <a:cs typeface="Calibri"/>
              </a:rPr>
              <a:t>where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n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larger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than m</a:t>
            </a:r>
            <a:r>
              <a:rPr sz="2000" spc="-5" dirty="0">
                <a:latin typeface="Calibri"/>
                <a:cs typeface="Calibri"/>
              </a:rPr>
              <a:t>.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Block </a:t>
            </a:r>
            <a:r>
              <a:rPr sz="2000" b="1" spc="-10" dirty="0">
                <a:solidFill>
                  <a:srgbClr val="0070C0"/>
                </a:solidFill>
                <a:latin typeface="Calibri"/>
                <a:cs typeface="Calibri"/>
              </a:rPr>
              <a:t>coding </a:t>
            </a:r>
            <a:r>
              <a:rPr sz="2000" b="1" spc="-5" dirty="0">
                <a:solidFill>
                  <a:srgbClr val="0070C0"/>
                </a:solidFill>
                <a:latin typeface="Calibri"/>
                <a:cs typeface="Calibri"/>
              </a:rPr>
              <a:t>is </a:t>
            </a:r>
            <a:r>
              <a:rPr sz="2000" b="1" spc="-15" dirty="0">
                <a:solidFill>
                  <a:srgbClr val="0070C0"/>
                </a:solidFill>
                <a:latin typeface="Calibri"/>
                <a:cs typeface="Calibri"/>
              </a:rPr>
              <a:t>referred to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as </a:t>
            </a:r>
            <a:r>
              <a:rPr sz="2000" b="1" spc="-15" dirty="0">
                <a:solidFill>
                  <a:srgbClr val="0070C0"/>
                </a:solidFill>
                <a:latin typeface="Calibri"/>
                <a:cs typeface="Calibri"/>
              </a:rPr>
              <a:t>an </a:t>
            </a:r>
            <a:r>
              <a:rPr sz="2000" b="1" spc="-1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mB/nB</a:t>
            </a:r>
            <a:r>
              <a:rPr sz="2000" b="1" spc="-2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70C0"/>
                </a:solidFill>
                <a:latin typeface="Calibri"/>
                <a:cs typeface="Calibri"/>
              </a:rPr>
              <a:t>encoding</a:t>
            </a:r>
            <a:r>
              <a:rPr sz="2000" b="1" spc="-3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70C0"/>
                </a:solidFill>
                <a:latin typeface="Calibri"/>
                <a:cs typeface="Calibri"/>
              </a:rPr>
              <a:t>technique.</a:t>
            </a:r>
            <a:endParaRPr sz="2000" b="1" dirty="0">
              <a:solidFill>
                <a:srgbClr val="0070C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Concept: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6656" y="2976513"/>
            <a:ext cx="4428322" cy="301922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20725"/>
            <a:ext cx="30956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30" dirty="0">
                <a:solidFill>
                  <a:srgbClr val="3366FF"/>
                </a:solidFill>
                <a:latin typeface="Tahoma"/>
                <a:cs typeface="Tahoma"/>
              </a:rPr>
              <a:t>Scra</a:t>
            </a:r>
            <a:r>
              <a:rPr sz="4000" b="1" spc="-1085" dirty="0">
                <a:solidFill>
                  <a:srgbClr val="3366FF"/>
                </a:solidFill>
                <a:latin typeface="Tahoma"/>
                <a:cs typeface="Tahoma"/>
              </a:rPr>
              <a:t>m</a:t>
            </a:r>
            <a:r>
              <a:rPr sz="4000" b="1" spc="-755" dirty="0">
                <a:solidFill>
                  <a:srgbClr val="3366FF"/>
                </a:solidFill>
                <a:latin typeface="Tahoma"/>
                <a:cs typeface="Tahoma"/>
              </a:rPr>
              <a:t>bling</a:t>
            </a:r>
            <a:r>
              <a:rPr sz="4000" b="1" spc="-545" dirty="0">
                <a:solidFill>
                  <a:srgbClr val="3366FF"/>
                </a:solidFill>
                <a:latin typeface="Tahoma"/>
                <a:cs typeface="Tahoma"/>
              </a:rPr>
              <a:t>:</a:t>
            </a:r>
            <a:r>
              <a:rPr sz="4000" b="1" spc="-330" dirty="0">
                <a:solidFill>
                  <a:srgbClr val="3366FF"/>
                </a:solidFill>
                <a:latin typeface="Tahoma"/>
                <a:cs typeface="Tahoma"/>
              </a:rPr>
              <a:t> </a:t>
            </a:r>
            <a:r>
              <a:rPr sz="4000" b="1" spc="-800" dirty="0">
                <a:solidFill>
                  <a:srgbClr val="3366FF"/>
                </a:solidFill>
                <a:latin typeface="Tahoma"/>
                <a:cs typeface="Tahoma"/>
              </a:rPr>
              <a:t>B8ZS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38225"/>
            <a:ext cx="8540115" cy="17030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Bipolar with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8-zero substitution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(B8ZS)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is commonly used 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sz="20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North America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. 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 this technique,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eight consecutive zero-level voltages are replaced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the sequence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000VB0VB</a:t>
            </a:r>
            <a:r>
              <a:rPr sz="2000" b="1" dirty="0">
                <a:solidFill>
                  <a:srgbClr val="231F20"/>
                </a:solidFill>
                <a:latin typeface="Times New Roman"/>
                <a:cs typeface="Times New Roman"/>
              </a:rPr>
              <a:t>.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00B050"/>
                </a:solidFill>
                <a:latin typeface="Times New Roman"/>
                <a:cs typeface="Times New Roman"/>
              </a:rPr>
              <a:t>V 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sequence denotes </a:t>
            </a:r>
            <a:r>
              <a:rPr sz="2000" b="1" i="1" spc="-5" dirty="0">
                <a:solidFill>
                  <a:srgbClr val="00B050"/>
                </a:solidFill>
                <a:latin typeface="Times New Roman"/>
                <a:cs typeface="Times New Roman"/>
              </a:rPr>
              <a:t>violation</a:t>
            </a:r>
            <a:r>
              <a:rPr sz="2000" i="1" spc="-5" dirty="0">
                <a:solidFill>
                  <a:srgbClr val="231F20"/>
                </a:solidFill>
                <a:latin typeface="Times New Roman"/>
                <a:cs typeface="Times New Roman"/>
              </a:rPr>
              <a:t>; 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this is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0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nonzero voltage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 breaks 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AMI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 rule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encoding (opposite polarity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from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previous). The </a:t>
            </a:r>
            <a:r>
              <a:rPr sz="2000" b="1" dirty="0">
                <a:solidFill>
                  <a:srgbClr val="00B050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in the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sequence denotes </a:t>
            </a:r>
            <a:r>
              <a:rPr sz="2000" b="1" i="1" spc="-30" dirty="0">
                <a:solidFill>
                  <a:srgbClr val="00B050"/>
                </a:solidFill>
                <a:latin typeface="Times New Roman"/>
                <a:cs typeface="Times New Roman"/>
              </a:rPr>
              <a:t>bipolar,</a:t>
            </a:r>
            <a:r>
              <a:rPr sz="2000" i="1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which means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0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nonzero level voltage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accordance 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00" spc="-1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AMI</a:t>
            </a:r>
            <a:r>
              <a:rPr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rule.</a:t>
            </a:r>
            <a:r>
              <a:rPr sz="2000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There</a:t>
            </a:r>
            <a:r>
              <a:rPr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two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cases.</a:t>
            </a:r>
            <a:r>
              <a:rPr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See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picture</a:t>
            </a:r>
            <a:r>
              <a:rPr sz="20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below.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397" y="3208220"/>
            <a:ext cx="7818035" cy="181951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20725"/>
            <a:ext cx="3139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630" dirty="0">
                <a:solidFill>
                  <a:srgbClr val="3366FF"/>
                </a:solidFill>
                <a:latin typeface="Tahoma"/>
                <a:cs typeface="Tahoma"/>
              </a:rPr>
              <a:t>Scra</a:t>
            </a:r>
            <a:r>
              <a:rPr sz="4000" b="1" spc="-1085" dirty="0">
                <a:solidFill>
                  <a:srgbClr val="3366FF"/>
                </a:solidFill>
                <a:latin typeface="Tahoma"/>
                <a:cs typeface="Tahoma"/>
              </a:rPr>
              <a:t>m</a:t>
            </a:r>
            <a:r>
              <a:rPr sz="4000" b="1" spc="-755" dirty="0">
                <a:solidFill>
                  <a:srgbClr val="3366FF"/>
                </a:solidFill>
                <a:latin typeface="Tahoma"/>
                <a:cs typeface="Tahoma"/>
              </a:rPr>
              <a:t>bling</a:t>
            </a:r>
            <a:r>
              <a:rPr sz="4000" b="1" spc="-545" dirty="0">
                <a:solidFill>
                  <a:srgbClr val="3366FF"/>
                </a:solidFill>
                <a:latin typeface="Tahoma"/>
                <a:cs typeface="Tahoma"/>
              </a:rPr>
              <a:t>:</a:t>
            </a:r>
            <a:r>
              <a:rPr sz="4000" b="1" spc="-330" dirty="0">
                <a:solidFill>
                  <a:srgbClr val="3366FF"/>
                </a:solidFill>
                <a:latin typeface="Tahoma"/>
                <a:cs typeface="Tahoma"/>
              </a:rPr>
              <a:t> </a:t>
            </a:r>
            <a:r>
              <a:rPr sz="4000" b="1" spc="-985" dirty="0">
                <a:solidFill>
                  <a:srgbClr val="3366FF"/>
                </a:solidFill>
                <a:latin typeface="Tahoma"/>
                <a:cs typeface="Tahoma"/>
              </a:rPr>
              <a:t>HDB3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38225"/>
            <a:ext cx="8539480" cy="2774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4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High-density bipolar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3-zero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(HDB3)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is commonly used </a:t>
            </a:r>
            <a:r>
              <a:rPr sz="2000" spc="-5" dirty="0">
                <a:solidFill>
                  <a:srgbClr val="00B050"/>
                </a:solidFill>
                <a:latin typeface="Times New Roman"/>
                <a:cs typeface="Times New Roman"/>
              </a:rPr>
              <a:t>outside of North </a:t>
            </a:r>
            <a:r>
              <a:rPr sz="2000" spc="-15" dirty="0">
                <a:solidFill>
                  <a:srgbClr val="00B050"/>
                </a:solidFill>
                <a:latin typeface="Times New Roman"/>
                <a:cs typeface="Times New Roman"/>
              </a:rPr>
              <a:t>America</a:t>
            </a:r>
            <a:r>
              <a:rPr sz="2000" spc="-15" dirty="0">
                <a:solidFill>
                  <a:srgbClr val="231F20"/>
                </a:solidFill>
                <a:latin typeface="Times New Roman"/>
                <a:cs typeface="Times New Roman"/>
              </a:rPr>
              <a:t>. </a:t>
            </a:r>
            <a:r>
              <a:rPr sz="2000" spc="-48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technique,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which 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more conservative than B8ZS,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four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consecutive zero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level voltages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are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replaced with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sequence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000V</a:t>
            </a:r>
            <a:r>
              <a:rPr sz="2000" b="1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or </a:t>
            </a:r>
            <a:r>
              <a:rPr sz="20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B00V.</a:t>
            </a:r>
            <a:r>
              <a:rPr sz="2000" b="1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reason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for two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different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substitutions is to 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maintain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even number of nonzero pulses after each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substitution.</a:t>
            </a:r>
            <a:r>
              <a:rPr sz="2000" spc="-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two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rules</a:t>
            </a:r>
            <a:r>
              <a:rPr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can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 be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stated</a:t>
            </a:r>
            <a:r>
              <a:rPr sz="20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as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follows:</a:t>
            </a:r>
            <a:endParaRPr sz="2000" dirty="0">
              <a:latin typeface="Times New Roman"/>
              <a:cs typeface="Times New Roman"/>
            </a:endParaRPr>
          </a:p>
          <a:p>
            <a:pPr marL="274320" indent="-262255" algn="just">
              <a:lnSpc>
                <a:spcPts val="2280"/>
              </a:lnSpc>
              <a:spcBef>
                <a:spcPts val="760"/>
              </a:spcBef>
              <a:buClr>
                <a:srgbClr val="00ACED"/>
              </a:buClr>
              <a:buFont typeface="Times New Roman"/>
              <a:buAutoNum type="arabicPeriod"/>
              <a:tabLst>
                <a:tab pos="274955" algn="l"/>
              </a:tabLst>
            </a:pP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If</a:t>
            </a:r>
            <a:r>
              <a:rPr sz="2000" spc="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00" spc="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number</a:t>
            </a:r>
            <a:r>
              <a:rPr sz="2000" spc="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sz="2000" spc="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nonzero</a:t>
            </a:r>
            <a:r>
              <a:rPr sz="2000" spc="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pulses</a:t>
            </a:r>
            <a:r>
              <a:rPr sz="2000" spc="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after</a:t>
            </a:r>
            <a:r>
              <a:rPr sz="2000" spc="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00" spc="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last</a:t>
            </a:r>
            <a:r>
              <a:rPr sz="2000" spc="5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substitution</a:t>
            </a:r>
            <a:r>
              <a:rPr sz="2000" spc="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000" spc="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odd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2000" spc="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00" spc="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substitution</a:t>
            </a:r>
            <a:endParaRPr sz="2000" dirty="0">
              <a:latin typeface="Times New Roman"/>
              <a:cs typeface="Times New Roman"/>
            </a:endParaRPr>
          </a:p>
          <a:p>
            <a:pPr marL="12700" algn="just">
              <a:lnSpc>
                <a:spcPts val="2280"/>
              </a:lnSpc>
            </a:pP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pattern</a:t>
            </a:r>
            <a:r>
              <a:rPr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will</a:t>
            </a:r>
            <a:r>
              <a:rPr sz="20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00B050"/>
                </a:solidFill>
                <a:latin typeface="Times New Roman"/>
                <a:cs typeface="Times New Roman"/>
              </a:rPr>
              <a:t>000V</a:t>
            </a:r>
            <a:r>
              <a:rPr sz="2000" spc="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200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which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makes</a:t>
            </a:r>
            <a:r>
              <a:rPr sz="20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total</a:t>
            </a:r>
            <a:r>
              <a:rPr sz="200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number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 of</a:t>
            </a:r>
            <a:r>
              <a:rPr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nonzero</a:t>
            </a:r>
            <a:r>
              <a:rPr sz="200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pulses</a:t>
            </a:r>
            <a:r>
              <a:rPr sz="20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even.</a:t>
            </a:r>
            <a:endParaRPr sz="2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2110"/>
              </a:lnSpc>
              <a:spcBef>
                <a:spcPts val="1080"/>
              </a:spcBef>
              <a:buClr>
                <a:srgbClr val="00ACED"/>
              </a:buClr>
              <a:buFont typeface="Times New Roman"/>
              <a:buAutoNum type="arabicPeriod" startAt="2"/>
              <a:tabLst>
                <a:tab pos="267335" algn="l"/>
              </a:tabLst>
            </a:pP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If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number of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nonzero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pulses after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last 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substitution is </a:t>
            </a:r>
            <a:r>
              <a:rPr sz="2000" b="1" spc="-5" dirty="0">
                <a:solidFill>
                  <a:srgbClr val="00B050"/>
                </a:solidFill>
                <a:latin typeface="Times New Roman"/>
                <a:cs typeface="Times New Roman"/>
              </a:rPr>
              <a:t>even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, the substitution </a:t>
            </a:r>
            <a:r>
              <a:rPr sz="2000" spc="-48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pattern</a:t>
            </a:r>
            <a:r>
              <a:rPr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will</a:t>
            </a:r>
            <a:r>
              <a:rPr sz="20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be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B050"/>
                </a:solidFill>
                <a:latin typeface="Times New Roman"/>
                <a:cs typeface="Times New Roman"/>
              </a:rPr>
              <a:t>B00V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which</a:t>
            </a:r>
            <a:r>
              <a:rPr sz="20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makes</a:t>
            </a:r>
            <a:r>
              <a:rPr sz="200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total</a:t>
            </a:r>
            <a:r>
              <a:rPr sz="200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31F20"/>
                </a:solidFill>
                <a:latin typeface="Times New Roman"/>
                <a:cs typeface="Times New Roman"/>
              </a:rPr>
              <a:t>number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nonzero</a:t>
            </a:r>
            <a:r>
              <a:rPr sz="20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pulses</a:t>
            </a:r>
            <a:r>
              <a:rPr sz="2000" spc="-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31F20"/>
                </a:solidFill>
                <a:latin typeface="Times New Roman"/>
                <a:cs typeface="Times New Roman"/>
              </a:rPr>
              <a:t>even.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7165" y="3939525"/>
            <a:ext cx="4877861" cy="208334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4.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9727" y="6481673"/>
            <a:ext cx="20701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888888"/>
                </a:solidFill>
                <a:latin typeface="Times New Roman"/>
                <a:cs typeface="Times New Roman"/>
              </a:rPr>
              <a:t>4.23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12" y="1482852"/>
            <a:ext cx="7880604" cy="38922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47034" y="6481673"/>
            <a:ext cx="224726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888888"/>
                </a:solidFill>
                <a:latin typeface="Times New Roman"/>
                <a:cs typeface="Times New Roman"/>
              </a:rPr>
              <a:t>Data</a:t>
            </a:r>
            <a:r>
              <a:rPr sz="800" spc="-2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dirty="0">
                <a:solidFill>
                  <a:srgbClr val="888888"/>
                </a:solidFill>
                <a:latin typeface="Times New Roman"/>
                <a:cs typeface="Times New Roman"/>
              </a:rPr>
              <a:t>Communication</a:t>
            </a:r>
            <a:r>
              <a:rPr sz="800" spc="-3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888888"/>
                </a:solidFill>
                <a:latin typeface="Times New Roman"/>
                <a:cs typeface="Times New Roman"/>
              </a:rPr>
              <a:t>Lecture</a:t>
            </a:r>
            <a:r>
              <a:rPr sz="800" spc="-2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spc="-5" dirty="0">
                <a:solidFill>
                  <a:srgbClr val="888888"/>
                </a:solidFill>
                <a:latin typeface="Times New Roman"/>
                <a:cs typeface="Times New Roman"/>
              </a:rPr>
              <a:t>Series, </a:t>
            </a:r>
            <a:r>
              <a:rPr sz="800" dirty="0">
                <a:solidFill>
                  <a:srgbClr val="888888"/>
                </a:solidFill>
                <a:latin typeface="Times New Roman"/>
                <a:cs typeface="Times New Roman"/>
              </a:rPr>
              <a:t>NRC,</a:t>
            </a:r>
            <a:r>
              <a:rPr sz="800" spc="-1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spc="-15" dirty="0">
                <a:solidFill>
                  <a:srgbClr val="888888"/>
                </a:solidFill>
                <a:latin typeface="Times New Roman"/>
                <a:cs typeface="Times New Roman"/>
              </a:rPr>
              <a:t>MAY2020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1016625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528" y="2853765"/>
            <a:ext cx="8116275" cy="266753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320030"/>
            <a:ext cx="4761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780" dirty="0">
                <a:solidFill>
                  <a:srgbClr val="00AF50"/>
                </a:solidFill>
                <a:latin typeface="Tahoma"/>
                <a:cs typeface="Tahoma"/>
              </a:rPr>
              <a:t>Lin</a:t>
            </a:r>
            <a:r>
              <a:rPr sz="4400" b="1" spc="-910" dirty="0">
                <a:solidFill>
                  <a:srgbClr val="00AF50"/>
                </a:solidFill>
                <a:latin typeface="Tahoma"/>
                <a:cs typeface="Tahoma"/>
              </a:rPr>
              <a:t>e</a:t>
            </a:r>
            <a:r>
              <a:rPr sz="4400" b="1" spc="-38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819" dirty="0">
                <a:solidFill>
                  <a:srgbClr val="00AF50"/>
                </a:solidFill>
                <a:latin typeface="Tahoma"/>
                <a:cs typeface="Tahoma"/>
              </a:rPr>
              <a:t>coding</a:t>
            </a:r>
            <a:r>
              <a:rPr sz="4400" b="1" spc="-38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960" dirty="0">
                <a:solidFill>
                  <a:srgbClr val="00AF50"/>
                </a:solidFill>
                <a:latin typeface="Tahoma"/>
                <a:cs typeface="Tahoma"/>
              </a:rPr>
              <a:t>and</a:t>
            </a:r>
            <a:r>
              <a:rPr sz="4400" b="1" spc="-37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850" dirty="0">
                <a:solidFill>
                  <a:srgbClr val="00AF50"/>
                </a:solidFill>
                <a:latin typeface="Tahoma"/>
                <a:cs typeface="Tahoma"/>
              </a:rPr>
              <a:t>decoding</a:t>
            </a:r>
            <a:endParaRPr sz="44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E7E6E6"/>
                </a:solidFill>
                <a:latin typeface="Arial MT"/>
                <a:cs typeface="Arial MT"/>
              </a:rPr>
              <a:t>4.</a:t>
            </a:r>
            <a:fld id="{81D60167-4931-47E6-BA6A-407CBD079E47}" type="slidenum">
              <a:rPr sz="2000" spc="-5" dirty="0">
                <a:solidFill>
                  <a:srgbClr val="E7E6E6"/>
                </a:solidFill>
                <a:latin typeface="Arial MT"/>
                <a:cs typeface="Arial MT"/>
              </a:rPr>
              <a:t>3</a:t>
            </a:fld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3447034" y="6492825"/>
            <a:ext cx="2247265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GB" dirty="0" smtClean="0"/>
              <a:t>Prof </a:t>
            </a:r>
            <a:r>
              <a:rPr lang="en-GB" dirty="0" err="1" smtClean="0"/>
              <a:t>Dr.</a:t>
            </a:r>
            <a:r>
              <a:rPr lang="en-GB" dirty="0" smtClean="0"/>
              <a:t> Md. </a:t>
            </a:r>
            <a:r>
              <a:rPr lang="en-GB" dirty="0" err="1" smtClean="0"/>
              <a:t>Fokhray</a:t>
            </a:r>
            <a:r>
              <a:rPr lang="en-GB" dirty="0" smtClean="0"/>
              <a:t> Hossain</a:t>
            </a:r>
            <a:endParaRPr spc="-15" dirty="0"/>
          </a:p>
        </p:txBody>
      </p:sp>
      <p:sp>
        <p:nvSpPr>
          <p:cNvPr id="7" name="object 7"/>
          <p:cNvSpPr txBox="1"/>
          <p:nvPr/>
        </p:nvSpPr>
        <p:spPr>
          <a:xfrm>
            <a:off x="287020" y="1293394"/>
            <a:ext cx="8493760" cy="115480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"/>
              </a:spcBef>
            </a:pPr>
            <a:r>
              <a:rPr sz="1850" b="1" spc="10" dirty="0">
                <a:solidFill>
                  <a:srgbClr val="0070C0"/>
                </a:solidFill>
                <a:latin typeface="Arial MT"/>
                <a:cs typeface="Arial MT"/>
              </a:rPr>
              <a:t>Line</a:t>
            </a:r>
            <a:r>
              <a:rPr sz="1850" b="1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50" b="1" spc="10" dirty="0">
                <a:solidFill>
                  <a:srgbClr val="0070C0"/>
                </a:solidFill>
                <a:latin typeface="Arial MT"/>
                <a:cs typeface="Arial MT"/>
              </a:rPr>
              <a:t>coding</a:t>
            </a:r>
            <a:r>
              <a:rPr sz="1850" b="1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50" b="1" spc="5" dirty="0">
                <a:solidFill>
                  <a:srgbClr val="0070C0"/>
                </a:solidFill>
                <a:latin typeface="Arial MT"/>
                <a:cs typeface="Arial MT"/>
              </a:rPr>
              <a:t>is</a:t>
            </a:r>
            <a:r>
              <a:rPr sz="1850" b="1" spc="1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50" b="1" spc="5" dirty="0">
                <a:solidFill>
                  <a:srgbClr val="0070C0"/>
                </a:solidFill>
                <a:latin typeface="Arial MT"/>
                <a:cs typeface="Arial MT"/>
              </a:rPr>
              <a:t>the</a:t>
            </a:r>
            <a:r>
              <a:rPr sz="1850" b="1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50" b="1" spc="10" dirty="0">
                <a:solidFill>
                  <a:srgbClr val="0070C0"/>
                </a:solidFill>
                <a:latin typeface="Arial MT"/>
                <a:cs typeface="Arial MT"/>
              </a:rPr>
              <a:t>process</a:t>
            </a:r>
            <a:r>
              <a:rPr sz="1850" b="1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50" b="1" spc="10" dirty="0">
                <a:solidFill>
                  <a:srgbClr val="0070C0"/>
                </a:solidFill>
                <a:latin typeface="Arial MT"/>
                <a:cs typeface="Arial MT"/>
              </a:rPr>
              <a:t>of</a:t>
            </a:r>
            <a:r>
              <a:rPr sz="1850" b="1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50" b="1" spc="10" dirty="0">
                <a:solidFill>
                  <a:srgbClr val="0070C0"/>
                </a:solidFill>
                <a:latin typeface="Arial MT"/>
                <a:cs typeface="Arial MT"/>
              </a:rPr>
              <a:t>converting</a:t>
            </a:r>
            <a:r>
              <a:rPr sz="1850" b="1" spc="-4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50" b="1" spc="10" dirty="0">
                <a:solidFill>
                  <a:srgbClr val="0070C0"/>
                </a:solidFill>
                <a:latin typeface="Arial MT"/>
                <a:cs typeface="Arial MT"/>
              </a:rPr>
              <a:t>binary</a:t>
            </a:r>
            <a:r>
              <a:rPr sz="1850" b="1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50" b="1" spc="10" dirty="0">
                <a:solidFill>
                  <a:srgbClr val="0070C0"/>
                </a:solidFill>
                <a:latin typeface="Arial MT"/>
                <a:cs typeface="Arial MT"/>
              </a:rPr>
              <a:t>data</a:t>
            </a:r>
            <a:r>
              <a:rPr sz="1850" b="1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50" b="1" spc="5" dirty="0">
                <a:solidFill>
                  <a:srgbClr val="0070C0"/>
                </a:solidFill>
                <a:latin typeface="Arial MT"/>
                <a:cs typeface="Arial MT"/>
              </a:rPr>
              <a:t>i.e.</a:t>
            </a:r>
            <a:r>
              <a:rPr sz="1850" b="1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50" b="1" spc="10" dirty="0">
                <a:solidFill>
                  <a:srgbClr val="0070C0"/>
                </a:solidFill>
                <a:latin typeface="Arial MT"/>
                <a:cs typeface="Arial MT"/>
              </a:rPr>
              <a:t>a</a:t>
            </a:r>
            <a:r>
              <a:rPr sz="1850" b="1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50" b="1" spc="10" dirty="0">
                <a:solidFill>
                  <a:srgbClr val="0070C0"/>
                </a:solidFill>
                <a:latin typeface="Arial MT"/>
                <a:cs typeface="Arial MT"/>
              </a:rPr>
              <a:t>sequence</a:t>
            </a:r>
            <a:r>
              <a:rPr sz="1850" b="1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50" b="1" spc="10" dirty="0">
                <a:solidFill>
                  <a:srgbClr val="0070C0"/>
                </a:solidFill>
                <a:latin typeface="Arial MT"/>
                <a:cs typeface="Arial MT"/>
              </a:rPr>
              <a:t>of</a:t>
            </a:r>
            <a:r>
              <a:rPr sz="1850" b="1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50" b="1" spc="5" dirty="0">
                <a:solidFill>
                  <a:srgbClr val="0070C0"/>
                </a:solidFill>
                <a:latin typeface="Arial MT"/>
                <a:cs typeface="Arial MT"/>
              </a:rPr>
              <a:t>bits,</a:t>
            </a:r>
            <a:r>
              <a:rPr sz="1850" b="1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50" b="1" spc="5" dirty="0">
                <a:solidFill>
                  <a:srgbClr val="0070C0"/>
                </a:solidFill>
                <a:latin typeface="Arial MT"/>
                <a:cs typeface="Arial MT"/>
              </a:rPr>
              <a:t>into</a:t>
            </a:r>
            <a:r>
              <a:rPr sz="1850" b="1" spc="-2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50" b="1" spc="10" dirty="0" smtClean="0">
                <a:solidFill>
                  <a:srgbClr val="0070C0"/>
                </a:solidFill>
                <a:latin typeface="Arial MT"/>
                <a:cs typeface="Arial MT"/>
              </a:rPr>
              <a:t>a</a:t>
            </a:r>
            <a:r>
              <a:rPr lang="en-GB" sz="1850" b="1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50" b="1" spc="5" dirty="0" smtClean="0">
                <a:solidFill>
                  <a:srgbClr val="0070C0"/>
                </a:solidFill>
                <a:latin typeface="Arial MT"/>
                <a:cs typeface="Arial MT"/>
              </a:rPr>
              <a:t>digital</a:t>
            </a:r>
            <a:r>
              <a:rPr sz="1850" b="1" spc="-75" dirty="0" smtClean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50" b="1" spc="10" dirty="0" smtClean="0">
                <a:solidFill>
                  <a:srgbClr val="0070C0"/>
                </a:solidFill>
                <a:latin typeface="Arial MT"/>
                <a:cs typeface="Arial MT"/>
              </a:rPr>
              <a:t>signal</a:t>
            </a:r>
            <a:r>
              <a:rPr lang="en-GB" sz="1850" b="1" spc="10" dirty="0" smtClean="0">
                <a:latin typeface="Arial MT"/>
                <a:cs typeface="Arial MT"/>
              </a:rPr>
              <a:t>. </a:t>
            </a:r>
            <a:r>
              <a:rPr lang="en-GB" sz="1850" b="1" spc="10" dirty="0" smtClean="0">
                <a:solidFill>
                  <a:srgbClr val="FF0000"/>
                </a:solidFill>
                <a:latin typeface="Arial MT"/>
                <a:cs typeface="Arial MT"/>
              </a:rPr>
              <a:t>At the sender digital data are encoded into a digital signal</a:t>
            </a:r>
            <a:r>
              <a:rPr lang="en-GB" sz="1850" b="1" spc="10" dirty="0" smtClean="0">
                <a:latin typeface="Arial MT"/>
                <a:cs typeface="Arial MT"/>
              </a:rPr>
              <a:t>; </a:t>
            </a:r>
            <a:r>
              <a:rPr lang="en-GB" sz="1850" b="1" spc="10" dirty="0" smtClean="0">
                <a:solidFill>
                  <a:srgbClr val="00B050"/>
                </a:solidFill>
                <a:latin typeface="Arial MT"/>
                <a:cs typeface="Arial MT"/>
              </a:rPr>
              <a:t>at the receiver, digital data are recreated by decoding the digital signal.  </a:t>
            </a:r>
            <a:endParaRPr sz="1850" b="1" dirty="0">
              <a:solidFill>
                <a:srgbClr val="00B050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182371"/>
            <a:ext cx="68091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770" dirty="0">
                <a:solidFill>
                  <a:srgbClr val="00AF50"/>
                </a:solidFill>
                <a:latin typeface="Tahoma"/>
                <a:cs typeface="Tahoma"/>
              </a:rPr>
              <a:t>Signal</a:t>
            </a:r>
            <a:r>
              <a:rPr sz="4400" b="1" spc="-38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875" dirty="0">
                <a:solidFill>
                  <a:srgbClr val="00AF50"/>
                </a:solidFill>
                <a:latin typeface="Tahoma"/>
                <a:cs typeface="Tahoma"/>
              </a:rPr>
              <a:t>element</a:t>
            </a:r>
            <a:r>
              <a:rPr sz="4400" b="1" spc="-38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680" dirty="0">
                <a:solidFill>
                  <a:srgbClr val="00AF50"/>
                </a:solidFill>
                <a:latin typeface="Tahoma"/>
                <a:cs typeface="Tahoma"/>
              </a:rPr>
              <a:t>versus</a:t>
            </a:r>
            <a:r>
              <a:rPr sz="4400" b="1" spc="-37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844" dirty="0">
                <a:solidFill>
                  <a:srgbClr val="00AF50"/>
                </a:solidFill>
                <a:latin typeface="Tahoma"/>
                <a:cs typeface="Tahoma"/>
              </a:rPr>
              <a:t>data</a:t>
            </a:r>
            <a:r>
              <a:rPr sz="4400" b="1" spc="-38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875" dirty="0">
                <a:solidFill>
                  <a:srgbClr val="00AF50"/>
                </a:solidFill>
                <a:latin typeface="Tahoma"/>
                <a:cs typeface="Tahoma"/>
              </a:rPr>
              <a:t>element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E7E6E6"/>
                </a:solidFill>
                <a:latin typeface="Arial MT"/>
                <a:cs typeface="Arial MT"/>
              </a:rPr>
              <a:t>4.</a:t>
            </a:r>
            <a:fld id="{81D60167-4931-47E6-BA6A-407CBD079E47}" type="slidenum">
              <a:rPr sz="2000" spc="-5" dirty="0">
                <a:solidFill>
                  <a:srgbClr val="E7E6E6"/>
                </a:solidFill>
                <a:latin typeface="Arial MT"/>
                <a:cs typeface="Arial MT"/>
              </a:rPr>
              <a:t>4</a:t>
            </a:fld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447034" y="6492825"/>
            <a:ext cx="2247265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GB" spc="-15" dirty="0" smtClean="0"/>
              <a:t>Professor </a:t>
            </a:r>
            <a:r>
              <a:rPr lang="en-GB" spc="-15" dirty="0" err="1" smtClean="0"/>
              <a:t>Dr.</a:t>
            </a:r>
            <a:r>
              <a:rPr lang="en-GB" spc="-15" dirty="0" smtClean="0"/>
              <a:t> Md. </a:t>
            </a:r>
            <a:r>
              <a:rPr lang="en-GB" spc="-15" dirty="0" err="1" smtClean="0"/>
              <a:t>Fokhray</a:t>
            </a:r>
            <a:r>
              <a:rPr lang="en-GB" spc="-15" dirty="0" smtClean="0"/>
              <a:t> Hossain</a:t>
            </a:r>
            <a:endParaRPr spc="-15" dirty="0"/>
          </a:p>
        </p:txBody>
      </p:sp>
      <p:sp>
        <p:nvSpPr>
          <p:cNvPr id="9" name="TextBox 8"/>
          <p:cNvSpPr txBox="1"/>
          <p:nvPr/>
        </p:nvSpPr>
        <p:spPr>
          <a:xfrm>
            <a:off x="644506" y="1391841"/>
            <a:ext cx="739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 smtClean="0">
                <a:solidFill>
                  <a:srgbClr val="00B050"/>
                </a:solidFill>
              </a:rPr>
              <a:t>Difference between data element and signal element:</a:t>
            </a:r>
          </a:p>
          <a:p>
            <a:pPr algn="just"/>
            <a:endParaRPr lang="en-GB" dirty="0" smtClean="0"/>
          </a:p>
          <a:p>
            <a:pPr algn="just"/>
            <a:r>
              <a:rPr lang="en-GB" dirty="0" smtClean="0"/>
              <a:t>In data communication, </a:t>
            </a:r>
            <a:r>
              <a:rPr lang="en-GB" b="1" dirty="0" smtClean="0">
                <a:solidFill>
                  <a:srgbClr val="0070C0"/>
                </a:solidFill>
              </a:rPr>
              <a:t>the goal is to send data element</a:t>
            </a:r>
            <a:r>
              <a:rPr lang="en-GB" dirty="0" smtClean="0"/>
              <a:t>.</a:t>
            </a:r>
          </a:p>
          <a:p>
            <a:pPr algn="just"/>
            <a:r>
              <a:rPr lang="en-GB" b="1" dirty="0" smtClean="0">
                <a:solidFill>
                  <a:srgbClr val="0070C0"/>
                </a:solidFill>
              </a:rPr>
              <a:t>A data element is the smallest entity that can represent a piece of information: this is the bit. </a:t>
            </a:r>
          </a:p>
          <a:p>
            <a:pPr algn="just"/>
            <a:endParaRPr lang="en-GB" b="1" dirty="0">
              <a:solidFill>
                <a:srgbClr val="0070C0"/>
              </a:solidFill>
            </a:endParaRPr>
          </a:p>
          <a:p>
            <a:pPr algn="just"/>
            <a:r>
              <a:rPr lang="en-GB" dirty="0" smtClean="0"/>
              <a:t>In digital data communication, </a:t>
            </a:r>
            <a:r>
              <a:rPr lang="en-GB" b="1" dirty="0" smtClean="0">
                <a:solidFill>
                  <a:srgbClr val="FF0000"/>
                </a:solidFill>
              </a:rPr>
              <a:t>a signal element carries data elements. A signal element is the shortest unit (time wise) of a digital signal.</a:t>
            </a:r>
          </a:p>
          <a:p>
            <a:pPr algn="just"/>
            <a:endParaRPr lang="en-GB" b="1" dirty="0">
              <a:solidFill>
                <a:srgbClr val="FF0000"/>
              </a:solidFill>
            </a:endParaRPr>
          </a:p>
          <a:p>
            <a:pPr algn="just"/>
            <a:r>
              <a:rPr lang="en-GB" b="1" dirty="0" smtClean="0">
                <a:solidFill>
                  <a:srgbClr val="0070C0"/>
                </a:solidFill>
              </a:rPr>
              <a:t>Data elements are what we need to send</a:t>
            </a:r>
            <a:r>
              <a:rPr lang="en-GB" b="1" dirty="0" smtClean="0">
                <a:solidFill>
                  <a:srgbClr val="FF0000"/>
                </a:solidFill>
              </a:rPr>
              <a:t>; signal elements are what we can send. </a:t>
            </a:r>
          </a:p>
          <a:p>
            <a:pPr algn="just"/>
            <a:endParaRPr lang="en-GB" b="1" dirty="0">
              <a:solidFill>
                <a:srgbClr val="FF0000"/>
              </a:solidFill>
            </a:endParaRPr>
          </a:p>
          <a:p>
            <a:pPr algn="just"/>
            <a:r>
              <a:rPr lang="en-GB" b="1" dirty="0" smtClean="0">
                <a:solidFill>
                  <a:srgbClr val="0070C0"/>
                </a:solidFill>
              </a:rPr>
              <a:t>Data elements are being carried</a:t>
            </a:r>
            <a:r>
              <a:rPr lang="en-GB" b="1" dirty="0" smtClean="0">
                <a:solidFill>
                  <a:srgbClr val="FF0000"/>
                </a:solidFill>
              </a:rPr>
              <a:t>; signal elements are the carriers.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295400"/>
            <a:ext cx="6105144" cy="486811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7340" y="182371"/>
            <a:ext cx="68091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770" dirty="0">
                <a:solidFill>
                  <a:srgbClr val="00AF50"/>
                </a:solidFill>
                <a:latin typeface="Tahoma"/>
                <a:cs typeface="Tahoma"/>
              </a:rPr>
              <a:t>Signal</a:t>
            </a:r>
            <a:r>
              <a:rPr sz="4400" b="1" spc="-38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875" dirty="0">
                <a:solidFill>
                  <a:srgbClr val="00AF50"/>
                </a:solidFill>
                <a:latin typeface="Tahoma"/>
                <a:cs typeface="Tahoma"/>
              </a:rPr>
              <a:t>element</a:t>
            </a:r>
            <a:r>
              <a:rPr sz="4400" b="1" spc="-38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680" dirty="0">
                <a:solidFill>
                  <a:srgbClr val="00AF50"/>
                </a:solidFill>
                <a:latin typeface="Tahoma"/>
                <a:cs typeface="Tahoma"/>
              </a:rPr>
              <a:t>versus</a:t>
            </a:r>
            <a:r>
              <a:rPr sz="4400" b="1" spc="-37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844" dirty="0">
                <a:solidFill>
                  <a:srgbClr val="00AF50"/>
                </a:solidFill>
                <a:latin typeface="Tahoma"/>
                <a:cs typeface="Tahoma"/>
              </a:rPr>
              <a:t>data</a:t>
            </a:r>
            <a:r>
              <a:rPr sz="4400" b="1" spc="-38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875" dirty="0">
                <a:solidFill>
                  <a:srgbClr val="00AF50"/>
                </a:solidFill>
                <a:latin typeface="Tahoma"/>
                <a:cs typeface="Tahoma"/>
              </a:rPr>
              <a:t>element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E7E6E6"/>
                </a:solidFill>
                <a:latin typeface="Arial MT"/>
                <a:cs typeface="Arial MT"/>
              </a:rPr>
              <a:t>4.</a:t>
            </a:r>
            <a:fld id="{81D60167-4931-47E6-BA6A-407CBD079E47}" type="slidenum">
              <a:rPr sz="2000" spc="-5" dirty="0">
                <a:solidFill>
                  <a:srgbClr val="E7E6E6"/>
                </a:solidFill>
                <a:latin typeface="Arial MT"/>
                <a:cs typeface="Arial MT"/>
              </a:rPr>
              <a:t>5</a:t>
            </a:fld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447034" y="6492825"/>
            <a:ext cx="2247265" cy="12503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GB" spc="-15" dirty="0" smtClean="0"/>
              <a:t>Professor </a:t>
            </a:r>
            <a:r>
              <a:rPr lang="en-GB" spc="-15" dirty="0" err="1" smtClean="0"/>
              <a:t>Dr.</a:t>
            </a:r>
            <a:r>
              <a:rPr lang="en-GB" spc="-15" dirty="0" smtClean="0"/>
              <a:t> Md. </a:t>
            </a:r>
            <a:r>
              <a:rPr lang="en-GB" spc="-15" dirty="0" err="1" smtClean="0"/>
              <a:t>Fokhray</a:t>
            </a:r>
            <a:r>
              <a:rPr lang="en-GB" spc="-15" dirty="0" smtClean="0"/>
              <a:t> Hossain</a:t>
            </a:r>
            <a:endParaRPr spc="-15" dirty="0"/>
          </a:p>
        </p:txBody>
      </p:sp>
    </p:spTree>
    <p:extLst>
      <p:ext uri="{BB962C8B-B14F-4D97-AF65-F5344CB8AC3E}">
        <p14:creationId xmlns:p14="http://schemas.microsoft.com/office/powerpoint/2010/main" val="139358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277" y="150621"/>
            <a:ext cx="15919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944" dirty="0">
                <a:solidFill>
                  <a:srgbClr val="00AF50"/>
                </a:solidFill>
                <a:latin typeface="Tahoma"/>
                <a:cs typeface="Tahoma"/>
              </a:rPr>
              <a:t>Example</a:t>
            </a:r>
            <a:endParaRPr sz="440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5155" y="2851204"/>
            <a:ext cx="8575040" cy="1299845"/>
            <a:chOff x="105155" y="2851204"/>
            <a:chExt cx="8575040" cy="1299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795" y="2851204"/>
              <a:ext cx="1137871" cy="2557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276" y="3105970"/>
              <a:ext cx="1162050" cy="586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5" y="3102864"/>
              <a:ext cx="8574786" cy="73075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5" y="3419856"/>
              <a:ext cx="1335786" cy="73075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97891" y="1038555"/>
            <a:ext cx="8208009" cy="287718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730"/>
              </a:spcBef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carrying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which</a:t>
            </a:r>
            <a:r>
              <a:rPr sz="2600" dirty="0">
                <a:latin typeface="Calibri"/>
                <a:cs typeface="Calibri"/>
              </a:rPr>
              <a:t> one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element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encoded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" dirty="0">
                <a:latin typeface="Calibri"/>
                <a:cs typeface="Calibri"/>
              </a:rPr>
              <a:t>one signal </a:t>
            </a:r>
            <a:r>
              <a:rPr sz="2600" spc="-10" dirty="0">
                <a:latin typeface="Calibri"/>
                <a:cs typeface="Calibri"/>
              </a:rPr>
              <a:t>element </a:t>
            </a:r>
            <a:r>
              <a:rPr sz="2600" dirty="0">
                <a:latin typeface="Calibri"/>
                <a:cs typeface="Calibri"/>
              </a:rPr>
              <a:t>( r = 1). </a:t>
            </a:r>
            <a:r>
              <a:rPr sz="2600" spc="-5" dirty="0">
                <a:latin typeface="Calibri"/>
                <a:cs typeface="Calibri"/>
              </a:rPr>
              <a:t>If </a:t>
            </a:r>
            <a:r>
              <a:rPr sz="2600" spc="-1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bit </a:t>
            </a:r>
            <a:r>
              <a:rPr sz="2600" spc="-30" dirty="0">
                <a:latin typeface="Calibri"/>
                <a:cs typeface="Calibri"/>
              </a:rPr>
              <a:t>rate </a:t>
            </a:r>
            <a:r>
              <a:rPr sz="2600" spc="-5" dirty="0">
                <a:latin typeface="Calibri"/>
                <a:cs typeface="Calibri"/>
              </a:rPr>
              <a:t>is 100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kbps,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what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average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value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baud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rate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between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0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b="1" i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Solution</a:t>
            </a:r>
            <a:endParaRPr sz="2600">
              <a:latin typeface="Calibri"/>
              <a:cs typeface="Calibri"/>
            </a:endParaRPr>
          </a:p>
          <a:p>
            <a:pPr marL="12700" marR="117475">
              <a:lnSpc>
                <a:spcPct val="80000"/>
              </a:lnSpc>
              <a:spcBef>
                <a:spcPts val="994"/>
              </a:spcBef>
            </a:pPr>
            <a:r>
              <a:rPr sz="2600" spc="-50" dirty="0">
                <a:latin typeface="Calibri"/>
                <a:cs typeface="Calibri"/>
              </a:rPr>
              <a:t>We </a:t>
            </a:r>
            <a:r>
              <a:rPr sz="2600" dirty="0">
                <a:latin typeface="Calibri"/>
                <a:cs typeface="Calibri"/>
              </a:rPr>
              <a:t>assume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25" dirty="0">
                <a:latin typeface="Calibri"/>
                <a:cs typeface="Calibri"/>
              </a:rPr>
              <a:t>average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c is 1/2 . The </a:t>
            </a:r>
            <a:r>
              <a:rPr sz="2600" spc="-5" dirty="0">
                <a:latin typeface="Calibri"/>
                <a:cs typeface="Calibri"/>
              </a:rPr>
              <a:t>baud </a:t>
            </a:r>
            <a:r>
              <a:rPr sz="2600" spc="-25" dirty="0">
                <a:latin typeface="Calibri"/>
                <a:cs typeface="Calibri"/>
              </a:rPr>
              <a:t>rate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then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5155" y="5382572"/>
            <a:ext cx="8079740" cy="861060"/>
            <a:chOff x="105155" y="5382572"/>
            <a:chExt cx="8079740" cy="8610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5372" y="5382572"/>
              <a:ext cx="7869404" cy="3151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155" y="5512307"/>
              <a:ext cx="4764786" cy="73075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97891" y="5269179"/>
            <a:ext cx="7894320" cy="7397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700"/>
              </a:spcBef>
            </a:pPr>
            <a:r>
              <a:rPr sz="2600" dirty="0">
                <a:latin typeface="Calibri"/>
                <a:cs typeface="Calibri"/>
              </a:rPr>
              <a:t>Although the actual </a:t>
            </a:r>
            <a:r>
              <a:rPr sz="2600" spc="-5" dirty="0">
                <a:latin typeface="Calibri"/>
                <a:cs typeface="Calibri"/>
              </a:rPr>
              <a:t>bandwidth 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digital </a:t>
            </a:r>
            <a:r>
              <a:rPr sz="2600" spc="-5" dirty="0">
                <a:latin typeface="Calibri"/>
                <a:cs typeface="Calibri"/>
              </a:rPr>
              <a:t>signal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infinite,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effective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bandwidth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finite.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197102" y="4057650"/>
            <a:ext cx="6750050" cy="853440"/>
            <a:chOff x="1197102" y="4057650"/>
            <a:chExt cx="6750050" cy="85344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4252" y="4114800"/>
              <a:ext cx="6635496" cy="73913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97102" y="4057649"/>
              <a:ext cx="6750050" cy="853440"/>
            </a:xfrm>
            <a:custGeom>
              <a:avLst/>
              <a:gdLst/>
              <a:ahLst/>
              <a:cxnLst/>
              <a:rect l="l" t="t" r="r" b="b"/>
              <a:pathLst>
                <a:path w="6750050" h="853439">
                  <a:moveTo>
                    <a:pt x="6704076" y="45720"/>
                  </a:moveTo>
                  <a:lnTo>
                    <a:pt x="6692646" y="45720"/>
                  </a:lnTo>
                  <a:lnTo>
                    <a:pt x="6692646" y="57150"/>
                  </a:lnTo>
                  <a:lnTo>
                    <a:pt x="6692646" y="796290"/>
                  </a:lnTo>
                  <a:lnTo>
                    <a:pt x="57150" y="796290"/>
                  </a:lnTo>
                  <a:lnTo>
                    <a:pt x="57150" y="57150"/>
                  </a:lnTo>
                  <a:lnTo>
                    <a:pt x="6692646" y="57150"/>
                  </a:lnTo>
                  <a:lnTo>
                    <a:pt x="6692646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796290"/>
                  </a:lnTo>
                  <a:lnTo>
                    <a:pt x="45720" y="807720"/>
                  </a:lnTo>
                  <a:lnTo>
                    <a:pt x="6704076" y="807720"/>
                  </a:lnTo>
                  <a:lnTo>
                    <a:pt x="6704076" y="796290"/>
                  </a:lnTo>
                  <a:lnTo>
                    <a:pt x="6704076" y="57150"/>
                  </a:lnTo>
                  <a:lnTo>
                    <a:pt x="6704076" y="45720"/>
                  </a:lnTo>
                  <a:close/>
                </a:path>
                <a:path w="6750050" h="853439">
                  <a:moveTo>
                    <a:pt x="6749796" y="0"/>
                  </a:moveTo>
                  <a:lnTo>
                    <a:pt x="6715506" y="0"/>
                  </a:lnTo>
                  <a:lnTo>
                    <a:pt x="6715506" y="34290"/>
                  </a:lnTo>
                  <a:lnTo>
                    <a:pt x="6715506" y="819150"/>
                  </a:lnTo>
                  <a:lnTo>
                    <a:pt x="34290" y="819150"/>
                  </a:lnTo>
                  <a:lnTo>
                    <a:pt x="34290" y="34290"/>
                  </a:lnTo>
                  <a:lnTo>
                    <a:pt x="6715506" y="34290"/>
                  </a:lnTo>
                  <a:lnTo>
                    <a:pt x="6715506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819150"/>
                  </a:lnTo>
                  <a:lnTo>
                    <a:pt x="0" y="853440"/>
                  </a:lnTo>
                  <a:lnTo>
                    <a:pt x="6749796" y="853440"/>
                  </a:lnTo>
                  <a:lnTo>
                    <a:pt x="6749796" y="819150"/>
                  </a:lnTo>
                  <a:lnTo>
                    <a:pt x="6749796" y="34290"/>
                  </a:lnTo>
                  <a:lnTo>
                    <a:pt x="6749796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E7E6E6"/>
                </a:solidFill>
                <a:latin typeface="Arial MT"/>
                <a:cs typeface="Arial MT"/>
              </a:rPr>
              <a:t>4.</a:t>
            </a:r>
            <a:fld id="{81D60167-4931-47E6-BA6A-407CBD079E47}" type="slidenum">
              <a:rPr sz="2000" spc="-5" dirty="0">
                <a:solidFill>
                  <a:srgbClr val="E7E6E6"/>
                </a:solidFill>
                <a:latin typeface="Arial MT"/>
                <a:cs typeface="Arial MT"/>
              </a:rPr>
              <a:t>6</a:t>
            </a:fld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1372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324" y="1600200"/>
            <a:ext cx="6627876" cy="421600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521284"/>
            <a:ext cx="61315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710" dirty="0">
                <a:solidFill>
                  <a:srgbClr val="00AF50"/>
                </a:solidFill>
                <a:latin typeface="Tahoma"/>
                <a:cs typeface="Tahoma"/>
              </a:rPr>
              <a:t>Effec</a:t>
            </a:r>
            <a:r>
              <a:rPr sz="4400" b="1" spc="-585" dirty="0">
                <a:solidFill>
                  <a:srgbClr val="00AF50"/>
                </a:solidFill>
                <a:latin typeface="Tahoma"/>
                <a:cs typeface="Tahoma"/>
              </a:rPr>
              <a:t>t</a:t>
            </a:r>
            <a:r>
              <a:rPr sz="4400" b="1" spc="-38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740" dirty="0">
                <a:solidFill>
                  <a:srgbClr val="00AF50"/>
                </a:solidFill>
                <a:latin typeface="Tahoma"/>
                <a:cs typeface="Tahoma"/>
              </a:rPr>
              <a:t>of</a:t>
            </a:r>
            <a:r>
              <a:rPr sz="4400" b="1" spc="-38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725" dirty="0">
                <a:solidFill>
                  <a:srgbClr val="00AF50"/>
                </a:solidFill>
                <a:latin typeface="Tahoma"/>
                <a:cs typeface="Tahoma"/>
              </a:rPr>
              <a:t>lack</a:t>
            </a:r>
            <a:r>
              <a:rPr sz="4400" b="1" spc="-38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740" dirty="0">
                <a:solidFill>
                  <a:srgbClr val="00AF50"/>
                </a:solidFill>
                <a:latin typeface="Tahoma"/>
                <a:cs typeface="Tahoma"/>
              </a:rPr>
              <a:t>of</a:t>
            </a:r>
            <a:r>
              <a:rPr sz="4400" b="1" spc="-38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760" dirty="0">
                <a:solidFill>
                  <a:srgbClr val="00AF50"/>
                </a:solidFill>
                <a:latin typeface="Tahoma"/>
                <a:cs typeface="Tahoma"/>
              </a:rPr>
              <a:t>syn</a:t>
            </a:r>
            <a:r>
              <a:rPr sz="4400" b="1" spc="-705" dirty="0">
                <a:solidFill>
                  <a:srgbClr val="00AF50"/>
                </a:solidFill>
                <a:latin typeface="Tahoma"/>
                <a:cs typeface="Tahoma"/>
              </a:rPr>
              <a:t>c</a:t>
            </a:r>
            <a:r>
              <a:rPr sz="4400" b="1" spc="-750" dirty="0">
                <a:solidFill>
                  <a:srgbClr val="00AF50"/>
                </a:solidFill>
                <a:latin typeface="Tahoma"/>
                <a:cs typeface="Tahoma"/>
              </a:rPr>
              <a:t>hroni</a:t>
            </a:r>
            <a:r>
              <a:rPr sz="4400" b="1" spc="-760" dirty="0">
                <a:solidFill>
                  <a:srgbClr val="00AF50"/>
                </a:solidFill>
                <a:latin typeface="Tahoma"/>
                <a:cs typeface="Tahoma"/>
              </a:rPr>
              <a:t>z</a:t>
            </a:r>
            <a:r>
              <a:rPr sz="4400" b="1" spc="-785" dirty="0">
                <a:solidFill>
                  <a:srgbClr val="00AF50"/>
                </a:solidFill>
                <a:latin typeface="Tahoma"/>
                <a:cs typeface="Tahoma"/>
              </a:rPr>
              <a:t>ation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E7E6E6"/>
                </a:solidFill>
                <a:latin typeface="Arial MT"/>
                <a:cs typeface="Arial MT"/>
              </a:rPr>
              <a:t>4.</a:t>
            </a:r>
            <a:fld id="{81D60167-4931-47E6-BA6A-407CBD079E47}" type="slidenum">
              <a:rPr sz="2000" spc="-5" dirty="0">
                <a:solidFill>
                  <a:srgbClr val="E7E6E6"/>
                </a:solidFill>
                <a:latin typeface="Arial MT"/>
                <a:cs typeface="Arial MT"/>
              </a:rPr>
              <a:t>7</a:t>
            </a:fld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277" y="150621"/>
            <a:ext cx="15919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944" dirty="0">
                <a:solidFill>
                  <a:srgbClr val="00AF50"/>
                </a:solidFill>
                <a:latin typeface="Tahoma"/>
                <a:cs typeface="Tahoma"/>
              </a:rPr>
              <a:t>Example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65987"/>
            <a:ext cx="853821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  <a:tabLst>
                <a:tab pos="1002665" algn="l"/>
                <a:tab pos="1835150" algn="l"/>
                <a:tab pos="2489200" algn="l"/>
                <a:tab pos="3649345" algn="l"/>
                <a:tab pos="4642485" algn="l"/>
                <a:tab pos="5474970" algn="l"/>
                <a:tab pos="6438265" algn="l"/>
                <a:tab pos="7340600" algn="l"/>
                <a:tab pos="8037195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3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3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digital</a:t>
            </a:r>
            <a:r>
              <a:rPr sz="2800" spc="3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transmission,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receiver</a:t>
            </a:r>
            <a:r>
              <a:rPr sz="2800" spc="3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clock</a:t>
            </a:r>
            <a:r>
              <a:rPr sz="2800" spc="3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33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0.1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percent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ha</a:t>
            </a:r>
            <a:r>
              <a:rPr sz="2800" spc="-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nde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cloc</a:t>
            </a:r>
            <a:r>
              <a:rPr sz="2800" spc="10" dirty="0">
                <a:latin typeface="Calibri"/>
                <a:cs typeface="Calibri"/>
              </a:rPr>
              <a:t>k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ma</a:t>
            </a:r>
            <a:r>
              <a:rPr sz="2800" spc="-5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5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1834642"/>
            <a:ext cx="8536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62380" algn="l"/>
                <a:tab pos="2176780" algn="l"/>
                <a:tab pos="2882265" algn="l"/>
                <a:tab pos="4267835" algn="l"/>
                <a:tab pos="5528310" algn="l"/>
                <a:tab pos="5938520" algn="l"/>
                <a:tab pos="6644005" algn="l"/>
                <a:tab pos="7505700" algn="l"/>
                <a:tab pos="8303895" algn="l"/>
              </a:tabLst>
            </a:pPr>
            <a:r>
              <a:rPr sz="2800" spc="-10" dirty="0">
                <a:latin typeface="Calibri"/>
                <a:cs typeface="Calibri"/>
              </a:rPr>
              <a:t>se</a:t>
            </a:r>
            <a:r>
              <a:rPr sz="2800" spc="-2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ecei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ecei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5" dirty="0"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pc="-5" dirty="0"/>
              <a:t>1</a:t>
            </a:r>
            <a:r>
              <a:rPr spc="5" dirty="0"/>
              <a:t> </a:t>
            </a:r>
            <a:r>
              <a:rPr spc="-10" dirty="0"/>
              <a:t>kbps?</a:t>
            </a:r>
            <a:r>
              <a:rPr spc="30" dirty="0"/>
              <a:t> </a:t>
            </a:r>
            <a:r>
              <a:rPr spc="-10" dirty="0"/>
              <a:t>How</a:t>
            </a:r>
            <a:r>
              <a:rPr spc="10" dirty="0"/>
              <a:t> </a:t>
            </a:r>
            <a:r>
              <a:rPr spc="-15" dirty="0"/>
              <a:t>many</a:t>
            </a:r>
            <a:r>
              <a:rPr spc="-10" dirty="0"/>
              <a:t> if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dirty="0"/>
              <a:t> </a:t>
            </a:r>
            <a:r>
              <a:rPr spc="-30" dirty="0"/>
              <a:t>rate</a:t>
            </a:r>
            <a:r>
              <a:rPr dirty="0"/>
              <a:t> </a:t>
            </a:r>
            <a:r>
              <a:rPr spc="-10" dirty="0"/>
              <a:t>is</a:t>
            </a:r>
            <a:r>
              <a:rPr spc="-5" dirty="0"/>
              <a:t> 1</a:t>
            </a:r>
            <a:r>
              <a:rPr spc="10" dirty="0"/>
              <a:t> </a:t>
            </a:r>
            <a:r>
              <a:rPr spc="-10" dirty="0"/>
              <a:t>Mbps?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b="1" i="1" spc="-10" dirty="0">
                <a:solidFill>
                  <a:srgbClr val="0462C1"/>
                </a:solidFill>
                <a:latin typeface="Calibri"/>
                <a:cs typeface="Calibri"/>
              </a:rPr>
              <a:t>Solution</a:t>
            </a:r>
          </a:p>
          <a:p>
            <a:pPr marL="12700" marR="5080">
              <a:lnSpc>
                <a:spcPts val="3020"/>
              </a:lnSpc>
              <a:spcBef>
                <a:spcPts val="1045"/>
              </a:spcBef>
            </a:pPr>
            <a:r>
              <a:rPr spc="-40" dirty="0"/>
              <a:t>At</a:t>
            </a:r>
            <a:r>
              <a:rPr spc="254" dirty="0"/>
              <a:t> </a:t>
            </a:r>
            <a:r>
              <a:rPr spc="-5" dirty="0"/>
              <a:t>1</a:t>
            </a:r>
            <a:r>
              <a:rPr spc="254" dirty="0"/>
              <a:t> </a:t>
            </a:r>
            <a:r>
              <a:rPr spc="-5" dirty="0"/>
              <a:t>kbps,</a:t>
            </a:r>
            <a:r>
              <a:rPr spc="275" dirty="0"/>
              <a:t> </a:t>
            </a:r>
            <a:r>
              <a:rPr spc="-5" dirty="0"/>
              <a:t>the</a:t>
            </a:r>
            <a:r>
              <a:rPr spc="254" dirty="0"/>
              <a:t> </a:t>
            </a:r>
            <a:r>
              <a:rPr spc="-15" dirty="0"/>
              <a:t>receiver</a:t>
            </a:r>
            <a:r>
              <a:rPr spc="254" dirty="0"/>
              <a:t> </a:t>
            </a:r>
            <a:r>
              <a:rPr spc="-15" dirty="0"/>
              <a:t>receives</a:t>
            </a:r>
            <a:r>
              <a:rPr spc="254" dirty="0"/>
              <a:t> </a:t>
            </a:r>
            <a:r>
              <a:rPr dirty="0"/>
              <a:t>1001</a:t>
            </a:r>
            <a:r>
              <a:rPr spc="275" dirty="0"/>
              <a:t> </a:t>
            </a:r>
            <a:r>
              <a:rPr spc="-10" dirty="0"/>
              <a:t>bps</a:t>
            </a:r>
            <a:r>
              <a:rPr spc="250" dirty="0"/>
              <a:t> </a:t>
            </a:r>
            <a:r>
              <a:rPr spc="-15" dirty="0"/>
              <a:t>instead</a:t>
            </a:r>
            <a:r>
              <a:rPr spc="275" dirty="0"/>
              <a:t> </a:t>
            </a:r>
            <a:r>
              <a:rPr spc="-5" dirty="0"/>
              <a:t>of</a:t>
            </a:r>
            <a:r>
              <a:rPr spc="254" dirty="0"/>
              <a:t> </a:t>
            </a:r>
            <a:r>
              <a:rPr spc="-5" dirty="0"/>
              <a:t>1000 </a:t>
            </a:r>
            <a:r>
              <a:rPr spc="-620" dirty="0"/>
              <a:t> </a:t>
            </a:r>
            <a:r>
              <a:rPr spc="-10" dirty="0"/>
              <a:t>bps.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7891" y="4648580"/>
            <a:ext cx="8540115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0"/>
              </a:spcBef>
            </a:pPr>
            <a:r>
              <a:rPr sz="2800" spc="-40" dirty="0">
                <a:latin typeface="Calibri"/>
                <a:cs typeface="Calibri"/>
              </a:rPr>
              <a:t>At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Mbps,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receiver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receives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1,001,000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bps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instead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1,000,000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bps.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390650" y="4133850"/>
            <a:ext cx="6657340" cy="455930"/>
            <a:chOff x="1390650" y="4133850"/>
            <a:chExt cx="6657340" cy="45593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4191000"/>
              <a:ext cx="6542532" cy="3413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90650" y="4133849"/>
              <a:ext cx="6657340" cy="455930"/>
            </a:xfrm>
            <a:custGeom>
              <a:avLst/>
              <a:gdLst/>
              <a:ahLst/>
              <a:cxnLst/>
              <a:rect l="l" t="t" r="r" b="b"/>
              <a:pathLst>
                <a:path w="6657340" h="455929">
                  <a:moveTo>
                    <a:pt x="6611112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398780"/>
                  </a:lnTo>
                  <a:lnTo>
                    <a:pt x="45720" y="410210"/>
                  </a:lnTo>
                  <a:lnTo>
                    <a:pt x="6611112" y="410210"/>
                  </a:lnTo>
                  <a:lnTo>
                    <a:pt x="6611112" y="398780"/>
                  </a:lnTo>
                  <a:lnTo>
                    <a:pt x="57150" y="398780"/>
                  </a:lnTo>
                  <a:lnTo>
                    <a:pt x="57150" y="57150"/>
                  </a:lnTo>
                  <a:lnTo>
                    <a:pt x="6599682" y="57150"/>
                  </a:lnTo>
                  <a:lnTo>
                    <a:pt x="6599682" y="398526"/>
                  </a:lnTo>
                  <a:lnTo>
                    <a:pt x="6611112" y="398526"/>
                  </a:lnTo>
                  <a:lnTo>
                    <a:pt x="6611112" y="57150"/>
                  </a:lnTo>
                  <a:lnTo>
                    <a:pt x="6611112" y="45720"/>
                  </a:lnTo>
                  <a:close/>
                </a:path>
                <a:path w="6657340" h="455929">
                  <a:moveTo>
                    <a:pt x="6656832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421640"/>
                  </a:lnTo>
                  <a:lnTo>
                    <a:pt x="0" y="455930"/>
                  </a:lnTo>
                  <a:lnTo>
                    <a:pt x="6656832" y="455930"/>
                  </a:lnTo>
                  <a:lnTo>
                    <a:pt x="6656832" y="421640"/>
                  </a:lnTo>
                  <a:lnTo>
                    <a:pt x="34290" y="421640"/>
                  </a:lnTo>
                  <a:lnTo>
                    <a:pt x="34290" y="34290"/>
                  </a:lnTo>
                  <a:lnTo>
                    <a:pt x="6622542" y="34290"/>
                  </a:lnTo>
                  <a:lnTo>
                    <a:pt x="6622542" y="421386"/>
                  </a:lnTo>
                  <a:lnTo>
                    <a:pt x="6656832" y="421386"/>
                  </a:lnTo>
                  <a:lnTo>
                    <a:pt x="6656832" y="34290"/>
                  </a:lnTo>
                  <a:lnTo>
                    <a:pt x="6656832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69798" y="5656579"/>
            <a:ext cx="8098790" cy="421640"/>
            <a:chOff x="669798" y="5656579"/>
            <a:chExt cx="8098790" cy="42164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948" y="5713475"/>
              <a:ext cx="7966617" cy="30772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69798" y="5656579"/>
              <a:ext cx="8098790" cy="421640"/>
            </a:xfrm>
            <a:custGeom>
              <a:avLst/>
              <a:gdLst/>
              <a:ahLst/>
              <a:cxnLst/>
              <a:rect l="l" t="t" r="r" b="b"/>
              <a:pathLst>
                <a:path w="8098790" h="421639">
                  <a:moveTo>
                    <a:pt x="8052816" y="45720"/>
                  </a:moveTo>
                  <a:lnTo>
                    <a:pt x="8041386" y="45720"/>
                  </a:lnTo>
                  <a:lnTo>
                    <a:pt x="8041386" y="57150"/>
                  </a:lnTo>
                  <a:lnTo>
                    <a:pt x="8041386" y="364490"/>
                  </a:lnTo>
                  <a:lnTo>
                    <a:pt x="57150" y="364490"/>
                  </a:lnTo>
                  <a:lnTo>
                    <a:pt x="57150" y="57150"/>
                  </a:lnTo>
                  <a:lnTo>
                    <a:pt x="8041386" y="57150"/>
                  </a:lnTo>
                  <a:lnTo>
                    <a:pt x="8041386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364490"/>
                  </a:lnTo>
                  <a:lnTo>
                    <a:pt x="45720" y="375920"/>
                  </a:lnTo>
                  <a:lnTo>
                    <a:pt x="8052816" y="375920"/>
                  </a:lnTo>
                  <a:lnTo>
                    <a:pt x="8052816" y="364744"/>
                  </a:lnTo>
                  <a:lnTo>
                    <a:pt x="8052816" y="364490"/>
                  </a:lnTo>
                  <a:lnTo>
                    <a:pt x="8052816" y="57150"/>
                  </a:lnTo>
                  <a:lnTo>
                    <a:pt x="8052816" y="56896"/>
                  </a:lnTo>
                  <a:lnTo>
                    <a:pt x="8052816" y="45720"/>
                  </a:lnTo>
                  <a:close/>
                </a:path>
                <a:path w="8098790" h="421639">
                  <a:moveTo>
                    <a:pt x="8098536" y="0"/>
                  </a:moveTo>
                  <a:lnTo>
                    <a:pt x="8064246" y="0"/>
                  </a:lnTo>
                  <a:lnTo>
                    <a:pt x="8064246" y="34290"/>
                  </a:lnTo>
                  <a:lnTo>
                    <a:pt x="8064246" y="387350"/>
                  </a:lnTo>
                  <a:lnTo>
                    <a:pt x="34290" y="387350"/>
                  </a:lnTo>
                  <a:lnTo>
                    <a:pt x="34290" y="34290"/>
                  </a:lnTo>
                  <a:lnTo>
                    <a:pt x="8064246" y="34290"/>
                  </a:lnTo>
                  <a:lnTo>
                    <a:pt x="8064246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387350"/>
                  </a:lnTo>
                  <a:lnTo>
                    <a:pt x="0" y="421640"/>
                  </a:lnTo>
                  <a:lnTo>
                    <a:pt x="8098536" y="421640"/>
                  </a:lnTo>
                  <a:lnTo>
                    <a:pt x="8098536" y="387604"/>
                  </a:lnTo>
                  <a:lnTo>
                    <a:pt x="8098536" y="387350"/>
                  </a:lnTo>
                  <a:lnTo>
                    <a:pt x="8098536" y="34290"/>
                  </a:lnTo>
                  <a:lnTo>
                    <a:pt x="8098536" y="34036"/>
                  </a:lnTo>
                  <a:lnTo>
                    <a:pt x="8098536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E7E6E6"/>
                </a:solidFill>
                <a:latin typeface="Arial MT"/>
                <a:cs typeface="Arial MT"/>
              </a:rPr>
              <a:t>4.</a:t>
            </a:r>
            <a:fld id="{81D60167-4931-47E6-BA6A-407CBD079E47}" type="slidenum">
              <a:rPr sz="2000" spc="-5" dirty="0">
                <a:solidFill>
                  <a:srgbClr val="E7E6E6"/>
                </a:solidFill>
                <a:latin typeface="Arial MT"/>
                <a:cs typeface="Arial MT"/>
              </a:rPr>
              <a:t>8</a:t>
            </a:fld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12199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7340" y="389889"/>
            <a:ext cx="38125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780" dirty="0">
                <a:solidFill>
                  <a:srgbClr val="00AF50"/>
                </a:solidFill>
                <a:latin typeface="Tahoma"/>
                <a:cs typeface="Tahoma"/>
              </a:rPr>
              <a:t>Lin</a:t>
            </a:r>
            <a:r>
              <a:rPr sz="4400" b="1" spc="-910" dirty="0">
                <a:solidFill>
                  <a:srgbClr val="00AF50"/>
                </a:solidFill>
                <a:latin typeface="Tahoma"/>
                <a:cs typeface="Tahoma"/>
              </a:rPr>
              <a:t>e</a:t>
            </a:r>
            <a:r>
              <a:rPr sz="4400" b="1" spc="-38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875" dirty="0">
                <a:solidFill>
                  <a:srgbClr val="00AF50"/>
                </a:solidFill>
                <a:latin typeface="Tahoma"/>
                <a:cs typeface="Tahoma"/>
              </a:rPr>
              <a:t>Coding</a:t>
            </a:r>
            <a:r>
              <a:rPr sz="4400" b="1" spc="-37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4400" b="1" spc="-925" dirty="0">
                <a:solidFill>
                  <a:srgbClr val="00AF50"/>
                </a:solidFill>
                <a:latin typeface="Tahoma"/>
                <a:cs typeface="Tahoma"/>
              </a:rPr>
              <a:t>Scheme</a:t>
            </a:r>
            <a:endParaRPr sz="4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978" y="2078693"/>
            <a:ext cx="7994442" cy="26426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E7E6E6"/>
                </a:solidFill>
                <a:latin typeface="Arial MT"/>
                <a:cs typeface="Arial MT"/>
              </a:rPr>
              <a:t>4.</a:t>
            </a:r>
            <a:fld id="{81D60167-4931-47E6-BA6A-407CBD079E47}" type="slidenum">
              <a:rPr sz="2000" spc="-5" dirty="0">
                <a:solidFill>
                  <a:srgbClr val="E7E6E6"/>
                </a:solidFill>
                <a:latin typeface="Arial MT"/>
                <a:cs typeface="Arial MT"/>
              </a:rPr>
              <a:t>9</a:t>
            </a:fld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5" dirty="0"/>
              <a:t> </a:t>
            </a:r>
            <a:r>
              <a:rPr spc="-5" dirty="0"/>
              <a:t>Lecture</a:t>
            </a:r>
            <a:r>
              <a:rPr spc="-25" dirty="0"/>
              <a:t> </a:t>
            </a:r>
            <a:r>
              <a:rPr spc="-5" dirty="0"/>
              <a:t>Series, </a:t>
            </a:r>
            <a:r>
              <a:rPr dirty="0"/>
              <a:t>NRC,</a:t>
            </a:r>
            <a:r>
              <a:rPr spc="-10" dirty="0"/>
              <a:t> </a:t>
            </a:r>
            <a:r>
              <a:rPr spc="-15" dirty="0"/>
              <a:t>MAY2020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1618</Words>
  <Application>Microsoft Office PowerPoint</Application>
  <PresentationFormat>On-screen Show (4:3)</PresentationFormat>
  <Paragraphs>130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MT</vt:lpstr>
      <vt:lpstr>Calibri</vt:lpstr>
      <vt:lpstr>Cambria Math</vt:lpstr>
      <vt:lpstr>Symbol</vt:lpstr>
      <vt:lpstr>Tahoma</vt:lpstr>
      <vt:lpstr>Times New Roman</vt:lpstr>
      <vt:lpstr>Office Theme</vt:lpstr>
      <vt:lpstr>DATA COMMUNICATION</vt:lpstr>
      <vt:lpstr>Digital to Digital Conversion</vt:lpstr>
      <vt:lpstr>Line coding and decoding</vt:lpstr>
      <vt:lpstr>Signal element versus data element</vt:lpstr>
      <vt:lpstr>Signal element versus data element</vt:lpstr>
      <vt:lpstr>Example</vt:lpstr>
      <vt:lpstr>Effect of lack of synchronization</vt:lpstr>
      <vt:lpstr>Example</vt:lpstr>
      <vt:lpstr>Line Coding Scheme</vt:lpstr>
      <vt:lpstr>  Unipolar NRZ </vt:lpstr>
      <vt:lpstr>  Polar Non-Return- to-Zero (NRZ) </vt:lpstr>
      <vt:lpstr>  Polar RZ </vt:lpstr>
      <vt:lpstr>Biphase: Manchester</vt:lpstr>
      <vt:lpstr>Biphase: Differential Manchester</vt:lpstr>
      <vt:lpstr>Bipolar: AMI and Pseudoternary</vt:lpstr>
      <vt:lpstr>Multilevel: 2B1Q Scheme</vt:lpstr>
      <vt:lpstr>Multilevel: 8B6T Scheme</vt:lpstr>
      <vt:lpstr>Multilevel: 4D-PAM5</vt:lpstr>
      <vt:lpstr>Multitransition: MLT-3 scheme</vt:lpstr>
      <vt:lpstr>Summary: Line Coding Schemes</vt:lpstr>
      <vt:lpstr>Block Coding</vt:lpstr>
      <vt:lpstr>Scrambling: B8ZS</vt:lpstr>
      <vt:lpstr>Scrambling: HDB3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DIU</cp:lastModifiedBy>
  <cp:revision>57</cp:revision>
  <dcterms:created xsi:type="dcterms:W3CDTF">2021-05-22T07:50:05Z</dcterms:created>
  <dcterms:modified xsi:type="dcterms:W3CDTF">2021-06-29T01:28:18Z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2021-05-22T00:00:00Z</vt:filetime>
  </property>
</Properties>
</file>