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5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7891" y="220725"/>
            <a:ext cx="854821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7E6E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7E6E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7E6E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7E6E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7E6E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449" y="1572259"/>
            <a:ext cx="881710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5274" y="1065987"/>
            <a:ext cx="8553450" cy="3909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47034" y="6492825"/>
            <a:ext cx="2247265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15782" y="6392092"/>
            <a:ext cx="546100" cy="30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E7E6E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1832" y="1528572"/>
              <a:ext cx="3800094" cy="379857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77307" y="4241291"/>
            <a:ext cx="3455670" cy="387350"/>
          </a:xfrm>
          <a:prstGeom prst="rect">
            <a:avLst/>
          </a:prstGeom>
          <a:solidFill>
            <a:srgbClr val="66FF33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990"/>
              </a:lnSpc>
            </a:pPr>
            <a:r>
              <a:rPr sz="2600" spc="-20" dirty="0">
                <a:solidFill>
                  <a:srgbClr val="660066"/>
                </a:solidFill>
                <a:latin typeface="Cambria Math"/>
                <a:cs typeface="Cambria Math"/>
              </a:rPr>
              <a:t>D</a:t>
            </a:r>
            <a:r>
              <a:rPr sz="2600" spc="-5" dirty="0">
                <a:solidFill>
                  <a:srgbClr val="660066"/>
                </a:solidFill>
                <a:latin typeface="Cambria Math"/>
                <a:cs typeface="Cambria Math"/>
              </a:rPr>
              <a:t>I</a:t>
            </a:r>
            <a:r>
              <a:rPr sz="2600" spc="-35" dirty="0">
                <a:solidFill>
                  <a:srgbClr val="660066"/>
                </a:solidFill>
                <a:latin typeface="Cambria Math"/>
                <a:cs typeface="Cambria Math"/>
              </a:rPr>
              <a:t>G</a:t>
            </a:r>
            <a:r>
              <a:rPr sz="2600" spc="-20" dirty="0">
                <a:solidFill>
                  <a:srgbClr val="660066"/>
                </a:solidFill>
                <a:latin typeface="Cambria Math"/>
                <a:cs typeface="Cambria Math"/>
              </a:rPr>
              <a:t>I</a:t>
            </a:r>
            <a:r>
              <a:rPr sz="2600" spc="-240" dirty="0">
                <a:solidFill>
                  <a:srgbClr val="660066"/>
                </a:solidFill>
                <a:latin typeface="Cambria Math"/>
                <a:cs typeface="Cambria Math"/>
              </a:rPr>
              <a:t>T</a:t>
            </a:r>
            <a:r>
              <a:rPr sz="2600" spc="-30" dirty="0">
                <a:solidFill>
                  <a:srgbClr val="660066"/>
                </a:solidFill>
                <a:latin typeface="Cambria Math"/>
                <a:cs typeface="Cambria Math"/>
              </a:rPr>
              <a:t>A</a:t>
            </a:r>
            <a:r>
              <a:rPr sz="2600" dirty="0">
                <a:solidFill>
                  <a:srgbClr val="660066"/>
                </a:solidFill>
                <a:latin typeface="Cambria Math"/>
                <a:cs typeface="Cambria Math"/>
              </a:rPr>
              <a:t>L</a:t>
            </a:r>
            <a:r>
              <a:rPr sz="2600" spc="-75" dirty="0">
                <a:solidFill>
                  <a:srgbClr val="660066"/>
                </a:solidFill>
                <a:latin typeface="Cambria Math"/>
                <a:cs typeface="Cambria Math"/>
              </a:rPr>
              <a:t> </a:t>
            </a:r>
            <a:r>
              <a:rPr sz="2600" spc="-25" dirty="0">
                <a:solidFill>
                  <a:srgbClr val="660066"/>
                </a:solidFill>
                <a:latin typeface="Cambria Math"/>
                <a:cs typeface="Cambria Math"/>
              </a:rPr>
              <a:t>TR</a:t>
            </a:r>
            <a:r>
              <a:rPr sz="2600" spc="-30" dirty="0">
                <a:solidFill>
                  <a:srgbClr val="660066"/>
                </a:solidFill>
                <a:latin typeface="Cambria Math"/>
                <a:cs typeface="Cambria Math"/>
              </a:rPr>
              <a:t>A</a:t>
            </a:r>
            <a:r>
              <a:rPr sz="2600" spc="-35" dirty="0">
                <a:solidFill>
                  <a:srgbClr val="660066"/>
                </a:solidFill>
                <a:latin typeface="Cambria Math"/>
                <a:cs typeface="Cambria Math"/>
              </a:rPr>
              <a:t>N</a:t>
            </a:r>
            <a:r>
              <a:rPr sz="2600" spc="-25" dirty="0">
                <a:solidFill>
                  <a:srgbClr val="660066"/>
                </a:solidFill>
                <a:latin typeface="Cambria Math"/>
                <a:cs typeface="Cambria Math"/>
              </a:rPr>
              <a:t>S</a:t>
            </a:r>
            <a:r>
              <a:rPr sz="2600" spc="-50" dirty="0">
                <a:solidFill>
                  <a:srgbClr val="660066"/>
                </a:solidFill>
                <a:latin typeface="Cambria Math"/>
                <a:cs typeface="Cambria Math"/>
              </a:rPr>
              <a:t>M</a:t>
            </a:r>
            <a:r>
              <a:rPr sz="2600" spc="-30" dirty="0">
                <a:solidFill>
                  <a:srgbClr val="660066"/>
                </a:solidFill>
                <a:latin typeface="Cambria Math"/>
                <a:cs typeface="Cambria Math"/>
              </a:rPr>
              <a:t>I</a:t>
            </a:r>
            <a:r>
              <a:rPr sz="2600" spc="-25" dirty="0">
                <a:solidFill>
                  <a:srgbClr val="660066"/>
                </a:solidFill>
                <a:latin typeface="Cambria Math"/>
                <a:cs typeface="Cambria Math"/>
              </a:rPr>
              <a:t>S</a:t>
            </a:r>
            <a:r>
              <a:rPr sz="2600" spc="-35" dirty="0">
                <a:solidFill>
                  <a:srgbClr val="660066"/>
                </a:solidFill>
                <a:latin typeface="Cambria Math"/>
                <a:cs typeface="Cambria Math"/>
              </a:rPr>
              <a:t>S</a:t>
            </a:r>
            <a:r>
              <a:rPr sz="2600" spc="-30" dirty="0">
                <a:solidFill>
                  <a:srgbClr val="660066"/>
                </a:solidFill>
                <a:latin typeface="Cambria Math"/>
                <a:cs typeface="Cambria Math"/>
              </a:rPr>
              <a:t>I</a:t>
            </a:r>
            <a:r>
              <a:rPr sz="2600" spc="-35" dirty="0">
                <a:solidFill>
                  <a:srgbClr val="660066"/>
                </a:solidFill>
                <a:latin typeface="Cambria Math"/>
                <a:cs typeface="Cambria Math"/>
              </a:rPr>
              <a:t>O</a:t>
            </a:r>
            <a:r>
              <a:rPr sz="2600" dirty="0">
                <a:solidFill>
                  <a:srgbClr val="660066"/>
                </a:solidFill>
                <a:latin typeface="Cambria Math"/>
                <a:cs typeface="Cambria Math"/>
              </a:rPr>
              <a:t>N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9458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D</a:t>
            </a:r>
            <a:r>
              <a:rPr spc="-204" dirty="0"/>
              <a:t>A</a:t>
            </a:r>
            <a:r>
              <a:rPr spc="-254" dirty="0"/>
              <a:t>T</a:t>
            </a:r>
            <a:r>
              <a:rPr dirty="0"/>
              <a:t>A</a:t>
            </a:r>
            <a:r>
              <a:rPr spc="-85" dirty="0"/>
              <a:t> </a:t>
            </a:r>
            <a:r>
              <a:rPr spc="-35" dirty="0"/>
              <a:t>C</a:t>
            </a:r>
            <a:r>
              <a:rPr spc="-30" dirty="0"/>
              <a:t>O</a:t>
            </a:r>
            <a:r>
              <a:rPr spc="-35" dirty="0"/>
              <a:t>MM</a:t>
            </a:r>
            <a:r>
              <a:rPr spc="-40" dirty="0"/>
              <a:t>UN</a:t>
            </a:r>
            <a:r>
              <a:rPr spc="-25" dirty="0"/>
              <a:t>I</a:t>
            </a:r>
            <a:r>
              <a:rPr spc="-35" dirty="0"/>
              <a:t>C</a:t>
            </a:r>
            <a:r>
              <a:rPr spc="-204" dirty="0"/>
              <a:t>A</a:t>
            </a:r>
            <a:r>
              <a:rPr spc="-30" dirty="0"/>
              <a:t>T</a:t>
            </a:r>
            <a:r>
              <a:rPr spc="-25" dirty="0"/>
              <a:t>I</a:t>
            </a:r>
            <a:r>
              <a:rPr spc="-40" dirty="0"/>
              <a:t>O</a:t>
            </a:r>
            <a:r>
              <a:rPr dirty="0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4303" y="2395473"/>
            <a:ext cx="2733040" cy="1287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FF0000"/>
                </a:solidFill>
                <a:latin typeface="Cambria Math"/>
                <a:cs typeface="Cambria Math"/>
              </a:rPr>
              <a:t>CSE</a:t>
            </a:r>
            <a:r>
              <a:rPr sz="3000" spc="-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3000" spc="-30" dirty="0">
                <a:solidFill>
                  <a:srgbClr val="FF0000"/>
                </a:solidFill>
                <a:latin typeface="Cambria Math"/>
                <a:cs typeface="Cambria Math"/>
              </a:rPr>
              <a:t>225/233</a:t>
            </a:r>
            <a:endParaRPr sz="3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660066"/>
                </a:solidFill>
                <a:latin typeface="Cambria Math"/>
                <a:cs typeface="Cambria Math"/>
              </a:rPr>
              <a:t>WEEK-4,</a:t>
            </a:r>
            <a:r>
              <a:rPr sz="2600" spc="-110" dirty="0">
                <a:solidFill>
                  <a:srgbClr val="660066"/>
                </a:solidFill>
                <a:latin typeface="Cambria Math"/>
                <a:cs typeface="Cambria Math"/>
              </a:rPr>
              <a:t> </a:t>
            </a:r>
            <a:r>
              <a:rPr sz="2600" spc="-25" dirty="0">
                <a:solidFill>
                  <a:srgbClr val="660066"/>
                </a:solidFill>
                <a:latin typeface="Cambria Math"/>
                <a:cs typeface="Cambria Math"/>
              </a:rPr>
              <a:t>LESSON-2</a:t>
            </a:r>
            <a:endParaRPr sz="26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162" y="11437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2768" y="381711"/>
            <a:ext cx="5427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935" dirty="0">
                <a:solidFill>
                  <a:srgbClr val="C55A11"/>
                </a:solidFill>
                <a:latin typeface="Tahoma"/>
                <a:cs typeface="Tahoma"/>
              </a:rPr>
              <a:t>Compon</a:t>
            </a:r>
            <a:r>
              <a:rPr sz="4000" b="1" spc="-830" dirty="0">
                <a:solidFill>
                  <a:srgbClr val="C55A11"/>
                </a:solidFill>
                <a:latin typeface="Tahoma"/>
                <a:cs typeface="Tahoma"/>
              </a:rPr>
              <a:t>e</a:t>
            </a:r>
            <a:r>
              <a:rPr sz="4000" b="1" spc="-680" dirty="0">
                <a:solidFill>
                  <a:srgbClr val="C55A11"/>
                </a:solidFill>
                <a:latin typeface="Tahoma"/>
                <a:cs typeface="Tahoma"/>
              </a:rPr>
              <a:t>nt</a:t>
            </a:r>
            <a:r>
              <a:rPr sz="4000" b="1" spc="-655" dirty="0">
                <a:solidFill>
                  <a:srgbClr val="C55A11"/>
                </a:solidFill>
                <a:latin typeface="Tahoma"/>
                <a:cs typeface="Tahoma"/>
              </a:rPr>
              <a:t>s</a:t>
            </a:r>
            <a:r>
              <a:rPr sz="4000" b="1" spc="-315" dirty="0">
                <a:solidFill>
                  <a:srgbClr val="C55A11"/>
                </a:solidFill>
                <a:latin typeface="Tahoma"/>
                <a:cs typeface="Tahoma"/>
              </a:rPr>
              <a:t> </a:t>
            </a:r>
            <a:r>
              <a:rPr sz="4000" b="1" spc="-675" dirty="0">
                <a:solidFill>
                  <a:srgbClr val="C55A11"/>
                </a:solidFill>
                <a:latin typeface="Tahoma"/>
                <a:cs typeface="Tahoma"/>
              </a:rPr>
              <a:t>of</a:t>
            </a:r>
            <a:r>
              <a:rPr sz="4000" b="1" spc="-350" dirty="0">
                <a:solidFill>
                  <a:srgbClr val="C55A11"/>
                </a:solidFill>
                <a:latin typeface="Tahoma"/>
                <a:cs typeface="Tahoma"/>
              </a:rPr>
              <a:t> </a:t>
            </a:r>
            <a:r>
              <a:rPr sz="4000" b="1" spc="-730" dirty="0">
                <a:solidFill>
                  <a:srgbClr val="C55A11"/>
                </a:solidFill>
                <a:latin typeface="Tahoma"/>
                <a:cs typeface="Tahoma"/>
              </a:rPr>
              <a:t>Delt</a:t>
            </a:r>
            <a:r>
              <a:rPr sz="4000" b="1" spc="-835" dirty="0">
                <a:solidFill>
                  <a:srgbClr val="C55A11"/>
                </a:solidFill>
                <a:latin typeface="Tahoma"/>
                <a:cs typeface="Tahoma"/>
              </a:rPr>
              <a:t>a</a:t>
            </a:r>
            <a:r>
              <a:rPr sz="4000" b="1" spc="-355" dirty="0">
                <a:solidFill>
                  <a:srgbClr val="C55A11"/>
                </a:solidFill>
                <a:latin typeface="Tahoma"/>
                <a:cs typeface="Tahoma"/>
              </a:rPr>
              <a:t> </a:t>
            </a:r>
            <a:r>
              <a:rPr sz="4000" b="1" spc="-775" dirty="0">
                <a:solidFill>
                  <a:srgbClr val="C55A11"/>
                </a:solidFill>
                <a:latin typeface="Tahoma"/>
                <a:cs typeface="Tahoma"/>
              </a:rPr>
              <a:t>Modulator</a:t>
            </a:r>
            <a:endParaRPr sz="40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945" y="2056207"/>
            <a:ext cx="8026900" cy="23812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057515" y="6392092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4.</a:t>
            </a:r>
            <a:fld id="{81D60167-4931-47E6-BA6A-407CBD079E47}" type="slidenum"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10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162" y="1372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2768" y="381711"/>
            <a:ext cx="5904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935" dirty="0">
                <a:solidFill>
                  <a:srgbClr val="C55A11"/>
                </a:solidFill>
                <a:latin typeface="Tahoma"/>
                <a:cs typeface="Tahoma"/>
              </a:rPr>
              <a:t>Compon</a:t>
            </a:r>
            <a:r>
              <a:rPr sz="4000" b="1" spc="-830" dirty="0">
                <a:solidFill>
                  <a:srgbClr val="C55A11"/>
                </a:solidFill>
                <a:latin typeface="Tahoma"/>
                <a:cs typeface="Tahoma"/>
              </a:rPr>
              <a:t>e</a:t>
            </a:r>
            <a:r>
              <a:rPr sz="4000" b="1" spc="-680" dirty="0">
                <a:solidFill>
                  <a:srgbClr val="C55A11"/>
                </a:solidFill>
                <a:latin typeface="Tahoma"/>
                <a:cs typeface="Tahoma"/>
              </a:rPr>
              <a:t>nt</a:t>
            </a:r>
            <a:r>
              <a:rPr sz="4000" b="1" spc="-655" dirty="0">
                <a:solidFill>
                  <a:srgbClr val="C55A11"/>
                </a:solidFill>
                <a:latin typeface="Tahoma"/>
                <a:cs typeface="Tahoma"/>
              </a:rPr>
              <a:t>s</a:t>
            </a:r>
            <a:r>
              <a:rPr sz="4000" b="1" spc="-315" dirty="0">
                <a:solidFill>
                  <a:srgbClr val="C55A11"/>
                </a:solidFill>
                <a:latin typeface="Tahoma"/>
                <a:cs typeface="Tahoma"/>
              </a:rPr>
              <a:t> </a:t>
            </a:r>
            <a:r>
              <a:rPr sz="4000" b="1" spc="-675" dirty="0">
                <a:solidFill>
                  <a:srgbClr val="C55A11"/>
                </a:solidFill>
                <a:latin typeface="Tahoma"/>
                <a:cs typeface="Tahoma"/>
              </a:rPr>
              <a:t>of</a:t>
            </a:r>
            <a:r>
              <a:rPr sz="4000" b="1" spc="-350" dirty="0">
                <a:solidFill>
                  <a:srgbClr val="C55A11"/>
                </a:solidFill>
                <a:latin typeface="Tahoma"/>
                <a:cs typeface="Tahoma"/>
              </a:rPr>
              <a:t> </a:t>
            </a:r>
            <a:r>
              <a:rPr sz="4000" b="1" spc="-730" dirty="0">
                <a:solidFill>
                  <a:srgbClr val="C55A11"/>
                </a:solidFill>
                <a:latin typeface="Tahoma"/>
                <a:cs typeface="Tahoma"/>
              </a:rPr>
              <a:t>Delt</a:t>
            </a:r>
            <a:r>
              <a:rPr sz="4000" b="1" spc="-835" dirty="0">
                <a:solidFill>
                  <a:srgbClr val="C55A11"/>
                </a:solidFill>
                <a:latin typeface="Tahoma"/>
                <a:cs typeface="Tahoma"/>
              </a:rPr>
              <a:t>a</a:t>
            </a:r>
            <a:r>
              <a:rPr sz="4000" b="1" spc="-355" dirty="0">
                <a:solidFill>
                  <a:srgbClr val="C55A11"/>
                </a:solidFill>
                <a:latin typeface="Tahoma"/>
                <a:cs typeface="Tahoma"/>
              </a:rPr>
              <a:t> </a:t>
            </a:r>
            <a:r>
              <a:rPr sz="4000" b="1" spc="-805" dirty="0">
                <a:solidFill>
                  <a:srgbClr val="C55A11"/>
                </a:solidFill>
                <a:latin typeface="Tahoma"/>
                <a:cs typeface="Tahoma"/>
              </a:rPr>
              <a:t>Demodulator</a:t>
            </a:r>
            <a:endParaRPr sz="40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3678" y="2268980"/>
            <a:ext cx="7608772" cy="263508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220725"/>
            <a:ext cx="3543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625" dirty="0">
                <a:solidFill>
                  <a:srgbClr val="6F2F9F"/>
                </a:solidFill>
                <a:latin typeface="Tahoma"/>
                <a:cs typeface="Tahoma"/>
              </a:rPr>
              <a:t>Tr</a:t>
            </a:r>
            <a:r>
              <a:rPr sz="4000" b="1" spc="-700" dirty="0">
                <a:solidFill>
                  <a:srgbClr val="6F2F9F"/>
                </a:solidFill>
                <a:latin typeface="Tahoma"/>
                <a:cs typeface="Tahoma"/>
              </a:rPr>
              <a:t>a</a:t>
            </a:r>
            <a:r>
              <a:rPr sz="4000" b="1" spc="-715" dirty="0">
                <a:solidFill>
                  <a:srgbClr val="6F2F9F"/>
                </a:solidFill>
                <a:latin typeface="Tahoma"/>
                <a:cs typeface="Tahoma"/>
              </a:rPr>
              <a:t>nsmiss</a:t>
            </a:r>
            <a:r>
              <a:rPr sz="4000" b="1" spc="-390" dirty="0">
                <a:solidFill>
                  <a:srgbClr val="6F2F9F"/>
                </a:solidFill>
                <a:latin typeface="Tahoma"/>
                <a:cs typeface="Tahoma"/>
              </a:rPr>
              <a:t>i</a:t>
            </a:r>
            <a:r>
              <a:rPr sz="4000" b="1" spc="-890" dirty="0">
                <a:solidFill>
                  <a:srgbClr val="6F2F9F"/>
                </a:solidFill>
                <a:latin typeface="Tahoma"/>
                <a:cs typeface="Tahoma"/>
              </a:rPr>
              <a:t>on</a:t>
            </a:r>
            <a:r>
              <a:rPr sz="4000" b="1" spc="-31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4000" b="1" spc="-885" dirty="0">
                <a:solidFill>
                  <a:srgbClr val="6F2F9F"/>
                </a:solidFill>
                <a:latin typeface="Tahoma"/>
                <a:cs typeface="Tahoma"/>
              </a:rPr>
              <a:t>Modes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176985"/>
            <a:ext cx="8540750" cy="460121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15"/>
              </a:spcBef>
            </a:pPr>
            <a:r>
              <a:rPr sz="2600" dirty="0">
                <a:latin typeface="Calibri"/>
                <a:cs typeface="Calibri"/>
              </a:rPr>
              <a:t>Of primary </a:t>
            </a:r>
            <a:r>
              <a:rPr sz="2600" spc="-10" dirty="0">
                <a:latin typeface="Calibri"/>
                <a:cs typeface="Calibri"/>
              </a:rPr>
              <a:t>concern when </a:t>
            </a:r>
            <a:r>
              <a:rPr sz="2600" spc="-15" dirty="0">
                <a:latin typeface="Calibri"/>
                <a:cs typeface="Calibri"/>
              </a:rPr>
              <a:t>we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considering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transmission </a:t>
            </a:r>
            <a:r>
              <a:rPr sz="2600" spc="-5" dirty="0">
                <a:latin typeface="Calibri"/>
                <a:cs typeface="Calibri"/>
              </a:rPr>
              <a:t> 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10" dirty="0">
                <a:latin typeface="Calibri"/>
                <a:cs typeface="Calibri"/>
              </a:rPr>
              <a:t> from</a:t>
            </a:r>
            <a:r>
              <a:rPr sz="2600" spc="-5" dirty="0">
                <a:latin typeface="Calibri"/>
                <a:cs typeface="Calibri"/>
              </a:rPr>
              <a:t> one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device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another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wiring,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5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 primary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concern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when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we</a:t>
            </a:r>
            <a:r>
              <a:rPr sz="2600" spc="-10" dirty="0">
                <a:latin typeface="Calibri"/>
                <a:cs typeface="Calibri"/>
              </a:rPr>
              <a:t> are</a:t>
            </a:r>
            <a:r>
              <a:rPr sz="2600" spc="-5" dirty="0">
                <a:latin typeface="Calibri"/>
                <a:cs typeface="Calibri"/>
              </a:rPr>
              <a:t> considering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wiring</a:t>
            </a:r>
            <a:r>
              <a:rPr sz="2600" spc="5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10" dirty="0">
                <a:latin typeface="Calibri"/>
                <a:cs typeface="Calibri"/>
              </a:rPr>
              <a:t>stream. </a:t>
            </a:r>
            <a:r>
              <a:rPr sz="2600" dirty="0">
                <a:latin typeface="Calibri"/>
                <a:cs typeface="Calibri"/>
              </a:rPr>
              <a:t>Do </a:t>
            </a:r>
            <a:r>
              <a:rPr sz="2600" spc="-15" dirty="0">
                <a:latin typeface="Calibri"/>
                <a:cs typeface="Calibri"/>
              </a:rPr>
              <a:t>we </a:t>
            </a:r>
            <a:r>
              <a:rPr sz="2600" spc="-5" dirty="0">
                <a:latin typeface="Calibri"/>
                <a:cs typeface="Calibri"/>
              </a:rPr>
              <a:t>send </a:t>
            </a:r>
            <a:r>
              <a:rPr sz="2600" dirty="0">
                <a:latin typeface="Calibri"/>
                <a:cs typeface="Calibri"/>
              </a:rPr>
              <a:t>1 </a:t>
            </a:r>
            <a:r>
              <a:rPr sz="2600" spc="-5" dirty="0">
                <a:latin typeface="Calibri"/>
                <a:cs typeface="Calibri"/>
              </a:rPr>
              <a:t>bit </a:t>
            </a:r>
            <a:r>
              <a:rPr sz="2600" spc="-10" dirty="0">
                <a:latin typeface="Calibri"/>
                <a:cs typeface="Calibri"/>
              </a:rPr>
              <a:t>at </a:t>
            </a:r>
            <a:r>
              <a:rPr sz="2600" dirty="0">
                <a:latin typeface="Calibri"/>
                <a:cs typeface="Calibri"/>
              </a:rPr>
              <a:t>a time; </a:t>
            </a:r>
            <a:r>
              <a:rPr sz="2600" spc="-5" dirty="0">
                <a:latin typeface="Calibri"/>
                <a:cs typeface="Calibri"/>
              </a:rPr>
              <a:t>or </a:t>
            </a:r>
            <a:r>
              <a:rPr sz="2600" dirty="0">
                <a:latin typeface="Calibri"/>
                <a:cs typeface="Calibri"/>
              </a:rPr>
              <a:t>do </a:t>
            </a:r>
            <a:r>
              <a:rPr sz="2600" spc="-15" dirty="0">
                <a:latin typeface="Calibri"/>
                <a:cs typeface="Calibri"/>
              </a:rPr>
              <a:t>we </a:t>
            </a:r>
            <a:r>
              <a:rPr sz="2600" spc="-10" dirty="0">
                <a:latin typeface="Calibri"/>
                <a:cs typeface="Calibri"/>
              </a:rPr>
              <a:t>group </a:t>
            </a:r>
            <a:r>
              <a:rPr sz="2600" spc="-5" dirty="0">
                <a:latin typeface="Calibri"/>
                <a:cs typeface="Calibri"/>
              </a:rPr>
              <a:t>bits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into larger groups and, </a:t>
            </a:r>
            <a:r>
              <a:rPr sz="2600" dirty="0">
                <a:latin typeface="Calibri"/>
                <a:cs typeface="Calibri"/>
              </a:rPr>
              <a:t>if </a:t>
            </a:r>
            <a:r>
              <a:rPr sz="2600" spc="-20" dirty="0">
                <a:latin typeface="Calibri"/>
                <a:cs typeface="Calibri"/>
              </a:rPr>
              <a:t>so, </a:t>
            </a:r>
            <a:r>
              <a:rPr sz="2600" spc="-5" dirty="0">
                <a:latin typeface="Calibri"/>
                <a:cs typeface="Calibri"/>
              </a:rPr>
              <a:t>how? The transmission of </a:t>
            </a:r>
            <a:r>
              <a:rPr sz="2600" dirty="0">
                <a:latin typeface="Calibri"/>
                <a:cs typeface="Calibri"/>
              </a:rPr>
              <a:t>binary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across</a:t>
            </a:r>
            <a:r>
              <a:rPr sz="2600" dirty="0">
                <a:latin typeface="Calibri"/>
                <a:cs typeface="Calibri"/>
              </a:rPr>
              <a:t>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link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can</a:t>
            </a:r>
            <a:r>
              <a:rPr sz="2600" spc="-10" dirty="0">
                <a:latin typeface="Calibri"/>
                <a:cs typeface="Calibri"/>
              </a:rPr>
              <a:t> be</a:t>
            </a:r>
            <a:r>
              <a:rPr sz="2600" spc="-5" dirty="0">
                <a:latin typeface="Calibri"/>
                <a:cs typeface="Calibri"/>
              </a:rPr>
              <a:t> accomplished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either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parallel</a:t>
            </a:r>
            <a:r>
              <a:rPr sz="2600" spc="5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serial mode.</a:t>
            </a:r>
            <a:endParaRPr sz="26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90"/>
              </a:spcBef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b="1" i="1" spc="-5" dirty="0">
                <a:solidFill>
                  <a:srgbClr val="00CC00"/>
                </a:solidFill>
                <a:latin typeface="Calibri"/>
                <a:cs typeface="Calibri"/>
              </a:rPr>
              <a:t>parallel</a:t>
            </a:r>
            <a:r>
              <a:rPr sz="2600" b="1" i="1" spc="-20" dirty="0">
                <a:solidFill>
                  <a:srgbClr val="00CC00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00CC00"/>
                </a:solidFill>
                <a:latin typeface="Calibri"/>
                <a:cs typeface="Calibri"/>
              </a:rPr>
              <a:t>mode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multiple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bits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sent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 each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clock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tick.</a:t>
            </a:r>
          </a:p>
          <a:p>
            <a:pPr marL="12700" marR="6350" algn="just">
              <a:lnSpc>
                <a:spcPct val="90000"/>
              </a:lnSpc>
              <a:spcBef>
                <a:spcPts val="1005"/>
              </a:spcBef>
            </a:pPr>
            <a:r>
              <a:rPr sz="2600" dirty="0">
                <a:latin typeface="Calibri"/>
                <a:cs typeface="Calibri"/>
              </a:rPr>
              <a:t>In </a:t>
            </a:r>
            <a:r>
              <a:rPr sz="2600" b="1" i="1" spc="-5" dirty="0">
                <a:solidFill>
                  <a:srgbClr val="00CC00"/>
                </a:solidFill>
                <a:latin typeface="Calibri"/>
                <a:cs typeface="Calibri"/>
              </a:rPr>
              <a:t>serial mode</a:t>
            </a:r>
            <a:r>
              <a:rPr sz="2600" spc="-5" dirty="0">
                <a:latin typeface="Calibri"/>
                <a:cs typeface="Calibri"/>
              </a:rPr>
              <a:t>, </a:t>
            </a:r>
            <a:r>
              <a:rPr sz="2600" dirty="0">
                <a:latin typeface="Calibri"/>
                <a:cs typeface="Calibri"/>
              </a:rPr>
              <a:t>1 </a:t>
            </a:r>
            <a:r>
              <a:rPr sz="2600" spc="-5" dirty="0">
                <a:latin typeface="Calibri"/>
                <a:cs typeface="Calibri"/>
              </a:rPr>
              <a:t>bit is </a:t>
            </a:r>
            <a:r>
              <a:rPr sz="2600" spc="-10" dirty="0">
                <a:latin typeface="Calibri"/>
                <a:cs typeface="Calibri"/>
              </a:rPr>
              <a:t>sent </a:t>
            </a:r>
            <a:r>
              <a:rPr sz="2600" dirty="0">
                <a:latin typeface="Calibri"/>
                <a:cs typeface="Calibri"/>
              </a:rPr>
              <a:t>with </a:t>
            </a:r>
            <a:r>
              <a:rPr sz="2600" spc="-5" dirty="0">
                <a:latin typeface="Calibri"/>
                <a:cs typeface="Calibri"/>
              </a:rPr>
              <a:t>each </a:t>
            </a:r>
            <a:r>
              <a:rPr sz="2600" dirty="0">
                <a:latin typeface="Calibri"/>
                <a:cs typeface="Calibri"/>
              </a:rPr>
              <a:t>clock tick. </a:t>
            </a:r>
            <a:r>
              <a:rPr sz="2600" spc="-5" dirty="0">
                <a:latin typeface="Calibri"/>
                <a:cs typeface="Calibri"/>
              </a:rPr>
              <a:t>While </a:t>
            </a:r>
            <a:r>
              <a:rPr sz="2600" spc="-10" dirty="0">
                <a:latin typeface="Calibri"/>
                <a:cs typeface="Calibri"/>
              </a:rPr>
              <a:t>there is </a:t>
            </a:r>
            <a:r>
              <a:rPr sz="2600" spc="-5" dirty="0">
                <a:latin typeface="Calibri"/>
                <a:cs typeface="Calibri"/>
              </a:rPr>
              <a:t> only</a:t>
            </a:r>
            <a:r>
              <a:rPr sz="2600" spc="2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one</a:t>
            </a:r>
            <a:r>
              <a:rPr sz="2600" spc="2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way</a:t>
            </a:r>
            <a:r>
              <a:rPr sz="2600" spc="2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2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send</a:t>
            </a:r>
            <a:r>
              <a:rPr sz="2600" spc="2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parallel</a:t>
            </a:r>
            <a:r>
              <a:rPr sz="2600" spc="229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data,</a:t>
            </a:r>
            <a:r>
              <a:rPr sz="2600" spc="2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there</a:t>
            </a:r>
            <a:r>
              <a:rPr sz="2600" spc="2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2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three</a:t>
            </a:r>
            <a:r>
              <a:rPr sz="2600" spc="2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subclasses </a:t>
            </a:r>
            <a:r>
              <a:rPr sz="2600" spc="-5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serial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transmission: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asynchronous</a:t>
            </a:r>
            <a:r>
              <a:rPr sz="2600" spc="-1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synchronous</a:t>
            </a:r>
            <a:r>
              <a:rPr sz="2600" spc="-1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and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isochronous</a:t>
            </a:r>
            <a:r>
              <a:rPr sz="2600" spc="-5" dirty="0"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220725"/>
            <a:ext cx="4406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835" dirty="0">
                <a:solidFill>
                  <a:srgbClr val="6F2F9F"/>
                </a:solidFill>
                <a:latin typeface="Tahoma"/>
                <a:cs typeface="Tahoma"/>
              </a:rPr>
              <a:t>Dat</a:t>
            </a:r>
            <a:r>
              <a:rPr sz="4000" b="1" spc="-844" dirty="0">
                <a:solidFill>
                  <a:srgbClr val="6F2F9F"/>
                </a:solidFill>
                <a:latin typeface="Tahoma"/>
                <a:cs typeface="Tahoma"/>
              </a:rPr>
              <a:t>a</a:t>
            </a:r>
            <a:r>
              <a:rPr sz="4000" b="1" spc="-36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4000" b="1" spc="-475" dirty="0">
                <a:solidFill>
                  <a:srgbClr val="6F2F9F"/>
                </a:solidFill>
                <a:latin typeface="Tahoma"/>
                <a:cs typeface="Tahoma"/>
              </a:rPr>
              <a:t>tr</a:t>
            </a:r>
            <a:r>
              <a:rPr sz="4000" b="1" spc="-655" dirty="0">
                <a:solidFill>
                  <a:srgbClr val="6F2F9F"/>
                </a:solidFill>
                <a:latin typeface="Tahoma"/>
                <a:cs typeface="Tahoma"/>
              </a:rPr>
              <a:t>a</a:t>
            </a:r>
            <a:r>
              <a:rPr sz="4000" b="1" spc="-715" dirty="0">
                <a:solidFill>
                  <a:srgbClr val="6F2F9F"/>
                </a:solidFill>
                <a:latin typeface="Tahoma"/>
                <a:cs typeface="Tahoma"/>
              </a:rPr>
              <a:t>nsmiss</a:t>
            </a:r>
            <a:r>
              <a:rPr sz="4000" b="1" spc="-390" dirty="0">
                <a:solidFill>
                  <a:srgbClr val="6F2F9F"/>
                </a:solidFill>
                <a:latin typeface="Tahoma"/>
                <a:cs typeface="Tahoma"/>
              </a:rPr>
              <a:t>i</a:t>
            </a:r>
            <a:r>
              <a:rPr sz="4000" b="1" spc="-890" dirty="0">
                <a:solidFill>
                  <a:srgbClr val="6F2F9F"/>
                </a:solidFill>
                <a:latin typeface="Tahoma"/>
                <a:cs typeface="Tahoma"/>
              </a:rPr>
              <a:t>on</a:t>
            </a:r>
            <a:r>
              <a:rPr sz="4000" b="1" spc="-33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4000" b="1" spc="-875" dirty="0">
                <a:solidFill>
                  <a:srgbClr val="6F2F9F"/>
                </a:solidFill>
                <a:latin typeface="Tahoma"/>
                <a:cs typeface="Tahoma"/>
              </a:rPr>
              <a:t>modes</a:t>
            </a:r>
            <a:endParaRPr sz="40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784" y="1903780"/>
            <a:ext cx="7788844" cy="280882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220725"/>
            <a:ext cx="37738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705" dirty="0">
                <a:solidFill>
                  <a:srgbClr val="6F2F9F"/>
                </a:solidFill>
                <a:latin typeface="Tahoma"/>
                <a:cs typeface="Tahoma"/>
              </a:rPr>
              <a:t>Pa</a:t>
            </a:r>
            <a:r>
              <a:rPr sz="4000" b="1" spc="-480" dirty="0">
                <a:solidFill>
                  <a:srgbClr val="6F2F9F"/>
                </a:solidFill>
                <a:latin typeface="Tahoma"/>
                <a:cs typeface="Tahoma"/>
              </a:rPr>
              <a:t>r</a:t>
            </a:r>
            <a:r>
              <a:rPr sz="4000" b="1" spc="-575" dirty="0">
                <a:solidFill>
                  <a:srgbClr val="6F2F9F"/>
                </a:solidFill>
                <a:latin typeface="Tahoma"/>
                <a:cs typeface="Tahoma"/>
              </a:rPr>
              <a:t>allel</a:t>
            </a:r>
            <a:r>
              <a:rPr sz="4000" b="1" spc="-35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4000" b="1" spc="-670" dirty="0">
                <a:solidFill>
                  <a:srgbClr val="6F2F9F"/>
                </a:solidFill>
                <a:latin typeface="Tahoma"/>
                <a:cs typeface="Tahoma"/>
              </a:rPr>
              <a:t>T</a:t>
            </a:r>
            <a:r>
              <a:rPr sz="4000" b="1" spc="-459" dirty="0">
                <a:solidFill>
                  <a:srgbClr val="6F2F9F"/>
                </a:solidFill>
                <a:latin typeface="Tahoma"/>
                <a:cs typeface="Tahoma"/>
              </a:rPr>
              <a:t>r</a:t>
            </a:r>
            <a:r>
              <a:rPr sz="4000" b="1" spc="-720" dirty="0">
                <a:solidFill>
                  <a:srgbClr val="6F2F9F"/>
                </a:solidFill>
                <a:latin typeface="Tahoma"/>
                <a:cs typeface="Tahoma"/>
              </a:rPr>
              <a:t>ansmission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989787"/>
            <a:ext cx="8538845" cy="23729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4"/>
              </a:spcBef>
            </a:pPr>
            <a:r>
              <a:rPr sz="2800" spc="-5" dirty="0">
                <a:latin typeface="Calibri"/>
                <a:cs typeface="Calibri"/>
              </a:rPr>
              <a:t>Binary </a:t>
            </a:r>
            <a:r>
              <a:rPr sz="2800" spc="-20" dirty="0">
                <a:latin typeface="Calibri"/>
                <a:cs typeface="Calibri"/>
              </a:rPr>
              <a:t>data, </a:t>
            </a:r>
            <a:r>
              <a:rPr sz="2800" spc="-10" dirty="0">
                <a:latin typeface="Calibri"/>
                <a:cs typeface="Calibri"/>
              </a:rPr>
              <a:t>consisting </a:t>
            </a:r>
            <a:r>
              <a:rPr sz="2800" spc="-5" dirty="0">
                <a:latin typeface="Calibri"/>
                <a:cs typeface="Calibri"/>
              </a:rPr>
              <a:t>of 1s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0s, </a:t>
            </a:r>
            <a:r>
              <a:rPr sz="2800" spc="-15" dirty="0">
                <a:latin typeface="Calibri"/>
                <a:cs typeface="Calibri"/>
              </a:rPr>
              <a:t>may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20" dirty="0">
                <a:latin typeface="Calibri"/>
                <a:cs typeface="Calibri"/>
              </a:rPr>
              <a:t>organized into </a:t>
            </a:r>
            <a:r>
              <a:rPr sz="2800" spc="-15" dirty="0">
                <a:latin typeface="Calibri"/>
                <a:cs typeface="Calibri"/>
              </a:rPr>
              <a:t> groups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i="1" spc="-5" dirty="0">
                <a:latin typeface="Calibri"/>
                <a:cs typeface="Calibri"/>
              </a:rPr>
              <a:t>n </a:t>
            </a:r>
            <a:r>
              <a:rPr sz="2800" spc="-10" dirty="0">
                <a:latin typeface="Calibri"/>
                <a:cs typeface="Calibri"/>
              </a:rPr>
              <a:t>bits </a:t>
            </a:r>
            <a:r>
              <a:rPr sz="2800" spc="-5" dirty="0">
                <a:latin typeface="Calibri"/>
                <a:cs typeface="Calibri"/>
              </a:rPr>
              <a:t>each. </a:t>
            </a:r>
            <a:r>
              <a:rPr sz="2800" spc="-15" dirty="0">
                <a:latin typeface="Calibri"/>
                <a:cs typeface="Calibri"/>
              </a:rPr>
              <a:t>Computers </a:t>
            </a:r>
            <a:r>
              <a:rPr sz="2800" spc="-10" dirty="0">
                <a:latin typeface="Calibri"/>
                <a:cs typeface="Calibri"/>
              </a:rPr>
              <a:t>produce </a:t>
            </a:r>
            <a:r>
              <a:rPr sz="2800" spc="-5" dirty="0">
                <a:latin typeface="Calibri"/>
                <a:cs typeface="Calibri"/>
              </a:rPr>
              <a:t>and consume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groups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bits </a:t>
            </a:r>
            <a:r>
              <a:rPr sz="2800" spc="-5" dirty="0">
                <a:latin typeface="Calibri"/>
                <a:cs typeface="Calibri"/>
              </a:rPr>
              <a:t>much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conceive </a:t>
            </a:r>
            <a:r>
              <a:rPr sz="2800" spc="-5" dirty="0">
                <a:latin typeface="Calibri"/>
                <a:cs typeface="Calibri"/>
              </a:rPr>
              <a:t>of and </a:t>
            </a:r>
            <a:r>
              <a:rPr sz="2800" spc="-10" dirty="0">
                <a:latin typeface="Calibri"/>
                <a:cs typeface="Calibri"/>
              </a:rPr>
              <a:t>use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spoken </a:t>
            </a:r>
            <a:r>
              <a:rPr sz="2800" spc="-10" dirty="0">
                <a:latin typeface="Calibri"/>
                <a:cs typeface="Calibri"/>
              </a:rPr>
              <a:t>language 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form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words </a:t>
            </a:r>
            <a:r>
              <a:rPr sz="2800" spc="-15" dirty="0">
                <a:latin typeface="Calibri"/>
                <a:cs typeface="Calibri"/>
              </a:rPr>
              <a:t>rather </a:t>
            </a:r>
            <a:r>
              <a:rPr sz="2800" spc="-5" dirty="0">
                <a:latin typeface="Calibri"/>
                <a:cs typeface="Calibri"/>
              </a:rPr>
              <a:t>than </a:t>
            </a:r>
            <a:r>
              <a:rPr sz="2800" spc="-25" dirty="0">
                <a:latin typeface="Calibri"/>
                <a:cs typeface="Calibri"/>
              </a:rPr>
              <a:t>letters. 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grouping,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can send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i="1" spc="-5" dirty="0">
                <a:latin typeface="Calibri"/>
                <a:cs typeface="Calibri"/>
              </a:rPr>
              <a:t>n </a:t>
            </a:r>
            <a:r>
              <a:rPr sz="2800" spc="-10" dirty="0">
                <a:latin typeface="Calibri"/>
                <a:cs typeface="Calibri"/>
              </a:rPr>
              <a:t>bits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a time </a:t>
            </a:r>
            <a:r>
              <a:rPr sz="2800" spc="-15" dirty="0">
                <a:latin typeface="Calibri"/>
                <a:cs typeface="Calibri"/>
              </a:rPr>
              <a:t>instead </a:t>
            </a:r>
            <a:r>
              <a:rPr sz="2800" spc="-5" dirty="0">
                <a:latin typeface="Calibri"/>
                <a:cs typeface="Calibri"/>
              </a:rPr>
              <a:t>of 1.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Calibri"/>
                <a:cs typeface="Calibri"/>
              </a:rPr>
              <a:t>parallel</a:t>
            </a:r>
            <a:r>
              <a:rPr sz="2800" b="1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Calibri"/>
                <a:cs typeface="Calibri"/>
              </a:rPr>
              <a:t>transmission</a:t>
            </a:r>
            <a:r>
              <a:rPr sz="2800" b="1" i="1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0170" y="3466796"/>
            <a:ext cx="4373967" cy="262531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220725"/>
            <a:ext cx="37738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705" dirty="0">
                <a:solidFill>
                  <a:srgbClr val="6F2F9F"/>
                </a:solidFill>
                <a:latin typeface="Tahoma"/>
                <a:cs typeface="Tahoma"/>
              </a:rPr>
              <a:t>Pa</a:t>
            </a:r>
            <a:r>
              <a:rPr sz="4000" b="1" spc="-480" dirty="0">
                <a:solidFill>
                  <a:srgbClr val="6F2F9F"/>
                </a:solidFill>
                <a:latin typeface="Tahoma"/>
                <a:cs typeface="Tahoma"/>
              </a:rPr>
              <a:t>r</a:t>
            </a:r>
            <a:r>
              <a:rPr sz="4000" b="1" spc="-575" dirty="0">
                <a:solidFill>
                  <a:srgbClr val="6F2F9F"/>
                </a:solidFill>
                <a:latin typeface="Tahoma"/>
                <a:cs typeface="Tahoma"/>
              </a:rPr>
              <a:t>allel</a:t>
            </a:r>
            <a:r>
              <a:rPr sz="4000" b="1" spc="-35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4000" b="1" spc="-670" dirty="0">
                <a:solidFill>
                  <a:srgbClr val="6F2F9F"/>
                </a:solidFill>
                <a:latin typeface="Tahoma"/>
                <a:cs typeface="Tahoma"/>
              </a:rPr>
              <a:t>T</a:t>
            </a:r>
            <a:r>
              <a:rPr sz="4000" b="1" spc="-459" dirty="0">
                <a:solidFill>
                  <a:srgbClr val="6F2F9F"/>
                </a:solidFill>
                <a:latin typeface="Tahoma"/>
                <a:cs typeface="Tahoma"/>
              </a:rPr>
              <a:t>r</a:t>
            </a:r>
            <a:r>
              <a:rPr sz="4000" b="1" spc="-720" dirty="0">
                <a:solidFill>
                  <a:srgbClr val="6F2F9F"/>
                </a:solidFill>
                <a:latin typeface="Tahoma"/>
                <a:cs typeface="Tahoma"/>
              </a:rPr>
              <a:t>ansmission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989787"/>
            <a:ext cx="8538845" cy="209736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4"/>
              </a:spcBef>
            </a:pPr>
            <a:r>
              <a:rPr lang="en-GB" sz="2800" b="1" spc="-5" dirty="0" smtClean="0">
                <a:solidFill>
                  <a:srgbClr val="FF0000"/>
                </a:solidFill>
                <a:latin typeface="Calibri"/>
                <a:cs typeface="Calibri"/>
              </a:rPr>
              <a:t>Advantage: </a:t>
            </a:r>
            <a:r>
              <a:rPr lang="en-GB" sz="2800" spc="-5" dirty="0" smtClean="0">
                <a:latin typeface="Calibri"/>
                <a:cs typeface="Calibri"/>
              </a:rPr>
              <a:t>Parallel transmission can increase the transfer speed over serial transmission. </a:t>
            </a:r>
          </a:p>
          <a:p>
            <a:pPr marL="12700" marR="5080" algn="just">
              <a:lnSpc>
                <a:spcPct val="90000"/>
              </a:lnSpc>
              <a:spcBef>
                <a:spcPts val="434"/>
              </a:spcBef>
            </a:pPr>
            <a:endParaRPr lang="en-GB" sz="2800" spc="-5" dirty="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434"/>
              </a:spcBef>
            </a:pPr>
            <a:r>
              <a:rPr lang="en-GB" sz="2800" b="1" spc="-5" dirty="0" smtClean="0">
                <a:solidFill>
                  <a:srgbClr val="FF0000"/>
                </a:solidFill>
                <a:latin typeface="Calibri"/>
                <a:cs typeface="Calibri"/>
              </a:rPr>
              <a:t>Disadvantage: </a:t>
            </a:r>
            <a:r>
              <a:rPr lang="en-GB" sz="2800" spc="-5" dirty="0" smtClean="0">
                <a:latin typeface="Calibri"/>
                <a:cs typeface="Calibri"/>
              </a:rPr>
              <a:t>It is expensive and usually limited to short distance. 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  <p:extLst>
      <p:ext uri="{BB962C8B-B14F-4D97-AF65-F5344CB8AC3E}">
        <p14:creationId xmlns:p14="http://schemas.microsoft.com/office/powerpoint/2010/main" val="291647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220725"/>
            <a:ext cx="3473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610" dirty="0">
                <a:solidFill>
                  <a:srgbClr val="6F2F9F"/>
                </a:solidFill>
                <a:latin typeface="Tahoma"/>
                <a:cs typeface="Tahoma"/>
              </a:rPr>
              <a:t>Seria</a:t>
            </a:r>
            <a:r>
              <a:rPr sz="4000" b="1" spc="-360" dirty="0">
                <a:solidFill>
                  <a:srgbClr val="6F2F9F"/>
                </a:solidFill>
                <a:latin typeface="Tahoma"/>
                <a:cs typeface="Tahoma"/>
              </a:rPr>
              <a:t>l</a:t>
            </a:r>
            <a:r>
              <a:rPr sz="4000" b="1" spc="-34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4000" b="1" spc="-625" dirty="0">
                <a:solidFill>
                  <a:srgbClr val="6F2F9F"/>
                </a:solidFill>
                <a:latin typeface="Tahoma"/>
                <a:cs typeface="Tahoma"/>
              </a:rPr>
              <a:t>Tr</a:t>
            </a:r>
            <a:r>
              <a:rPr sz="4000" b="1" spc="-700" dirty="0">
                <a:solidFill>
                  <a:srgbClr val="6F2F9F"/>
                </a:solidFill>
                <a:latin typeface="Tahoma"/>
                <a:cs typeface="Tahoma"/>
              </a:rPr>
              <a:t>a</a:t>
            </a:r>
            <a:r>
              <a:rPr sz="4000" b="1" spc="-715" dirty="0">
                <a:solidFill>
                  <a:srgbClr val="6F2F9F"/>
                </a:solidFill>
                <a:latin typeface="Tahoma"/>
                <a:cs typeface="Tahoma"/>
              </a:rPr>
              <a:t>nsmiss</a:t>
            </a:r>
            <a:r>
              <a:rPr sz="4000" b="1" spc="-390" dirty="0">
                <a:solidFill>
                  <a:srgbClr val="6F2F9F"/>
                </a:solidFill>
                <a:latin typeface="Tahoma"/>
                <a:cs typeface="Tahoma"/>
              </a:rPr>
              <a:t>i</a:t>
            </a:r>
            <a:r>
              <a:rPr sz="4000" b="1" spc="-890" dirty="0">
                <a:solidFill>
                  <a:srgbClr val="6F2F9F"/>
                </a:solidFill>
                <a:latin typeface="Tahoma"/>
                <a:cs typeface="Tahoma"/>
              </a:rPr>
              <a:t>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992835"/>
            <a:ext cx="8540750" cy="22898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25"/>
              </a:spcBef>
            </a:pPr>
            <a:r>
              <a:rPr sz="2700" dirty="0">
                <a:latin typeface="Calibri"/>
                <a:cs typeface="Calibri"/>
              </a:rPr>
              <a:t>In </a:t>
            </a:r>
            <a:r>
              <a:rPr sz="2700" b="1" spc="-5" dirty="0">
                <a:solidFill>
                  <a:srgbClr val="FF0000"/>
                </a:solidFill>
                <a:latin typeface="Calibri"/>
                <a:cs typeface="Calibri"/>
              </a:rPr>
              <a:t>serial transmission </a:t>
            </a:r>
            <a:r>
              <a:rPr sz="2700" spc="-5" dirty="0">
                <a:latin typeface="Calibri"/>
                <a:cs typeface="Calibri"/>
              </a:rPr>
              <a:t>one bit </a:t>
            </a:r>
            <a:r>
              <a:rPr sz="2700" spc="-15" dirty="0">
                <a:latin typeface="Calibri"/>
                <a:cs typeface="Calibri"/>
              </a:rPr>
              <a:t>follows </a:t>
            </a:r>
            <a:r>
              <a:rPr sz="2700" spc="-35" dirty="0">
                <a:latin typeface="Calibri"/>
                <a:cs typeface="Calibri"/>
              </a:rPr>
              <a:t>another, </a:t>
            </a:r>
            <a:r>
              <a:rPr sz="2700" spc="-10" dirty="0">
                <a:latin typeface="Calibri"/>
                <a:cs typeface="Calibri"/>
              </a:rPr>
              <a:t>so </a:t>
            </a:r>
            <a:r>
              <a:rPr sz="2700" spc="-15" dirty="0">
                <a:latin typeface="Calibri"/>
                <a:cs typeface="Calibri"/>
              </a:rPr>
              <a:t>we </a:t>
            </a:r>
            <a:r>
              <a:rPr sz="2700" spc="-20" dirty="0">
                <a:latin typeface="Calibri"/>
                <a:cs typeface="Calibri"/>
              </a:rPr>
              <a:t>need 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only one </a:t>
            </a:r>
            <a:r>
              <a:rPr sz="2700" spc="-10" dirty="0">
                <a:latin typeface="Calibri"/>
                <a:cs typeface="Calibri"/>
              </a:rPr>
              <a:t>communication channel </a:t>
            </a:r>
            <a:r>
              <a:rPr sz="2700" spc="-20" dirty="0">
                <a:latin typeface="Calibri"/>
                <a:cs typeface="Calibri"/>
              </a:rPr>
              <a:t>rather </a:t>
            </a:r>
            <a:r>
              <a:rPr sz="2700" spc="-10" dirty="0">
                <a:latin typeface="Calibri"/>
                <a:cs typeface="Calibri"/>
              </a:rPr>
              <a:t>than </a:t>
            </a:r>
            <a:r>
              <a:rPr sz="2700" i="1" dirty="0">
                <a:latin typeface="Calibri"/>
                <a:cs typeface="Calibri"/>
              </a:rPr>
              <a:t>n </a:t>
            </a:r>
            <a:r>
              <a:rPr sz="2700" spc="-15" dirty="0">
                <a:latin typeface="Calibri"/>
                <a:cs typeface="Calibri"/>
              </a:rPr>
              <a:t>to transmit 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data </a:t>
            </a:r>
            <a:r>
              <a:rPr sz="2700" spc="-10" dirty="0">
                <a:latin typeface="Calibri"/>
                <a:cs typeface="Calibri"/>
              </a:rPr>
              <a:t>between </a:t>
            </a:r>
            <a:r>
              <a:rPr sz="2700" spc="-15" dirty="0">
                <a:latin typeface="Calibri"/>
                <a:cs typeface="Calibri"/>
              </a:rPr>
              <a:t>two </a:t>
            </a:r>
            <a:r>
              <a:rPr sz="2700" spc="-10" dirty="0">
                <a:latin typeface="Calibri"/>
                <a:cs typeface="Calibri"/>
              </a:rPr>
              <a:t>communicating </a:t>
            </a:r>
            <a:r>
              <a:rPr sz="2700" spc="-5" dirty="0">
                <a:latin typeface="Calibri"/>
                <a:cs typeface="Calibri"/>
              </a:rPr>
              <a:t>devices. The </a:t>
            </a:r>
            <a:r>
              <a:rPr sz="2700" spc="-20" dirty="0">
                <a:latin typeface="Calibri"/>
                <a:cs typeface="Calibri"/>
              </a:rPr>
              <a:t>advantage </a:t>
            </a:r>
            <a:r>
              <a:rPr sz="2700" spc="-10" dirty="0">
                <a:latin typeface="Calibri"/>
                <a:cs typeface="Calibri"/>
              </a:rPr>
              <a:t>of 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serial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over</a:t>
            </a:r>
            <a:r>
              <a:rPr sz="2700" spc="58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parallel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transmission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that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with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only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one </a:t>
            </a:r>
            <a:r>
              <a:rPr sz="2700" spc="-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communication channel</a:t>
            </a:r>
            <a:r>
              <a:rPr sz="2700" spc="-10" dirty="0">
                <a:latin typeface="Calibri"/>
                <a:cs typeface="Calibri"/>
              </a:rPr>
              <a:t>, </a:t>
            </a:r>
            <a:r>
              <a:rPr sz="2700" spc="-5" dirty="0">
                <a:solidFill>
                  <a:srgbClr val="00B050"/>
                </a:solidFill>
                <a:latin typeface="Calibri"/>
                <a:cs typeface="Calibri"/>
              </a:rPr>
              <a:t>serial </a:t>
            </a:r>
            <a:r>
              <a:rPr sz="2700" spc="-10" dirty="0">
                <a:solidFill>
                  <a:srgbClr val="00B050"/>
                </a:solidFill>
                <a:latin typeface="Calibri"/>
                <a:cs typeface="Calibri"/>
              </a:rPr>
              <a:t>transmission </a:t>
            </a:r>
            <a:r>
              <a:rPr sz="2700" spc="-15" dirty="0">
                <a:solidFill>
                  <a:srgbClr val="00B050"/>
                </a:solidFill>
                <a:latin typeface="Calibri"/>
                <a:cs typeface="Calibri"/>
              </a:rPr>
              <a:t>reduces </a:t>
            </a:r>
            <a:r>
              <a:rPr sz="2700" dirty="0">
                <a:solidFill>
                  <a:srgbClr val="00B050"/>
                </a:solidFill>
                <a:latin typeface="Calibri"/>
                <a:cs typeface="Calibri"/>
              </a:rPr>
              <a:t>the </a:t>
            </a:r>
            <a:r>
              <a:rPr sz="2700" spc="-20" dirty="0">
                <a:solidFill>
                  <a:srgbClr val="00B050"/>
                </a:solidFill>
                <a:latin typeface="Calibri"/>
                <a:cs typeface="Calibri"/>
              </a:rPr>
              <a:t>cost </a:t>
            </a:r>
            <a:r>
              <a:rPr sz="2700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10" dirty="0">
                <a:latin typeface="Calibri"/>
                <a:cs typeface="Calibri"/>
              </a:rPr>
              <a:t>transmission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over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parallel by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roughly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factor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i="1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1116" y="3468800"/>
            <a:ext cx="5579153" cy="245711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220725"/>
            <a:ext cx="6034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755" dirty="0">
                <a:solidFill>
                  <a:srgbClr val="6F2F9F"/>
                </a:solidFill>
                <a:latin typeface="Tahoma"/>
                <a:cs typeface="Tahoma"/>
              </a:rPr>
              <a:t>Asynchronou</a:t>
            </a:r>
            <a:r>
              <a:rPr sz="4000" b="1" spc="-650" dirty="0">
                <a:solidFill>
                  <a:srgbClr val="6F2F9F"/>
                </a:solidFill>
                <a:latin typeface="Tahoma"/>
                <a:cs typeface="Tahoma"/>
              </a:rPr>
              <a:t>s</a:t>
            </a:r>
            <a:r>
              <a:rPr sz="4000" b="1" spc="-32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4000" b="1" spc="-610" dirty="0">
                <a:solidFill>
                  <a:srgbClr val="6F2F9F"/>
                </a:solidFill>
                <a:latin typeface="Tahoma"/>
                <a:cs typeface="Tahoma"/>
              </a:rPr>
              <a:t>Seria</a:t>
            </a:r>
            <a:r>
              <a:rPr sz="4000" b="1" spc="-360" dirty="0">
                <a:solidFill>
                  <a:srgbClr val="6F2F9F"/>
                </a:solidFill>
                <a:latin typeface="Tahoma"/>
                <a:cs typeface="Tahoma"/>
              </a:rPr>
              <a:t>l</a:t>
            </a:r>
            <a:r>
              <a:rPr sz="4000" b="1" spc="-34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4000" b="1" spc="-625" dirty="0">
                <a:solidFill>
                  <a:srgbClr val="6F2F9F"/>
                </a:solidFill>
                <a:latin typeface="Tahoma"/>
                <a:cs typeface="Tahoma"/>
              </a:rPr>
              <a:t>Tr</a:t>
            </a:r>
            <a:r>
              <a:rPr sz="4000" b="1" spc="-700" dirty="0">
                <a:solidFill>
                  <a:srgbClr val="6F2F9F"/>
                </a:solidFill>
                <a:latin typeface="Tahoma"/>
                <a:cs typeface="Tahoma"/>
              </a:rPr>
              <a:t>a</a:t>
            </a:r>
            <a:r>
              <a:rPr sz="4000" b="1" spc="-715" dirty="0">
                <a:solidFill>
                  <a:srgbClr val="6F2F9F"/>
                </a:solidFill>
                <a:latin typeface="Tahoma"/>
                <a:cs typeface="Tahoma"/>
              </a:rPr>
              <a:t>nsmiss</a:t>
            </a:r>
            <a:r>
              <a:rPr sz="4000" b="1" spc="-390" dirty="0">
                <a:solidFill>
                  <a:srgbClr val="6F2F9F"/>
                </a:solidFill>
                <a:latin typeface="Tahoma"/>
                <a:cs typeface="Tahoma"/>
              </a:rPr>
              <a:t>i</a:t>
            </a:r>
            <a:r>
              <a:rPr sz="4000" b="1" spc="-890" dirty="0">
                <a:solidFill>
                  <a:srgbClr val="6F2F9F"/>
                </a:solidFill>
                <a:latin typeface="Tahoma"/>
                <a:cs typeface="Tahoma"/>
              </a:rPr>
              <a:t>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992835"/>
            <a:ext cx="8540750" cy="241617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 algn="just">
              <a:lnSpc>
                <a:spcPts val="2920"/>
              </a:lnSpc>
              <a:spcBef>
                <a:spcPts val="465"/>
              </a:spcBef>
            </a:pPr>
            <a:r>
              <a:rPr sz="2700" spc="-15" dirty="0">
                <a:latin typeface="Calibri"/>
                <a:cs typeface="Calibri"/>
              </a:rPr>
              <a:t>Asynchronous here </a:t>
            </a:r>
            <a:r>
              <a:rPr sz="2700" spc="-5" dirty="0">
                <a:latin typeface="Calibri"/>
                <a:cs typeface="Calibri"/>
              </a:rPr>
              <a:t>means </a:t>
            </a:r>
            <a:r>
              <a:rPr sz="2700" spc="-20" dirty="0">
                <a:latin typeface="Calibri"/>
                <a:cs typeface="Calibri"/>
              </a:rPr>
              <a:t>“</a:t>
            </a:r>
            <a:r>
              <a:rPr sz="2700" spc="-20" dirty="0">
                <a:solidFill>
                  <a:srgbClr val="00B050"/>
                </a:solidFill>
                <a:latin typeface="Calibri"/>
                <a:cs typeface="Calibri"/>
              </a:rPr>
              <a:t>asynchronous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00B050"/>
                </a:solidFill>
                <a:latin typeface="Calibri"/>
                <a:cs typeface="Calibri"/>
              </a:rPr>
              <a:t>at </a:t>
            </a:r>
            <a:r>
              <a:rPr sz="2700" spc="-10" dirty="0">
                <a:solidFill>
                  <a:srgbClr val="00B050"/>
                </a:solidFill>
                <a:latin typeface="Calibri"/>
                <a:cs typeface="Calibri"/>
              </a:rPr>
              <a:t>the byte </a:t>
            </a:r>
            <a:r>
              <a:rPr sz="2700" spc="-40" dirty="0">
                <a:solidFill>
                  <a:srgbClr val="00B050"/>
                </a:solidFill>
                <a:latin typeface="Calibri"/>
                <a:cs typeface="Calibri"/>
              </a:rPr>
              <a:t>level,</a:t>
            </a:r>
            <a:r>
              <a:rPr sz="2700" spc="-40" dirty="0">
                <a:latin typeface="Calibri"/>
                <a:cs typeface="Calibri"/>
              </a:rPr>
              <a:t>” 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but </a:t>
            </a:r>
            <a:r>
              <a:rPr sz="2700" spc="-1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bits </a:t>
            </a:r>
            <a:r>
              <a:rPr sz="2700" spc="-20" dirty="0">
                <a:latin typeface="Calibri"/>
                <a:cs typeface="Calibri"/>
              </a:rPr>
              <a:t>are </a:t>
            </a:r>
            <a:r>
              <a:rPr sz="2700" spc="-10" dirty="0">
                <a:latin typeface="Calibri"/>
                <a:cs typeface="Calibri"/>
              </a:rPr>
              <a:t>still </a:t>
            </a:r>
            <a:r>
              <a:rPr sz="2700" spc="-15" dirty="0">
                <a:latin typeface="Calibri"/>
                <a:cs typeface="Calibri"/>
              </a:rPr>
              <a:t>synchronized;</a:t>
            </a:r>
            <a:r>
              <a:rPr sz="2700" spc="58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their </a:t>
            </a:r>
            <a:r>
              <a:rPr sz="2700" spc="-15" dirty="0">
                <a:latin typeface="Calibri"/>
                <a:cs typeface="Calibri"/>
              </a:rPr>
              <a:t>durations are </a:t>
            </a:r>
            <a:r>
              <a:rPr sz="2700" spc="-1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 same.</a:t>
            </a:r>
            <a:endParaRPr sz="2700" dirty="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944"/>
              </a:spcBef>
            </a:pPr>
            <a:r>
              <a:rPr sz="2700" dirty="0">
                <a:latin typeface="Calibri"/>
                <a:cs typeface="Calibri"/>
              </a:rPr>
              <a:t>In </a:t>
            </a:r>
            <a:r>
              <a:rPr sz="2700" spc="-15" dirty="0">
                <a:latin typeface="Calibri"/>
                <a:cs typeface="Calibri"/>
              </a:rPr>
              <a:t>asynchronous </a:t>
            </a:r>
            <a:r>
              <a:rPr sz="2700" spc="-10" dirty="0">
                <a:latin typeface="Calibri"/>
                <a:cs typeface="Calibri"/>
              </a:rPr>
              <a:t>transmission, </a:t>
            </a:r>
            <a:r>
              <a:rPr sz="2700" spc="-15" dirty="0">
                <a:latin typeface="Calibri"/>
                <a:cs typeface="Calibri"/>
              </a:rPr>
              <a:t>we </a:t>
            </a:r>
            <a:r>
              <a:rPr sz="2700" spc="-10" dirty="0">
                <a:latin typeface="Calibri"/>
                <a:cs typeface="Calibri"/>
              </a:rPr>
              <a:t>send </a:t>
            </a:r>
            <a:r>
              <a:rPr sz="2700" dirty="0">
                <a:latin typeface="Calibri"/>
                <a:cs typeface="Calibri"/>
              </a:rPr>
              <a:t>1 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start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bit </a:t>
            </a:r>
            <a:r>
              <a:rPr sz="2700" spc="-10" dirty="0">
                <a:latin typeface="Calibri"/>
                <a:cs typeface="Calibri"/>
              </a:rPr>
              <a:t>(0) </a:t>
            </a:r>
            <a:r>
              <a:rPr sz="2700" spc="-15" dirty="0">
                <a:latin typeface="Calibri"/>
                <a:cs typeface="Calibri"/>
              </a:rPr>
              <a:t>at </a:t>
            </a:r>
            <a:r>
              <a:rPr sz="2700" spc="-1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 beginning </a:t>
            </a:r>
            <a:r>
              <a:rPr sz="2700" dirty="0">
                <a:latin typeface="Calibri"/>
                <a:cs typeface="Calibri"/>
              </a:rPr>
              <a:t>and 1 or </a:t>
            </a:r>
            <a:r>
              <a:rPr sz="2700" spc="-10" dirty="0">
                <a:latin typeface="Calibri"/>
                <a:cs typeface="Calibri"/>
              </a:rPr>
              <a:t>more 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stop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bits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(1s) </a:t>
            </a:r>
            <a:r>
              <a:rPr sz="2700" spc="-15" dirty="0">
                <a:latin typeface="Calibri"/>
                <a:cs typeface="Calibri"/>
              </a:rPr>
              <a:t>at </a:t>
            </a:r>
            <a:r>
              <a:rPr sz="2700" dirty="0">
                <a:latin typeface="Calibri"/>
                <a:cs typeface="Calibri"/>
              </a:rPr>
              <a:t>the end of </a:t>
            </a:r>
            <a:r>
              <a:rPr sz="2700" spc="-5" dirty="0">
                <a:latin typeface="Calibri"/>
                <a:cs typeface="Calibri"/>
              </a:rPr>
              <a:t>each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byte.</a:t>
            </a:r>
            <a:r>
              <a:rPr sz="2700" spc="-15" dirty="0">
                <a:latin typeface="Calibri"/>
                <a:cs typeface="Calibri"/>
              </a:rPr>
              <a:t> There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may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gap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between</a:t>
            </a:r>
            <a:r>
              <a:rPr sz="2700" spc="5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each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byte.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52400" y="3429000"/>
            <a:ext cx="8763000" cy="2857500"/>
            <a:chOff x="152400" y="3429000"/>
            <a:chExt cx="8763000" cy="2857500"/>
          </a:xfrm>
        </p:grpSpPr>
        <p:sp>
          <p:nvSpPr>
            <p:cNvPr id="7" name="object 7"/>
            <p:cNvSpPr/>
            <p:nvPr/>
          </p:nvSpPr>
          <p:spPr>
            <a:xfrm>
              <a:off x="152400" y="6248400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>
                  <a:moveTo>
                    <a:pt x="0" y="0"/>
                  </a:moveTo>
                  <a:lnTo>
                    <a:pt x="8763000" y="0"/>
                  </a:lnTo>
                </a:path>
              </a:pathLst>
            </a:custGeom>
            <a:ln w="76200">
              <a:solidFill>
                <a:srgbClr val="0462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8196" y="3429000"/>
              <a:ext cx="6007608" cy="278739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220725"/>
            <a:ext cx="58426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755" dirty="0">
                <a:solidFill>
                  <a:srgbClr val="6F2F9F"/>
                </a:solidFill>
                <a:latin typeface="Tahoma"/>
                <a:cs typeface="Tahoma"/>
              </a:rPr>
              <a:t>Synchronou</a:t>
            </a:r>
            <a:r>
              <a:rPr sz="4000" b="1" spc="-645" dirty="0">
                <a:solidFill>
                  <a:srgbClr val="6F2F9F"/>
                </a:solidFill>
                <a:latin typeface="Tahoma"/>
                <a:cs typeface="Tahoma"/>
              </a:rPr>
              <a:t>s</a:t>
            </a:r>
            <a:r>
              <a:rPr sz="4000" b="1" spc="-32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4000" b="1" spc="-610" dirty="0">
                <a:solidFill>
                  <a:srgbClr val="6F2F9F"/>
                </a:solidFill>
                <a:latin typeface="Tahoma"/>
                <a:cs typeface="Tahoma"/>
              </a:rPr>
              <a:t>Seria</a:t>
            </a:r>
            <a:r>
              <a:rPr sz="4000" b="1" spc="-360" dirty="0">
                <a:solidFill>
                  <a:srgbClr val="6F2F9F"/>
                </a:solidFill>
                <a:latin typeface="Tahoma"/>
                <a:cs typeface="Tahoma"/>
              </a:rPr>
              <a:t>l</a:t>
            </a:r>
            <a:r>
              <a:rPr sz="4000" b="1" spc="-34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4000" b="1" spc="-625" dirty="0">
                <a:solidFill>
                  <a:srgbClr val="6F2F9F"/>
                </a:solidFill>
                <a:latin typeface="Tahoma"/>
                <a:cs typeface="Tahoma"/>
              </a:rPr>
              <a:t>Tr</a:t>
            </a:r>
            <a:r>
              <a:rPr sz="4000" b="1" spc="-700" dirty="0">
                <a:solidFill>
                  <a:srgbClr val="6F2F9F"/>
                </a:solidFill>
                <a:latin typeface="Tahoma"/>
                <a:cs typeface="Tahoma"/>
              </a:rPr>
              <a:t>a</a:t>
            </a:r>
            <a:r>
              <a:rPr sz="4000" b="1" spc="-715" dirty="0">
                <a:solidFill>
                  <a:srgbClr val="6F2F9F"/>
                </a:solidFill>
                <a:latin typeface="Tahoma"/>
                <a:cs typeface="Tahoma"/>
              </a:rPr>
              <a:t>nsmiss</a:t>
            </a:r>
            <a:r>
              <a:rPr sz="4000" b="1" spc="-390" dirty="0">
                <a:solidFill>
                  <a:srgbClr val="6F2F9F"/>
                </a:solidFill>
                <a:latin typeface="Tahoma"/>
                <a:cs typeface="Tahoma"/>
              </a:rPr>
              <a:t>i</a:t>
            </a:r>
            <a:r>
              <a:rPr sz="4000" b="1" spc="-890" dirty="0">
                <a:solidFill>
                  <a:srgbClr val="6F2F9F"/>
                </a:solidFill>
                <a:latin typeface="Tahoma"/>
                <a:cs typeface="Tahoma"/>
              </a:rPr>
              <a:t>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992835"/>
            <a:ext cx="8540115" cy="117856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 algn="just">
              <a:lnSpc>
                <a:spcPts val="2920"/>
              </a:lnSpc>
              <a:spcBef>
                <a:spcPts val="465"/>
              </a:spcBef>
            </a:pPr>
            <a:r>
              <a:rPr sz="2700" dirty="0">
                <a:latin typeface="Calibri"/>
                <a:cs typeface="Calibri"/>
              </a:rPr>
              <a:t>In 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synchronous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transmission</a:t>
            </a:r>
            <a:r>
              <a:rPr sz="2700" spc="-10" dirty="0">
                <a:latin typeface="Calibri"/>
                <a:cs typeface="Calibri"/>
              </a:rPr>
              <a:t>, </a:t>
            </a:r>
            <a:r>
              <a:rPr sz="2700" spc="-20" dirty="0">
                <a:latin typeface="Calibri"/>
                <a:cs typeface="Calibri"/>
              </a:rPr>
              <a:t>we </a:t>
            </a:r>
            <a:r>
              <a:rPr sz="2700" spc="-10" dirty="0">
                <a:latin typeface="Calibri"/>
                <a:cs typeface="Calibri"/>
              </a:rPr>
              <a:t>send </a:t>
            </a:r>
            <a:r>
              <a:rPr sz="2700" spc="-5" dirty="0">
                <a:latin typeface="Calibri"/>
                <a:cs typeface="Calibri"/>
              </a:rPr>
              <a:t>bits one </a:t>
            </a:r>
            <a:r>
              <a:rPr sz="2700" spc="-15" dirty="0">
                <a:latin typeface="Calibri"/>
                <a:cs typeface="Calibri"/>
              </a:rPr>
              <a:t>after </a:t>
            </a:r>
            <a:r>
              <a:rPr sz="2700" spc="-5" dirty="0">
                <a:latin typeface="Calibri"/>
                <a:cs typeface="Calibri"/>
              </a:rPr>
              <a:t>another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B050"/>
                </a:solidFill>
                <a:latin typeface="Calibri"/>
                <a:cs typeface="Calibri"/>
              </a:rPr>
              <a:t>without </a:t>
            </a:r>
            <a:r>
              <a:rPr sz="2700" spc="-20" dirty="0">
                <a:solidFill>
                  <a:srgbClr val="00B050"/>
                </a:solidFill>
                <a:latin typeface="Calibri"/>
                <a:cs typeface="Calibri"/>
              </a:rPr>
              <a:t>start</a:t>
            </a:r>
            <a:r>
              <a:rPr sz="2700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or </a:t>
            </a:r>
            <a:r>
              <a:rPr sz="2700" spc="-20" dirty="0">
                <a:solidFill>
                  <a:srgbClr val="00B050"/>
                </a:solidFill>
                <a:latin typeface="Calibri"/>
                <a:cs typeface="Calibri"/>
              </a:rPr>
              <a:t>stop</a:t>
            </a:r>
            <a:r>
              <a:rPr sz="2700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0B050"/>
                </a:solidFill>
                <a:latin typeface="Calibri"/>
                <a:cs typeface="Calibri"/>
              </a:rPr>
              <a:t>bits </a:t>
            </a:r>
            <a:r>
              <a:rPr sz="2700" dirty="0">
                <a:latin typeface="Calibri"/>
                <a:cs typeface="Calibri"/>
              </a:rPr>
              <a:t>or </a:t>
            </a:r>
            <a:r>
              <a:rPr sz="2700" spc="-20" dirty="0">
                <a:solidFill>
                  <a:srgbClr val="00B050"/>
                </a:solidFill>
                <a:latin typeface="Calibri"/>
                <a:cs typeface="Calibri"/>
              </a:rPr>
              <a:t>gaps</a:t>
            </a:r>
            <a:r>
              <a:rPr sz="2700" spc="-20" dirty="0">
                <a:latin typeface="Calibri"/>
                <a:cs typeface="Calibri"/>
              </a:rPr>
              <a:t>.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 is </a:t>
            </a:r>
            <a:r>
              <a:rPr sz="2700" spc="-10" dirty="0">
                <a:latin typeface="Calibri"/>
                <a:cs typeface="Calibri"/>
              </a:rPr>
              <a:t>the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responsibility</a:t>
            </a:r>
            <a:r>
              <a:rPr sz="2700" spc="5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receiver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to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group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bits.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603" y="2584011"/>
            <a:ext cx="8201339" cy="262579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220725"/>
            <a:ext cx="571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745" dirty="0">
                <a:solidFill>
                  <a:srgbClr val="6F2F9F"/>
                </a:solidFill>
                <a:latin typeface="Tahoma"/>
                <a:cs typeface="Tahoma"/>
              </a:rPr>
              <a:t>Isochronous</a:t>
            </a:r>
            <a:r>
              <a:rPr sz="4000" b="1" spc="-32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4000" b="1" spc="-610" dirty="0">
                <a:solidFill>
                  <a:srgbClr val="6F2F9F"/>
                </a:solidFill>
                <a:latin typeface="Tahoma"/>
                <a:cs typeface="Tahoma"/>
              </a:rPr>
              <a:t>Seria</a:t>
            </a:r>
            <a:r>
              <a:rPr sz="4000" b="1" spc="-360" dirty="0">
                <a:solidFill>
                  <a:srgbClr val="6F2F9F"/>
                </a:solidFill>
                <a:latin typeface="Tahoma"/>
                <a:cs typeface="Tahoma"/>
              </a:rPr>
              <a:t>l</a:t>
            </a:r>
            <a:r>
              <a:rPr sz="4000" b="1" spc="-34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4000" b="1" spc="-625" dirty="0">
                <a:solidFill>
                  <a:srgbClr val="6F2F9F"/>
                </a:solidFill>
                <a:latin typeface="Tahoma"/>
                <a:cs typeface="Tahoma"/>
              </a:rPr>
              <a:t>Tr</a:t>
            </a:r>
            <a:r>
              <a:rPr sz="4000" b="1" spc="-700" dirty="0">
                <a:solidFill>
                  <a:srgbClr val="6F2F9F"/>
                </a:solidFill>
                <a:latin typeface="Tahoma"/>
                <a:cs typeface="Tahoma"/>
              </a:rPr>
              <a:t>a</a:t>
            </a:r>
            <a:r>
              <a:rPr sz="4000" b="1" spc="-715" dirty="0">
                <a:solidFill>
                  <a:srgbClr val="6F2F9F"/>
                </a:solidFill>
                <a:latin typeface="Tahoma"/>
                <a:cs typeface="Tahoma"/>
              </a:rPr>
              <a:t>nsmiss</a:t>
            </a:r>
            <a:r>
              <a:rPr sz="4000" b="1" spc="-390" dirty="0">
                <a:solidFill>
                  <a:srgbClr val="6F2F9F"/>
                </a:solidFill>
                <a:latin typeface="Tahoma"/>
                <a:cs typeface="Tahoma"/>
              </a:rPr>
              <a:t>i</a:t>
            </a:r>
            <a:r>
              <a:rPr sz="4000" b="1" spc="-890" dirty="0">
                <a:solidFill>
                  <a:srgbClr val="6F2F9F"/>
                </a:solidFill>
                <a:latin typeface="Tahoma"/>
                <a:cs typeface="Tahoma"/>
              </a:rPr>
              <a:t>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065987"/>
            <a:ext cx="8541385" cy="39096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4"/>
              </a:spcBef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real-time</a:t>
            </a:r>
            <a:r>
              <a:rPr sz="2800" spc="-5" dirty="0">
                <a:latin typeface="Calibri"/>
                <a:cs typeface="Calibri"/>
              </a:rPr>
              <a:t> audio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video,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-5" dirty="0">
                <a:latin typeface="Calibri"/>
                <a:cs typeface="Calibri"/>
              </a:rPr>
              <a:t> which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uneven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delays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acceptable,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synchronous </a:t>
            </a:r>
            <a:r>
              <a:rPr sz="2800" spc="-10" dirty="0">
                <a:latin typeface="Calibri"/>
                <a:cs typeface="Calibri"/>
              </a:rPr>
              <a:t> transmission </a:t>
            </a:r>
            <a:r>
              <a:rPr sz="2800" spc="-15" dirty="0">
                <a:latin typeface="Calibri"/>
                <a:cs typeface="Calibri"/>
              </a:rPr>
              <a:t>fails. For </a:t>
            </a:r>
            <a:r>
              <a:rPr sz="2800" spc="-20" dirty="0">
                <a:latin typeface="Calibri"/>
                <a:cs typeface="Calibri"/>
              </a:rPr>
              <a:t>example, </a:t>
            </a:r>
            <a:r>
              <a:rPr sz="2800" dirty="0">
                <a:latin typeface="Calibri"/>
                <a:cs typeface="Calibri"/>
              </a:rPr>
              <a:t>TV </a:t>
            </a:r>
            <a:r>
              <a:rPr sz="2800" spc="-5" dirty="0">
                <a:latin typeface="Calibri"/>
                <a:cs typeface="Calibri"/>
              </a:rPr>
              <a:t>images </a:t>
            </a:r>
            <a:r>
              <a:rPr sz="2800" spc="-20" dirty="0">
                <a:latin typeface="Calibri"/>
                <a:cs typeface="Calibri"/>
              </a:rPr>
              <a:t>are broadcast </a:t>
            </a:r>
            <a:r>
              <a:rPr sz="2800" spc="-25" dirty="0">
                <a:latin typeface="Calibri"/>
                <a:cs typeface="Calibri"/>
              </a:rPr>
              <a:t>at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rate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30 </a:t>
            </a:r>
            <a:r>
              <a:rPr sz="2800" spc="-10" dirty="0">
                <a:latin typeface="Calibri"/>
                <a:cs typeface="Calibri"/>
              </a:rPr>
              <a:t>images </a:t>
            </a:r>
            <a:r>
              <a:rPr sz="2800" spc="-5" dirty="0">
                <a:latin typeface="Calibri"/>
                <a:cs typeface="Calibri"/>
              </a:rPr>
              <a:t>per </a:t>
            </a:r>
            <a:r>
              <a:rPr sz="2800" spc="-10" dirty="0">
                <a:latin typeface="Calibri"/>
                <a:cs typeface="Calibri"/>
              </a:rPr>
              <a:t>second; they must be viewed </a:t>
            </a:r>
            <a:r>
              <a:rPr sz="2800" spc="-30" dirty="0">
                <a:latin typeface="Calibri"/>
                <a:cs typeface="Calibri"/>
              </a:rPr>
              <a:t>at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same </a:t>
            </a:r>
            <a:r>
              <a:rPr sz="2800" spc="-25" dirty="0">
                <a:latin typeface="Calibri"/>
                <a:cs typeface="Calibri"/>
              </a:rPr>
              <a:t>rate. </a:t>
            </a:r>
            <a:r>
              <a:rPr sz="2800" spc="-5" dirty="0">
                <a:latin typeface="Calibri"/>
                <a:cs typeface="Calibri"/>
              </a:rPr>
              <a:t>If each </a:t>
            </a:r>
            <a:r>
              <a:rPr sz="2800" spc="-10" dirty="0">
                <a:latin typeface="Calibri"/>
                <a:cs typeface="Calibri"/>
              </a:rPr>
              <a:t>image is sent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using </a:t>
            </a:r>
            <a:r>
              <a:rPr sz="2800" spc="-10" dirty="0">
                <a:latin typeface="Calibri"/>
                <a:cs typeface="Calibri"/>
              </a:rPr>
              <a:t>one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more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frames, </a:t>
            </a:r>
            <a:r>
              <a:rPr sz="2800" spc="-10" dirty="0">
                <a:latin typeface="Calibri"/>
                <a:cs typeface="Calibri"/>
              </a:rPr>
              <a:t>there </a:t>
            </a:r>
            <a:r>
              <a:rPr sz="2800" spc="-5" dirty="0">
                <a:latin typeface="Calibri"/>
                <a:cs typeface="Calibri"/>
              </a:rPr>
              <a:t>should be no </a:t>
            </a:r>
            <a:r>
              <a:rPr sz="2800" spc="-20" dirty="0">
                <a:latin typeface="Calibri"/>
                <a:cs typeface="Calibri"/>
              </a:rPr>
              <a:t>delays</a:t>
            </a:r>
            <a:r>
              <a:rPr sz="2800" spc="5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 </a:t>
            </a:r>
            <a:r>
              <a:rPr sz="2800" spc="-15" dirty="0">
                <a:latin typeface="Calibri"/>
                <a:cs typeface="Calibri"/>
              </a:rPr>
              <a:t>frames.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synchronization</a:t>
            </a:r>
            <a:r>
              <a:rPr sz="2800" spc="-10" dirty="0">
                <a:latin typeface="Calibri"/>
                <a:cs typeface="Calibri"/>
              </a:rPr>
              <a:t> between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characters </a:t>
            </a:r>
            <a:r>
              <a:rPr sz="2800" spc="-10" dirty="0">
                <a:latin typeface="Calibri"/>
                <a:cs typeface="Calibri"/>
              </a:rPr>
              <a:t>is not </a:t>
            </a:r>
            <a:r>
              <a:rPr sz="2800" spc="-5" dirty="0">
                <a:latin typeface="Calibri"/>
                <a:cs typeface="Calibri"/>
              </a:rPr>
              <a:t>enough; the </a:t>
            </a:r>
            <a:r>
              <a:rPr sz="2800" spc="-15" dirty="0">
                <a:latin typeface="Calibri"/>
                <a:cs typeface="Calibri"/>
              </a:rPr>
              <a:t>entire stream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bits must be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synchronized.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isochronous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transmission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guarantees </a:t>
            </a:r>
            <a:r>
              <a:rPr sz="2800" spc="-10" dirty="0">
                <a:latin typeface="Calibri"/>
                <a:cs typeface="Calibri"/>
              </a:rPr>
              <a:t> 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arrive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a </a:t>
            </a:r>
            <a:r>
              <a:rPr sz="2800" spc="-20" dirty="0">
                <a:latin typeface="Calibri"/>
                <a:cs typeface="Calibri"/>
              </a:rPr>
              <a:t>fixed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rate.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220725"/>
            <a:ext cx="4872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795" dirty="0">
                <a:latin typeface="Tahoma"/>
                <a:cs typeface="Tahoma"/>
              </a:rPr>
              <a:t>Analo</a:t>
            </a:r>
            <a:r>
              <a:rPr sz="4000" b="1" spc="-875" dirty="0">
                <a:latin typeface="Tahoma"/>
                <a:cs typeface="Tahoma"/>
              </a:rPr>
              <a:t>g</a:t>
            </a:r>
            <a:r>
              <a:rPr sz="4000" b="1" spc="-345" dirty="0">
                <a:latin typeface="Tahoma"/>
                <a:cs typeface="Tahoma"/>
              </a:rPr>
              <a:t> </a:t>
            </a:r>
            <a:r>
              <a:rPr sz="4000" b="1" spc="-710" dirty="0">
                <a:latin typeface="Tahoma"/>
                <a:cs typeface="Tahoma"/>
              </a:rPr>
              <a:t>to</a:t>
            </a:r>
            <a:r>
              <a:rPr sz="4000" b="1" spc="-350" dirty="0">
                <a:latin typeface="Tahoma"/>
                <a:cs typeface="Tahoma"/>
              </a:rPr>
              <a:t> </a:t>
            </a:r>
            <a:r>
              <a:rPr sz="4000" b="1" spc="-715" dirty="0">
                <a:latin typeface="Tahoma"/>
                <a:cs typeface="Tahoma"/>
              </a:rPr>
              <a:t>Digita</a:t>
            </a:r>
            <a:r>
              <a:rPr sz="4000" b="1" spc="-430" dirty="0">
                <a:latin typeface="Tahoma"/>
                <a:cs typeface="Tahoma"/>
              </a:rPr>
              <a:t>l</a:t>
            </a:r>
            <a:r>
              <a:rPr sz="4000" b="1" spc="-335" dirty="0">
                <a:latin typeface="Tahoma"/>
                <a:cs typeface="Tahoma"/>
              </a:rPr>
              <a:t> </a:t>
            </a:r>
            <a:r>
              <a:rPr sz="4000" b="1" spc="-710" dirty="0">
                <a:latin typeface="Tahoma"/>
                <a:cs typeface="Tahoma"/>
              </a:rPr>
              <a:t>Conversion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33653"/>
            <a:ext cx="8539480" cy="16992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 algn="just">
              <a:lnSpc>
                <a:spcPct val="89400"/>
              </a:lnSpc>
              <a:spcBef>
                <a:spcPts val="405"/>
              </a:spcBef>
            </a:pPr>
            <a:r>
              <a:rPr sz="2400" spc="-5" dirty="0">
                <a:latin typeface="Arial MT"/>
                <a:cs typeface="Arial MT"/>
              </a:rPr>
              <a:t>As we </a:t>
            </a:r>
            <a:r>
              <a:rPr sz="2400" dirty="0">
                <a:latin typeface="Arial MT"/>
                <a:cs typeface="Arial MT"/>
              </a:rPr>
              <a:t>have </a:t>
            </a:r>
            <a:r>
              <a:rPr sz="2400" spc="-5" dirty="0">
                <a:latin typeface="Arial MT"/>
                <a:cs typeface="Arial MT"/>
              </a:rPr>
              <a:t>seen, </a:t>
            </a:r>
            <a:r>
              <a:rPr sz="2400" b="1" spc="-5" dirty="0">
                <a:solidFill>
                  <a:srgbClr val="00B050"/>
                </a:solidFill>
                <a:latin typeface="Arial MT"/>
                <a:cs typeface="Arial MT"/>
              </a:rPr>
              <a:t>line coding </a:t>
            </a:r>
            <a:r>
              <a:rPr sz="2400" spc="-5" dirty="0">
                <a:latin typeface="Arial MT"/>
                <a:cs typeface="Arial MT"/>
              </a:rPr>
              <a:t>can be used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b="1" dirty="0">
                <a:solidFill>
                  <a:srgbClr val="FF0000"/>
                </a:solidFill>
                <a:latin typeface="Arial MT"/>
                <a:cs typeface="Arial MT"/>
              </a:rPr>
              <a:t>convert </a:t>
            </a:r>
            <a:r>
              <a:rPr sz="2400" b="1" spc="-5" dirty="0">
                <a:solidFill>
                  <a:srgbClr val="FF0000"/>
                </a:solidFill>
                <a:latin typeface="Arial MT"/>
                <a:cs typeface="Arial MT"/>
              </a:rPr>
              <a:t>binary </a:t>
            </a:r>
            <a:r>
              <a:rPr sz="2400" b="1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 MT"/>
                <a:cs typeface="Arial MT"/>
              </a:rPr>
              <a:t>data</a:t>
            </a:r>
            <a:r>
              <a:rPr sz="2400" b="1" dirty="0">
                <a:solidFill>
                  <a:srgbClr val="FF0000"/>
                </a:solidFill>
                <a:latin typeface="Arial MT"/>
                <a:cs typeface="Arial MT"/>
              </a:rPr>
              <a:t> to</a:t>
            </a:r>
            <a:r>
              <a:rPr sz="2400" b="1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400" b="1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 MT"/>
                <a:cs typeface="Arial MT"/>
              </a:rPr>
              <a:t>digital</a:t>
            </a:r>
            <a:r>
              <a:rPr sz="2400" b="1" dirty="0">
                <a:solidFill>
                  <a:srgbClr val="FF0000"/>
                </a:solidFill>
                <a:latin typeface="Arial MT"/>
                <a:cs typeface="Arial MT"/>
              </a:rPr>
              <a:t> signal</a:t>
            </a:r>
            <a:r>
              <a:rPr sz="2400" dirty="0">
                <a:latin typeface="Arial MT"/>
                <a:cs typeface="Arial MT"/>
              </a:rPr>
              <a:t>.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Sometimes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however,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6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is 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analog,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such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audio.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If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want</a:t>
            </a:r>
            <a:r>
              <a:rPr sz="2400" dirty="0">
                <a:latin typeface="Arial MT"/>
                <a:cs typeface="Arial MT"/>
              </a:rPr>
              <a:t> 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store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audio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by 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recording </a:t>
            </a:r>
            <a:r>
              <a:rPr sz="2400" spc="-5" dirty="0">
                <a:latin typeface="Arial MT"/>
                <a:cs typeface="Arial MT"/>
              </a:rPr>
              <a:t>it in a computer so </a:t>
            </a:r>
            <a:r>
              <a:rPr sz="2400" dirty="0">
                <a:latin typeface="Arial MT"/>
                <a:cs typeface="Arial MT"/>
              </a:rPr>
              <a:t>that </a:t>
            </a:r>
            <a:r>
              <a:rPr sz="2400" spc="-5" dirty="0">
                <a:latin typeface="Arial MT"/>
                <a:cs typeface="Arial MT"/>
              </a:rPr>
              <a:t>we can send it </a:t>
            </a:r>
            <a:r>
              <a:rPr sz="2400" spc="-20" dirty="0">
                <a:latin typeface="Arial MT"/>
                <a:cs typeface="Arial MT"/>
              </a:rPr>
              <a:t>digitally, </a:t>
            </a:r>
            <a:r>
              <a:rPr sz="2400" dirty="0">
                <a:latin typeface="Arial MT"/>
                <a:cs typeface="Arial MT"/>
              </a:rPr>
              <a:t>we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change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through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Arial MT"/>
                <a:cs typeface="Arial MT"/>
              </a:rPr>
              <a:t>process</a:t>
            </a:r>
            <a:r>
              <a:rPr sz="2400" b="1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Arial MT"/>
                <a:cs typeface="Arial MT"/>
              </a:rPr>
              <a:t>called</a:t>
            </a:r>
            <a:r>
              <a:rPr sz="2400" b="1" spc="2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Arial MT"/>
                <a:cs typeface="Arial MT"/>
              </a:rPr>
              <a:t>sampling</a:t>
            </a:r>
            <a:r>
              <a:rPr sz="2400" spc="-5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3552444"/>
            <a:ext cx="3442335" cy="565150"/>
            <a:chOff x="304800" y="3552444"/>
            <a:chExt cx="3442335" cy="565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293" y="3702711"/>
              <a:ext cx="638591" cy="2367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3895344"/>
              <a:ext cx="3289554" cy="4800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8868" y="3552444"/>
              <a:ext cx="1332738" cy="5646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8903" y="3552444"/>
              <a:ext cx="532638" cy="56464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1888" y="3552444"/>
              <a:ext cx="721613" cy="5646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90800" y="3552444"/>
              <a:ext cx="1085850" cy="56464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40607" y="3552444"/>
              <a:ext cx="406133" cy="56464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97891" y="3606800"/>
            <a:ext cx="4046220" cy="106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u="heavy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Topics</a:t>
            </a:r>
            <a:r>
              <a:rPr sz="2000" b="1" i="1" u="heavy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discussed</a:t>
            </a:r>
            <a:r>
              <a:rPr sz="2000" b="1" i="1" u="heavy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in</a:t>
            </a:r>
            <a:r>
              <a:rPr sz="2000" b="1" i="1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this</a:t>
            </a:r>
            <a:r>
              <a:rPr sz="2000" b="1" i="1" u="heavy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section: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0"/>
              </a:spcBef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Pulse</a:t>
            </a:r>
            <a:r>
              <a:rPr sz="2400" b="1" spc="-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Code</a:t>
            </a: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Modulation</a:t>
            </a:r>
            <a:r>
              <a:rPr sz="2400" b="1" spc="-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(PCM) </a:t>
            </a:r>
            <a:r>
              <a:rPr sz="2400" b="1" spc="-58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Delta</a:t>
            </a:r>
            <a:r>
              <a:rPr sz="24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Modulation</a:t>
            </a: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(DM)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057515" y="6392092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4.</a:t>
            </a:r>
            <a:fld id="{81D60167-4931-47E6-BA6A-407CBD079E47}" type="slidenum"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2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9727" y="6481673"/>
            <a:ext cx="20701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888888"/>
                </a:solidFill>
                <a:latin typeface="Times New Roman"/>
                <a:cs typeface="Times New Roman"/>
              </a:rPr>
              <a:t>4.18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412" y="1482852"/>
            <a:ext cx="7880604" cy="38922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47034" y="6481673"/>
            <a:ext cx="224726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888888"/>
                </a:solidFill>
                <a:latin typeface="Times New Roman"/>
                <a:cs typeface="Times New Roman"/>
              </a:rPr>
              <a:t>Data</a:t>
            </a:r>
            <a:r>
              <a:rPr sz="800" spc="-2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888888"/>
                </a:solidFill>
                <a:latin typeface="Times New Roman"/>
                <a:cs typeface="Times New Roman"/>
              </a:rPr>
              <a:t>Communication</a:t>
            </a:r>
            <a:r>
              <a:rPr sz="800" spc="-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888888"/>
                </a:solidFill>
                <a:latin typeface="Times New Roman"/>
                <a:cs typeface="Times New Roman"/>
              </a:rPr>
              <a:t>Lecture</a:t>
            </a:r>
            <a:r>
              <a:rPr sz="800" spc="-2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888888"/>
                </a:solidFill>
                <a:latin typeface="Times New Roman"/>
                <a:cs typeface="Times New Roman"/>
              </a:rPr>
              <a:t>Series, </a:t>
            </a:r>
            <a:r>
              <a:rPr sz="800" dirty="0">
                <a:solidFill>
                  <a:srgbClr val="888888"/>
                </a:solidFill>
                <a:latin typeface="Times New Roman"/>
                <a:cs typeface="Times New Roman"/>
              </a:rPr>
              <a:t>NRC,</a:t>
            </a:r>
            <a:r>
              <a:rPr sz="800" spc="-1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888888"/>
                </a:solidFill>
                <a:latin typeface="Times New Roman"/>
                <a:cs typeface="Times New Roman"/>
              </a:rPr>
              <a:t>MAY2020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220725"/>
            <a:ext cx="5039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685" dirty="0">
                <a:latin typeface="Tahoma"/>
                <a:cs typeface="Tahoma"/>
              </a:rPr>
              <a:t>Puls</a:t>
            </a:r>
            <a:r>
              <a:rPr sz="4000" b="1" spc="-760" dirty="0">
                <a:latin typeface="Tahoma"/>
                <a:cs typeface="Tahoma"/>
              </a:rPr>
              <a:t>e</a:t>
            </a:r>
            <a:r>
              <a:rPr sz="4000" b="1" spc="-355" dirty="0">
                <a:latin typeface="Tahoma"/>
                <a:cs typeface="Tahoma"/>
              </a:rPr>
              <a:t> </a:t>
            </a:r>
            <a:r>
              <a:rPr sz="4000" b="1" spc="-830" dirty="0">
                <a:latin typeface="Tahoma"/>
                <a:cs typeface="Tahoma"/>
              </a:rPr>
              <a:t>Code</a:t>
            </a:r>
            <a:r>
              <a:rPr sz="4000" b="1" spc="-320" dirty="0">
                <a:latin typeface="Tahoma"/>
                <a:cs typeface="Tahoma"/>
              </a:rPr>
              <a:t> </a:t>
            </a:r>
            <a:r>
              <a:rPr sz="4000" b="1" spc="-795" dirty="0">
                <a:latin typeface="Tahoma"/>
                <a:cs typeface="Tahoma"/>
              </a:rPr>
              <a:t>Modulatio</a:t>
            </a:r>
            <a:r>
              <a:rPr sz="4000" b="1" spc="-910" dirty="0">
                <a:latin typeface="Tahoma"/>
                <a:cs typeface="Tahoma"/>
              </a:rPr>
              <a:t>n</a:t>
            </a:r>
            <a:r>
              <a:rPr sz="4000" b="1" spc="-335" dirty="0">
                <a:latin typeface="Tahoma"/>
                <a:cs typeface="Tahoma"/>
              </a:rPr>
              <a:t> </a:t>
            </a:r>
            <a:r>
              <a:rPr sz="4000" b="1" spc="-850" dirty="0">
                <a:latin typeface="Tahoma"/>
                <a:cs typeface="Tahoma"/>
              </a:rPr>
              <a:t>(PCM)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21460"/>
            <a:ext cx="8539480" cy="33318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just">
              <a:lnSpc>
                <a:spcPct val="90100"/>
              </a:lnSpc>
              <a:spcBef>
                <a:spcPts val="385"/>
              </a:spcBef>
            </a:pP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31F20"/>
                </a:solidFill>
                <a:latin typeface="Calibri"/>
                <a:cs typeface="Calibri"/>
              </a:rPr>
              <a:t>most common 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technique </a:t>
            </a:r>
            <a:r>
              <a:rPr sz="2400" spc="-15" dirty="0">
                <a:solidFill>
                  <a:srgbClr val="231F20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231F20"/>
                </a:solidFill>
                <a:latin typeface="Calibri"/>
                <a:cs typeface="Calibri"/>
              </a:rPr>
              <a:t>change 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an 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analog signal </a:t>
            </a:r>
            <a:r>
              <a:rPr sz="2400" spc="-15" dirty="0">
                <a:solidFill>
                  <a:srgbClr val="231F20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231F20"/>
                </a:solidFill>
                <a:latin typeface="Calibri"/>
                <a:cs typeface="Calibri"/>
              </a:rPr>
              <a:t>digital 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alibri"/>
                <a:cs typeface="Calibri"/>
              </a:rPr>
              <a:t>data </a:t>
            </a:r>
            <a:r>
              <a:rPr sz="2400" spc="-10" dirty="0">
                <a:solidFill>
                  <a:srgbClr val="231F20"/>
                </a:solidFill>
                <a:latin typeface="Calibri"/>
                <a:cs typeface="Calibri"/>
              </a:rPr>
              <a:t>(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digitization</a:t>
            </a:r>
            <a:r>
              <a:rPr sz="2400" spc="-10" dirty="0">
                <a:solidFill>
                  <a:srgbClr val="231F20"/>
                </a:solidFill>
                <a:latin typeface="Calibri"/>
                <a:cs typeface="Calibri"/>
              </a:rPr>
              <a:t>) 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called </a:t>
            </a:r>
            <a:r>
              <a:rPr sz="2400" b="1" spc="-5" dirty="0">
                <a:solidFill>
                  <a:srgbClr val="00B050"/>
                </a:solidFill>
                <a:latin typeface="Calibri"/>
                <a:cs typeface="Calibri"/>
              </a:rPr>
              <a:t>pulse code </a:t>
            </a:r>
            <a:r>
              <a:rPr sz="2400" b="1" spc="-10" dirty="0">
                <a:solidFill>
                  <a:srgbClr val="00B050"/>
                </a:solidFill>
                <a:latin typeface="Calibri"/>
                <a:cs typeface="Calibri"/>
              </a:rPr>
              <a:t>modulation </a:t>
            </a:r>
            <a:r>
              <a:rPr sz="2400" b="1" dirty="0">
                <a:solidFill>
                  <a:srgbClr val="00B050"/>
                </a:solidFill>
                <a:latin typeface="Calibri"/>
                <a:cs typeface="Calibri"/>
              </a:rPr>
              <a:t>(PCM). 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A PCM </a:t>
            </a:r>
            <a:r>
              <a:rPr sz="24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encoder has 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three</a:t>
            </a:r>
            <a:r>
              <a:rPr sz="2400" b="1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processes</a:t>
            </a:r>
            <a:endParaRPr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analog</a:t>
            </a:r>
            <a:r>
              <a:rPr sz="2400" spc="-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signal</a:t>
            </a:r>
            <a:r>
              <a:rPr sz="24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is</a:t>
            </a:r>
            <a:r>
              <a:rPr sz="2400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sampled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The sampled</a:t>
            </a:r>
            <a:r>
              <a:rPr sz="2400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signal</a:t>
            </a:r>
            <a:r>
              <a:rPr sz="24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is</a:t>
            </a:r>
            <a:r>
              <a:rPr sz="2400" spc="-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quantized</a:t>
            </a:r>
            <a:r>
              <a:rPr sz="2400" spc="-10" dirty="0">
                <a:solidFill>
                  <a:srgbClr val="231F2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quantized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encoded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24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streams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bits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Components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PCM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encoder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discussed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next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slide.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57515" y="6392092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4.</a:t>
            </a:r>
            <a:fld id="{81D60167-4931-47E6-BA6A-407CBD079E47}" type="slidenum"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3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220725"/>
            <a:ext cx="4972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844" dirty="0">
                <a:latin typeface="Tahoma"/>
                <a:cs typeface="Tahoma"/>
              </a:rPr>
              <a:t>Components</a:t>
            </a:r>
            <a:r>
              <a:rPr sz="4000" b="1" spc="-320" dirty="0">
                <a:latin typeface="Tahoma"/>
                <a:cs typeface="Tahoma"/>
              </a:rPr>
              <a:t> </a:t>
            </a:r>
            <a:r>
              <a:rPr sz="4000" b="1" spc="-675" dirty="0">
                <a:latin typeface="Tahoma"/>
                <a:cs typeface="Tahoma"/>
              </a:rPr>
              <a:t>of</a:t>
            </a:r>
            <a:r>
              <a:rPr sz="4000" b="1" spc="-350" dirty="0">
                <a:latin typeface="Tahoma"/>
                <a:cs typeface="Tahoma"/>
              </a:rPr>
              <a:t> </a:t>
            </a:r>
            <a:r>
              <a:rPr sz="4000" b="1" spc="-905" dirty="0">
                <a:latin typeface="Tahoma"/>
                <a:cs typeface="Tahoma"/>
              </a:rPr>
              <a:t>PC</a:t>
            </a:r>
            <a:r>
              <a:rPr sz="4000" b="1" spc="-1210" dirty="0">
                <a:latin typeface="Tahoma"/>
                <a:cs typeface="Tahoma"/>
              </a:rPr>
              <a:t>M</a:t>
            </a:r>
            <a:r>
              <a:rPr sz="4000" b="1" spc="-335" dirty="0">
                <a:latin typeface="Tahoma"/>
                <a:cs typeface="Tahoma"/>
              </a:rPr>
              <a:t> </a:t>
            </a:r>
            <a:r>
              <a:rPr sz="4000" b="1" spc="-730" dirty="0">
                <a:latin typeface="Tahoma"/>
                <a:cs typeface="Tahoma"/>
              </a:rPr>
              <a:t>Encoder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772" y="1596144"/>
            <a:ext cx="7819021" cy="375983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057515" y="6392092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4.</a:t>
            </a:r>
            <a:fld id="{81D60167-4931-47E6-BA6A-407CBD079E47}" type="slidenum"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4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76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162" y="9151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55" y="1338072"/>
            <a:ext cx="8843086" cy="48235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891" y="168655"/>
            <a:ext cx="3636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795" dirty="0">
                <a:latin typeface="Tahoma"/>
                <a:cs typeface="Tahoma"/>
              </a:rPr>
              <a:t>Samplin</a:t>
            </a:r>
            <a:r>
              <a:rPr sz="4000" b="1" spc="-860" dirty="0">
                <a:latin typeface="Tahoma"/>
                <a:cs typeface="Tahoma"/>
              </a:rPr>
              <a:t>g</a:t>
            </a:r>
            <a:r>
              <a:rPr sz="4000" b="1" spc="-325" dirty="0">
                <a:latin typeface="Tahoma"/>
                <a:cs typeface="Tahoma"/>
              </a:rPr>
              <a:t> </a:t>
            </a:r>
            <a:r>
              <a:rPr sz="4000" b="1" spc="-765" dirty="0">
                <a:latin typeface="Tahoma"/>
                <a:cs typeface="Tahoma"/>
              </a:rPr>
              <a:t>Techniques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57515" y="6392092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4.</a:t>
            </a:r>
            <a:fld id="{81D60167-4931-47E6-BA6A-407CBD079E47}" type="slidenum"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5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76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162" y="9151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891" y="168655"/>
            <a:ext cx="3636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795" dirty="0">
                <a:latin typeface="Tahoma"/>
                <a:cs typeface="Tahoma"/>
              </a:rPr>
              <a:t>Samplin</a:t>
            </a:r>
            <a:r>
              <a:rPr sz="4000" b="1" spc="-860" dirty="0">
                <a:latin typeface="Tahoma"/>
                <a:cs typeface="Tahoma"/>
              </a:rPr>
              <a:t>g</a:t>
            </a:r>
            <a:r>
              <a:rPr sz="4000" b="1" spc="-325" dirty="0">
                <a:latin typeface="Tahoma"/>
                <a:cs typeface="Tahoma"/>
              </a:rPr>
              <a:t> </a:t>
            </a:r>
            <a:r>
              <a:rPr sz="4000" b="1" spc="-765" dirty="0">
                <a:latin typeface="Tahoma"/>
                <a:cs typeface="Tahoma"/>
              </a:rPr>
              <a:t>Techniques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57515" y="6392092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4.</a:t>
            </a:r>
            <a:fld id="{81D60167-4931-47E6-BA6A-407CBD079E47}" type="slidenum"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6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8266" y="1371600"/>
            <a:ext cx="792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Ideal sampling:</a:t>
            </a:r>
            <a:r>
              <a:rPr lang="en-GB" dirty="0" smtClean="0"/>
              <a:t> The </a:t>
            </a:r>
            <a:r>
              <a:rPr lang="en-GB" dirty="0" err="1" smtClean="0"/>
              <a:t>analog</a:t>
            </a:r>
            <a:r>
              <a:rPr lang="en-GB" dirty="0" smtClean="0"/>
              <a:t> signals are sampled and this method cannot easily implemented. </a:t>
            </a:r>
            <a:endParaRPr lang="en-GB" b="1" dirty="0" smtClean="0">
              <a:solidFill>
                <a:srgbClr val="FF0000"/>
              </a:solidFill>
            </a:endParaRPr>
          </a:p>
          <a:p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 smtClean="0">
                <a:solidFill>
                  <a:srgbClr val="FF0000"/>
                </a:solidFill>
              </a:rPr>
              <a:t>Natural Sampling: </a:t>
            </a:r>
            <a:r>
              <a:rPr lang="en-GB" dirty="0" smtClean="0"/>
              <a:t>A high speed switch is turned on only the small period of time when the natural sampling occurs. The result is a sequence of samples that retains the shape of the </a:t>
            </a:r>
            <a:r>
              <a:rPr lang="en-GB" dirty="0" err="1" smtClean="0"/>
              <a:t>analog</a:t>
            </a:r>
            <a:r>
              <a:rPr lang="en-GB" dirty="0" smtClean="0"/>
              <a:t> signal.</a:t>
            </a:r>
          </a:p>
          <a:p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smtClean="0">
                <a:solidFill>
                  <a:srgbClr val="FF0000"/>
                </a:solidFill>
              </a:rPr>
              <a:t>Flat-top Sampling: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The most common sampling method, called </a:t>
            </a:r>
            <a:r>
              <a:rPr lang="en-GB" b="1" i="1" dirty="0" smtClean="0">
                <a:solidFill>
                  <a:srgbClr val="0070C0"/>
                </a:solidFill>
              </a:rPr>
              <a:t>sample and hold</a:t>
            </a:r>
            <a:r>
              <a:rPr lang="en-GB" dirty="0" smtClean="0"/>
              <a:t>, creates </a:t>
            </a:r>
            <a:r>
              <a:rPr lang="en-GB" b="1" i="1" dirty="0" smtClean="0">
                <a:solidFill>
                  <a:srgbClr val="00B050"/>
                </a:solidFill>
              </a:rPr>
              <a:t>flat-top samples </a:t>
            </a:r>
            <a:r>
              <a:rPr lang="en-GB" dirty="0" smtClean="0"/>
              <a:t>by using a circuit. </a:t>
            </a:r>
          </a:p>
          <a:p>
            <a:endParaRPr lang="en-GB" dirty="0"/>
          </a:p>
          <a:p>
            <a:r>
              <a:rPr lang="en-GB" dirty="0" smtClean="0"/>
              <a:t>The sampling process is sometimes referred to as </a:t>
            </a:r>
            <a:r>
              <a:rPr lang="en-GB" b="1" i="1" dirty="0" smtClean="0">
                <a:solidFill>
                  <a:srgbClr val="00B050"/>
                </a:solidFill>
              </a:rPr>
              <a:t>pulse amplitude modulation </a:t>
            </a:r>
            <a:r>
              <a:rPr lang="en-GB" b="1" dirty="0" smtClean="0">
                <a:solidFill>
                  <a:srgbClr val="00B050"/>
                </a:solidFill>
              </a:rPr>
              <a:t>(PAM</a:t>
            </a:r>
            <a:r>
              <a:rPr lang="en-GB" dirty="0" smtClean="0"/>
              <a:t>). However, the result is still an </a:t>
            </a:r>
            <a:r>
              <a:rPr lang="en-GB" dirty="0" err="1" smtClean="0"/>
              <a:t>analog</a:t>
            </a:r>
            <a:r>
              <a:rPr lang="en-GB" dirty="0" smtClean="0"/>
              <a:t> signal with non-integral values. </a:t>
            </a:r>
          </a:p>
          <a:p>
            <a:endParaRPr lang="en-GB" b="1" dirty="0">
              <a:solidFill>
                <a:srgbClr val="FF0000"/>
              </a:solidFill>
            </a:endParaRPr>
          </a:p>
          <a:p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73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76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162" y="9151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067" y="1066775"/>
            <a:ext cx="6839027" cy="506776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891" y="168655"/>
            <a:ext cx="7940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760" dirty="0">
                <a:latin typeface="Tahoma"/>
                <a:cs typeface="Tahoma"/>
              </a:rPr>
              <a:t>Quantization</a:t>
            </a:r>
            <a:r>
              <a:rPr sz="4000" b="1" spc="-335" dirty="0">
                <a:latin typeface="Tahoma"/>
                <a:cs typeface="Tahoma"/>
              </a:rPr>
              <a:t> </a:t>
            </a:r>
            <a:r>
              <a:rPr sz="4000" b="1" spc="-875" dirty="0">
                <a:latin typeface="Tahoma"/>
                <a:cs typeface="Tahoma"/>
              </a:rPr>
              <a:t>and</a:t>
            </a:r>
            <a:r>
              <a:rPr sz="4000" b="1" spc="-345" dirty="0">
                <a:latin typeface="Tahoma"/>
                <a:cs typeface="Tahoma"/>
              </a:rPr>
              <a:t> </a:t>
            </a:r>
            <a:r>
              <a:rPr sz="4000" b="1" spc="-775" dirty="0">
                <a:latin typeface="Tahoma"/>
                <a:cs typeface="Tahoma"/>
              </a:rPr>
              <a:t>encoding</a:t>
            </a:r>
            <a:r>
              <a:rPr sz="4000" b="1" spc="-305" dirty="0">
                <a:latin typeface="Tahoma"/>
                <a:cs typeface="Tahoma"/>
              </a:rPr>
              <a:t> </a:t>
            </a:r>
            <a:r>
              <a:rPr sz="4000" b="1" spc="-675" dirty="0">
                <a:latin typeface="Tahoma"/>
                <a:cs typeface="Tahoma"/>
              </a:rPr>
              <a:t>of</a:t>
            </a:r>
            <a:r>
              <a:rPr sz="4000" b="1" spc="-330" dirty="0">
                <a:latin typeface="Tahoma"/>
                <a:cs typeface="Tahoma"/>
              </a:rPr>
              <a:t> </a:t>
            </a:r>
            <a:r>
              <a:rPr sz="4000" b="1" spc="-805" dirty="0">
                <a:latin typeface="Tahoma"/>
                <a:cs typeface="Tahoma"/>
              </a:rPr>
              <a:t>a</a:t>
            </a:r>
            <a:r>
              <a:rPr sz="4000" b="1" spc="-345" dirty="0">
                <a:latin typeface="Tahoma"/>
                <a:cs typeface="Tahoma"/>
              </a:rPr>
              <a:t> </a:t>
            </a:r>
            <a:r>
              <a:rPr sz="4000" b="1" spc="-810" dirty="0">
                <a:latin typeface="Tahoma"/>
                <a:cs typeface="Tahoma"/>
              </a:rPr>
              <a:t>sampled</a:t>
            </a:r>
            <a:r>
              <a:rPr sz="4000" b="1" spc="-330" dirty="0">
                <a:latin typeface="Tahoma"/>
                <a:cs typeface="Tahoma"/>
              </a:rPr>
              <a:t> </a:t>
            </a:r>
            <a:r>
              <a:rPr sz="4000" b="1" spc="-670" dirty="0">
                <a:latin typeface="Tahoma"/>
                <a:cs typeface="Tahoma"/>
              </a:rPr>
              <a:t>signal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57515" y="6392092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4.</a:t>
            </a:r>
            <a:fld id="{81D60167-4931-47E6-BA6A-407CBD079E47}" type="slidenum"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7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882139"/>
            <a:ext cx="8510016" cy="33756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891" y="168655"/>
            <a:ext cx="5004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844" dirty="0">
                <a:latin typeface="Tahoma"/>
                <a:cs typeface="Tahoma"/>
              </a:rPr>
              <a:t>Components</a:t>
            </a:r>
            <a:r>
              <a:rPr sz="4000" b="1" spc="-320" dirty="0">
                <a:latin typeface="Tahoma"/>
                <a:cs typeface="Tahoma"/>
              </a:rPr>
              <a:t> </a:t>
            </a:r>
            <a:r>
              <a:rPr sz="4000" b="1" spc="-675" dirty="0">
                <a:latin typeface="Tahoma"/>
                <a:cs typeface="Tahoma"/>
              </a:rPr>
              <a:t>of</a:t>
            </a:r>
            <a:r>
              <a:rPr sz="4000" b="1" spc="-350" dirty="0">
                <a:latin typeface="Tahoma"/>
                <a:cs typeface="Tahoma"/>
              </a:rPr>
              <a:t> </a:t>
            </a:r>
            <a:r>
              <a:rPr sz="4000" b="1" spc="-905" dirty="0">
                <a:latin typeface="Tahoma"/>
                <a:cs typeface="Tahoma"/>
              </a:rPr>
              <a:t>PC</a:t>
            </a:r>
            <a:r>
              <a:rPr sz="4000" b="1" spc="-1210" dirty="0">
                <a:latin typeface="Tahoma"/>
                <a:cs typeface="Tahoma"/>
              </a:rPr>
              <a:t>M</a:t>
            </a:r>
            <a:r>
              <a:rPr sz="4000" b="1" spc="-335" dirty="0">
                <a:latin typeface="Tahoma"/>
                <a:cs typeface="Tahoma"/>
              </a:rPr>
              <a:t> </a:t>
            </a:r>
            <a:r>
              <a:rPr sz="4000" b="1" spc="-750" dirty="0">
                <a:latin typeface="Tahoma"/>
                <a:cs typeface="Tahoma"/>
              </a:rPr>
              <a:t>Decoder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57515" y="6392092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4.</a:t>
            </a:r>
            <a:fld id="{81D60167-4931-47E6-BA6A-407CBD079E47}" type="slidenum"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8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220725"/>
            <a:ext cx="37992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730" dirty="0">
                <a:solidFill>
                  <a:srgbClr val="C55A11"/>
                </a:solidFill>
                <a:latin typeface="Tahoma"/>
                <a:cs typeface="Tahoma"/>
              </a:rPr>
              <a:t>Delt</a:t>
            </a:r>
            <a:r>
              <a:rPr sz="4000" b="1" spc="-840" dirty="0">
                <a:solidFill>
                  <a:srgbClr val="C55A11"/>
                </a:solidFill>
                <a:latin typeface="Tahoma"/>
                <a:cs typeface="Tahoma"/>
              </a:rPr>
              <a:t>a</a:t>
            </a:r>
            <a:r>
              <a:rPr sz="4000" b="1" spc="-355" dirty="0">
                <a:solidFill>
                  <a:srgbClr val="C55A11"/>
                </a:solidFill>
                <a:latin typeface="Tahoma"/>
                <a:cs typeface="Tahoma"/>
              </a:rPr>
              <a:t> </a:t>
            </a:r>
            <a:r>
              <a:rPr sz="4000" b="1" spc="-795" dirty="0">
                <a:solidFill>
                  <a:srgbClr val="C55A11"/>
                </a:solidFill>
                <a:latin typeface="Tahoma"/>
                <a:cs typeface="Tahoma"/>
              </a:rPr>
              <a:t>Modulatio</a:t>
            </a:r>
            <a:r>
              <a:rPr sz="4000" b="1" spc="-910" dirty="0">
                <a:solidFill>
                  <a:srgbClr val="C55A11"/>
                </a:solidFill>
                <a:latin typeface="Tahoma"/>
                <a:cs typeface="Tahoma"/>
              </a:rPr>
              <a:t>n</a:t>
            </a:r>
            <a:r>
              <a:rPr sz="4000" b="1" spc="-325" dirty="0">
                <a:solidFill>
                  <a:srgbClr val="C55A11"/>
                </a:solidFill>
                <a:latin typeface="Tahoma"/>
                <a:cs typeface="Tahoma"/>
              </a:rPr>
              <a:t> </a:t>
            </a:r>
            <a:r>
              <a:rPr sz="4000" b="1" spc="-935" dirty="0">
                <a:solidFill>
                  <a:srgbClr val="C55A11"/>
                </a:solidFill>
                <a:latin typeface="Tahoma"/>
                <a:cs typeface="Tahoma"/>
              </a:rPr>
              <a:t>(DM)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30604"/>
            <a:ext cx="8540750" cy="20300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 algn="just">
              <a:lnSpc>
                <a:spcPct val="89600"/>
              </a:lnSpc>
              <a:spcBef>
                <a:spcPts val="400"/>
              </a:spcBef>
            </a:pP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PCM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is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very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complex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technique.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Other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techniques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have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been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developed to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reduce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the complexity of PCM.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simplest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sz="24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delta </a:t>
            </a:r>
            <a:r>
              <a:rPr sz="2400" b="1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 smtClean="0">
                <a:solidFill>
                  <a:srgbClr val="00B050"/>
                </a:solidFill>
                <a:latin typeface="Times New Roman"/>
                <a:cs typeface="Times New Roman"/>
              </a:rPr>
              <a:t>modulation</a:t>
            </a:r>
            <a:r>
              <a:rPr lang="en-GB" sz="2400" b="1" spc="-5" dirty="0" smtClean="0">
                <a:solidFill>
                  <a:srgbClr val="00B050"/>
                </a:solidFill>
                <a:latin typeface="Times New Roman"/>
                <a:cs typeface="Times New Roman"/>
              </a:rPr>
              <a:t> (DM)</a:t>
            </a:r>
            <a:r>
              <a:rPr sz="2400" b="1" spc="-5" dirty="0" smtClean="0">
                <a:solidFill>
                  <a:srgbClr val="00B050"/>
                </a:solidFill>
                <a:latin typeface="Times New Roman"/>
                <a:cs typeface="Times New Roman"/>
              </a:rPr>
              <a:t>.</a:t>
            </a:r>
            <a:r>
              <a:rPr sz="2400" b="1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PCM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finds the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value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of the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signal amplitude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for each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sample; DM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finds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the change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from the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previous sample. Following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figure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shows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 process.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Note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that there are no code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words here; bits </a:t>
            </a:r>
            <a:r>
              <a:rPr sz="2400" spc="-5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sent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one</a:t>
            </a:r>
            <a:r>
              <a:rPr sz="24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after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Times New Roman"/>
                <a:cs typeface="Times New Roman"/>
              </a:rPr>
              <a:t>another.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031" y="3048000"/>
            <a:ext cx="7869935" cy="29855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057515" y="6392092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4.</a:t>
            </a:r>
            <a:fld id="{81D60167-4931-47E6-BA6A-407CBD079E47}" type="slidenum"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9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1030</Words>
  <Application>Microsoft Office PowerPoint</Application>
  <PresentationFormat>On-screen Show (4:3)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MT</vt:lpstr>
      <vt:lpstr>Calibri</vt:lpstr>
      <vt:lpstr>Cambria Math</vt:lpstr>
      <vt:lpstr>Tahoma</vt:lpstr>
      <vt:lpstr>Times New Roman</vt:lpstr>
      <vt:lpstr>Office Theme</vt:lpstr>
      <vt:lpstr>DATA COMMUNICATION</vt:lpstr>
      <vt:lpstr>Analog to Digital Conversion</vt:lpstr>
      <vt:lpstr>Pulse Code Modulation (PCM)</vt:lpstr>
      <vt:lpstr>Components of PCM Encoder</vt:lpstr>
      <vt:lpstr>Sampling Techniques</vt:lpstr>
      <vt:lpstr>Sampling Techniques</vt:lpstr>
      <vt:lpstr>Quantization and encoding of a sampled signal</vt:lpstr>
      <vt:lpstr>Components of PCM Decoder</vt:lpstr>
      <vt:lpstr>Delta Modulation (DM)</vt:lpstr>
      <vt:lpstr>Components of Delta Modulator</vt:lpstr>
      <vt:lpstr>Components of Delta Demodulator</vt:lpstr>
      <vt:lpstr>Transmission Modes</vt:lpstr>
      <vt:lpstr>Data transmission modes</vt:lpstr>
      <vt:lpstr>Parallel Transmission</vt:lpstr>
      <vt:lpstr>Parallel Transmission</vt:lpstr>
      <vt:lpstr>Serial Transmission</vt:lpstr>
      <vt:lpstr>Asynchronous Serial Transmission</vt:lpstr>
      <vt:lpstr>PowerPoint Presentation</vt:lpstr>
      <vt:lpstr>Isochronous Serial Transmission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DIU</cp:lastModifiedBy>
  <cp:revision>32</cp:revision>
  <dcterms:created xsi:type="dcterms:W3CDTF">2021-05-22T07:51:42Z</dcterms:created>
  <dcterms:modified xsi:type="dcterms:W3CDTF">2021-06-29T02:46:23Z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2021-05-22T00:00:00Z</vt:filetime>
  </property>
</Properties>
</file>