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F5538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F5538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12199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F5538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918" y="154686"/>
            <a:ext cx="857016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F5538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964" y="1080642"/>
            <a:ext cx="8596071" cy="445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33598" y="6400098"/>
            <a:ext cx="37979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7722" y="6445846"/>
            <a:ext cx="2641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6113" y="1396745"/>
            <a:ext cx="5753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>
                <a:solidFill>
                  <a:srgbClr val="0D00AE"/>
                </a:solidFill>
              </a:rPr>
              <a:t>D</a:t>
            </a:r>
            <a:r>
              <a:rPr spc="-300" dirty="0">
                <a:solidFill>
                  <a:srgbClr val="0D00AE"/>
                </a:solidFill>
              </a:rPr>
              <a:t>A</a:t>
            </a:r>
            <a:r>
              <a:rPr spc="-395" dirty="0">
                <a:solidFill>
                  <a:srgbClr val="0D00AE"/>
                </a:solidFill>
              </a:rPr>
              <a:t>T</a:t>
            </a:r>
            <a:r>
              <a:rPr dirty="0">
                <a:solidFill>
                  <a:srgbClr val="0D00AE"/>
                </a:solidFill>
              </a:rPr>
              <a:t>A</a:t>
            </a:r>
            <a:r>
              <a:rPr spc="-105" dirty="0">
                <a:solidFill>
                  <a:srgbClr val="0D00AE"/>
                </a:solidFill>
              </a:rPr>
              <a:t> </a:t>
            </a:r>
            <a:r>
              <a:rPr spc="-60" dirty="0">
                <a:solidFill>
                  <a:srgbClr val="0D00AE"/>
                </a:solidFill>
              </a:rPr>
              <a:t>C</a:t>
            </a:r>
            <a:r>
              <a:rPr spc="-50" dirty="0">
                <a:solidFill>
                  <a:srgbClr val="0D00AE"/>
                </a:solidFill>
              </a:rPr>
              <a:t>O</a:t>
            </a:r>
            <a:r>
              <a:rPr spc="-65" dirty="0">
                <a:solidFill>
                  <a:srgbClr val="0D00AE"/>
                </a:solidFill>
              </a:rPr>
              <a:t>MM</a:t>
            </a:r>
            <a:r>
              <a:rPr spc="-60" dirty="0">
                <a:solidFill>
                  <a:srgbClr val="0D00AE"/>
                </a:solidFill>
              </a:rPr>
              <a:t>UN</a:t>
            </a:r>
            <a:r>
              <a:rPr spc="-25" dirty="0">
                <a:solidFill>
                  <a:srgbClr val="0D00AE"/>
                </a:solidFill>
              </a:rPr>
              <a:t>I</a:t>
            </a:r>
            <a:r>
              <a:rPr spc="-60" dirty="0">
                <a:solidFill>
                  <a:srgbClr val="0D00AE"/>
                </a:solidFill>
              </a:rPr>
              <a:t>C</a:t>
            </a:r>
            <a:r>
              <a:rPr spc="-325" dirty="0">
                <a:solidFill>
                  <a:srgbClr val="0D00AE"/>
                </a:solidFill>
              </a:rPr>
              <a:t>A</a:t>
            </a:r>
            <a:r>
              <a:rPr spc="-60" dirty="0">
                <a:solidFill>
                  <a:srgbClr val="0D00AE"/>
                </a:solidFill>
              </a:rPr>
              <a:t>T</a:t>
            </a:r>
            <a:r>
              <a:rPr spc="-25" dirty="0">
                <a:solidFill>
                  <a:srgbClr val="0D00AE"/>
                </a:solidFill>
              </a:rPr>
              <a:t>I</a:t>
            </a:r>
            <a:r>
              <a:rPr spc="-50" dirty="0">
                <a:solidFill>
                  <a:srgbClr val="0D00AE"/>
                </a:solidFill>
              </a:rPr>
              <a:t>O</a:t>
            </a:r>
            <a:r>
              <a:rPr dirty="0">
                <a:solidFill>
                  <a:srgbClr val="0D00AE"/>
                </a:solidFill>
              </a:rPr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4085" y="2604007"/>
            <a:ext cx="3173095" cy="183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0D00AE"/>
                </a:solidFill>
                <a:latin typeface="Cambria Math"/>
                <a:cs typeface="Cambria Math"/>
              </a:rPr>
              <a:t>CSE</a:t>
            </a:r>
            <a:r>
              <a:rPr sz="4400" spc="-160" dirty="0">
                <a:solidFill>
                  <a:srgbClr val="0D00AE"/>
                </a:solidFill>
                <a:latin typeface="Cambria Math"/>
                <a:cs typeface="Cambria Math"/>
              </a:rPr>
              <a:t> </a:t>
            </a:r>
            <a:r>
              <a:rPr sz="4400" spc="-40" dirty="0">
                <a:solidFill>
                  <a:srgbClr val="0D00AE"/>
                </a:solidFill>
                <a:latin typeface="Cambria Math"/>
                <a:cs typeface="Cambria Math"/>
              </a:rPr>
              <a:t>225/233</a:t>
            </a:r>
            <a:endParaRPr sz="4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</a:pP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WEEK-5,</a:t>
            </a:r>
            <a:r>
              <a:rPr sz="3000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LESSON-2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638" y="5079491"/>
            <a:ext cx="4027170" cy="448309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54"/>
              </a:lnSpc>
            </a:pP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50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G</a:t>
            </a:r>
            <a:r>
              <a:rPr sz="3000" spc="-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sz="3000" spc="-35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S</a:t>
            </a:r>
            <a:r>
              <a:rPr sz="3000" spc="-50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ISSI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endParaRPr sz="3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4686"/>
            <a:ext cx="6787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Analog</a:t>
            </a:r>
            <a:r>
              <a:rPr spc="-120" dirty="0"/>
              <a:t> </a:t>
            </a:r>
            <a:r>
              <a:rPr spc="-5" dirty="0"/>
              <a:t>to</a:t>
            </a:r>
            <a:r>
              <a:rPr spc="-110" dirty="0"/>
              <a:t> </a:t>
            </a:r>
            <a:r>
              <a:rPr spc="-35" dirty="0"/>
              <a:t>Analog</a:t>
            </a:r>
            <a:r>
              <a:rPr spc="-114" dirty="0"/>
              <a:t> </a:t>
            </a:r>
            <a:r>
              <a:rPr spc="-3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520" y="1171063"/>
            <a:ext cx="8594090" cy="4519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Analog-to-analog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conversion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or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analog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modulation</a:t>
            </a:r>
            <a:r>
              <a:rPr sz="2400" spc="-5" dirty="0">
                <a:latin typeface="Cambria Math"/>
                <a:cs typeface="Cambria Math"/>
              </a:rPr>
              <a:t>,</a:t>
            </a:r>
            <a:r>
              <a:rPr sz="2400" dirty="0">
                <a:latin typeface="Cambria Math"/>
                <a:cs typeface="Cambria Math"/>
              </a:rPr>
              <a:t> is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representation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92D050"/>
                </a:solidFill>
                <a:latin typeface="Cambria Math"/>
                <a:cs typeface="Cambria Math"/>
              </a:rPr>
              <a:t>analog</a:t>
            </a:r>
            <a:r>
              <a:rPr sz="2400" dirty="0">
                <a:solidFill>
                  <a:srgbClr val="92D05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92D050"/>
                </a:solidFill>
                <a:latin typeface="Cambria Math"/>
                <a:cs typeface="Cambria Math"/>
              </a:rPr>
              <a:t>information</a:t>
            </a:r>
            <a:r>
              <a:rPr sz="2400" dirty="0">
                <a:solidFill>
                  <a:srgbClr val="92D05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by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ambria Math"/>
                <a:cs typeface="Cambria Math"/>
              </a:rPr>
              <a:t>an</a:t>
            </a:r>
            <a:r>
              <a:rPr sz="240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ambria Math"/>
                <a:cs typeface="Cambria Math"/>
              </a:rPr>
              <a:t>analog</a:t>
            </a:r>
            <a:r>
              <a:rPr sz="2400" dirty="0">
                <a:solidFill>
                  <a:srgbClr val="00B0F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ambria Math"/>
                <a:cs typeface="Cambria Math"/>
              </a:rPr>
              <a:t>signal</a:t>
            </a:r>
            <a:r>
              <a:rPr sz="2400" spc="-5" dirty="0">
                <a:latin typeface="Cambria Math"/>
                <a:cs typeface="Cambria Math"/>
              </a:rPr>
              <a:t>.</a:t>
            </a:r>
            <a:r>
              <a:rPr sz="2400" spc="5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One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may ask </a:t>
            </a:r>
            <a:r>
              <a:rPr sz="2400" dirty="0">
                <a:latin typeface="Cambria Math"/>
                <a:cs typeface="Cambria Math"/>
              </a:rPr>
              <a:t>why we need to </a:t>
            </a:r>
            <a:r>
              <a:rPr sz="2400" spc="-5" dirty="0">
                <a:latin typeface="Cambria Math"/>
                <a:cs typeface="Cambria Math"/>
              </a:rPr>
              <a:t>modulate </a:t>
            </a:r>
            <a:r>
              <a:rPr sz="2400" dirty="0">
                <a:latin typeface="Cambria Math"/>
                <a:cs typeface="Cambria Math"/>
              </a:rPr>
              <a:t>an </a:t>
            </a:r>
            <a:r>
              <a:rPr sz="2400" spc="-5" dirty="0">
                <a:latin typeface="Cambria Math"/>
                <a:cs typeface="Cambria Math"/>
              </a:rPr>
              <a:t>analog </a:t>
            </a:r>
            <a:r>
              <a:rPr sz="2400" dirty="0">
                <a:latin typeface="Cambria Math"/>
                <a:cs typeface="Cambria Math"/>
              </a:rPr>
              <a:t>signal; it is </a:t>
            </a:r>
            <a:r>
              <a:rPr sz="2400" spc="-5" dirty="0">
                <a:latin typeface="Cambria Math"/>
                <a:cs typeface="Cambria Math"/>
              </a:rPr>
              <a:t>already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analog.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Modulation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is needed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if the medium is bandpass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nature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or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if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only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bandpass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channel</a:t>
            </a:r>
            <a:r>
              <a:rPr sz="2400" dirty="0">
                <a:latin typeface="Cambria Math"/>
                <a:cs typeface="Cambria Math"/>
              </a:rPr>
              <a:t> is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available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to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us.</a:t>
            </a:r>
            <a:endParaRPr sz="24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4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Cambria Math"/>
              <a:cs typeface="Cambria Math"/>
            </a:endParaRPr>
          </a:p>
          <a:p>
            <a:pPr marL="12700" algn="just">
              <a:lnSpc>
                <a:spcPct val="100000"/>
              </a:lnSpc>
            </a:pPr>
            <a:r>
              <a:rPr sz="25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Topics</a:t>
            </a:r>
            <a:r>
              <a:rPr sz="2500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500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discussed</a:t>
            </a:r>
            <a:r>
              <a:rPr sz="2500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500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in</a:t>
            </a:r>
            <a:r>
              <a:rPr sz="2500" u="heavy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500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this</a:t>
            </a:r>
            <a:r>
              <a:rPr sz="25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 </a:t>
            </a:r>
            <a:r>
              <a:rPr sz="2500" u="heavy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 Math"/>
                <a:cs typeface="Cambria Math"/>
              </a:rPr>
              <a:t>lesson:</a:t>
            </a:r>
            <a:endParaRPr sz="25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Cambria Math"/>
              <a:cs typeface="Cambria Math"/>
            </a:endParaRPr>
          </a:p>
          <a:p>
            <a:pPr marL="12700" marR="5678170" algn="just">
              <a:lnSpc>
                <a:spcPct val="100000"/>
              </a:lnSpc>
            </a:pPr>
            <a:r>
              <a:rPr sz="2400" spc="-20" dirty="0">
                <a:solidFill>
                  <a:srgbClr val="0033CC"/>
                </a:solidFill>
                <a:latin typeface="Cambria Math"/>
                <a:cs typeface="Cambria Math"/>
              </a:rPr>
              <a:t>Amplitude</a:t>
            </a:r>
            <a:r>
              <a:rPr sz="2400" spc="-100" dirty="0">
                <a:solidFill>
                  <a:srgbClr val="0033CC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ambria Math"/>
                <a:cs typeface="Cambria Math"/>
              </a:rPr>
              <a:t>Modulation </a:t>
            </a:r>
            <a:r>
              <a:rPr sz="2400" spc="-515" dirty="0">
                <a:solidFill>
                  <a:srgbClr val="0033CC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0033CC"/>
                </a:solidFill>
                <a:latin typeface="Cambria Math"/>
                <a:cs typeface="Cambria Math"/>
              </a:rPr>
              <a:t>F</a:t>
            </a:r>
            <a:r>
              <a:rPr sz="2400" spc="-45" dirty="0">
                <a:solidFill>
                  <a:srgbClr val="0033CC"/>
                </a:solidFill>
                <a:latin typeface="Cambria Math"/>
                <a:cs typeface="Cambria Math"/>
              </a:rPr>
              <a:t>r</a:t>
            </a:r>
            <a:r>
              <a:rPr sz="2400" spc="-20" dirty="0">
                <a:solidFill>
                  <a:srgbClr val="0033CC"/>
                </a:solidFill>
                <a:latin typeface="Cambria Math"/>
                <a:cs typeface="Cambria Math"/>
              </a:rPr>
              <a:t>e</a:t>
            </a:r>
            <a:r>
              <a:rPr sz="2400" spc="-15" dirty="0">
                <a:solidFill>
                  <a:srgbClr val="0033CC"/>
                </a:solidFill>
                <a:latin typeface="Cambria Math"/>
                <a:cs typeface="Cambria Math"/>
              </a:rPr>
              <a:t>q</a:t>
            </a:r>
            <a:r>
              <a:rPr sz="2400" spc="-30" dirty="0">
                <a:solidFill>
                  <a:srgbClr val="0033CC"/>
                </a:solidFill>
                <a:latin typeface="Cambria Math"/>
                <a:cs typeface="Cambria Math"/>
              </a:rPr>
              <a:t>u</a:t>
            </a:r>
            <a:r>
              <a:rPr sz="2400" spc="-20" dirty="0">
                <a:solidFill>
                  <a:srgbClr val="0033CC"/>
                </a:solidFill>
                <a:latin typeface="Cambria Math"/>
                <a:cs typeface="Cambria Math"/>
              </a:rPr>
              <a:t>e</a:t>
            </a:r>
            <a:r>
              <a:rPr sz="2400" spc="-30" dirty="0">
                <a:solidFill>
                  <a:srgbClr val="0033CC"/>
                </a:solidFill>
                <a:latin typeface="Cambria Math"/>
                <a:cs typeface="Cambria Math"/>
              </a:rPr>
              <a:t>n</a:t>
            </a:r>
            <a:r>
              <a:rPr sz="2400" spc="-15" dirty="0">
                <a:solidFill>
                  <a:srgbClr val="0033CC"/>
                </a:solidFill>
                <a:latin typeface="Cambria Math"/>
                <a:cs typeface="Cambria Math"/>
              </a:rPr>
              <a:t>c</a:t>
            </a:r>
            <a:r>
              <a:rPr sz="2400" dirty="0">
                <a:solidFill>
                  <a:srgbClr val="0033CC"/>
                </a:solidFill>
                <a:latin typeface="Cambria Math"/>
                <a:cs typeface="Cambria Math"/>
              </a:rPr>
              <a:t>y</a:t>
            </a:r>
            <a:r>
              <a:rPr sz="2400" spc="-70" dirty="0">
                <a:solidFill>
                  <a:srgbClr val="0033CC"/>
                </a:solidFill>
                <a:latin typeface="Cambria Math"/>
                <a:cs typeface="Cambria Math"/>
              </a:rPr>
              <a:t> </a:t>
            </a:r>
            <a:r>
              <a:rPr sz="2400" spc="-15" dirty="0">
                <a:solidFill>
                  <a:srgbClr val="0033CC"/>
                </a:solidFill>
                <a:latin typeface="Cambria Math"/>
                <a:cs typeface="Cambria Math"/>
              </a:rPr>
              <a:t>M</a:t>
            </a:r>
            <a:r>
              <a:rPr sz="2400" dirty="0">
                <a:solidFill>
                  <a:srgbClr val="0033CC"/>
                </a:solidFill>
                <a:latin typeface="Cambria Math"/>
                <a:cs typeface="Cambria Math"/>
              </a:rPr>
              <a:t>o</a:t>
            </a:r>
            <a:r>
              <a:rPr sz="2400" spc="-25" dirty="0">
                <a:solidFill>
                  <a:srgbClr val="0033CC"/>
                </a:solidFill>
                <a:latin typeface="Cambria Math"/>
                <a:cs typeface="Cambria Math"/>
              </a:rPr>
              <a:t>d</a:t>
            </a:r>
            <a:r>
              <a:rPr sz="2400" spc="-15" dirty="0">
                <a:solidFill>
                  <a:srgbClr val="0033CC"/>
                </a:solidFill>
                <a:latin typeface="Cambria Math"/>
                <a:cs typeface="Cambria Math"/>
              </a:rPr>
              <a:t>u</a:t>
            </a:r>
            <a:r>
              <a:rPr sz="2400" spc="-20" dirty="0">
                <a:solidFill>
                  <a:srgbClr val="0033CC"/>
                </a:solidFill>
                <a:latin typeface="Cambria Math"/>
                <a:cs typeface="Cambria Math"/>
              </a:rPr>
              <a:t>la</a:t>
            </a:r>
            <a:r>
              <a:rPr sz="2400" spc="-25" dirty="0">
                <a:solidFill>
                  <a:srgbClr val="0033CC"/>
                </a:solidFill>
                <a:latin typeface="Cambria Math"/>
                <a:cs typeface="Cambria Math"/>
              </a:rPr>
              <a:t>t</a:t>
            </a:r>
            <a:r>
              <a:rPr sz="2400" dirty="0">
                <a:solidFill>
                  <a:srgbClr val="0033CC"/>
                </a:solidFill>
                <a:latin typeface="Cambria Math"/>
                <a:cs typeface="Cambria Math"/>
              </a:rPr>
              <a:t>i</a:t>
            </a:r>
            <a:r>
              <a:rPr sz="2400" spc="-35" dirty="0">
                <a:solidFill>
                  <a:srgbClr val="0033CC"/>
                </a:solidFill>
                <a:latin typeface="Cambria Math"/>
                <a:cs typeface="Cambria Math"/>
              </a:rPr>
              <a:t>o</a:t>
            </a:r>
            <a:r>
              <a:rPr sz="2400" dirty="0">
                <a:solidFill>
                  <a:srgbClr val="0033CC"/>
                </a:solidFill>
                <a:latin typeface="Cambria Math"/>
                <a:cs typeface="Cambria Math"/>
              </a:rPr>
              <a:t>n  </a:t>
            </a:r>
            <a:r>
              <a:rPr sz="2400" spc="-10" dirty="0">
                <a:solidFill>
                  <a:srgbClr val="0033CC"/>
                </a:solidFill>
                <a:latin typeface="Cambria Math"/>
                <a:cs typeface="Cambria Math"/>
              </a:rPr>
              <a:t>Phase</a:t>
            </a:r>
            <a:r>
              <a:rPr sz="2400" spc="-65" dirty="0">
                <a:solidFill>
                  <a:srgbClr val="0033CC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ambria Math"/>
                <a:cs typeface="Cambria Math"/>
              </a:rPr>
              <a:t>Modulation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/>
        </p:nvSpPr>
        <p:spPr>
          <a:xfrm>
            <a:off x="2362200" y="6445846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5524"/>
            <a:ext cx="80016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Types</a:t>
            </a:r>
            <a:r>
              <a:rPr sz="4000" spc="-95" dirty="0"/>
              <a:t> </a:t>
            </a:r>
            <a:r>
              <a:rPr sz="4000" spc="-15" dirty="0"/>
              <a:t>of</a:t>
            </a:r>
            <a:r>
              <a:rPr sz="4000" spc="-55" dirty="0"/>
              <a:t> </a:t>
            </a:r>
            <a:r>
              <a:rPr sz="4000" spc="-35" dirty="0"/>
              <a:t>analog-to-analog</a:t>
            </a:r>
            <a:r>
              <a:rPr sz="4000" spc="-100" dirty="0"/>
              <a:t> </a:t>
            </a:r>
            <a:r>
              <a:rPr sz="4000" spc="-35" dirty="0"/>
              <a:t>conversion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9" y="1900554"/>
            <a:ext cx="7265095" cy="187136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12"/>
          <p:cNvSpPr txBox="1">
            <a:spLocks noGrp="1"/>
          </p:cNvSpPr>
          <p:nvPr/>
        </p:nvSpPr>
        <p:spPr>
          <a:xfrm>
            <a:off x="2514600" y="6433336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4686"/>
            <a:ext cx="6680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Amplitude</a:t>
            </a:r>
            <a:r>
              <a:rPr spc="-140" dirty="0"/>
              <a:t> </a:t>
            </a:r>
            <a:r>
              <a:rPr spc="-35" dirty="0"/>
              <a:t>Modulation</a:t>
            </a:r>
            <a:r>
              <a:rPr spc="-135" dirty="0"/>
              <a:t> </a:t>
            </a:r>
            <a:r>
              <a:rPr spc="-35" dirty="0"/>
              <a:t>(AM)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918" y="962405"/>
            <a:ext cx="85832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In AM </a:t>
            </a:r>
            <a:r>
              <a:rPr sz="2400" spc="-5" dirty="0">
                <a:latin typeface="Cambria Math"/>
                <a:cs typeface="Cambria Math"/>
              </a:rPr>
              <a:t>transmission, </a:t>
            </a:r>
            <a:r>
              <a:rPr sz="2400" spc="-10" dirty="0">
                <a:latin typeface="Cambria Math"/>
                <a:cs typeface="Cambria Math"/>
              </a:rPr>
              <a:t>the </a:t>
            </a:r>
            <a:r>
              <a:rPr sz="2400" spc="-5" dirty="0">
                <a:solidFill>
                  <a:srgbClr val="00B050"/>
                </a:solidFill>
                <a:latin typeface="Cambria Math"/>
                <a:cs typeface="Cambria Math"/>
              </a:rPr>
              <a:t>carrier </a:t>
            </a:r>
            <a:r>
              <a:rPr sz="2400" dirty="0">
                <a:solidFill>
                  <a:srgbClr val="00B050"/>
                </a:solidFill>
                <a:latin typeface="Cambria Math"/>
                <a:cs typeface="Cambria Math"/>
              </a:rPr>
              <a:t>signal </a:t>
            </a:r>
            <a:r>
              <a:rPr sz="2400" dirty="0">
                <a:latin typeface="Cambria Math"/>
                <a:cs typeface="Cambria Math"/>
              </a:rPr>
              <a:t>is </a:t>
            </a:r>
            <a:r>
              <a:rPr sz="2400" spc="-5" dirty="0">
                <a:solidFill>
                  <a:srgbClr val="0070C0"/>
                </a:solidFill>
                <a:latin typeface="Cambria Math"/>
                <a:cs typeface="Cambria Math"/>
              </a:rPr>
              <a:t>modulated </a:t>
            </a:r>
            <a:r>
              <a:rPr sz="2400" spc="5" dirty="0">
                <a:latin typeface="Cambria Math"/>
                <a:cs typeface="Cambria Math"/>
              </a:rPr>
              <a:t>so </a:t>
            </a:r>
            <a:r>
              <a:rPr sz="2400" spc="-5" dirty="0">
                <a:latin typeface="Cambria Math"/>
                <a:cs typeface="Cambria Math"/>
              </a:rPr>
              <a:t>that </a:t>
            </a:r>
            <a:r>
              <a:rPr sz="2400" dirty="0">
                <a:latin typeface="Cambria Math"/>
                <a:cs typeface="Cambria Math"/>
              </a:rPr>
              <a:t>its 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amplitude </a:t>
            </a:r>
            <a:r>
              <a:rPr sz="2400" dirty="0">
                <a:latin typeface="Cambria Math"/>
                <a:cs typeface="Cambria Math"/>
              </a:rPr>
              <a:t>varies </a:t>
            </a:r>
            <a:r>
              <a:rPr sz="2400" spc="-5" dirty="0">
                <a:latin typeface="Cambria Math"/>
                <a:cs typeface="Cambria Math"/>
              </a:rPr>
              <a:t>with the changing amplitudes of the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modulating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signal</a:t>
            </a:r>
            <a:r>
              <a:rPr sz="2400" dirty="0">
                <a:latin typeface="Cambria Math"/>
                <a:cs typeface="Cambria Math"/>
              </a:rPr>
              <a:t>. The </a:t>
            </a:r>
            <a:r>
              <a:rPr sz="2400" dirty="0">
                <a:solidFill>
                  <a:srgbClr val="00B050"/>
                </a:solidFill>
                <a:latin typeface="Cambria Math"/>
                <a:cs typeface="Cambria Math"/>
              </a:rPr>
              <a:t>frequency </a:t>
            </a:r>
            <a:r>
              <a:rPr sz="2400" spc="-5" dirty="0">
                <a:solidFill>
                  <a:srgbClr val="00B050"/>
                </a:solidFill>
                <a:latin typeface="Cambria Math"/>
                <a:cs typeface="Cambria Math"/>
              </a:rPr>
              <a:t>and phase </a:t>
            </a:r>
            <a:r>
              <a:rPr sz="2400" dirty="0">
                <a:solidFill>
                  <a:srgbClr val="00B050"/>
                </a:solidFill>
                <a:latin typeface="Cambria Math"/>
                <a:cs typeface="Cambria Math"/>
              </a:rPr>
              <a:t>of </a:t>
            </a:r>
            <a:r>
              <a:rPr sz="2400" spc="-5" dirty="0">
                <a:solidFill>
                  <a:srgbClr val="00B050"/>
                </a:solidFill>
                <a:latin typeface="Cambria Math"/>
                <a:cs typeface="Cambria Math"/>
              </a:rPr>
              <a:t>the carrier </a:t>
            </a:r>
            <a:r>
              <a:rPr sz="2400" dirty="0">
                <a:solidFill>
                  <a:srgbClr val="00B050"/>
                </a:solidFill>
                <a:latin typeface="Cambria Math"/>
                <a:cs typeface="Cambria Math"/>
              </a:rPr>
              <a:t>remain </a:t>
            </a:r>
            <a:r>
              <a:rPr sz="2400" spc="-5" dirty="0">
                <a:solidFill>
                  <a:srgbClr val="00B050"/>
                </a:solidFill>
                <a:latin typeface="Cambria Math"/>
                <a:cs typeface="Cambria Math"/>
              </a:rPr>
              <a:t>the </a:t>
            </a:r>
            <a:r>
              <a:rPr sz="2400" dirty="0">
                <a:solidFill>
                  <a:srgbClr val="00B050"/>
                </a:solidFill>
                <a:latin typeface="Cambria Math"/>
                <a:cs typeface="Cambria Math"/>
              </a:rPr>
              <a:t>same</a:t>
            </a:r>
            <a:r>
              <a:rPr sz="2400" dirty="0">
                <a:latin typeface="Cambria Math"/>
                <a:cs typeface="Cambria Math"/>
              </a:rPr>
              <a:t>; 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only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amplitude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changes</a:t>
            </a:r>
            <a:r>
              <a:rPr sz="2400" dirty="0">
                <a:latin typeface="Cambria Math"/>
                <a:cs typeface="Cambria Math"/>
              </a:rPr>
              <a:t> to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follow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variations</a:t>
            </a:r>
            <a:r>
              <a:rPr sz="2400" dirty="0">
                <a:latin typeface="Cambria Math"/>
                <a:cs typeface="Cambria Math"/>
              </a:rPr>
              <a:t> in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 information.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00" y="2598468"/>
            <a:ext cx="8763000" cy="3688079"/>
            <a:chOff x="152400" y="2598468"/>
            <a:chExt cx="8763000" cy="3688079"/>
          </a:xfrm>
        </p:grpSpPr>
        <p:sp>
          <p:nvSpPr>
            <p:cNvPr id="7" name="object 7"/>
            <p:cNvSpPr/>
            <p:nvPr/>
          </p:nvSpPr>
          <p:spPr>
            <a:xfrm>
              <a:off x="152400" y="6248399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2598468"/>
              <a:ext cx="5691936" cy="357242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5.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object 12"/>
          <p:cNvSpPr txBox="1">
            <a:spLocks noGrp="1"/>
          </p:cNvSpPr>
          <p:nvPr/>
        </p:nvSpPr>
        <p:spPr>
          <a:xfrm>
            <a:off x="2514600" y="6436367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53" y="401777"/>
            <a:ext cx="46551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AM</a:t>
            </a:r>
            <a:r>
              <a:rPr spc="-114" dirty="0"/>
              <a:t> </a:t>
            </a:r>
            <a:r>
              <a:rPr spc="-30" dirty="0"/>
              <a:t>Band</a:t>
            </a:r>
            <a:r>
              <a:rPr spc="-114" dirty="0"/>
              <a:t> </a:t>
            </a:r>
            <a:r>
              <a:rPr spc="-35" dirty="0"/>
              <a:t>Allocation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49" y="2539023"/>
            <a:ext cx="8119216" cy="12606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62009" y="6389958"/>
            <a:ext cx="3790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5</a:t>
            </a:r>
            <a:r>
              <a:rPr sz="2000" b="1" spc="-10" dirty="0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12"/>
          <p:cNvSpPr txBox="1">
            <a:spLocks noGrp="1"/>
          </p:cNvSpPr>
          <p:nvPr/>
        </p:nvSpPr>
        <p:spPr>
          <a:xfrm>
            <a:off x="2362200" y="6455130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4686"/>
            <a:ext cx="66548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Frequency</a:t>
            </a:r>
            <a:r>
              <a:rPr spc="-140" dirty="0"/>
              <a:t> </a:t>
            </a:r>
            <a:r>
              <a:rPr spc="-35" dirty="0"/>
              <a:t>Modulation</a:t>
            </a:r>
            <a:r>
              <a:rPr spc="-130" dirty="0"/>
              <a:t> </a:t>
            </a:r>
            <a:r>
              <a:rPr spc="-30" dirty="0"/>
              <a:t>(FM)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918" y="962406"/>
            <a:ext cx="858520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In </a:t>
            </a:r>
            <a:r>
              <a:rPr sz="2000" dirty="0">
                <a:latin typeface="Cambria Math"/>
                <a:cs typeface="Cambria Math"/>
              </a:rPr>
              <a:t>FM </a:t>
            </a:r>
            <a:r>
              <a:rPr sz="2000" spc="-5" dirty="0">
                <a:latin typeface="Cambria Math"/>
                <a:cs typeface="Cambria Math"/>
              </a:rPr>
              <a:t>transmission,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frequency </a:t>
            </a:r>
            <a:r>
              <a:rPr sz="2000" dirty="0">
                <a:latin typeface="Cambria Math"/>
                <a:cs typeface="Cambria Math"/>
              </a:rPr>
              <a:t>of the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carrier signal </a:t>
            </a:r>
            <a:r>
              <a:rPr sz="2000" spc="-5" dirty="0">
                <a:latin typeface="Cambria Math"/>
                <a:cs typeface="Cambria Math"/>
              </a:rPr>
              <a:t>is </a:t>
            </a:r>
            <a:r>
              <a:rPr sz="2000" spc="-5" dirty="0">
                <a:solidFill>
                  <a:srgbClr val="0070C0"/>
                </a:solidFill>
                <a:latin typeface="Cambria Math"/>
                <a:cs typeface="Cambria Math"/>
              </a:rPr>
              <a:t>modulated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to </a:t>
            </a:r>
            <a:r>
              <a:rPr sz="2000" spc="-5" dirty="0">
                <a:latin typeface="Cambria Math"/>
                <a:cs typeface="Cambria Math"/>
              </a:rPr>
              <a:t>follow </a:t>
            </a:r>
            <a:r>
              <a:rPr sz="2000" dirty="0">
                <a:latin typeface="Cambria Math"/>
                <a:cs typeface="Cambria Math"/>
              </a:rPr>
              <a:t> the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changing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voltage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level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(amplitude)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of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modulating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signal</a:t>
            </a:r>
            <a:r>
              <a:rPr sz="2000" spc="-5" dirty="0">
                <a:latin typeface="Cambria Math"/>
                <a:cs typeface="Cambria Math"/>
              </a:rPr>
              <a:t>.</a:t>
            </a:r>
            <a:r>
              <a:rPr sz="2000" dirty="0">
                <a:latin typeface="Cambria Math"/>
                <a:cs typeface="Cambria Math"/>
              </a:rPr>
              <a:t> The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peak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amplitude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and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phase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of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the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carrier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signal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remain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constant,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but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as</a:t>
            </a:r>
            <a:r>
              <a:rPr sz="2000" spc="44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 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amplitude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of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information</a:t>
            </a:r>
            <a:r>
              <a:rPr sz="2000" spc="-5" dirty="0">
                <a:latin typeface="Cambria Math"/>
                <a:cs typeface="Cambria Math"/>
              </a:rPr>
              <a:t> signal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changes,</a:t>
            </a:r>
            <a:r>
              <a:rPr sz="2000" dirty="0">
                <a:latin typeface="Cambria Math"/>
                <a:cs typeface="Cambria Math"/>
              </a:rPr>
              <a:t> the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frequency</a:t>
            </a:r>
            <a:r>
              <a:rPr sz="2000" dirty="0">
                <a:latin typeface="Cambria Math"/>
                <a:cs typeface="Cambria Math"/>
              </a:rPr>
              <a:t> of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carrier </a:t>
            </a:r>
            <a:r>
              <a:rPr sz="2000" dirty="0">
                <a:latin typeface="Cambria Math"/>
                <a:cs typeface="Cambria Math"/>
              </a:rPr>
              <a:t> changes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correspondingly.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00" y="5468111"/>
            <a:ext cx="8763000" cy="818515"/>
            <a:chOff x="152400" y="5468111"/>
            <a:chExt cx="8763000" cy="818515"/>
          </a:xfrm>
        </p:grpSpPr>
        <p:sp>
          <p:nvSpPr>
            <p:cNvPr id="7" name="object 7"/>
            <p:cNvSpPr/>
            <p:nvPr/>
          </p:nvSpPr>
          <p:spPr>
            <a:xfrm>
              <a:off x="152400" y="6248399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411" y="5468111"/>
              <a:ext cx="7124700" cy="722376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1160" y="2573997"/>
            <a:ext cx="5692793" cy="27703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97722" y="6445846"/>
            <a:ext cx="2387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5.6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/>
        </p:nvSpPr>
        <p:spPr>
          <a:xfrm>
            <a:off x="2133600" y="6436367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53" y="401777"/>
            <a:ext cx="4608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FM</a:t>
            </a:r>
            <a:r>
              <a:rPr spc="-110" dirty="0"/>
              <a:t> </a:t>
            </a:r>
            <a:r>
              <a:rPr spc="-30" dirty="0"/>
              <a:t>Band</a:t>
            </a:r>
            <a:r>
              <a:rPr spc="-114" dirty="0"/>
              <a:t> </a:t>
            </a:r>
            <a:r>
              <a:rPr spc="-35" dirty="0"/>
              <a:t>Allocation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39" y="2572076"/>
            <a:ext cx="8299848" cy="10897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71509" y="6436316"/>
            <a:ext cx="37909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5</a:t>
            </a:r>
            <a:r>
              <a:rPr sz="2000" b="1" spc="-10" dirty="0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12"/>
          <p:cNvSpPr txBox="1">
            <a:spLocks noGrp="1"/>
          </p:cNvSpPr>
          <p:nvPr/>
        </p:nvSpPr>
        <p:spPr>
          <a:xfrm>
            <a:off x="2676895" y="6412037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4686"/>
            <a:ext cx="5574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Phase</a:t>
            </a:r>
            <a:r>
              <a:rPr spc="-135" dirty="0"/>
              <a:t> </a:t>
            </a:r>
            <a:r>
              <a:rPr spc="-35" dirty="0"/>
              <a:t>Modulation</a:t>
            </a:r>
            <a:r>
              <a:rPr spc="-130" dirty="0"/>
              <a:t> </a:t>
            </a:r>
            <a:r>
              <a:rPr spc="-35" dirty="0"/>
              <a:t>(PM)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918" y="962406"/>
            <a:ext cx="858520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2000" spc="-5" dirty="0">
                <a:latin typeface="Cambria Math"/>
                <a:cs typeface="Cambria Math"/>
              </a:rPr>
              <a:t>In </a:t>
            </a:r>
            <a:r>
              <a:rPr sz="2000" dirty="0">
                <a:latin typeface="Cambria Math"/>
                <a:cs typeface="Cambria Math"/>
              </a:rPr>
              <a:t>PM </a:t>
            </a:r>
            <a:r>
              <a:rPr sz="2000" spc="-5" dirty="0">
                <a:latin typeface="Cambria Math"/>
                <a:cs typeface="Cambria Math"/>
              </a:rPr>
              <a:t>transmission,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phase of the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carrier signal </a:t>
            </a:r>
            <a:r>
              <a:rPr sz="2000" spc="-5" dirty="0">
                <a:latin typeface="Cambria Math"/>
                <a:cs typeface="Cambria Math"/>
              </a:rPr>
              <a:t>is </a:t>
            </a:r>
            <a:r>
              <a:rPr sz="2000" spc="-5" dirty="0">
                <a:solidFill>
                  <a:srgbClr val="0070C0"/>
                </a:solidFill>
                <a:latin typeface="Cambria Math"/>
                <a:cs typeface="Cambria Math"/>
              </a:rPr>
              <a:t>modulate</a:t>
            </a:r>
            <a:r>
              <a:rPr sz="2000" spc="-5" dirty="0">
                <a:latin typeface="Cambria Math"/>
                <a:cs typeface="Cambria Math"/>
              </a:rPr>
              <a:t>d to follow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changing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voltage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level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(amplitude)</a:t>
            </a:r>
            <a:r>
              <a:rPr sz="2000" spc="-5" dirty="0">
                <a:latin typeface="Cambria Math"/>
                <a:cs typeface="Cambria Math"/>
              </a:rPr>
              <a:t> of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modulating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signal</a:t>
            </a:r>
            <a:r>
              <a:rPr sz="2000" spc="-5" dirty="0">
                <a:latin typeface="Cambria Math"/>
                <a:cs typeface="Cambria Math"/>
              </a:rPr>
              <a:t>.</a:t>
            </a:r>
            <a:r>
              <a:rPr sz="2000" dirty="0">
                <a:latin typeface="Cambria Math"/>
                <a:cs typeface="Cambria Math"/>
              </a:rPr>
              <a:t> The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peak 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amplitude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Cambria Math"/>
                <a:cs typeface="Cambria Math"/>
              </a:rPr>
              <a:t>and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 frequency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of</a:t>
            </a:r>
            <a:r>
              <a:rPr sz="2000" spc="5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the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carrier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signal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Cambria Math"/>
                <a:cs typeface="Cambria Math"/>
              </a:rPr>
              <a:t>remain</a:t>
            </a:r>
            <a:r>
              <a:rPr sz="2000" spc="-5" dirty="0">
                <a:solidFill>
                  <a:srgbClr val="00B050"/>
                </a:solidFill>
                <a:latin typeface="Cambria Math"/>
                <a:cs typeface="Cambria Math"/>
              </a:rPr>
              <a:t> constant,</a:t>
            </a:r>
            <a:r>
              <a:rPr sz="2000" dirty="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but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as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amplitude of the </a:t>
            </a:r>
            <a:r>
              <a:rPr sz="2000" spc="-10" dirty="0">
                <a:latin typeface="Cambria Math"/>
                <a:cs typeface="Cambria Math"/>
              </a:rPr>
              <a:t>information </a:t>
            </a:r>
            <a:r>
              <a:rPr sz="2000" spc="-5" dirty="0">
                <a:latin typeface="Cambria Math"/>
                <a:cs typeface="Cambria Math"/>
              </a:rPr>
              <a:t>signal changes,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phase of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carrier changes 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correspondingly.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2500" y="2491739"/>
            <a:ext cx="7239000" cy="3657600"/>
            <a:chOff x="952500" y="2491739"/>
            <a:chExt cx="7239000" cy="3657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300" y="2491739"/>
              <a:ext cx="5791200" cy="27172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5230367"/>
              <a:ext cx="7239000" cy="9189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197722" y="6445846"/>
            <a:ext cx="2387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5.8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/>
        </p:nvSpPr>
        <p:spPr>
          <a:xfrm>
            <a:off x="2634932" y="6387163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888888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66900"/>
            <a:ext cx="8229600" cy="3991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333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DATA COMMUNICATION</vt:lpstr>
      <vt:lpstr>Analog to Analog Conversion</vt:lpstr>
      <vt:lpstr>Types of analog-to-analog conversion</vt:lpstr>
      <vt:lpstr>Amplitude Modulation (AM)</vt:lpstr>
      <vt:lpstr>AM Band Allocation</vt:lpstr>
      <vt:lpstr>Frequency Modulation (FM)</vt:lpstr>
      <vt:lpstr>FM Band Allocation</vt:lpstr>
      <vt:lpstr>Phase Modulation (PM)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 cse 225/233</dc:title>
  <dc:creator>Narayan Ranjan Chakraborty</dc:creator>
  <cp:lastModifiedBy>DIU</cp:lastModifiedBy>
  <cp:revision>10</cp:revision>
  <dcterms:created xsi:type="dcterms:W3CDTF">2021-05-22T07:54:35Z</dcterms:created>
  <dcterms:modified xsi:type="dcterms:W3CDTF">2021-08-16T17:42:51Z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