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spc="-5" dirty="0"/>
              <a:t>NRC,</a:t>
            </a:r>
            <a:r>
              <a:rPr spc="-10" dirty="0"/>
              <a:t> </a:t>
            </a:r>
            <a:r>
              <a:rPr spc="-2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spc="-5" dirty="0"/>
              <a:t>NRC,</a:t>
            </a:r>
            <a:r>
              <a:rPr spc="-10" dirty="0"/>
              <a:t> </a:t>
            </a:r>
            <a:r>
              <a:rPr spc="-2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spc="-5" dirty="0"/>
              <a:t>NRC,</a:t>
            </a:r>
            <a:r>
              <a:rPr spc="-10" dirty="0"/>
              <a:t> </a:t>
            </a:r>
            <a:r>
              <a:rPr spc="-25" dirty="0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spc="-5" dirty="0"/>
              <a:t>NRC,</a:t>
            </a:r>
            <a:r>
              <a:rPr spc="-10" dirty="0"/>
              <a:t> </a:t>
            </a:r>
            <a:r>
              <a:rPr spc="-25" dirty="0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spc="-5" dirty="0"/>
              <a:t>NRC,</a:t>
            </a:r>
            <a:r>
              <a:rPr spc="-10" dirty="0"/>
              <a:t> </a:t>
            </a:r>
            <a:r>
              <a:rPr spc="-25" dirty="0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2148" y="1320545"/>
            <a:ext cx="5759703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D00AE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918" y="1081227"/>
            <a:ext cx="8570163" cy="1831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spc="-5" dirty="0"/>
              <a:t>NRC,</a:t>
            </a:r>
            <a:r>
              <a:rPr spc="-10" dirty="0"/>
              <a:t> </a:t>
            </a:r>
            <a:r>
              <a:rPr spc="-2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727" y="6492825"/>
            <a:ext cx="250825" cy="156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0">
              <a:lnSpc>
                <a:spcPct val="100000"/>
              </a:lnSpc>
              <a:spcBef>
                <a:spcPts val="105"/>
              </a:spcBef>
            </a:pPr>
            <a:r>
              <a:rPr spc="-180" dirty="0"/>
              <a:t>D</a:t>
            </a:r>
            <a:r>
              <a:rPr spc="-300" dirty="0"/>
              <a:t>A</a:t>
            </a:r>
            <a:r>
              <a:rPr spc="-395" dirty="0"/>
              <a:t>T</a:t>
            </a:r>
            <a:r>
              <a:rPr dirty="0"/>
              <a:t>A</a:t>
            </a:r>
            <a:r>
              <a:rPr spc="-105" dirty="0"/>
              <a:t> </a:t>
            </a:r>
            <a:r>
              <a:rPr spc="-60" dirty="0"/>
              <a:t>C</a:t>
            </a:r>
            <a:r>
              <a:rPr spc="-50" dirty="0"/>
              <a:t>O</a:t>
            </a:r>
            <a:r>
              <a:rPr spc="-65" dirty="0"/>
              <a:t>MM</a:t>
            </a:r>
            <a:r>
              <a:rPr spc="-60" dirty="0"/>
              <a:t>UN</a:t>
            </a:r>
            <a:r>
              <a:rPr spc="-25" dirty="0"/>
              <a:t>I</a:t>
            </a:r>
            <a:r>
              <a:rPr spc="-60" dirty="0"/>
              <a:t>C</a:t>
            </a:r>
            <a:r>
              <a:rPr spc="-325" dirty="0"/>
              <a:t>A</a:t>
            </a:r>
            <a:r>
              <a:rPr spc="-60" dirty="0"/>
              <a:t>T</a:t>
            </a:r>
            <a:r>
              <a:rPr spc="-25" dirty="0"/>
              <a:t>I</a:t>
            </a:r>
            <a:r>
              <a:rPr spc="-50" dirty="0"/>
              <a:t>O</a:t>
            </a:r>
            <a:r>
              <a:rPr dirty="0"/>
              <a:t>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00501" y="2527807"/>
            <a:ext cx="3146425" cy="175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5"/>
              </a:spcBef>
            </a:pPr>
            <a:r>
              <a:rPr sz="4400" spc="-35" dirty="0">
                <a:solidFill>
                  <a:srgbClr val="0D00AE"/>
                </a:solidFill>
                <a:latin typeface="Cambria Math"/>
                <a:cs typeface="Cambria Math"/>
              </a:rPr>
              <a:t>CSE</a:t>
            </a:r>
            <a:r>
              <a:rPr sz="4400" spc="-195" dirty="0">
                <a:solidFill>
                  <a:srgbClr val="0D00AE"/>
                </a:solidFill>
                <a:latin typeface="Cambria Math"/>
                <a:cs typeface="Cambria Math"/>
              </a:rPr>
              <a:t> </a:t>
            </a:r>
            <a:r>
              <a:rPr sz="4400" spc="-35" dirty="0">
                <a:solidFill>
                  <a:srgbClr val="0D00AE"/>
                </a:solidFill>
                <a:latin typeface="Cambria Math"/>
                <a:cs typeface="Cambria Math"/>
              </a:rPr>
              <a:t>225/233</a:t>
            </a:r>
            <a:endParaRPr sz="4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3000" spc="-35" dirty="0">
                <a:solidFill>
                  <a:srgbClr val="FF0000"/>
                </a:solidFill>
                <a:latin typeface="Cambria Math"/>
                <a:cs typeface="Cambria Math"/>
              </a:rPr>
              <a:t>WEE</a:t>
            </a:r>
            <a:r>
              <a:rPr sz="3000" spc="-45" dirty="0">
                <a:solidFill>
                  <a:srgbClr val="FF0000"/>
                </a:solidFill>
                <a:latin typeface="Cambria Math"/>
                <a:cs typeface="Cambria Math"/>
              </a:rPr>
              <a:t>K</a:t>
            </a:r>
            <a:r>
              <a:rPr sz="3000" spc="-10" dirty="0">
                <a:solidFill>
                  <a:srgbClr val="FF0000"/>
                </a:solidFill>
                <a:latin typeface="Cambria Math"/>
                <a:cs typeface="Cambria Math"/>
              </a:rPr>
              <a:t>-</a:t>
            </a:r>
            <a:r>
              <a:rPr sz="3000" spc="-45" dirty="0">
                <a:solidFill>
                  <a:srgbClr val="FF0000"/>
                </a:solidFill>
                <a:latin typeface="Cambria Math"/>
                <a:cs typeface="Cambria Math"/>
              </a:rPr>
              <a:t>5</a:t>
            </a: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3000" spc="-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mbria Math"/>
                <a:cs typeface="Cambria Math"/>
              </a:rPr>
              <a:t>L</a:t>
            </a: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ESS</a:t>
            </a:r>
            <a:r>
              <a:rPr sz="3000" spc="-45" dirty="0">
                <a:solidFill>
                  <a:srgbClr val="FF0000"/>
                </a:solidFill>
                <a:latin typeface="Cambria Math"/>
                <a:cs typeface="Cambria Math"/>
              </a:rPr>
              <a:t>O</a:t>
            </a:r>
            <a:r>
              <a:rPr sz="3000" spc="-50" dirty="0">
                <a:solidFill>
                  <a:srgbClr val="FF0000"/>
                </a:solidFill>
                <a:latin typeface="Cambria Math"/>
                <a:cs typeface="Cambria Math"/>
              </a:rPr>
              <a:t>N</a:t>
            </a: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-</a:t>
            </a: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endParaRPr sz="3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64638" y="4927091"/>
            <a:ext cx="4027170" cy="448309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54"/>
              </a:lnSpc>
            </a:pP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3000" spc="-90" dirty="0">
                <a:solidFill>
                  <a:srgbClr val="FF0000"/>
                </a:solidFill>
                <a:latin typeface="Cambria Math"/>
                <a:cs typeface="Cambria Math"/>
              </a:rPr>
              <a:t>N</a:t>
            </a: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3000" spc="-50" dirty="0">
                <a:solidFill>
                  <a:srgbClr val="FF0000"/>
                </a:solidFill>
                <a:latin typeface="Cambria Math"/>
                <a:cs typeface="Cambria Math"/>
              </a:rPr>
              <a:t>L</a:t>
            </a:r>
            <a:r>
              <a:rPr sz="3000" spc="-45" dirty="0">
                <a:solidFill>
                  <a:srgbClr val="FF0000"/>
                </a:solidFill>
                <a:latin typeface="Cambria Math"/>
                <a:cs typeface="Cambria Math"/>
              </a:rPr>
              <a:t>O</a:t>
            </a: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G</a:t>
            </a:r>
            <a:r>
              <a:rPr sz="3000" spc="-8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-15" dirty="0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sz="3000" spc="-20" dirty="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sz="3000" spc="-35" dirty="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sz="3000" spc="-45" dirty="0">
                <a:solidFill>
                  <a:srgbClr val="FF0000"/>
                </a:solidFill>
                <a:latin typeface="Cambria Math"/>
                <a:cs typeface="Cambria Math"/>
              </a:rPr>
              <a:t>N</a:t>
            </a: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S</a:t>
            </a:r>
            <a:r>
              <a:rPr sz="3000" spc="-50" dirty="0">
                <a:solidFill>
                  <a:srgbClr val="FF0000"/>
                </a:solidFill>
                <a:latin typeface="Cambria Math"/>
                <a:cs typeface="Cambria Math"/>
              </a:rPr>
              <a:t>M</a:t>
            </a:r>
            <a:r>
              <a:rPr sz="3000" spc="-25" dirty="0">
                <a:solidFill>
                  <a:srgbClr val="FF0000"/>
                </a:solidFill>
                <a:latin typeface="Cambria Math"/>
                <a:cs typeface="Cambria Math"/>
              </a:rPr>
              <a:t>ISSI</a:t>
            </a:r>
            <a:r>
              <a:rPr sz="3000" spc="-45" dirty="0">
                <a:solidFill>
                  <a:srgbClr val="FF0000"/>
                </a:solidFill>
                <a:latin typeface="Cambria Math"/>
                <a:cs typeface="Cambria Math"/>
              </a:rPr>
              <a:t>O</a:t>
            </a:r>
            <a:r>
              <a:rPr sz="3000" dirty="0">
                <a:solidFill>
                  <a:srgbClr val="FF0000"/>
                </a:solidFill>
                <a:latin typeface="Cambria Math"/>
                <a:cs typeface="Cambria Math"/>
              </a:rPr>
              <a:t>N</a:t>
            </a:r>
            <a:endParaRPr sz="30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569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0" dirty="0"/>
              <a:t>Frequency</a:t>
            </a:r>
            <a:r>
              <a:rPr sz="3600" spc="-114" dirty="0"/>
              <a:t> </a:t>
            </a:r>
            <a:r>
              <a:rPr sz="3600" spc="-15" dirty="0"/>
              <a:t>Shift</a:t>
            </a:r>
            <a:r>
              <a:rPr sz="3600" spc="-100" dirty="0"/>
              <a:t> </a:t>
            </a:r>
            <a:r>
              <a:rPr sz="3600" spc="-45" dirty="0"/>
              <a:t>Keying</a:t>
            </a:r>
            <a:r>
              <a:rPr sz="3600" spc="-110" dirty="0"/>
              <a:t> </a:t>
            </a:r>
            <a:r>
              <a:rPr sz="3600" spc="-35" dirty="0"/>
              <a:t>(ASK)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6918" y="1076655"/>
            <a:ext cx="8476615" cy="23869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 algn="just">
              <a:lnSpc>
                <a:spcPct val="90700"/>
              </a:lnSpc>
              <a:spcBef>
                <a:spcPts val="409"/>
              </a:spcBef>
            </a:pP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frequency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shift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keying,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frequency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of</a:t>
            </a:r>
            <a:r>
              <a:rPr sz="28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800" spc="6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carrier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signal is varied to represent data</a:t>
            </a:r>
            <a:r>
              <a:rPr sz="2800" spc="-5" dirty="0">
                <a:latin typeface="Times New Roman"/>
                <a:cs typeface="Times New Roman"/>
              </a:rPr>
              <a:t>.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The frequency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of the </a:t>
            </a:r>
            <a:r>
              <a:rPr sz="28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modulated signal is constant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for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duration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one signal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element</a:t>
            </a:r>
            <a:r>
              <a:rPr sz="2800" spc="-10" dirty="0">
                <a:latin typeface="Times New Roman"/>
                <a:cs typeface="Times New Roman"/>
              </a:rPr>
              <a:t>,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but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changes for the next signal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element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if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element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changes</a:t>
            </a:r>
            <a:r>
              <a:rPr sz="2800" spc="-5" dirty="0">
                <a:latin typeface="Times New Roman"/>
                <a:cs typeface="Times New Roman"/>
              </a:rPr>
              <a:t>.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Both peak amplitude and phase remain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constant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for</a:t>
            </a:r>
            <a:r>
              <a:rPr sz="2800" spc="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all</a:t>
            </a:r>
            <a:r>
              <a:rPr sz="2800" spc="-2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signal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elements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2400" y="3438144"/>
            <a:ext cx="8763000" cy="2848610"/>
            <a:chOff x="152400" y="3438144"/>
            <a:chExt cx="8763000" cy="2848610"/>
          </a:xfrm>
        </p:grpSpPr>
        <p:sp>
          <p:nvSpPr>
            <p:cNvPr id="7" name="object 7"/>
            <p:cNvSpPr/>
            <p:nvPr/>
          </p:nvSpPr>
          <p:spPr>
            <a:xfrm>
              <a:off x="152400" y="62484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7944" y="3438144"/>
              <a:ext cx="5468111" cy="275691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11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5934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Implementation</a:t>
            </a:r>
            <a:r>
              <a:rPr sz="3600" spc="-105" dirty="0"/>
              <a:t> </a:t>
            </a:r>
            <a:r>
              <a:rPr sz="3600" spc="-10" dirty="0"/>
              <a:t>of</a:t>
            </a:r>
            <a:r>
              <a:rPr sz="3600" spc="-75" dirty="0"/>
              <a:t> </a:t>
            </a:r>
            <a:r>
              <a:rPr sz="3600" spc="-20" dirty="0"/>
              <a:t>FSK</a:t>
            </a:r>
            <a:r>
              <a:rPr sz="3600" spc="-100" dirty="0"/>
              <a:t> </a:t>
            </a:r>
            <a:r>
              <a:rPr sz="3600" spc="-25" dirty="0"/>
              <a:t>(BFSK)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08" y="2004538"/>
            <a:ext cx="8519086" cy="266013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240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Example</a:t>
            </a:r>
            <a:r>
              <a:rPr sz="3600" spc="-160" dirty="0"/>
              <a:t> </a:t>
            </a:r>
            <a:r>
              <a:rPr sz="3600" spc="-15" dirty="0"/>
              <a:t>(1)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6918" y="1046479"/>
            <a:ext cx="8552180" cy="270383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715" algn="just">
              <a:lnSpc>
                <a:spcPts val="2590"/>
              </a:lnSpc>
              <a:spcBef>
                <a:spcPts val="425"/>
              </a:spcBef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need to send data 3 bits </a:t>
            </a:r>
            <a:r>
              <a:rPr sz="2400" spc="-5" dirty="0">
                <a:latin typeface="Times New Roman"/>
                <a:cs typeface="Times New Roman"/>
              </a:rPr>
              <a:t>at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time </a:t>
            </a:r>
            <a:r>
              <a:rPr sz="2400" dirty="0">
                <a:latin typeface="Times New Roman"/>
                <a:cs typeface="Times New Roman"/>
              </a:rPr>
              <a:t>at a bit rate of 3 Mbps. 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carrier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frequency</a:t>
            </a:r>
            <a:r>
              <a:rPr sz="2400" dirty="0">
                <a:latin typeface="Times New Roman"/>
                <a:cs typeface="Times New Roman"/>
              </a:rPr>
              <a:t> 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10</a:t>
            </a:r>
            <a:r>
              <a:rPr sz="2400" spc="-5" dirty="0">
                <a:latin typeface="Times New Roman"/>
                <a:cs typeface="Times New Roman"/>
              </a:rPr>
              <a:t> MHz.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Calculate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(different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frequencies),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baud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rate,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bandwidth.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600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600">
              <a:latin typeface="Times New Roman"/>
              <a:cs typeface="Times New Roman"/>
            </a:endParaRPr>
          </a:p>
          <a:p>
            <a:pPr marL="12700" marR="5080" algn="just">
              <a:lnSpc>
                <a:spcPct val="97500"/>
              </a:lnSpc>
              <a:spcBef>
                <a:spcPts val="790"/>
              </a:spcBef>
            </a:pPr>
            <a:r>
              <a:rPr sz="2400" spc="-110" dirty="0">
                <a:latin typeface="Times New Roman"/>
                <a:cs typeface="Times New Roman"/>
              </a:rPr>
              <a:t>We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have L = 23 = 8. The baud rate is S = 3 </a:t>
            </a:r>
            <a:r>
              <a:rPr sz="2400" spc="-5" dirty="0">
                <a:latin typeface="Times New Roman"/>
                <a:cs typeface="Times New Roman"/>
              </a:rPr>
              <a:t>MHz/3 </a:t>
            </a:r>
            <a:r>
              <a:rPr sz="2400" dirty="0">
                <a:latin typeface="Times New Roman"/>
                <a:cs typeface="Times New Roman"/>
              </a:rPr>
              <a:t>= 1000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Mbaud. This means </a:t>
            </a:r>
            <a:r>
              <a:rPr sz="2400" dirty="0">
                <a:latin typeface="Times New Roman"/>
                <a:cs typeface="Times New Roman"/>
              </a:rPr>
              <a:t>that the </a:t>
            </a:r>
            <a:r>
              <a:rPr sz="2400" spc="-5" dirty="0">
                <a:latin typeface="Times New Roman"/>
                <a:cs typeface="Times New Roman"/>
              </a:rPr>
              <a:t>carrier frequencies must </a:t>
            </a:r>
            <a:r>
              <a:rPr sz="2400" dirty="0">
                <a:latin typeface="Times New Roman"/>
                <a:cs typeface="Times New Roman"/>
              </a:rPr>
              <a:t>be 1 </a:t>
            </a:r>
            <a:r>
              <a:rPr sz="2400" spc="-5" dirty="0">
                <a:latin typeface="Times New Roman"/>
                <a:cs typeface="Times New Roman"/>
              </a:rPr>
              <a:t>MHz </a:t>
            </a:r>
            <a:r>
              <a:rPr sz="2400" dirty="0">
                <a:latin typeface="Times New Roman"/>
                <a:cs typeface="Times New Roman"/>
              </a:rPr>
              <a:t>apart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(2Δf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1</a:t>
            </a:r>
            <a:r>
              <a:rPr sz="2400" spc="-5" dirty="0">
                <a:latin typeface="Times New Roman"/>
                <a:cs typeface="Times New Roman"/>
              </a:rPr>
              <a:t> MHz).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bandwidth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8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×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1000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8000.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272" y="3971811"/>
            <a:ext cx="7741920" cy="177687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10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4789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Phase</a:t>
            </a:r>
            <a:r>
              <a:rPr sz="3600" spc="-110" dirty="0"/>
              <a:t> </a:t>
            </a:r>
            <a:r>
              <a:rPr sz="3600" spc="-15" dirty="0"/>
              <a:t>Shift</a:t>
            </a:r>
            <a:r>
              <a:rPr sz="3600" spc="-100" dirty="0"/>
              <a:t> </a:t>
            </a:r>
            <a:r>
              <a:rPr sz="3600" spc="-40" dirty="0"/>
              <a:t>Keying</a:t>
            </a:r>
            <a:r>
              <a:rPr sz="3600" spc="-110" dirty="0"/>
              <a:t> </a:t>
            </a:r>
            <a:r>
              <a:rPr sz="3600" spc="-25" dirty="0"/>
              <a:t>(PSK)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6918" y="1079702"/>
            <a:ext cx="8476615" cy="246126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6350" algn="just">
              <a:lnSpc>
                <a:spcPts val="2810"/>
              </a:lnSpc>
              <a:spcBef>
                <a:spcPts val="455"/>
              </a:spcBef>
              <a:buChar char="•"/>
              <a:tabLst>
                <a:tab pos="223520" algn="l"/>
              </a:tabLst>
            </a:pP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PSK</a:t>
            </a:r>
            <a:r>
              <a:rPr sz="2600" dirty="0">
                <a:latin typeface="Times New Roman"/>
                <a:cs typeface="Times New Roman"/>
              </a:rPr>
              <a:t> the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phase of the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carrier is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varied to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represent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binary 1 </a:t>
            </a:r>
            <a:r>
              <a:rPr sz="26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or</a:t>
            </a:r>
            <a:r>
              <a:rPr sz="2600" spc="-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0</a:t>
            </a:r>
            <a:r>
              <a:rPr sz="2600" dirty="0">
                <a:latin typeface="Times New Roman"/>
                <a:cs typeface="Times New Roman"/>
              </a:rPr>
              <a:t>.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Peak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amplitude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frequency</a:t>
            </a:r>
            <a:r>
              <a:rPr sz="26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remain</a:t>
            </a:r>
            <a:r>
              <a:rPr sz="26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constant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  <a:p>
            <a:pPr marL="204470" indent="-192405" algn="just">
              <a:lnSpc>
                <a:spcPct val="100000"/>
              </a:lnSpc>
              <a:spcBef>
                <a:spcPts val="655"/>
              </a:spcBef>
              <a:buChar char="•"/>
              <a:tabLst>
                <a:tab pos="205104" algn="l"/>
              </a:tabLst>
            </a:pP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This</a:t>
            </a:r>
            <a:r>
              <a:rPr sz="26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method</a:t>
            </a:r>
            <a:r>
              <a:rPr sz="2600" spc="-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is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 often</a:t>
            </a:r>
            <a:r>
              <a:rPr sz="2600" spc="-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called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 2-PSK</a:t>
            </a:r>
            <a:r>
              <a:rPr sz="2600" spc="-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or</a:t>
            </a:r>
            <a:r>
              <a:rPr sz="2600" spc="-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binary</a:t>
            </a:r>
            <a:r>
              <a:rPr sz="26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PSK</a:t>
            </a: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  <a:buChar char="•"/>
              <a:tabLst>
                <a:tab pos="210820" algn="l"/>
              </a:tabLst>
            </a:pPr>
            <a:r>
              <a:rPr sz="2600" spc="5" dirty="0">
                <a:solidFill>
                  <a:srgbClr val="00B050"/>
                </a:solidFill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minimum bandwidth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required for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PSK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transmission </a:t>
            </a:r>
            <a:r>
              <a:rPr sz="2600" spc="-5" dirty="0">
                <a:latin typeface="Times New Roman"/>
                <a:cs typeface="Times New Roman"/>
              </a:rPr>
              <a:t>is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same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as that for ASK: BW =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(1+d)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Sbaud</a:t>
            </a:r>
            <a:r>
              <a:rPr sz="2600" dirty="0">
                <a:latin typeface="Times New Roman"/>
                <a:cs typeface="Times New Roman"/>
              </a:rPr>
              <a:t>, where </a:t>
            </a:r>
            <a:r>
              <a:rPr sz="2600" spc="-5" dirty="0">
                <a:latin typeface="Times New Roman"/>
                <a:cs typeface="Times New Roman"/>
              </a:rPr>
              <a:t>d=modulation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factor.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9469" y="3907188"/>
            <a:ext cx="7540721" cy="2034477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0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59601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Implementation</a:t>
            </a:r>
            <a:r>
              <a:rPr sz="3600" spc="-105" dirty="0"/>
              <a:t> </a:t>
            </a:r>
            <a:r>
              <a:rPr sz="3600" spc="-10" dirty="0"/>
              <a:t>of</a:t>
            </a:r>
            <a:r>
              <a:rPr sz="3600" spc="-70" dirty="0"/>
              <a:t> </a:t>
            </a:r>
            <a:r>
              <a:rPr sz="3600" spc="-20" dirty="0"/>
              <a:t>PSK</a:t>
            </a:r>
            <a:r>
              <a:rPr sz="3600" spc="-100" dirty="0"/>
              <a:t> </a:t>
            </a:r>
            <a:r>
              <a:rPr sz="3600" spc="-30" dirty="0"/>
              <a:t>(BPSK)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663" y="2082435"/>
            <a:ext cx="8347251" cy="267645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9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3048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11437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6795" y="1591877"/>
            <a:ext cx="5591141" cy="361064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2112" y="345440"/>
            <a:ext cx="6435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Concept</a:t>
            </a:r>
            <a:r>
              <a:rPr sz="3600" spc="-75" dirty="0"/>
              <a:t> </a:t>
            </a:r>
            <a:r>
              <a:rPr sz="3600" spc="-10" dirty="0"/>
              <a:t>of</a:t>
            </a:r>
            <a:r>
              <a:rPr sz="3600" spc="-60" dirty="0"/>
              <a:t> </a:t>
            </a:r>
            <a:r>
              <a:rPr sz="3600" spc="-30" dirty="0"/>
              <a:t>Constellation</a:t>
            </a:r>
            <a:r>
              <a:rPr sz="3600" spc="-80" dirty="0"/>
              <a:t> </a:t>
            </a:r>
            <a:r>
              <a:rPr sz="3600" spc="-35" dirty="0"/>
              <a:t>Diagram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8157209" y="6436316"/>
            <a:ext cx="520700" cy="31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5</a:t>
            </a:r>
            <a:r>
              <a:rPr sz="2000" b="1" spc="-10" dirty="0">
                <a:solidFill>
                  <a:srgbClr val="1C1C1C"/>
                </a:solidFill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1C1C1C"/>
                </a:solidFill>
                <a:latin typeface="Arial"/>
                <a:cs typeface="Arial"/>
              </a:rPr>
              <a:t>15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157048"/>
            <a:ext cx="2410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Example</a:t>
            </a:r>
            <a:r>
              <a:rPr sz="3600" spc="-140" dirty="0"/>
              <a:t> </a:t>
            </a:r>
            <a:r>
              <a:rPr sz="3600" spc="-20" dirty="0"/>
              <a:t>(1)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6918" y="1081227"/>
            <a:ext cx="8551545" cy="1770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915035" algn="l"/>
                <a:tab pos="1464945" algn="l"/>
                <a:tab pos="3302000" algn="l"/>
                <a:tab pos="4659630" algn="l"/>
                <a:tab pos="5193030" algn="l"/>
                <a:tab pos="5653405" algn="l"/>
                <a:tab pos="6463030" algn="l"/>
                <a:tab pos="7625715" algn="l"/>
              </a:tabLst>
            </a:pPr>
            <a:r>
              <a:rPr sz="2600" dirty="0">
                <a:latin typeface="Times New Roman"/>
                <a:cs typeface="Times New Roman"/>
              </a:rPr>
              <a:t>Show	the	c</a:t>
            </a:r>
            <a:r>
              <a:rPr sz="2600" spc="-15" dirty="0">
                <a:latin typeface="Times New Roman"/>
                <a:cs typeface="Times New Roman"/>
              </a:rPr>
              <a:t>o</a:t>
            </a:r>
            <a:r>
              <a:rPr sz="2600" dirty="0">
                <a:latin typeface="Times New Roman"/>
                <a:cs typeface="Times New Roman"/>
              </a:rPr>
              <a:t>nst</a:t>
            </a:r>
            <a:r>
              <a:rPr sz="2600" spc="-15" dirty="0"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l</a:t>
            </a:r>
            <a:r>
              <a:rPr sz="2600" spc="-15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ation	diag</a:t>
            </a:r>
            <a:r>
              <a:rPr sz="2600" spc="-20" dirty="0">
                <a:latin typeface="Times New Roman"/>
                <a:cs typeface="Times New Roman"/>
              </a:rPr>
              <a:t>r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5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s	for	</a:t>
            </a:r>
            <a:r>
              <a:rPr sz="2600" spc="-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n	</a:t>
            </a:r>
            <a:r>
              <a:rPr sz="2600" spc="-15" dirty="0"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SK	(</a:t>
            </a:r>
            <a:r>
              <a:rPr sz="2600" spc="-15" dirty="0">
                <a:latin typeface="Times New Roman"/>
                <a:cs typeface="Times New Roman"/>
              </a:rPr>
              <a:t>OO</a:t>
            </a:r>
            <a:r>
              <a:rPr sz="2600" dirty="0">
                <a:latin typeface="Times New Roman"/>
                <a:cs typeface="Times New Roman"/>
              </a:rPr>
              <a:t>K</a:t>
            </a:r>
            <a:r>
              <a:rPr sz="2600" spc="-15" dirty="0">
                <a:latin typeface="Times New Roman"/>
                <a:cs typeface="Times New Roman"/>
              </a:rPr>
              <a:t>)</a:t>
            </a:r>
            <a:r>
              <a:rPr sz="2600" dirty="0">
                <a:latin typeface="Times New Roman"/>
                <a:cs typeface="Times New Roman"/>
              </a:rPr>
              <a:t>,	BPS</a:t>
            </a:r>
            <a:r>
              <a:rPr sz="2600" spc="10" dirty="0">
                <a:latin typeface="Times New Roman"/>
                <a:cs typeface="Times New Roman"/>
              </a:rPr>
              <a:t>K</a:t>
            </a:r>
            <a:r>
              <a:rPr sz="2600" dirty="0">
                <a:latin typeface="Times New Roman"/>
                <a:cs typeface="Times New Roman"/>
              </a:rPr>
              <a:t>,  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QPSK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signals.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i="1" dirty="0">
                <a:solidFill>
                  <a:srgbClr val="FF0000"/>
                </a:solidFill>
                <a:latin typeface="Times New Roman"/>
                <a:cs typeface="Times New Roman"/>
              </a:rPr>
              <a:t>Solution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941" y="3240862"/>
            <a:ext cx="7607201" cy="183719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12379" y="6445846"/>
            <a:ext cx="34988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5.</a:t>
            </a:r>
            <a:fld id="{81D60167-4931-47E6-BA6A-407CBD079E47}" type="slidenum"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16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0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157048"/>
            <a:ext cx="24104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Example</a:t>
            </a:r>
            <a:r>
              <a:rPr sz="3600" spc="-140" dirty="0"/>
              <a:t> </a:t>
            </a:r>
            <a:r>
              <a:rPr sz="3600" spc="-20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6918" y="1081227"/>
            <a:ext cx="8549640" cy="1831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imes New Roman"/>
                <a:cs typeface="Times New Roman"/>
              </a:rPr>
              <a:t>Quadrature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amplitude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modulation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combination</a:t>
            </a:r>
            <a:r>
              <a:rPr sz="2800" spc="1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ASK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PSK.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Times New Roman"/>
                <a:cs typeface="Times New Roman"/>
              </a:rPr>
              <a:t>Few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Constellation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Diagram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558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5745" y="3135908"/>
            <a:ext cx="7898948" cy="18957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12379" y="6445846"/>
            <a:ext cx="34988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5.</a:t>
            </a:r>
            <a:fld id="{81D60167-4931-47E6-BA6A-407CBD079E47}" type="slidenum">
              <a:rPr sz="1200" b="1" dirty="0">
                <a:solidFill>
                  <a:srgbClr val="888888"/>
                </a:solidFill>
                <a:latin typeface="Arial"/>
                <a:cs typeface="Arial"/>
              </a:rPr>
              <a:t>17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0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66900"/>
            <a:ext cx="8229600" cy="39913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547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Digital</a:t>
            </a:r>
            <a:r>
              <a:rPr sz="3600" spc="-75" dirty="0"/>
              <a:t> </a:t>
            </a:r>
            <a:r>
              <a:rPr sz="3600" spc="-25" dirty="0"/>
              <a:t>to</a:t>
            </a:r>
            <a:r>
              <a:rPr sz="3600" spc="-75" dirty="0"/>
              <a:t> </a:t>
            </a:r>
            <a:r>
              <a:rPr sz="3600" spc="-25" dirty="0"/>
              <a:t>Analog</a:t>
            </a:r>
            <a:r>
              <a:rPr sz="3600" spc="-80" dirty="0"/>
              <a:t> </a:t>
            </a:r>
            <a:r>
              <a:rPr sz="3600" spc="-45" dirty="0"/>
              <a:t>Conversion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6918" y="1033398"/>
            <a:ext cx="8208009" cy="12204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 algn="just">
              <a:lnSpc>
                <a:spcPts val="3030"/>
              </a:lnSpc>
              <a:spcBef>
                <a:spcPts val="470"/>
              </a:spcBef>
            </a:pPr>
            <a:r>
              <a:rPr sz="2800" spc="-5" dirty="0">
                <a:solidFill>
                  <a:srgbClr val="0462C1"/>
                </a:solidFill>
                <a:latin typeface="Times New Roman"/>
                <a:cs typeface="Times New Roman"/>
              </a:rPr>
              <a:t>Digital-to-analog </a:t>
            </a:r>
            <a:r>
              <a:rPr sz="2800" spc="-5" dirty="0">
                <a:latin typeface="Times New Roman"/>
                <a:cs typeface="Times New Roman"/>
              </a:rPr>
              <a:t>conversion is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process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changing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one</a:t>
            </a:r>
            <a:r>
              <a:rPr sz="2800" spc="4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4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characteristics</a:t>
            </a:r>
            <a:r>
              <a:rPr sz="2800" spc="4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an</a:t>
            </a:r>
            <a:r>
              <a:rPr sz="2800" spc="4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analog</a:t>
            </a:r>
            <a:r>
              <a:rPr sz="2800" spc="4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signal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based</a:t>
            </a:r>
            <a:r>
              <a:rPr sz="2800" spc="45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information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dirty="0">
                <a:latin typeface="Times New Roman"/>
                <a:cs typeface="Times New Roman"/>
              </a:rPr>
              <a:t> digital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41376" y="2211323"/>
            <a:ext cx="7961376" cy="2390394"/>
            <a:chOff x="341376" y="2211323"/>
            <a:chExt cx="7961376" cy="2390394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5048" y="2211323"/>
              <a:ext cx="7537704" cy="213055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376" y="4539995"/>
              <a:ext cx="3934205" cy="6172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7390" y="4291225"/>
            <a:ext cx="4392295" cy="1854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2000" b="1" i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Topics </a:t>
            </a:r>
            <a:r>
              <a:rPr sz="2000" b="1" i="1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discussed in this lesson: </a:t>
            </a:r>
            <a:r>
              <a:rPr sz="2000" b="1" i="1" spc="5" dirty="0">
                <a:solidFill>
                  <a:srgbClr val="0462C1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Aspects</a:t>
            </a:r>
            <a:r>
              <a:rPr sz="20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of</a:t>
            </a:r>
            <a:r>
              <a:rPr sz="20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Digital-to-Analog</a:t>
            </a:r>
            <a:r>
              <a:rPr sz="2000" b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Conversion </a:t>
            </a:r>
            <a:r>
              <a:rPr sz="2000" b="1" spc="-48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Amplitude</a:t>
            </a:r>
            <a:r>
              <a:rPr sz="20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Shift</a:t>
            </a:r>
            <a:r>
              <a:rPr sz="2000" b="1" spc="-2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Keying</a:t>
            </a:r>
            <a:endParaRPr sz="2000" dirty="0">
              <a:latin typeface="Times New Roman"/>
              <a:cs typeface="Times New Roman"/>
            </a:endParaRPr>
          </a:p>
          <a:p>
            <a:pPr marL="12700" marR="1793875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Frequency</a:t>
            </a:r>
            <a:r>
              <a:rPr sz="20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Shift</a:t>
            </a:r>
            <a:r>
              <a:rPr sz="20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Keying </a:t>
            </a:r>
            <a:r>
              <a:rPr sz="2000" b="1" spc="-484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Phase</a:t>
            </a:r>
            <a:r>
              <a:rPr sz="2000" b="1" spc="-3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Shift</a:t>
            </a:r>
            <a:r>
              <a:rPr sz="20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Keying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Qu</a:t>
            </a:r>
            <a:r>
              <a:rPr sz="20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dratu</a:t>
            </a:r>
            <a:r>
              <a:rPr sz="2000" b="1" spc="-40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2000" b="1" spc="-1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Amplitude</a:t>
            </a:r>
            <a:r>
              <a:rPr sz="2000" b="1" spc="-2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M</a:t>
            </a:r>
            <a:r>
              <a:rPr sz="2000" b="1" spc="5" dirty="0">
                <a:solidFill>
                  <a:srgbClr val="0033CC"/>
                </a:solidFill>
                <a:latin typeface="Times New Roman"/>
                <a:cs typeface="Times New Roman"/>
              </a:rPr>
              <a:t>o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dulat</a:t>
            </a:r>
            <a:r>
              <a:rPr sz="20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i</a:t>
            </a:r>
            <a:r>
              <a:rPr sz="2000" b="1" dirty="0">
                <a:solidFill>
                  <a:srgbClr val="0033CC"/>
                </a:solidFill>
                <a:latin typeface="Times New Roman"/>
                <a:cs typeface="Times New Roman"/>
              </a:rPr>
              <a:t>on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71272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Types</a:t>
            </a:r>
            <a:r>
              <a:rPr sz="3600" spc="-110" dirty="0"/>
              <a:t> </a:t>
            </a:r>
            <a:r>
              <a:rPr sz="3600" spc="-10" dirty="0"/>
              <a:t>of</a:t>
            </a:r>
            <a:r>
              <a:rPr sz="3600" spc="-65" dirty="0"/>
              <a:t> </a:t>
            </a:r>
            <a:r>
              <a:rPr sz="3600" spc="-25" dirty="0"/>
              <a:t>digital-to-analog</a:t>
            </a:r>
            <a:r>
              <a:rPr sz="3600" spc="-110" dirty="0"/>
              <a:t> </a:t>
            </a:r>
            <a:r>
              <a:rPr sz="3600" spc="-40" dirty="0"/>
              <a:t>conversion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034" y="1638242"/>
            <a:ext cx="7928822" cy="291401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9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74720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Aspects</a:t>
            </a:r>
            <a:r>
              <a:rPr sz="3600" spc="-90" dirty="0"/>
              <a:t> </a:t>
            </a:r>
            <a:r>
              <a:rPr sz="3600" spc="-10" dirty="0"/>
              <a:t>of</a:t>
            </a:r>
            <a:r>
              <a:rPr sz="3600" spc="-70" dirty="0"/>
              <a:t> </a:t>
            </a:r>
            <a:r>
              <a:rPr sz="3600" spc="-25" dirty="0"/>
              <a:t>digital-to-analog</a:t>
            </a:r>
            <a:r>
              <a:rPr sz="3600" spc="-105" dirty="0"/>
              <a:t> </a:t>
            </a:r>
            <a:r>
              <a:rPr sz="3600" spc="-40" dirty="0"/>
              <a:t>conversion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6918" y="1149477"/>
            <a:ext cx="8207375" cy="4849148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 algn="just">
              <a:lnSpc>
                <a:spcPts val="3240"/>
              </a:lnSpc>
              <a:spcBef>
                <a:spcPts val="505"/>
              </a:spcBef>
            </a:pP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Bit rate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the number of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bits </a:t>
            </a:r>
            <a:r>
              <a:rPr sz="3000" dirty="0">
                <a:solidFill>
                  <a:srgbClr val="FF0000"/>
                </a:solidFill>
                <a:latin typeface="Times New Roman"/>
                <a:cs typeface="Times New Roman"/>
              </a:rPr>
              <a:t>per </a:t>
            </a:r>
            <a:r>
              <a:rPr sz="3000" spc="-5" dirty="0">
                <a:solidFill>
                  <a:srgbClr val="FF0000"/>
                </a:solidFill>
                <a:latin typeface="Times New Roman"/>
                <a:cs typeface="Times New Roman"/>
              </a:rPr>
              <a:t>second</a:t>
            </a:r>
            <a:r>
              <a:rPr sz="3000" spc="-5" dirty="0">
                <a:latin typeface="Times New Roman"/>
                <a:cs typeface="Times New Roman"/>
              </a:rPr>
              <a:t>. </a:t>
            </a:r>
            <a:r>
              <a:rPr sz="3000" dirty="0">
                <a:solidFill>
                  <a:srgbClr val="00B050"/>
                </a:solidFill>
                <a:latin typeface="Times New Roman"/>
                <a:cs typeface="Times New Roman"/>
              </a:rPr>
              <a:t>Baud rate </a:t>
            </a:r>
            <a:r>
              <a:rPr sz="3000" spc="-10" dirty="0">
                <a:solidFill>
                  <a:srgbClr val="00B050"/>
                </a:solidFill>
                <a:latin typeface="Times New Roman"/>
                <a:cs typeface="Times New Roman"/>
              </a:rPr>
              <a:t>is </a:t>
            </a:r>
            <a:r>
              <a:rPr sz="3000" spc="-7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sz="3000" spc="4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B050"/>
                </a:solidFill>
                <a:latin typeface="Times New Roman"/>
                <a:cs typeface="Times New Roman"/>
              </a:rPr>
              <a:t>number</a:t>
            </a:r>
            <a:r>
              <a:rPr sz="3000" spc="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B050"/>
                </a:solidFill>
                <a:latin typeface="Times New Roman"/>
                <a:cs typeface="Times New Roman"/>
              </a:rPr>
              <a:t>of</a:t>
            </a:r>
            <a:r>
              <a:rPr sz="3000" spc="5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B050"/>
                </a:solidFill>
                <a:latin typeface="Times New Roman"/>
                <a:cs typeface="Times New Roman"/>
              </a:rPr>
              <a:t>signal</a:t>
            </a:r>
            <a:r>
              <a:rPr sz="3000" spc="8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00B050"/>
                </a:solidFill>
                <a:latin typeface="Times New Roman"/>
                <a:cs typeface="Times New Roman"/>
              </a:rPr>
              <a:t>elements</a:t>
            </a:r>
            <a:r>
              <a:rPr sz="3000" spc="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B050"/>
                </a:solidFill>
                <a:latin typeface="Times New Roman"/>
                <a:cs typeface="Times New Roman"/>
              </a:rPr>
              <a:t>per</a:t>
            </a:r>
            <a:r>
              <a:rPr sz="3000" spc="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000" spc="-5" dirty="0">
                <a:solidFill>
                  <a:srgbClr val="00B050"/>
                </a:solidFill>
                <a:latin typeface="Times New Roman"/>
                <a:cs typeface="Times New Roman"/>
              </a:rPr>
              <a:t>second.</a:t>
            </a:r>
            <a:endParaRPr sz="30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2700" marR="7620" algn="just">
              <a:lnSpc>
                <a:spcPts val="3240"/>
              </a:lnSpc>
            </a:pPr>
            <a:r>
              <a:rPr sz="3000" spc="-5" dirty="0">
                <a:latin typeface="Times New Roman"/>
                <a:cs typeface="Times New Roman"/>
              </a:rPr>
              <a:t>In </a:t>
            </a:r>
            <a:r>
              <a:rPr sz="3000" dirty="0">
                <a:latin typeface="Times New Roman"/>
                <a:cs typeface="Times New Roman"/>
              </a:rPr>
              <a:t>the analog </a:t>
            </a:r>
            <a:r>
              <a:rPr sz="3000" spc="-5" dirty="0">
                <a:latin typeface="Times New Roman"/>
                <a:cs typeface="Times New Roman"/>
              </a:rPr>
              <a:t>transmission </a:t>
            </a:r>
            <a:r>
              <a:rPr sz="3000" spc="5" dirty="0">
                <a:latin typeface="Times New Roman"/>
                <a:cs typeface="Times New Roman"/>
              </a:rPr>
              <a:t>of </a:t>
            </a:r>
            <a:r>
              <a:rPr sz="3000" dirty="0">
                <a:latin typeface="Times New Roman"/>
                <a:cs typeface="Times New Roman"/>
              </a:rPr>
              <a:t>digital data, the baud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rate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less</a:t>
            </a:r>
            <a:r>
              <a:rPr sz="3000" dirty="0">
                <a:latin typeface="Times New Roman"/>
                <a:cs typeface="Times New Roman"/>
              </a:rPr>
              <a:t> than</a:t>
            </a:r>
            <a:r>
              <a:rPr sz="3000" spc="74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or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equal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to</a:t>
            </a:r>
            <a:r>
              <a:rPr sz="3000" dirty="0">
                <a:latin typeface="Times New Roman"/>
                <a:cs typeface="Times New Roman"/>
              </a:rPr>
              <a:t> 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bit </a:t>
            </a:r>
            <a:r>
              <a:rPr sz="3000" spc="-5" dirty="0">
                <a:latin typeface="Times New Roman"/>
                <a:cs typeface="Times New Roman"/>
              </a:rPr>
              <a:t>rate.</a:t>
            </a:r>
            <a:endParaRPr sz="30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90"/>
              </a:spcBef>
            </a:pPr>
            <a:r>
              <a:rPr sz="3000" dirty="0">
                <a:latin typeface="Times New Roman"/>
                <a:cs typeface="Times New Roman"/>
              </a:rPr>
              <a:t>The </a:t>
            </a:r>
            <a:r>
              <a:rPr sz="3000" spc="-5" dirty="0">
                <a:latin typeface="Times New Roman"/>
                <a:cs typeface="Times New Roman"/>
              </a:rPr>
              <a:t>relationship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between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bit rate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and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baud </a:t>
            </a:r>
            <a:r>
              <a:rPr sz="3000" spc="-5" dirty="0">
                <a:latin typeface="Times New Roman"/>
                <a:cs typeface="Times New Roman"/>
              </a:rPr>
              <a:t>rate</a:t>
            </a:r>
            <a:r>
              <a:rPr sz="3000" spc="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is: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</a:pPr>
            <a:r>
              <a:rPr sz="3200" spc="-5" dirty="0">
                <a:solidFill>
                  <a:srgbClr val="231F20"/>
                </a:solidFill>
                <a:latin typeface="Times New Roman"/>
                <a:cs typeface="Times New Roman"/>
              </a:rPr>
              <a:t>where </a:t>
            </a:r>
            <a:r>
              <a:rPr sz="3200" i="1" dirty="0">
                <a:solidFill>
                  <a:srgbClr val="FF0000"/>
                </a:solidFill>
                <a:latin typeface="Times New Roman"/>
                <a:cs typeface="Times New Roman"/>
              </a:rPr>
              <a:t>N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rate (bps)</a:t>
            </a:r>
            <a:r>
              <a:rPr sz="3200" dirty="0">
                <a:solidFill>
                  <a:srgbClr val="231F20"/>
                </a:solidFill>
                <a:latin typeface="Times New Roman"/>
                <a:cs typeface="Times New Roman"/>
              </a:rPr>
              <a:t> and </a:t>
            </a:r>
            <a:r>
              <a:rPr sz="3200" i="1" dirty="0">
                <a:solidFill>
                  <a:srgbClr val="00B050"/>
                </a:solidFill>
                <a:latin typeface="Times New Roman"/>
                <a:cs typeface="Times New Roman"/>
              </a:rPr>
              <a:t>r </a:t>
            </a:r>
            <a:r>
              <a:rPr sz="3200" spc="-5" dirty="0">
                <a:solidFill>
                  <a:srgbClr val="00B050"/>
                </a:solidFill>
                <a:latin typeface="Times New Roman"/>
                <a:cs typeface="Times New Roman"/>
              </a:rPr>
              <a:t>is the </a:t>
            </a:r>
            <a:r>
              <a:rPr sz="3200" dirty="0">
                <a:solidFill>
                  <a:srgbClr val="00B050"/>
                </a:solidFill>
                <a:latin typeface="Times New Roman"/>
                <a:cs typeface="Times New Roman"/>
              </a:rPr>
              <a:t>number </a:t>
            </a:r>
            <a:r>
              <a:rPr sz="32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50"/>
                </a:solidFill>
                <a:latin typeface="Times New Roman"/>
                <a:cs typeface="Times New Roman"/>
              </a:rPr>
              <a:t>of</a:t>
            </a:r>
            <a:r>
              <a:rPr sz="3200" spc="80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B050"/>
                </a:solidFill>
                <a:latin typeface="Times New Roman"/>
                <a:cs typeface="Times New Roman"/>
              </a:rPr>
              <a:t>data</a:t>
            </a:r>
            <a:r>
              <a:rPr sz="3200" spc="7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50"/>
                </a:solidFill>
                <a:latin typeface="Times New Roman"/>
                <a:cs typeface="Times New Roman"/>
              </a:rPr>
              <a:t>elements</a:t>
            </a:r>
            <a:r>
              <a:rPr sz="3200" spc="80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50"/>
                </a:solidFill>
                <a:latin typeface="Times New Roman"/>
                <a:cs typeface="Times New Roman"/>
              </a:rPr>
              <a:t>carried</a:t>
            </a:r>
            <a:r>
              <a:rPr sz="3200" spc="80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0B050"/>
                </a:solidFill>
                <a:latin typeface="Times New Roman"/>
                <a:cs typeface="Times New Roman"/>
              </a:rPr>
              <a:t>in</a:t>
            </a:r>
            <a:r>
              <a:rPr sz="3200" spc="157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one  </a:t>
            </a:r>
            <a:r>
              <a:rPr sz="3200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0070C0"/>
                </a:solidFill>
                <a:latin typeface="Times New Roman"/>
                <a:cs typeface="Times New Roman"/>
              </a:rPr>
              <a:t>signal </a:t>
            </a: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 element.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5200" y="3962400"/>
            <a:ext cx="2514600" cy="74371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10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240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Example</a:t>
            </a:r>
            <a:r>
              <a:rPr sz="3600" spc="-160" dirty="0"/>
              <a:t> </a:t>
            </a:r>
            <a:r>
              <a:rPr sz="3600" spc="-15" dirty="0"/>
              <a:t>(1)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6918" y="1146428"/>
            <a:ext cx="8207375" cy="3600087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84"/>
              </a:spcBef>
            </a:pPr>
            <a:r>
              <a:rPr sz="3200" dirty="0">
                <a:latin typeface="Times New Roman"/>
                <a:cs typeface="Times New Roman"/>
              </a:rPr>
              <a:t>An analog </a:t>
            </a:r>
            <a:r>
              <a:rPr sz="3200" spc="-5" dirty="0">
                <a:latin typeface="Times New Roman"/>
                <a:cs typeface="Times New Roman"/>
              </a:rPr>
              <a:t>signal </a:t>
            </a:r>
            <a:r>
              <a:rPr sz="3200" dirty="0">
                <a:latin typeface="Times New Roman"/>
                <a:cs typeface="Times New Roman"/>
              </a:rPr>
              <a:t>carries </a:t>
            </a: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4 bits </a:t>
            </a:r>
            <a:r>
              <a:rPr sz="3200" spc="5" dirty="0">
                <a:latin typeface="Times New Roman"/>
                <a:cs typeface="Times New Roman"/>
              </a:rPr>
              <a:t>per </a:t>
            </a:r>
            <a:r>
              <a:rPr sz="3200" spc="-5" dirty="0">
                <a:latin typeface="Times New Roman"/>
                <a:cs typeface="Times New Roman"/>
              </a:rPr>
              <a:t>signal element.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If </a:t>
            </a:r>
            <a:r>
              <a:rPr sz="3200" dirty="0">
                <a:solidFill>
                  <a:srgbClr val="00B050"/>
                </a:solidFill>
                <a:latin typeface="Times New Roman"/>
                <a:cs typeface="Times New Roman"/>
              </a:rPr>
              <a:t>1000 signal elements </a:t>
            </a:r>
            <a:r>
              <a:rPr sz="3200" dirty="0">
                <a:latin typeface="Times New Roman"/>
                <a:cs typeface="Times New Roman"/>
              </a:rPr>
              <a:t>are sent per second,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find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bit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rate.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3200" dirty="0">
              <a:latin typeface="Times New Roman"/>
              <a:cs typeface="Times New Roman"/>
            </a:endParaRPr>
          </a:p>
          <a:p>
            <a:pPr marL="12700" marR="431165">
              <a:lnSpc>
                <a:spcPts val="3460"/>
              </a:lnSpc>
              <a:spcBef>
                <a:spcPts val="1055"/>
              </a:spcBef>
            </a:pPr>
            <a:r>
              <a:rPr sz="3200" spc="-5" dirty="0">
                <a:latin typeface="Times New Roman"/>
                <a:cs typeface="Times New Roman"/>
              </a:rPr>
              <a:t>In </a:t>
            </a: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case,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r</a:t>
            </a:r>
            <a:r>
              <a:rPr sz="32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=</a:t>
            </a:r>
            <a:r>
              <a:rPr sz="3200" spc="-1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4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50"/>
                </a:solidFill>
                <a:latin typeface="Times New Roman"/>
                <a:cs typeface="Times New Roman"/>
              </a:rPr>
              <a:t>S =</a:t>
            </a:r>
            <a:r>
              <a:rPr sz="3200" spc="-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50"/>
                </a:solidFill>
                <a:latin typeface="Times New Roman"/>
                <a:cs typeface="Times New Roman"/>
              </a:rPr>
              <a:t>1000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 is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unknown</a:t>
            </a:r>
            <a:r>
              <a:rPr sz="3200" dirty="0">
                <a:latin typeface="Times New Roman"/>
                <a:cs typeface="Times New Roman"/>
              </a:rPr>
              <a:t>.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125" dirty="0">
                <a:latin typeface="Times New Roman"/>
                <a:cs typeface="Times New Roman"/>
              </a:rPr>
              <a:t>We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can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N from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297686" y="4972050"/>
            <a:ext cx="7044055" cy="725170"/>
            <a:chOff x="1297686" y="4972050"/>
            <a:chExt cx="7044055" cy="7251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4836" y="5029200"/>
              <a:ext cx="6929627" cy="6111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297686" y="4972049"/>
              <a:ext cx="7044055" cy="725170"/>
            </a:xfrm>
            <a:custGeom>
              <a:avLst/>
              <a:gdLst/>
              <a:ahLst/>
              <a:cxnLst/>
              <a:rect l="l" t="t" r="r" b="b"/>
              <a:pathLst>
                <a:path w="7044055" h="725170">
                  <a:moveTo>
                    <a:pt x="6998208" y="45720"/>
                  </a:moveTo>
                  <a:lnTo>
                    <a:pt x="6986778" y="45720"/>
                  </a:lnTo>
                  <a:lnTo>
                    <a:pt x="6986778" y="57150"/>
                  </a:lnTo>
                  <a:lnTo>
                    <a:pt x="6986778" y="668020"/>
                  </a:lnTo>
                  <a:lnTo>
                    <a:pt x="57150" y="668020"/>
                  </a:lnTo>
                  <a:lnTo>
                    <a:pt x="57150" y="57150"/>
                  </a:lnTo>
                  <a:lnTo>
                    <a:pt x="6986778" y="57150"/>
                  </a:lnTo>
                  <a:lnTo>
                    <a:pt x="6986778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668020"/>
                  </a:lnTo>
                  <a:lnTo>
                    <a:pt x="45720" y="679450"/>
                  </a:lnTo>
                  <a:lnTo>
                    <a:pt x="6998208" y="679450"/>
                  </a:lnTo>
                  <a:lnTo>
                    <a:pt x="6998208" y="668274"/>
                  </a:lnTo>
                  <a:lnTo>
                    <a:pt x="6998208" y="668020"/>
                  </a:lnTo>
                  <a:lnTo>
                    <a:pt x="6998208" y="57150"/>
                  </a:lnTo>
                  <a:lnTo>
                    <a:pt x="6998208" y="45720"/>
                  </a:lnTo>
                  <a:close/>
                </a:path>
                <a:path w="7044055" h="725170">
                  <a:moveTo>
                    <a:pt x="7043928" y="0"/>
                  </a:moveTo>
                  <a:lnTo>
                    <a:pt x="7009638" y="0"/>
                  </a:lnTo>
                  <a:lnTo>
                    <a:pt x="7009638" y="34290"/>
                  </a:lnTo>
                  <a:lnTo>
                    <a:pt x="7009638" y="690880"/>
                  </a:lnTo>
                  <a:lnTo>
                    <a:pt x="34290" y="690880"/>
                  </a:lnTo>
                  <a:lnTo>
                    <a:pt x="34290" y="34290"/>
                  </a:lnTo>
                  <a:lnTo>
                    <a:pt x="7009638" y="34290"/>
                  </a:lnTo>
                  <a:lnTo>
                    <a:pt x="7009638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690880"/>
                  </a:lnTo>
                  <a:lnTo>
                    <a:pt x="0" y="725170"/>
                  </a:lnTo>
                  <a:lnTo>
                    <a:pt x="7043928" y="725170"/>
                  </a:lnTo>
                  <a:lnTo>
                    <a:pt x="7043928" y="691134"/>
                  </a:lnTo>
                  <a:lnTo>
                    <a:pt x="7043928" y="690880"/>
                  </a:lnTo>
                  <a:lnTo>
                    <a:pt x="7043928" y="34290"/>
                  </a:lnTo>
                  <a:lnTo>
                    <a:pt x="704392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240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Example</a:t>
            </a:r>
            <a:r>
              <a:rPr sz="3600" spc="-160" dirty="0"/>
              <a:t> </a:t>
            </a:r>
            <a:r>
              <a:rPr sz="3600" spc="-15" dirty="0"/>
              <a:t>(2)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86918" y="1069035"/>
            <a:ext cx="8223250" cy="384047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20320" algn="just">
              <a:lnSpc>
                <a:spcPct val="90000"/>
              </a:lnSpc>
              <a:spcBef>
                <a:spcPts val="490"/>
              </a:spcBef>
            </a:pPr>
            <a:r>
              <a:rPr sz="3200" dirty="0">
                <a:latin typeface="Times New Roman"/>
                <a:cs typeface="Times New Roman"/>
              </a:rPr>
              <a:t>An analog </a:t>
            </a:r>
            <a:r>
              <a:rPr sz="3200" spc="-5" dirty="0">
                <a:latin typeface="Times New Roman"/>
                <a:cs typeface="Times New Roman"/>
              </a:rPr>
              <a:t>signal </a:t>
            </a:r>
            <a:r>
              <a:rPr sz="3200" dirty="0">
                <a:latin typeface="Times New Roman"/>
                <a:cs typeface="Times New Roman"/>
              </a:rPr>
              <a:t>has a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bit rate </a:t>
            </a: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8000 </a:t>
            </a:r>
            <a:r>
              <a:rPr sz="3200" dirty="0">
                <a:latin typeface="Times New Roman"/>
                <a:cs typeface="Times New Roman"/>
              </a:rPr>
              <a:t>bps and a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B050"/>
                </a:solidFill>
                <a:latin typeface="Times New Roman"/>
                <a:cs typeface="Times New Roman"/>
              </a:rPr>
              <a:t>baud </a:t>
            </a:r>
            <a:r>
              <a:rPr sz="3200" spc="-5" dirty="0">
                <a:solidFill>
                  <a:srgbClr val="00B050"/>
                </a:solidFill>
                <a:latin typeface="Times New Roman"/>
                <a:cs typeface="Times New Roman"/>
              </a:rPr>
              <a:t>rate of 1000 </a:t>
            </a:r>
            <a:r>
              <a:rPr sz="3200" dirty="0">
                <a:solidFill>
                  <a:srgbClr val="00B050"/>
                </a:solidFill>
                <a:latin typeface="Times New Roman"/>
                <a:cs typeface="Times New Roman"/>
              </a:rPr>
              <a:t>baud</a:t>
            </a:r>
            <a:r>
              <a:rPr sz="3200" dirty="0">
                <a:latin typeface="Times New Roman"/>
                <a:cs typeface="Times New Roman"/>
              </a:rPr>
              <a:t>. How many data elements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spc="-5" dirty="0">
                <a:latin typeface="Times New Roman"/>
                <a:cs typeface="Times New Roman"/>
              </a:rPr>
              <a:t>carried by </a:t>
            </a:r>
            <a:r>
              <a:rPr sz="3200" dirty="0">
                <a:latin typeface="Times New Roman"/>
                <a:cs typeface="Times New Roman"/>
              </a:rPr>
              <a:t>each </a:t>
            </a:r>
            <a:r>
              <a:rPr sz="3200" spc="-5" dirty="0">
                <a:latin typeface="Times New Roman"/>
                <a:cs typeface="Times New Roman"/>
              </a:rPr>
              <a:t>signal element? </a:t>
            </a:r>
            <a:r>
              <a:rPr sz="3200" dirty="0">
                <a:latin typeface="Times New Roman"/>
                <a:cs typeface="Times New Roman"/>
              </a:rPr>
              <a:t>How many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signal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elements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need?</a:t>
            </a: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3200" b="1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90000"/>
              </a:lnSpc>
              <a:spcBef>
                <a:spcPts val="994"/>
              </a:spcBef>
            </a:pP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this </a:t>
            </a:r>
            <a:r>
              <a:rPr sz="3200" dirty="0">
                <a:latin typeface="Times New Roman"/>
                <a:cs typeface="Times New Roman"/>
              </a:rPr>
              <a:t>example, </a:t>
            </a:r>
            <a:r>
              <a:rPr sz="3200" dirty="0">
                <a:solidFill>
                  <a:srgbClr val="00B050"/>
                </a:solidFill>
                <a:latin typeface="Times New Roman"/>
                <a:cs typeface="Times New Roman"/>
              </a:rPr>
              <a:t>S = 1000</a:t>
            </a:r>
            <a:r>
              <a:rPr sz="3200" dirty="0">
                <a:latin typeface="Times New Roman"/>
                <a:cs typeface="Times New Roman"/>
              </a:rPr>
              <a:t>,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N = 8</a:t>
            </a:r>
            <a:r>
              <a:rPr sz="3200" dirty="0">
                <a:latin typeface="Times New Roman"/>
                <a:cs typeface="Times New Roman"/>
              </a:rPr>
              <a:t>000, </a:t>
            </a:r>
            <a:r>
              <a:rPr sz="3200" spc="-5" dirty="0">
                <a:latin typeface="Times New Roman"/>
                <a:cs typeface="Times New Roman"/>
              </a:rPr>
              <a:t>and </a:t>
            </a: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 and </a:t>
            </a: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L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 </a:t>
            </a:r>
            <a:r>
              <a:rPr sz="3200" dirty="0">
                <a:solidFill>
                  <a:srgbClr val="0070C0"/>
                </a:solidFill>
                <a:latin typeface="Times New Roman"/>
                <a:cs typeface="Times New Roman"/>
              </a:rPr>
              <a:t>unknow</a:t>
            </a:r>
            <a:r>
              <a:rPr sz="3200" dirty="0">
                <a:latin typeface="Times New Roman"/>
                <a:cs typeface="Times New Roman"/>
              </a:rPr>
              <a:t>n. </a:t>
            </a:r>
            <a:r>
              <a:rPr sz="3200" spc="-125" dirty="0">
                <a:latin typeface="Times New Roman"/>
                <a:cs typeface="Times New Roman"/>
              </a:rPr>
              <a:t>We </a:t>
            </a:r>
            <a:r>
              <a:rPr sz="3200" dirty="0">
                <a:latin typeface="Times New Roman"/>
                <a:cs typeface="Times New Roman"/>
              </a:rPr>
              <a:t>find first the value </a:t>
            </a:r>
            <a:r>
              <a:rPr sz="3200" spc="-5" dirty="0">
                <a:latin typeface="Times New Roman"/>
                <a:cs typeface="Times New Roman"/>
              </a:rPr>
              <a:t>of </a:t>
            </a:r>
            <a:r>
              <a:rPr sz="3200" dirty="0">
                <a:latin typeface="Times New Roman"/>
                <a:cs typeface="Times New Roman"/>
              </a:rPr>
              <a:t>r and then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L.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001773" y="4895850"/>
            <a:ext cx="5542915" cy="1158240"/>
            <a:chOff x="2001773" y="4895850"/>
            <a:chExt cx="5542915" cy="115824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8923" y="4953000"/>
              <a:ext cx="5419434" cy="104387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001774" y="4895849"/>
              <a:ext cx="5542915" cy="1158240"/>
            </a:xfrm>
            <a:custGeom>
              <a:avLst/>
              <a:gdLst/>
              <a:ahLst/>
              <a:cxnLst/>
              <a:rect l="l" t="t" r="r" b="b"/>
              <a:pathLst>
                <a:path w="5542915" h="1158239">
                  <a:moveTo>
                    <a:pt x="5497068" y="45720"/>
                  </a:moveTo>
                  <a:lnTo>
                    <a:pt x="5485638" y="45720"/>
                  </a:lnTo>
                  <a:lnTo>
                    <a:pt x="5485638" y="57150"/>
                  </a:lnTo>
                  <a:lnTo>
                    <a:pt x="5485638" y="1101090"/>
                  </a:lnTo>
                  <a:lnTo>
                    <a:pt x="57150" y="1101090"/>
                  </a:lnTo>
                  <a:lnTo>
                    <a:pt x="57150" y="57150"/>
                  </a:lnTo>
                  <a:lnTo>
                    <a:pt x="5485638" y="57150"/>
                  </a:lnTo>
                  <a:lnTo>
                    <a:pt x="5485638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1101090"/>
                  </a:lnTo>
                  <a:lnTo>
                    <a:pt x="45720" y="1112520"/>
                  </a:lnTo>
                  <a:lnTo>
                    <a:pt x="5497068" y="1112520"/>
                  </a:lnTo>
                  <a:lnTo>
                    <a:pt x="5497068" y="1101090"/>
                  </a:lnTo>
                  <a:lnTo>
                    <a:pt x="5497068" y="57150"/>
                  </a:lnTo>
                  <a:lnTo>
                    <a:pt x="5497068" y="45720"/>
                  </a:lnTo>
                  <a:close/>
                </a:path>
                <a:path w="5542915" h="1158239">
                  <a:moveTo>
                    <a:pt x="5542788" y="0"/>
                  </a:moveTo>
                  <a:lnTo>
                    <a:pt x="5508498" y="0"/>
                  </a:lnTo>
                  <a:lnTo>
                    <a:pt x="5508498" y="34290"/>
                  </a:lnTo>
                  <a:lnTo>
                    <a:pt x="5508498" y="1123950"/>
                  </a:lnTo>
                  <a:lnTo>
                    <a:pt x="34290" y="1123950"/>
                  </a:lnTo>
                  <a:lnTo>
                    <a:pt x="34290" y="34290"/>
                  </a:lnTo>
                  <a:lnTo>
                    <a:pt x="5508498" y="34290"/>
                  </a:lnTo>
                  <a:lnTo>
                    <a:pt x="5508498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123950"/>
                  </a:lnTo>
                  <a:lnTo>
                    <a:pt x="0" y="1158240"/>
                  </a:lnTo>
                  <a:lnTo>
                    <a:pt x="5542788" y="1158240"/>
                  </a:lnTo>
                  <a:lnTo>
                    <a:pt x="5542788" y="1123950"/>
                  </a:lnTo>
                  <a:lnTo>
                    <a:pt x="5542788" y="34290"/>
                  </a:lnTo>
                  <a:lnTo>
                    <a:pt x="5542788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569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Amplitude</a:t>
            </a:r>
            <a:r>
              <a:rPr sz="3600" spc="-105" dirty="0"/>
              <a:t> </a:t>
            </a:r>
            <a:r>
              <a:rPr sz="3600" spc="-15" dirty="0"/>
              <a:t>Shift</a:t>
            </a:r>
            <a:r>
              <a:rPr sz="3600" spc="-110" dirty="0"/>
              <a:t> </a:t>
            </a:r>
            <a:r>
              <a:rPr sz="3600" spc="-40" dirty="0"/>
              <a:t>Keying</a:t>
            </a:r>
            <a:r>
              <a:rPr sz="3600" spc="-110" dirty="0"/>
              <a:t> </a:t>
            </a:r>
            <a:r>
              <a:rPr sz="3600" spc="-35" dirty="0"/>
              <a:t>(ASK)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61518" y="1079702"/>
            <a:ext cx="8259445" cy="21043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100" marR="30480">
              <a:lnSpc>
                <a:spcPts val="2810"/>
              </a:lnSpc>
              <a:spcBef>
                <a:spcPts val="455"/>
              </a:spcBef>
              <a:buChar char="•"/>
              <a:tabLst>
                <a:tab pos="276225" algn="l"/>
              </a:tabLst>
            </a:pPr>
            <a:r>
              <a:rPr sz="2600" dirty="0">
                <a:latin typeface="Times New Roman"/>
                <a:cs typeface="Times New Roman"/>
              </a:rPr>
              <a:t>In</a:t>
            </a:r>
            <a:r>
              <a:rPr sz="2600" spc="32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ASK</a:t>
            </a:r>
            <a:r>
              <a:rPr sz="2600" spc="3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spc="3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amplitude</a:t>
            </a:r>
            <a:r>
              <a:rPr sz="2600" spc="30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of</a:t>
            </a:r>
            <a:r>
              <a:rPr sz="2600" spc="3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sz="2600" spc="3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carrier</a:t>
            </a:r>
            <a:r>
              <a:rPr sz="2600" spc="3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is</a:t>
            </a:r>
            <a:r>
              <a:rPr sz="2600" spc="3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varied</a:t>
            </a:r>
            <a:r>
              <a:rPr sz="2600" spc="3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600" spc="3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represent </a:t>
            </a:r>
            <a:r>
              <a:rPr sz="2600" spc="-6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binary</a:t>
            </a:r>
            <a:r>
              <a:rPr sz="2600" spc="-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1 or</a:t>
            </a:r>
            <a:r>
              <a:rPr sz="2600" spc="-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0</a:t>
            </a:r>
            <a:r>
              <a:rPr sz="2600" dirty="0">
                <a:latin typeface="Times New Roman"/>
                <a:cs typeface="Times New Roman"/>
              </a:rPr>
              <a:t>.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Frequency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phase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remain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constant</a:t>
            </a:r>
            <a:r>
              <a:rPr sz="2600" dirty="0">
                <a:latin typeface="Times New Roman"/>
                <a:cs typeface="Times New Roman"/>
              </a:rPr>
              <a:t>.</a:t>
            </a:r>
          </a:p>
          <a:p>
            <a:pPr marL="217804" indent="-180340">
              <a:lnSpc>
                <a:spcPct val="100000"/>
              </a:lnSpc>
              <a:spcBef>
                <a:spcPts val="655"/>
              </a:spcBef>
              <a:buChar char="•"/>
              <a:tabLst>
                <a:tab pos="218440" algn="l"/>
              </a:tabLst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ASK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highly</a:t>
            </a:r>
            <a:r>
              <a:rPr sz="26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susceptible</a:t>
            </a:r>
            <a:r>
              <a:rPr lang="en-GB" sz="2600" dirty="0" smtClean="0">
                <a:solidFill>
                  <a:srgbClr val="00B050"/>
                </a:solidFill>
                <a:latin typeface="Times New Roman"/>
                <a:cs typeface="Times New Roman"/>
              </a:rPr>
              <a:t> (liable)</a:t>
            </a:r>
            <a:r>
              <a:rPr sz="2600" spc="-10" dirty="0" smtClean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 noise</a:t>
            </a:r>
            <a:r>
              <a:rPr sz="2600" spc="-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interference</a:t>
            </a:r>
            <a:endParaRPr sz="26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38100" marR="32384">
              <a:lnSpc>
                <a:spcPts val="2810"/>
              </a:lnSpc>
              <a:spcBef>
                <a:spcPts val="1035"/>
              </a:spcBef>
              <a:buChar char="•"/>
              <a:tabLst>
                <a:tab pos="277495" algn="l"/>
              </a:tabLst>
            </a:pP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Minimum</a:t>
            </a:r>
            <a:r>
              <a:rPr sz="2600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bandwidth</a:t>
            </a:r>
            <a:r>
              <a:rPr sz="2600" spc="3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required</a:t>
            </a:r>
            <a:r>
              <a:rPr sz="2600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600" spc="3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transmission</a:t>
            </a:r>
            <a:r>
              <a:rPr sz="2600" spc="3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600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equal</a:t>
            </a:r>
            <a:r>
              <a:rPr sz="2600" spc="3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to </a:t>
            </a:r>
            <a:r>
              <a:rPr sz="2600" spc="-6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baud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rate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92D050"/>
                </a:solidFill>
                <a:latin typeface="Times New Roman"/>
                <a:cs typeface="Times New Roman"/>
              </a:rPr>
              <a:t>BW</a:t>
            </a:r>
            <a:r>
              <a:rPr sz="2600" b="1" spc="-60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92D050"/>
                </a:solidFill>
                <a:latin typeface="Times New Roman"/>
                <a:cs typeface="Times New Roman"/>
              </a:rPr>
              <a:t>=</a:t>
            </a:r>
            <a:r>
              <a:rPr sz="2600" b="1" spc="-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92D050"/>
                </a:solidFill>
                <a:latin typeface="Times New Roman"/>
                <a:cs typeface="Times New Roman"/>
              </a:rPr>
              <a:t>(1+d)</a:t>
            </a:r>
            <a:r>
              <a:rPr sz="2600" b="1" spc="-15" dirty="0">
                <a:solidFill>
                  <a:srgbClr val="92D050"/>
                </a:solidFill>
                <a:latin typeface="Times New Roman"/>
                <a:cs typeface="Times New Roman"/>
              </a:rPr>
              <a:t> </a:t>
            </a:r>
            <a:r>
              <a:rPr sz="2600" b="1" spc="5" dirty="0">
                <a:solidFill>
                  <a:srgbClr val="92D050"/>
                </a:solidFill>
                <a:latin typeface="Times New Roman"/>
                <a:cs typeface="Times New Roman"/>
              </a:rPr>
              <a:t>S</a:t>
            </a:r>
            <a:r>
              <a:rPr sz="2550" b="1" spc="7" baseline="-21241" dirty="0">
                <a:solidFill>
                  <a:srgbClr val="92D050"/>
                </a:solidFill>
                <a:latin typeface="Times New Roman"/>
                <a:cs typeface="Times New Roman"/>
              </a:rPr>
              <a:t>ba</a:t>
            </a:r>
            <a:r>
              <a:rPr sz="2550" spc="7" baseline="-21241" dirty="0">
                <a:solidFill>
                  <a:srgbClr val="92D050"/>
                </a:solidFill>
                <a:latin typeface="Times New Roman"/>
                <a:cs typeface="Times New Roman"/>
              </a:rPr>
              <a:t>ud</a:t>
            </a:r>
            <a:r>
              <a:rPr sz="2600" spc="5" dirty="0">
                <a:latin typeface="Times New Roman"/>
                <a:cs typeface="Times New Roman"/>
              </a:rPr>
              <a:t>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where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d=modulation</a:t>
            </a:r>
            <a:r>
              <a:rPr sz="2600" spc="-5" dirty="0">
                <a:latin typeface="Times New Roman"/>
                <a:cs typeface="Times New Roman"/>
              </a:rPr>
              <a:t> factor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633" y="3506158"/>
            <a:ext cx="8529397" cy="229242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10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5990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/>
              <a:t>Implementation</a:t>
            </a:r>
            <a:r>
              <a:rPr sz="3600" spc="-105" dirty="0"/>
              <a:t> </a:t>
            </a:r>
            <a:r>
              <a:rPr sz="3600" spc="-10" dirty="0"/>
              <a:t>of</a:t>
            </a:r>
            <a:r>
              <a:rPr sz="3600" spc="-75" dirty="0"/>
              <a:t> </a:t>
            </a:r>
            <a:r>
              <a:rPr sz="3600" spc="-40" dirty="0"/>
              <a:t>ASK</a:t>
            </a:r>
            <a:r>
              <a:rPr sz="3600" spc="-100" dirty="0"/>
              <a:t> </a:t>
            </a:r>
            <a:r>
              <a:rPr sz="3600" spc="-45" dirty="0"/>
              <a:t>(BASK)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536" y="1966740"/>
            <a:ext cx="7924691" cy="249704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9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918" y="264033"/>
            <a:ext cx="2404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Example</a:t>
            </a:r>
            <a:r>
              <a:rPr sz="3600" spc="-160" dirty="0"/>
              <a:t> </a:t>
            </a:r>
            <a:r>
              <a:rPr sz="3600" spc="-15" dirty="0"/>
              <a:t>(1)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48818" y="1041602"/>
            <a:ext cx="8629015" cy="3336683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50800" marR="43815" algn="just">
              <a:lnSpc>
                <a:spcPts val="2810"/>
              </a:lnSpc>
              <a:spcBef>
                <a:spcPts val="455"/>
              </a:spcBef>
            </a:pPr>
            <a:r>
              <a:rPr sz="2600" spc="-100" dirty="0">
                <a:latin typeface="Times New Roman"/>
                <a:cs typeface="Times New Roman"/>
              </a:rPr>
              <a:t>We </a:t>
            </a:r>
            <a:r>
              <a:rPr sz="2600" dirty="0">
                <a:latin typeface="Times New Roman"/>
                <a:cs typeface="Times New Roman"/>
              </a:rPr>
              <a:t>have an </a:t>
            </a:r>
            <a:r>
              <a:rPr sz="2600" spc="-5" dirty="0">
                <a:latin typeface="Times New Roman"/>
                <a:cs typeface="Times New Roman"/>
              </a:rPr>
              <a:t>available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bandwidth of 100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kHz </a:t>
            </a:r>
            <a:r>
              <a:rPr sz="2600" spc="-5" dirty="0">
                <a:latin typeface="Times New Roman"/>
                <a:cs typeface="Times New Roman"/>
              </a:rPr>
              <a:t>which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spans from </a:t>
            </a:r>
            <a:r>
              <a:rPr sz="26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200</a:t>
            </a:r>
            <a:r>
              <a:rPr sz="2600" spc="16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600" spc="1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300</a:t>
            </a:r>
            <a:r>
              <a:rPr sz="2600" spc="14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kHz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r>
              <a:rPr sz="2600" spc="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What</a:t>
            </a:r>
            <a:r>
              <a:rPr sz="2600" spc="1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are</a:t>
            </a:r>
            <a:r>
              <a:rPr sz="2600" spc="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carrier</a:t>
            </a:r>
            <a:r>
              <a:rPr sz="2600" spc="15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frequency</a:t>
            </a:r>
            <a:r>
              <a:rPr sz="2600" spc="16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1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1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bit</a:t>
            </a:r>
            <a:r>
              <a:rPr sz="2600" spc="1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rate </a:t>
            </a:r>
            <a:r>
              <a:rPr sz="2600" spc="-64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if </a:t>
            </a:r>
            <a:r>
              <a:rPr sz="2600" dirty="0">
                <a:latin typeface="Times New Roman"/>
                <a:cs typeface="Times New Roman"/>
              </a:rPr>
              <a:t>we</a:t>
            </a:r>
            <a:r>
              <a:rPr sz="2600" spc="-5" dirty="0">
                <a:latin typeface="Times New Roman"/>
                <a:cs typeface="Times New Roman"/>
              </a:rPr>
              <a:t> modulated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5" dirty="0">
                <a:latin typeface="Times New Roman"/>
                <a:cs typeface="Times New Roman"/>
              </a:rPr>
              <a:t>our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data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using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ASK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with </a:t>
            </a:r>
            <a:r>
              <a:rPr sz="2600" dirty="0">
                <a:solidFill>
                  <a:srgbClr val="0070C0"/>
                </a:solidFill>
                <a:latin typeface="Times New Roman"/>
                <a:cs typeface="Times New Roman"/>
              </a:rPr>
              <a:t>d</a:t>
            </a:r>
            <a:r>
              <a:rPr sz="2600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70C0"/>
                </a:solidFill>
                <a:latin typeface="Times New Roman"/>
                <a:cs typeface="Times New Roman"/>
              </a:rPr>
              <a:t>=</a:t>
            </a:r>
            <a:r>
              <a:rPr sz="2600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70C0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?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85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sz="2600" i="1" dirty="0">
                <a:solidFill>
                  <a:srgbClr val="0462C1"/>
                </a:solidFill>
                <a:latin typeface="Times New Roman"/>
                <a:cs typeface="Times New Roman"/>
              </a:rPr>
              <a:t>Solution</a:t>
            </a:r>
            <a:endParaRPr sz="2600" dirty="0">
              <a:latin typeface="Times New Roman"/>
              <a:cs typeface="Times New Roman"/>
            </a:endParaRPr>
          </a:p>
          <a:p>
            <a:pPr marL="50800" marR="43180" algn="just">
              <a:lnSpc>
                <a:spcPct val="90000"/>
              </a:lnSpc>
              <a:spcBef>
                <a:spcPts val="994"/>
              </a:spcBef>
            </a:pP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middle of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bandwidth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is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located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250 kHz</a:t>
            </a:r>
            <a:r>
              <a:rPr sz="2600" dirty="0">
                <a:latin typeface="Times New Roman"/>
                <a:cs typeface="Times New Roman"/>
              </a:rPr>
              <a:t>. </a:t>
            </a:r>
            <a:r>
              <a:rPr sz="2600" spc="-5" dirty="0">
                <a:latin typeface="Times New Roman"/>
                <a:cs typeface="Times New Roman"/>
              </a:rPr>
              <a:t>This means </a:t>
            </a:r>
            <a:r>
              <a:rPr sz="2600" dirty="0">
                <a:latin typeface="Times New Roman"/>
                <a:cs typeface="Times New Roman"/>
              </a:rPr>
              <a:t> that our </a:t>
            </a:r>
            <a:r>
              <a:rPr sz="2600" spc="-10" dirty="0">
                <a:latin typeface="Times New Roman"/>
                <a:cs typeface="Times New Roman"/>
              </a:rPr>
              <a:t>carrier </a:t>
            </a:r>
            <a:r>
              <a:rPr sz="2600" spc="-5" dirty="0">
                <a:latin typeface="Times New Roman"/>
                <a:cs typeface="Times New Roman"/>
              </a:rPr>
              <a:t>frequency </a:t>
            </a:r>
            <a:r>
              <a:rPr sz="2600" spc="-10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be </a:t>
            </a:r>
            <a:r>
              <a:rPr sz="2600" spc="-10" dirty="0">
                <a:latin typeface="Times New Roman"/>
                <a:cs typeface="Times New Roman"/>
              </a:rPr>
              <a:t>at </a:t>
            </a:r>
            <a:r>
              <a:rPr sz="2600" spc="5" dirty="0">
                <a:solidFill>
                  <a:srgbClr val="00B050"/>
                </a:solidFill>
                <a:latin typeface="Times New Roman"/>
                <a:cs typeface="Times New Roman"/>
              </a:rPr>
              <a:t>f</a:t>
            </a:r>
            <a:r>
              <a:rPr sz="2550" spc="7" baseline="-21241" dirty="0">
                <a:solidFill>
                  <a:srgbClr val="00B050"/>
                </a:solidFill>
                <a:latin typeface="Times New Roman"/>
                <a:cs typeface="Times New Roman"/>
              </a:rPr>
              <a:t>c </a:t>
            </a:r>
            <a:r>
              <a:rPr sz="2600" dirty="0">
                <a:solidFill>
                  <a:srgbClr val="00B050"/>
                </a:solidFill>
                <a:latin typeface="Times New Roman"/>
                <a:cs typeface="Times New Roman"/>
              </a:rPr>
              <a:t>= 250 </a:t>
            </a:r>
            <a:r>
              <a:rPr sz="2600" spc="-5" dirty="0">
                <a:solidFill>
                  <a:srgbClr val="00B050"/>
                </a:solidFill>
                <a:latin typeface="Times New Roman"/>
                <a:cs typeface="Times New Roman"/>
              </a:rPr>
              <a:t>kHz</a:t>
            </a:r>
            <a:r>
              <a:rPr sz="2600" spc="-5" dirty="0">
                <a:latin typeface="Times New Roman"/>
                <a:cs typeface="Times New Roman"/>
              </a:rPr>
              <a:t>. </a:t>
            </a:r>
            <a:r>
              <a:rPr sz="2600" spc="-100" dirty="0">
                <a:latin typeface="Times New Roman"/>
                <a:cs typeface="Times New Roman"/>
              </a:rPr>
              <a:t>We </a:t>
            </a:r>
            <a:r>
              <a:rPr sz="2600" spc="-10" dirty="0">
                <a:latin typeface="Times New Roman"/>
                <a:cs typeface="Times New Roman"/>
              </a:rPr>
              <a:t>can </a:t>
            </a:r>
            <a:r>
              <a:rPr sz="2600" dirty="0">
                <a:latin typeface="Times New Roman"/>
                <a:cs typeface="Times New Roman"/>
              </a:rPr>
              <a:t>use </a:t>
            </a:r>
            <a:r>
              <a:rPr sz="2600" spc="-5" dirty="0">
                <a:latin typeface="Times New Roman"/>
                <a:cs typeface="Times New Roman"/>
              </a:rPr>
              <a:t>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formula</a:t>
            </a:r>
            <a:r>
              <a:rPr sz="2600" dirty="0">
                <a:latin typeface="Times New Roman"/>
                <a:cs typeface="Times New Roman"/>
              </a:rPr>
              <a:t> for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bandwidth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bit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rate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).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593598" y="5011420"/>
            <a:ext cx="7880984" cy="690880"/>
            <a:chOff x="593598" y="5011420"/>
            <a:chExt cx="7880984" cy="6908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0748" y="5068824"/>
              <a:ext cx="7766304" cy="5760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93598" y="5011419"/>
              <a:ext cx="7880984" cy="690880"/>
            </a:xfrm>
            <a:custGeom>
              <a:avLst/>
              <a:gdLst/>
              <a:ahLst/>
              <a:cxnLst/>
              <a:rect l="l" t="t" r="r" b="b"/>
              <a:pathLst>
                <a:path w="7880984" h="690879">
                  <a:moveTo>
                    <a:pt x="7834884" y="57404"/>
                  </a:moveTo>
                  <a:lnTo>
                    <a:pt x="7823454" y="57404"/>
                  </a:lnTo>
                  <a:lnTo>
                    <a:pt x="7823454" y="633476"/>
                  </a:lnTo>
                  <a:lnTo>
                    <a:pt x="7834884" y="633476"/>
                  </a:lnTo>
                  <a:lnTo>
                    <a:pt x="7834884" y="57404"/>
                  </a:lnTo>
                  <a:close/>
                </a:path>
                <a:path w="7880984" h="690879">
                  <a:moveTo>
                    <a:pt x="7834884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633730"/>
                  </a:lnTo>
                  <a:lnTo>
                    <a:pt x="45720" y="645160"/>
                  </a:lnTo>
                  <a:lnTo>
                    <a:pt x="7834884" y="645160"/>
                  </a:lnTo>
                  <a:lnTo>
                    <a:pt x="7834884" y="633730"/>
                  </a:lnTo>
                  <a:lnTo>
                    <a:pt x="57150" y="633730"/>
                  </a:lnTo>
                  <a:lnTo>
                    <a:pt x="57150" y="57150"/>
                  </a:lnTo>
                  <a:lnTo>
                    <a:pt x="7834884" y="57150"/>
                  </a:lnTo>
                  <a:lnTo>
                    <a:pt x="7834884" y="45720"/>
                  </a:lnTo>
                  <a:close/>
                </a:path>
                <a:path w="7880984" h="690879">
                  <a:moveTo>
                    <a:pt x="7880604" y="34544"/>
                  </a:moveTo>
                  <a:lnTo>
                    <a:pt x="7846314" y="34544"/>
                  </a:lnTo>
                  <a:lnTo>
                    <a:pt x="7846314" y="656336"/>
                  </a:lnTo>
                  <a:lnTo>
                    <a:pt x="7880604" y="656336"/>
                  </a:lnTo>
                  <a:lnTo>
                    <a:pt x="7880604" y="34544"/>
                  </a:lnTo>
                  <a:close/>
                </a:path>
                <a:path w="7880984" h="690879">
                  <a:moveTo>
                    <a:pt x="7880604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656590"/>
                  </a:lnTo>
                  <a:lnTo>
                    <a:pt x="0" y="690880"/>
                  </a:lnTo>
                  <a:lnTo>
                    <a:pt x="7880604" y="690880"/>
                  </a:lnTo>
                  <a:lnTo>
                    <a:pt x="7880604" y="656590"/>
                  </a:lnTo>
                  <a:lnTo>
                    <a:pt x="34290" y="656590"/>
                  </a:lnTo>
                  <a:lnTo>
                    <a:pt x="34290" y="34290"/>
                  </a:lnTo>
                  <a:lnTo>
                    <a:pt x="7880604" y="34290"/>
                  </a:lnTo>
                  <a:lnTo>
                    <a:pt x="7880604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5.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623566" y="6454352"/>
            <a:ext cx="3797935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Data</a:t>
            </a:r>
            <a:r>
              <a:rPr spc="-20" dirty="0"/>
              <a:t> </a:t>
            </a:r>
            <a:r>
              <a:rPr dirty="0"/>
              <a:t>Communication</a:t>
            </a:r>
            <a:r>
              <a:rPr spc="-10" dirty="0"/>
              <a:t> </a:t>
            </a:r>
            <a:r>
              <a:rPr dirty="0"/>
              <a:t>Lecture</a:t>
            </a:r>
            <a:r>
              <a:rPr spc="-15" dirty="0"/>
              <a:t> </a:t>
            </a:r>
            <a:r>
              <a:rPr dirty="0"/>
              <a:t>Series,</a:t>
            </a:r>
            <a:r>
              <a:rPr spc="-40" dirty="0"/>
              <a:t> </a:t>
            </a:r>
            <a:r>
              <a:rPr lang="en-GB" spc="-5" dirty="0" smtClean="0"/>
              <a:t>MFH</a:t>
            </a:r>
            <a:r>
              <a:rPr spc="-5" dirty="0" smtClean="0"/>
              <a:t>,</a:t>
            </a:r>
            <a:r>
              <a:rPr spc="-10" dirty="0" smtClean="0"/>
              <a:t> </a:t>
            </a:r>
            <a:r>
              <a:rPr spc="-25" dirty="0" smtClean="0"/>
              <a:t>MAY202</a:t>
            </a:r>
            <a:r>
              <a:rPr lang="en-GB" spc="-25" dirty="0" smtClean="0"/>
              <a:t>1</a:t>
            </a:r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849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Theme</vt:lpstr>
      <vt:lpstr>DATA COMMUNICATION</vt:lpstr>
      <vt:lpstr>Digital to Analog Conversion</vt:lpstr>
      <vt:lpstr>Types of digital-to-analog conversion</vt:lpstr>
      <vt:lpstr>Aspects of digital-to-analog conversion</vt:lpstr>
      <vt:lpstr>Example (1)</vt:lpstr>
      <vt:lpstr>Example (2)</vt:lpstr>
      <vt:lpstr>Amplitude Shift Keying (ASK)</vt:lpstr>
      <vt:lpstr>Implementation of ASK (BASK)</vt:lpstr>
      <vt:lpstr>Example (1)</vt:lpstr>
      <vt:lpstr>Frequency Shift Keying (ASK)</vt:lpstr>
      <vt:lpstr>Implementation of FSK (BFSK)</vt:lpstr>
      <vt:lpstr>Example (1)</vt:lpstr>
      <vt:lpstr>Phase Shift Keying (PSK)</vt:lpstr>
      <vt:lpstr>Implementation of PSK (BPSK)</vt:lpstr>
      <vt:lpstr>Concept of Constellation Diagram</vt:lpstr>
      <vt:lpstr>Example (1)</vt:lpstr>
      <vt:lpstr>Example (2)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 cse 225/233</dc:title>
  <dc:creator>Narayan Ranjan Chakraborty</dc:creator>
  <cp:lastModifiedBy>DIU</cp:lastModifiedBy>
  <cp:revision>31</cp:revision>
  <dcterms:created xsi:type="dcterms:W3CDTF">2021-05-22T07:53:01Z</dcterms:created>
  <dcterms:modified xsi:type="dcterms:W3CDTF">2021-08-16T17:40:43Z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2021-05-22T00:00:00Z</vt:filetime>
  </property>
</Properties>
</file>