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0" dirty="0"/>
              <a:t> </a:t>
            </a:r>
            <a:r>
              <a:rPr spc="-5" dirty="0"/>
              <a:t>Lecture</a:t>
            </a:r>
            <a:r>
              <a:rPr spc="-15" dirty="0"/>
              <a:t> </a:t>
            </a:r>
            <a:r>
              <a:rPr spc="-5" dirty="0"/>
              <a:t>Series,</a:t>
            </a:r>
            <a:r>
              <a:rPr spc="5" dirty="0"/>
              <a:t> </a:t>
            </a:r>
            <a:r>
              <a:rPr spc="-10" dirty="0"/>
              <a:t>NRC,</a:t>
            </a:r>
            <a:r>
              <a:rPr spc="-5" dirty="0"/>
              <a:t> </a:t>
            </a:r>
            <a:r>
              <a:rPr spc="-1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D00AE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D00AE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0" dirty="0"/>
              <a:t> </a:t>
            </a:r>
            <a:r>
              <a:rPr spc="-5" dirty="0"/>
              <a:t>Lecture</a:t>
            </a:r>
            <a:r>
              <a:rPr spc="-15" dirty="0"/>
              <a:t> </a:t>
            </a:r>
            <a:r>
              <a:rPr spc="-5" dirty="0"/>
              <a:t>Series,</a:t>
            </a:r>
            <a:r>
              <a:rPr spc="5" dirty="0"/>
              <a:t> </a:t>
            </a:r>
            <a:r>
              <a:rPr spc="-10" dirty="0"/>
              <a:t>NRC,</a:t>
            </a:r>
            <a:r>
              <a:rPr spc="-5" dirty="0"/>
              <a:t> </a:t>
            </a:r>
            <a:r>
              <a:rPr spc="-1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D00AE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0" dirty="0"/>
              <a:t> </a:t>
            </a:r>
            <a:r>
              <a:rPr spc="-5" dirty="0"/>
              <a:t>Lecture</a:t>
            </a:r>
            <a:r>
              <a:rPr spc="-15" dirty="0"/>
              <a:t> </a:t>
            </a:r>
            <a:r>
              <a:rPr spc="-5" dirty="0"/>
              <a:t>Series,</a:t>
            </a:r>
            <a:r>
              <a:rPr spc="5" dirty="0"/>
              <a:t> </a:t>
            </a:r>
            <a:r>
              <a:rPr spc="-10" dirty="0"/>
              <a:t>NRC,</a:t>
            </a:r>
            <a:r>
              <a:rPr spc="-5" dirty="0"/>
              <a:t> </a:t>
            </a:r>
            <a:r>
              <a:rPr spc="-15" dirty="0"/>
              <a:t>MAY2020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D00AE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0" dirty="0"/>
              <a:t> </a:t>
            </a:r>
            <a:r>
              <a:rPr spc="-5" dirty="0"/>
              <a:t>Lecture</a:t>
            </a:r>
            <a:r>
              <a:rPr spc="-15" dirty="0"/>
              <a:t> </a:t>
            </a:r>
            <a:r>
              <a:rPr spc="-5" dirty="0"/>
              <a:t>Series,</a:t>
            </a:r>
            <a:r>
              <a:rPr spc="5" dirty="0"/>
              <a:t> </a:t>
            </a:r>
            <a:r>
              <a:rPr spc="-10" dirty="0"/>
              <a:t>NRC,</a:t>
            </a:r>
            <a:r>
              <a:rPr spc="-5" dirty="0"/>
              <a:t> </a:t>
            </a:r>
            <a:r>
              <a:rPr spc="-15" dirty="0"/>
              <a:t>MAY2020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791" y="1483428"/>
            <a:ext cx="7894320" cy="412184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0" dirty="0"/>
              <a:t> </a:t>
            </a:r>
            <a:r>
              <a:rPr spc="-5" dirty="0"/>
              <a:t>Lecture</a:t>
            </a:r>
            <a:r>
              <a:rPr spc="-15" dirty="0"/>
              <a:t> </a:t>
            </a:r>
            <a:r>
              <a:rPr spc="-5" dirty="0"/>
              <a:t>Series,</a:t>
            </a:r>
            <a:r>
              <a:rPr spc="5" dirty="0"/>
              <a:t> </a:t>
            </a:r>
            <a:r>
              <a:rPr spc="-10" dirty="0"/>
              <a:t>NRC,</a:t>
            </a:r>
            <a:r>
              <a:rPr spc="-5" dirty="0"/>
              <a:t> </a:t>
            </a:r>
            <a:r>
              <a:rPr spc="-15" dirty="0"/>
              <a:t>MAY2020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2148" y="1320545"/>
            <a:ext cx="575970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D00AE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84652" y="2527807"/>
            <a:ext cx="3774694" cy="175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D00AE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23566" y="6495389"/>
            <a:ext cx="32283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0" dirty="0"/>
              <a:t> </a:t>
            </a:r>
            <a:r>
              <a:rPr spc="-5" dirty="0"/>
              <a:t>Lecture</a:t>
            </a:r>
            <a:r>
              <a:rPr spc="-15" dirty="0"/>
              <a:t> </a:t>
            </a:r>
            <a:r>
              <a:rPr spc="-5" dirty="0"/>
              <a:t>Series,</a:t>
            </a:r>
            <a:r>
              <a:rPr spc="5" dirty="0"/>
              <a:t> </a:t>
            </a:r>
            <a:r>
              <a:rPr spc="-10" dirty="0"/>
              <a:t>NRC,</a:t>
            </a:r>
            <a:r>
              <a:rPr spc="-5" dirty="0"/>
              <a:t> </a:t>
            </a:r>
            <a:r>
              <a:rPr spc="-1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D</a:t>
            </a:r>
            <a:r>
              <a:rPr spc="-300" dirty="0"/>
              <a:t>A</a:t>
            </a:r>
            <a:r>
              <a:rPr spc="-395" dirty="0"/>
              <a:t>T</a:t>
            </a:r>
            <a:r>
              <a:rPr dirty="0"/>
              <a:t>A</a:t>
            </a:r>
            <a:r>
              <a:rPr spc="-105" dirty="0"/>
              <a:t> </a:t>
            </a:r>
            <a:r>
              <a:rPr spc="-60" dirty="0"/>
              <a:t>C</a:t>
            </a:r>
            <a:r>
              <a:rPr spc="-50" dirty="0"/>
              <a:t>O</a:t>
            </a:r>
            <a:r>
              <a:rPr spc="-65" dirty="0"/>
              <a:t>MM</a:t>
            </a:r>
            <a:r>
              <a:rPr spc="-60" dirty="0"/>
              <a:t>UN</a:t>
            </a:r>
            <a:r>
              <a:rPr spc="-25" dirty="0"/>
              <a:t>I</a:t>
            </a:r>
            <a:r>
              <a:rPr spc="-60" dirty="0"/>
              <a:t>C</a:t>
            </a:r>
            <a:r>
              <a:rPr spc="-325" dirty="0"/>
              <a:t>A</a:t>
            </a:r>
            <a:r>
              <a:rPr spc="-60" dirty="0"/>
              <a:t>T</a:t>
            </a:r>
            <a:r>
              <a:rPr spc="-25" dirty="0"/>
              <a:t>I</a:t>
            </a:r>
            <a:r>
              <a:rPr spc="-50" dirty="0"/>
              <a:t>O</a:t>
            </a:r>
            <a:r>
              <a:rPr dirty="0"/>
              <a:t>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CSE</a:t>
            </a:r>
            <a:r>
              <a:rPr spc="-145" dirty="0"/>
              <a:t> </a:t>
            </a:r>
            <a:r>
              <a:rPr spc="-35" dirty="0"/>
              <a:t>225/233</a:t>
            </a:r>
          </a:p>
          <a:p>
            <a:pPr marL="3175">
              <a:lnSpc>
                <a:spcPct val="100000"/>
              </a:lnSpc>
              <a:spcBef>
                <a:spcPts val="25"/>
              </a:spcBef>
            </a:pPr>
            <a:endParaRPr sz="4000"/>
          </a:p>
          <a:p>
            <a:pPr marL="3175" algn="ctr">
              <a:lnSpc>
                <a:spcPct val="100000"/>
              </a:lnSpc>
            </a:pPr>
            <a:r>
              <a:rPr sz="3000" spc="-30" dirty="0">
                <a:solidFill>
                  <a:srgbClr val="FF0000"/>
                </a:solidFill>
              </a:rPr>
              <a:t>WEEK-9,</a:t>
            </a:r>
            <a:r>
              <a:rPr sz="3000" spc="-90" dirty="0">
                <a:solidFill>
                  <a:srgbClr val="FF0000"/>
                </a:solidFill>
              </a:rPr>
              <a:t> </a:t>
            </a:r>
            <a:r>
              <a:rPr sz="3000" spc="-25" dirty="0">
                <a:solidFill>
                  <a:srgbClr val="FF0000"/>
                </a:solidFill>
              </a:rPr>
              <a:t>LESSON-1</a:t>
            </a:r>
            <a:r>
              <a:rPr sz="3000" spc="-105" dirty="0">
                <a:solidFill>
                  <a:srgbClr val="FF0000"/>
                </a:solidFill>
              </a:rPr>
              <a:t> </a:t>
            </a:r>
            <a:r>
              <a:rPr sz="3000" dirty="0">
                <a:solidFill>
                  <a:srgbClr val="FF0000"/>
                </a:solidFill>
              </a:rPr>
              <a:t>&amp;</a:t>
            </a:r>
            <a:r>
              <a:rPr sz="3000" spc="-75" dirty="0">
                <a:solidFill>
                  <a:srgbClr val="FF0000"/>
                </a:solidFill>
              </a:rPr>
              <a:t> </a:t>
            </a:r>
            <a:r>
              <a:rPr sz="3000" dirty="0">
                <a:solidFill>
                  <a:srgbClr val="FF0000"/>
                </a:solidFill>
              </a:rPr>
              <a:t>2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3320541" y="4927091"/>
            <a:ext cx="2513965" cy="448309"/>
          </a:xfrm>
          <a:prstGeom prst="rect">
            <a:avLst/>
          </a:prstGeom>
          <a:solidFill>
            <a:srgbClr val="66FF3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54"/>
              </a:lnSpc>
            </a:pPr>
            <a:r>
              <a:rPr sz="3000" spc="-30" dirty="0">
                <a:solidFill>
                  <a:srgbClr val="FF0000"/>
                </a:solidFill>
                <a:latin typeface="Cambria Math"/>
                <a:cs typeface="Cambria Math"/>
              </a:rPr>
              <a:t>MU</a:t>
            </a:r>
            <a:r>
              <a:rPr sz="3000" spc="-340" dirty="0">
                <a:solidFill>
                  <a:srgbClr val="FF0000"/>
                </a:solidFill>
                <a:latin typeface="Cambria Math"/>
                <a:cs typeface="Cambria Math"/>
              </a:rPr>
              <a:t>L</a:t>
            </a:r>
            <a:r>
              <a:rPr sz="3000" spc="-30" dirty="0">
                <a:solidFill>
                  <a:srgbClr val="FF0000"/>
                </a:solidFill>
                <a:latin typeface="Cambria Math"/>
                <a:cs typeface="Cambria Math"/>
              </a:rPr>
              <a:t>T</a:t>
            </a:r>
            <a:r>
              <a:rPr sz="3000" spc="-25" dirty="0">
                <a:solidFill>
                  <a:srgbClr val="FF0000"/>
                </a:solidFill>
                <a:latin typeface="Cambria Math"/>
                <a:cs typeface="Cambria Math"/>
              </a:rPr>
              <a:t>IP</a:t>
            </a:r>
            <a:r>
              <a:rPr sz="3000" spc="-40" dirty="0">
                <a:solidFill>
                  <a:srgbClr val="FF0000"/>
                </a:solidFill>
                <a:latin typeface="Cambria Math"/>
                <a:cs typeface="Cambria Math"/>
              </a:rPr>
              <a:t>L</a:t>
            </a:r>
            <a:r>
              <a:rPr sz="3000" spc="-35" dirty="0">
                <a:solidFill>
                  <a:srgbClr val="FF0000"/>
                </a:solidFill>
                <a:latin typeface="Cambria Math"/>
                <a:cs typeface="Cambria Math"/>
              </a:rPr>
              <a:t>EX</a:t>
            </a:r>
            <a:r>
              <a:rPr sz="3000" spc="-25" dirty="0">
                <a:solidFill>
                  <a:srgbClr val="FF0000"/>
                </a:solidFill>
                <a:latin typeface="Cambria Math"/>
                <a:cs typeface="Cambria Math"/>
              </a:rPr>
              <a:t>I</a:t>
            </a:r>
            <a:r>
              <a:rPr sz="3000" spc="-45" dirty="0">
                <a:solidFill>
                  <a:srgbClr val="FF0000"/>
                </a:solidFill>
                <a:latin typeface="Cambria Math"/>
                <a:cs typeface="Cambria Math"/>
              </a:rPr>
              <a:t>N</a:t>
            </a:r>
            <a:r>
              <a:rPr sz="3000" dirty="0">
                <a:solidFill>
                  <a:srgbClr val="FF0000"/>
                </a:solidFill>
                <a:latin typeface="Cambria Math"/>
                <a:cs typeface="Cambria Math"/>
              </a:rPr>
              <a:t>G</a:t>
            </a:r>
            <a:endParaRPr sz="30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73"/>
          <p:cNvSpPr txBox="1"/>
          <p:nvPr/>
        </p:nvSpPr>
        <p:spPr>
          <a:xfrm>
            <a:off x="118281" y="1314550"/>
            <a:ext cx="8608695" cy="27565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sz="2800" spc="-10" dirty="0">
                <a:latin typeface="Times New Roman"/>
                <a:cs typeface="Times New Roman"/>
              </a:rPr>
              <a:t>One </a:t>
            </a:r>
            <a:r>
              <a:rPr sz="2800" spc="-5" dirty="0">
                <a:latin typeface="Times New Roman"/>
                <a:cs typeface="Times New Roman"/>
              </a:rPr>
              <a:t>problem </a:t>
            </a:r>
            <a:r>
              <a:rPr sz="2800" spc="-10" dirty="0">
                <a:latin typeface="Times New Roman"/>
                <a:cs typeface="Times New Roman"/>
              </a:rPr>
              <a:t>with </a:t>
            </a:r>
            <a:r>
              <a:rPr sz="2800" spc="-5" dirty="0">
                <a:latin typeface="Times New Roman"/>
                <a:cs typeface="Times New Roman"/>
              </a:rPr>
              <a:t>TDM is </a:t>
            </a:r>
            <a:r>
              <a:rPr sz="2800" dirty="0">
                <a:latin typeface="Times New Roman"/>
                <a:cs typeface="Times New Roman"/>
              </a:rPr>
              <a:t>how </a:t>
            </a:r>
            <a:r>
              <a:rPr sz="2800" spc="-5" dirty="0">
                <a:latin typeface="Times New Roman"/>
                <a:cs typeface="Times New Roman"/>
              </a:rPr>
              <a:t>to handle a </a:t>
            </a:r>
            <a:r>
              <a:rPr sz="2800" spc="-5" dirty="0" smtClean="0">
                <a:latin typeface="Times New Roman"/>
                <a:cs typeface="Times New Roman"/>
              </a:rPr>
              <a:t>disparity</a:t>
            </a:r>
            <a:r>
              <a:rPr lang="en-US" sz="2800" spc="-5" dirty="0" smtClean="0">
                <a:latin typeface="Times New Roman"/>
                <a:cs typeface="Times New Roman"/>
              </a:rPr>
              <a:t> (inequality)</a:t>
            </a:r>
            <a:r>
              <a:rPr sz="2800" spc="-5" dirty="0" smtClean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 the </a:t>
            </a:r>
            <a:r>
              <a:rPr sz="2800" dirty="0">
                <a:latin typeface="Times New Roman"/>
                <a:cs typeface="Times New Roman"/>
              </a:rPr>
              <a:t> input </a:t>
            </a:r>
            <a:r>
              <a:rPr sz="2800" spc="-5" dirty="0">
                <a:latin typeface="Times New Roman"/>
                <a:cs typeface="Times New Roman"/>
              </a:rPr>
              <a:t>data rates. In all our discussion so </a:t>
            </a:r>
            <a:r>
              <a:rPr sz="2800" spc="-30" dirty="0">
                <a:latin typeface="Times New Roman"/>
                <a:cs typeface="Times New Roman"/>
              </a:rPr>
              <a:t>far,</a:t>
            </a:r>
            <a:r>
              <a:rPr sz="2800" spc="6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 assumed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00B0F0"/>
                </a:solidFill>
                <a:latin typeface="Times New Roman"/>
                <a:cs typeface="Times New Roman"/>
              </a:rPr>
              <a:t>data </a:t>
            </a:r>
            <a:r>
              <a:rPr sz="2800" spc="-5" dirty="0">
                <a:solidFill>
                  <a:srgbClr val="00B0F0"/>
                </a:solidFill>
                <a:latin typeface="Times New Roman"/>
                <a:cs typeface="Times New Roman"/>
              </a:rPr>
              <a:t>rates </a:t>
            </a:r>
            <a:r>
              <a:rPr sz="2800" dirty="0">
                <a:solidFill>
                  <a:srgbClr val="00B0F0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B0F0"/>
                </a:solidFill>
                <a:latin typeface="Times New Roman"/>
                <a:cs typeface="Times New Roman"/>
              </a:rPr>
              <a:t>all input lines </a:t>
            </a:r>
            <a:r>
              <a:rPr sz="2800" spc="-10" dirty="0">
                <a:solidFill>
                  <a:srgbClr val="00B0F0"/>
                </a:solidFill>
                <a:latin typeface="Times New Roman"/>
                <a:cs typeface="Times New Roman"/>
              </a:rPr>
              <a:t>were </a:t>
            </a:r>
            <a:r>
              <a:rPr sz="2800" dirty="0">
                <a:solidFill>
                  <a:srgbClr val="00B0F0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00B0F0"/>
                </a:solidFill>
                <a:latin typeface="Times New Roman"/>
                <a:cs typeface="Times New Roman"/>
              </a:rPr>
              <a:t>same</a:t>
            </a:r>
            <a:r>
              <a:rPr sz="2800" spc="-10" dirty="0">
                <a:latin typeface="Times New Roman"/>
                <a:cs typeface="Times New Roman"/>
              </a:rPr>
              <a:t>. </a:t>
            </a:r>
            <a:r>
              <a:rPr sz="2800" spc="-20" dirty="0">
                <a:latin typeface="Times New Roman"/>
                <a:cs typeface="Times New Roman"/>
              </a:rPr>
              <a:t>However,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data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rates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are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 not</a:t>
            </a:r>
            <a:r>
              <a:rPr sz="2800" spc="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the</a:t>
            </a:r>
            <a:r>
              <a:rPr sz="2800" spc="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B050"/>
                </a:solidFill>
                <a:latin typeface="Times New Roman"/>
                <a:cs typeface="Times New Roman"/>
              </a:rPr>
              <a:t>same</a:t>
            </a:r>
            <a:r>
              <a:rPr sz="2800" spc="-1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three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strategies,</a:t>
            </a:r>
            <a:r>
              <a:rPr sz="2800" dirty="0">
                <a:latin typeface="Times New Roman"/>
                <a:cs typeface="Times New Roman"/>
              </a:rPr>
              <a:t> 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combination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them,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spc="-5" dirty="0">
                <a:latin typeface="Times New Roman"/>
                <a:cs typeface="Times New Roman"/>
              </a:rPr>
              <a:t> be</a:t>
            </a:r>
            <a:r>
              <a:rPr sz="2800" dirty="0">
                <a:latin typeface="Times New Roman"/>
                <a:cs typeface="Times New Roman"/>
              </a:rPr>
              <a:t> used.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We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these</a:t>
            </a:r>
            <a:r>
              <a:rPr sz="2800" dirty="0">
                <a:latin typeface="Times New Roman"/>
                <a:cs typeface="Times New Roman"/>
              </a:rPr>
              <a:t> three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strategies </a:t>
            </a:r>
            <a:r>
              <a:rPr sz="2800" b="1" spc="-5" dirty="0">
                <a:solidFill>
                  <a:srgbClr val="00B0F0"/>
                </a:solidFill>
                <a:latin typeface="Times New Roman"/>
                <a:cs typeface="Times New Roman"/>
              </a:rPr>
              <a:t>multilevel multiplexing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multiple-slot allocation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b="1" dirty="0">
                <a:solidFill>
                  <a:srgbClr val="00B050"/>
                </a:solidFill>
                <a:latin typeface="Times New Roman"/>
                <a:cs typeface="Times New Roman"/>
              </a:rPr>
              <a:t>pulse</a:t>
            </a:r>
            <a:r>
              <a:rPr sz="2800" b="1" spc="-2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stuffing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53162" y="10675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>
            <a:spLocks noGrp="1"/>
          </p:cNvSpPr>
          <p:nvPr>
            <p:ph type="title"/>
          </p:nvPr>
        </p:nvSpPr>
        <p:spPr>
          <a:xfrm>
            <a:off x="231140" y="348437"/>
            <a:ext cx="459295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25" dirty="0">
                <a:solidFill>
                  <a:srgbClr val="FF0000"/>
                </a:solidFill>
              </a:rPr>
              <a:t>Data</a:t>
            </a:r>
            <a:r>
              <a:rPr sz="3700" spc="-100" dirty="0">
                <a:solidFill>
                  <a:srgbClr val="FF0000"/>
                </a:solidFill>
              </a:rPr>
              <a:t> </a:t>
            </a:r>
            <a:r>
              <a:rPr sz="3700" spc="-40" dirty="0">
                <a:solidFill>
                  <a:srgbClr val="FF0000"/>
                </a:solidFill>
              </a:rPr>
              <a:t>Rate</a:t>
            </a:r>
            <a:r>
              <a:rPr sz="3700" spc="-105" dirty="0">
                <a:solidFill>
                  <a:srgbClr val="FF0000"/>
                </a:solidFill>
              </a:rPr>
              <a:t> </a:t>
            </a:r>
            <a:r>
              <a:rPr sz="3700" spc="-35" dirty="0">
                <a:solidFill>
                  <a:srgbClr val="FF0000"/>
                </a:solidFill>
              </a:rPr>
              <a:t>Management</a:t>
            </a:r>
            <a:endParaRPr sz="3700" dirty="0">
              <a:solidFill>
                <a:srgbClr val="FF0000"/>
              </a:solidFill>
            </a:endParaRPr>
          </a:p>
        </p:txBody>
      </p:sp>
      <p:sp>
        <p:nvSpPr>
          <p:cNvPr id="79" name="object 25"/>
          <p:cNvSpPr txBox="1">
            <a:spLocks/>
          </p:cNvSpPr>
          <p:nvPr/>
        </p:nvSpPr>
        <p:spPr>
          <a:xfrm>
            <a:off x="2527617" y="6462744"/>
            <a:ext cx="3228340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US" spc="-10" dirty="0" smtClean="0"/>
              <a:t>Data</a:t>
            </a:r>
            <a:r>
              <a:rPr lang="en-US" spc="-20" dirty="0" smtClean="0"/>
              <a:t> </a:t>
            </a:r>
            <a:r>
              <a:rPr lang="en-US" spc="-5" dirty="0" smtClean="0"/>
              <a:t>Communication</a:t>
            </a:r>
            <a:r>
              <a:rPr lang="en-US" spc="-10" dirty="0" smtClean="0"/>
              <a:t> </a:t>
            </a:r>
            <a:r>
              <a:rPr lang="en-US" spc="-5" dirty="0" smtClean="0"/>
              <a:t>Lecture</a:t>
            </a:r>
            <a:r>
              <a:rPr lang="en-US" spc="-15" dirty="0" smtClean="0"/>
              <a:t> </a:t>
            </a:r>
            <a:r>
              <a:rPr lang="en-US" spc="-5" dirty="0" smtClean="0"/>
              <a:t>Series,</a:t>
            </a:r>
            <a:r>
              <a:rPr lang="en-US" spc="5" dirty="0" smtClean="0"/>
              <a:t> </a:t>
            </a:r>
            <a:r>
              <a:rPr lang="en-US" spc="-10" dirty="0" smtClean="0"/>
              <a:t>MFH,</a:t>
            </a:r>
            <a:r>
              <a:rPr lang="en-US" spc="-5" dirty="0" smtClean="0"/>
              <a:t> </a:t>
            </a:r>
            <a:r>
              <a:rPr lang="en-US" spc="-15" dirty="0" smtClean="0"/>
              <a:t>MAY2021</a:t>
            </a:r>
          </a:p>
          <a:p>
            <a:pPr marL="12700">
              <a:lnSpc>
                <a:spcPts val="1240"/>
              </a:lnSpc>
            </a:pPr>
            <a:endParaRPr lang="en-US" spc="-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76"/>
          <p:cNvSpPr txBox="1"/>
          <p:nvPr/>
        </p:nvSpPr>
        <p:spPr>
          <a:xfrm>
            <a:off x="152400" y="1143087"/>
            <a:ext cx="8607425" cy="274891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 algn="just">
              <a:lnSpc>
                <a:spcPct val="89700"/>
              </a:lnSpc>
              <a:spcBef>
                <a:spcPts val="440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Multilevel multiplexing </a:t>
            </a:r>
            <a:r>
              <a:rPr sz="2800" spc="-5" dirty="0">
                <a:latin typeface="Times New Roman"/>
                <a:cs typeface="Times New Roman"/>
              </a:rPr>
              <a:t>is a technique used </a:t>
            </a:r>
            <a:r>
              <a:rPr sz="2800" spc="-10" dirty="0">
                <a:latin typeface="Times New Roman"/>
                <a:cs typeface="Times New Roman"/>
              </a:rPr>
              <a:t>when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data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rate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an input line is a multiple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others.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example, in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following figure, we have two </a:t>
            </a:r>
            <a:r>
              <a:rPr sz="2800" dirty="0">
                <a:latin typeface="Times New Roman"/>
                <a:cs typeface="Times New Roman"/>
              </a:rPr>
              <a:t>inputs </a:t>
            </a:r>
            <a:r>
              <a:rPr sz="2800" spc="-5" dirty="0">
                <a:latin typeface="Times New Roman"/>
                <a:cs typeface="Times New Roman"/>
              </a:rPr>
              <a:t>of 20 kbps and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three inputs </a:t>
            </a:r>
            <a:r>
              <a:rPr sz="2800" dirty="0">
                <a:latin typeface="Times New Roman"/>
                <a:cs typeface="Times New Roman"/>
              </a:rPr>
              <a:t>of 40 </a:t>
            </a:r>
            <a:r>
              <a:rPr sz="2800" spc="-5" dirty="0">
                <a:latin typeface="Times New Roman"/>
                <a:cs typeface="Times New Roman"/>
              </a:rPr>
              <a:t>kbps. The first two </a:t>
            </a:r>
            <a:r>
              <a:rPr sz="2800" dirty="0">
                <a:latin typeface="Times New Roman"/>
                <a:cs typeface="Times New Roman"/>
              </a:rPr>
              <a:t>input </a:t>
            </a:r>
            <a:r>
              <a:rPr sz="2800" spc="-5" dirty="0">
                <a:latin typeface="Times New Roman"/>
                <a:cs typeface="Times New Roman"/>
              </a:rPr>
              <a:t>lines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multiplexed together to provide a data rate equal to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last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three.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second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level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multiplexing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spc="-5" dirty="0">
                <a:latin typeface="Times New Roman"/>
                <a:cs typeface="Times New Roman"/>
              </a:rPr>
              <a:t> create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output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of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160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kbps.</a:t>
            </a:r>
          </a:p>
        </p:txBody>
      </p:sp>
      <p:sp>
        <p:nvSpPr>
          <p:cNvPr id="77" name="object 77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8" name="object 78"/>
          <p:cNvGrpSpPr/>
          <p:nvPr/>
        </p:nvGrpSpPr>
        <p:grpSpPr>
          <a:xfrm>
            <a:off x="152400" y="1178050"/>
            <a:ext cx="8763000" cy="4885690"/>
            <a:chOff x="153162" y="981836"/>
            <a:chExt cx="8763000" cy="4885690"/>
          </a:xfrm>
        </p:grpSpPr>
        <p:sp>
          <p:nvSpPr>
            <p:cNvPr id="79" name="object 79"/>
            <p:cNvSpPr/>
            <p:nvPr/>
          </p:nvSpPr>
          <p:spPr>
            <a:xfrm>
              <a:off x="153162" y="991361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19050">
              <a:solidFill>
                <a:srgbClr val="0462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800" y="3694176"/>
              <a:ext cx="5839967" cy="2173224"/>
            </a:xfrm>
            <a:prstGeom prst="rect">
              <a:avLst/>
            </a:prstGeom>
          </p:spPr>
        </p:pic>
      </p:grpSp>
      <p:sp>
        <p:nvSpPr>
          <p:cNvPr id="81" name="object 81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>
            <a:spLocks noGrp="1"/>
          </p:cNvSpPr>
          <p:nvPr>
            <p:ph type="title"/>
          </p:nvPr>
        </p:nvSpPr>
        <p:spPr>
          <a:xfrm>
            <a:off x="231140" y="220471"/>
            <a:ext cx="54324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FF0000"/>
                </a:solidFill>
              </a:rPr>
              <a:t>Multilevel</a:t>
            </a:r>
            <a:r>
              <a:rPr spc="-130" dirty="0">
                <a:solidFill>
                  <a:srgbClr val="FF0000"/>
                </a:solidFill>
              </a:rPr>
              <a:t> </a:t>
            </a:r>
            <a:r>
              <a:rPr spc="-40" dirty="0">
                <a:solidFill>
                  <a:srgbClr val="FF0000"/>
                </a:solidFill>
              </a:rPr>
              <a:t>Multiplexing</a:t>
            </a:r>
          </a:p>
        </p:txBody>
      </p:sp>
      <p:sp>
        <p:nvSpPr>
          <p:cNvPr id="84" name="object 25"/>
          <p:cNvSpPr txBox="1">
            <a:spLocks/>
          </p:cNvSpPr>
          <p:nvPr/>
        </p:nvSpPr>
        <p:spPr>
          <a:xfrm>
            <a:off x="2556115" y="6474422"/>
            <a:ext cx="3228340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US" spc="-10" dirty="0" smtClean="0"/>
              <a:t>Data</a:t>
            </a:r>
            <a:r>
              <a:rPr lang="en-US" spc="-20" dirty="0" smtClean="0"/>
              <a:t> </a:t>
            </a:r>
            <a:r>
              <a:rPr lang="en-US" spc="-5" dirty="0" smtClean="0"/>
              <a:t>Communication</a:t>
            </a:r>
            <a:r>
              <a:rPr lang="en-US" spc="-10" dirty="0" smtClean="0"/>
              <a:t> </a:t>
            </a:r>
            <a:r>
              <a:rPr lang="en-US" spc="-5" dirty="0" smtClean="0"/>
              <a:t>Lecture</a:t>
            </a:r>
            <a:r>
              <a:rPr lang="en-US" spc="-15" dirty="0" smtClean="0"/>
              <a:t> </a:t>
            </a:r>
            <a:r>
              <a:rPr lang="en-US" spc="-5" dirty="0" smtClean="0"/>
              <a:t>Series,</a:t>
            </a:r>
            <a:r>
              <a:rPr lang="en-US" spc="5" dirty="0" smtClean="0"/>
              <a:t> </a:t>
            </a:r>
            <a:r>
              <a:rPr lang="en-US" spc="-10" dirty="0" smtClean="0"/>
              <a:t>MFH,</a:t>
            </a:r>
            <a:r>
              <a:rPr lang="en-US" spc="-5" dirty="0" smtClean="0"/>
              <a:t> </a:t>
            </a:r>
            <a:r>
              <a:rPr lang="en-US" spc="-15" dirty="0" smtClean="0"/>
              <a:t>MAY2021</a:t>
            </a:r>
          </a:p>
          <a:p>
            <a:pPr marL="12700">
              <a:lnSpc>
                <a:spcPts val="1240"/>
              </a:lnSpc>
            </a:pPr>
            <a:endParaRPr lang="en-US" spc="-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bject 82"/>
          <p:cNvSpPr txBox="1"/>
          <p:nvPr/>
        </p:nvSpPr>
        <p:spPr>
          <a:xfrm>
            <a:off x="160361" y="1033144"/>
            <a:ext cx="8607425" cy="236474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 algn="just">
              <a:lnSpc>
                <a:spcPct val="89700"/>
              </a:lnSpc>
              <a:spcBef>
                <a:spcPts val="440"/>
              </a:spcBef>
            </a:pPr>
            <a:r>
              <a:rPr sz="2800" spc="-5" dirty="0">
                <a:latin typeface="Times New Roman"/>
                <a:cs typeface="Times New Roman"/>
              </a:rPr>
              <a:t>Sometimes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more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efficient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allot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more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than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one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slot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in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frame to a single input line.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example, we might have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input line that has a data rate that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a multiple </a:t>
            </a:r>
            <a:r>
              <a:rPr sz="2800" spc="-10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another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input.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following </a:t>
            </a:r>
            <a:r>
              <a:rPr sz="2800" dirty="0">
                <a:latin typeface="Times New Roman"/>
                <a:cs typeface="Times New Roman"/>
              </a:rPr>
              <a:t>figure, the </a:t>
            </a:r>
            <a:r>
              <a:rPr sz="2800" spc="-5" dirty="0">
                <a:latin typeface="Times New Roman"/>
                <a:cs typeface="Times New Roman"/>
              </a:rPr>
              <a:t>input line </a:t>
            </a:r>
            <a:r>
              <a:rPr sz="2800" spc="-10" dirty="0">
                <a:latin typeface="Times New Roman"/>
                <a:cs typeface="Times New Roman"/>
              </a:rPr>
              <a:t>with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50-kbps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 rate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can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given two slots in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output</a:t>
            </a:r>
            <a:r>
              <a:rPr sz="2800" spc="-5" dirty="0">
                <a:latin typeface="Times New Roman"/>
                <a:cs typeface="Times New Roman"/>
              </a:rPr>
              <a:t>. </a:t>
            </a: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insert a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demultiplexer</a:t>
            </a:r>
            <a:r>
              <a:rPr sz="2800" spc="-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 the</a:t>
            </a:r>
            <a:r>
              <a:rPr sz="2800" spc="-2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line</a:t>
            </a:r>
            <a:r>
              <a:rPr sz="2800" spc="-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to </a:t>
            </a:r>
            <a:r>
              <a:rPr sz="2800" spc="-10" dirty="0">
                <a:solidFill>
                  <a:srgbClr val="00B050"/>
                </a:solidFill>
                <a:latin typeface="Times New Roman"/>
                <a:cs typeface="Times New Roman"/>
              </a:rPr>
              <a:t>make</a:t>
            </a:r>
            <a:r>
              <a:rPr sz="2800" spc="1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two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 inputs</a:t>
            </a:r>
            <a:r>
              <a:rPr sz="2800" spc="-2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out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of</a:t>
            </a:r>
            <a:r>
              <a:rPr sz="2800" spc="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one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4" name="object 84"/>
          <p:cNvGrpSpPr/>
          <p:nvPr/>
        </p:nvGrpSpPr>
        <p:grpSpPr>
          <a:xfrm>
            <a:off x="153162" y="981836"/>
            <a:ext cx="8763000" cy="4765675"/>
            <a:chOff x="153162" y="981836"/>
            <a:chExt cx="8763000" cy="4765675"/>
          </a:xfrm>
        </p:grpSpPr>
        <p:sp>
          <p:nvSpPr>
            <p:cNvPr id="85" name="object 85"/>
            <p:cNvSpPr/>
            <p:nvPr/>
          </p:nvSpPr>
          <p:spPr>
            <a:xfrm>
              <a:off x="153162" y="991361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19050">
              <a:solidFill>
                <a:srgbClr val="0462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5256" y="3439667"/>
              <a:ext cx="7333488" cy="2307336"/>
            </a:xfrm>
            <a:prstGeom prst="rect">
              <a:avLst/>
            </a:prstGeom>
          </p:spPr>
        </p:pic>
      </p:grpSp>
      <p:sp>
        <p:nvSpPr>
          <p:cNvPr id="87" name="object 87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>
            <a:spLocks noGrp="1"/>
          </p:cNvSpPr>
          <p:nvPr>
            <p:ph type="title"/>
          </p:nvPr>
        </p:nvSpPr>
        <p:spPr>
          <a:xfrm>
            <a:off x="231140" y="220471"/>
            <a:ext cx="30092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0000"/>
                </a:solidFill>
              </a:rPr>
              <a:t>Multiple</a:t>
            </a:r>
            <a:r>
              <a:rPr spc="-165" dirty="0">
                <a:solidFill>
                  <a:srgbClr val="FF0000"/>
                </a:solidFill>
              </a:rPr>
              <a:t> </a:t>
            </a:r>
            <a:r>
              <a:rPr spc="-25" dirty="0">
                <a:solidFill>
                  <a:srgbClr val="FF0000"/>
                </a:solidFill>
              </a:rPr>
              <a:t>Slot</a:t>
            </a:r>
          </a:p>
        </p:txBody>
      </p:sp>
      <p:sp>
        <p:nvSpPr>
          <p:cNvPr id="90" name="object 25"/>
          <p:cNvSpPr txBox="1">
            <a:spLocks/>
          </p:cNvSpPr>
          <p:nvPr/>
        </p:nvSpPr>
        <p:spPr>
          <a:xfrm>
            <a:off x="2529839" y="6439841"/>
            <a:ext cx="3228340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US" spc="-10" dirty="0" smtClean="0"/>
              <a:t>Data</a:t>
            </a:r>
            <a:r>
              <a:rPr lang="en-US" spc="-20" dirty="0" smtClean="0"/>
              <a:t> </a:t>
            </a:r>
            <a:r>
              <a:rPr lang="en-US" spc="-5" dirty="0" smtClean="0"/>
              <a:t>Communication</a:t>
            </a:r>
            <a:r>
              <a:rPr lang="en-US" spc="-10" dirty="0" smtClean="0"/>
              <a:t> </a:t>
            </a:r>
            <a:r>
              <a:rPr lang="en-US" spc="-5" dirty="0" smtClean="0"/>
              <a:t>Lecture</a:t>
            </a:r>
            <a:r>
              <a:rPr lang="en-US" spc="-15" dirty="0" smtClean="0"/>
              <a:t> </a:t>
            </a:r>
            <a:r>
              <a:rPr lang="en-US" spc="-5" dirty="0" smtClean="0"/>
              <a:t>Series,</a:t>
            </a:r>
            <a:r>
              <a:rPr lang="en-US" spc="5" dirty="0" smtClean="0"/>
              <a:t> </a:t>
            </a:r>
            <a:r>
              <a:rPr lang="en-US" spc="-10" dirty="0" smtClean="0"/>
              <a:t>MFH,</a:t>
            </a:r>
            <a:r>
              <a:rPr lang="en-US" spc="-5" dirty="0" smtClean="0"/>
              <a:t> </a:t>
            </a:r>
            <a:r>
              <a:rPr lang="en-US" spc="-15" dirty="0" smtClean="0"/>
              <a:t>MAY2021</a:t>
            </a:r>
          </a:p>
          <a:p>
            <a:pPr marL="12700">
              <a:lnSpc>
                <a:spcPts val="1240"/>
              </a:lnSpc>
            </a:pPr>
            <a:endParaRPr lang="en-US" spc="-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bject 108"/>
          <p:cNvSpPr txBox="1"/>
          <p:nvPr/>
        </p:nvSpPr>
        <p:spPr>
          <a:xfrm>
            <a:off x="223179" y="993843"/>
            <a:ext cx="8608060" cy="268859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 algn="just">
              <a:lnSpc>
                <a:spcPct val="89700"/>
              </a:lnSpc>
              <a:spcBef>
                <a:spcPts val="395"/>
              </a:spcBef>
            </a:pPr>
            <a:r>
              <a:rPr sz="2400" spc="-5" dirty="0">
                <a:latin typeface="Times New Roman"/>
                <a:cs typeface="Times New Roman"/>
              </a:rPr>
              <a:t>Sometimes the bit rates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sources are </a:t>
            </a: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5" dirty="0">
                <a:latin typeface="Times New Roman"/>
                <a:cs typeface="Times New Roman"/>
              </a:rPr>
              <a:t>multiple integers </a:t>
            </a:r>
            <a:r>
              <a:rPr sz="2400" dirty="0">
                <a:latin typeface="Times New Roman"/>
                <a:cs typeface="Times New Roman"/>
              </a:rPr>
              <a:t>of each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other. </a:t>
            </a:r>
            <a:r>
              <a:rPr sz="2400" spc="-5" dirty="0">
                <a:latin typeface="Times New Roman"/>
                <a:cs typeface="Times New Roman"/>
              </a:rPr>
              <a:t>Therefore, neither </a:t>
            </a:r>
            <a:r>
              <a:rPr sz="2400" dirty="0">
                <a:latin typeface="Times New Roman"/>
                <a:cs typeface="Times New Roman"/>
              </a:rPr>
              <a:t>of the above two </a:t>
            </a:r>
            <a:r>
              <a:rPr sz="2400" spc="-5" dirty="0">
                <a:latin typeface="Times New Roman"/>
                <a:cs typeface="Times New Roman"/>
              </a:rPr>
              <a:t>techniques </a:t>
            </a:r>
            <a:r>
              <a:rPr sz="2400" dirty="0">
                <a:latin typeface="Times New Roman"/>
                <a:cs typeface="Times New Roman"/>
              </a:rPr>
              <a:t>can be applied.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One solution </a:t>
            </a:r>
            <a:r>
              <a:rPr sz="2400" dirty="0">
                <a:latin typeface="Times New Roman"/>
                <a:cs typeface="Times New Roman"/>
              </a:rPr>
              <a:t>is to </a:t>
            </a:r>
            <a:r>
              <a:rPr sz="2400" spc="-5" dirty="0">
                <a:latin typeface="Times New Roman"/>
                <a:cs typeface="Times New Roman"/>
              </a:rPr>
              <a:t>make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highest input data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rate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dominant data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rate</a:t>
            </a:r>
            <a:r>
              <a:rPr sz="2400" dirty="0">
                <a:latin typeface="Times New Roman"/>
                <a:cs typeface="Times New Roman"/>
              </a:rPr>
              <a:t> and </a:t>
            </a:r>
            <a:r>
              <a:rPr sz="2400" spc="-5" dirty="0">
                <a:latin typeface="Times New Roman"/>
                <a:cs typeface="Times New Roman"/>
              </a:rPr>
              <a:t>then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add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dummy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bits to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input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lines with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lower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rates</a:t>
            </a:r>
            <a:r>
              <a:rPr sz="2400" spc="-5" dirty="0">
                <a:latin typeface="Times New Roman"/>
                <a:cs typeface="Times New Roman"/>
              </a:rPr>
              <a:t>.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This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will increase their rates</a:t>
            </a:r>
            <a:r>
              <a:rPr sz="2400" spc="-5" dirty="0">
                <a:latin typeface="Times New Roman"/>
                <a:cs typeface="Times New Roman"/>
              </a:rPr>
              <a:t>.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This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technique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called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pulse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stuffing</a:t>
            </a:r>
            <a:r>
              <a:rPr sz="2400" spc="-10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bit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B050"/>
                </a:solidFill>
                <a:latin typeface="Times New Roman"/>
                <a:cs typeface="Times New Roman"/>
              </a:rPr>
              <a:t>padding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,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B0F0"/>
                </a:solidFill>
                <a:latin typeface="Times New Roman"/>
                <a:cs typeface="Times New Roman"/>
              </a:rPr>
              <a:t>bit</a:t>
            </a:r>
            <a:r>
              <a:rPr sz="2400" b="1" spc="37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B0F0"/>
                </a:solidFill>
                <a:latin typeface="Times New Roman"/>
                <a:cs typeface="Times New Roman"/>
              </a:rPr>
              <a:t>stuffing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idea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shown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following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figure.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input with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data rate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b="1" dirty="0">
                <a:solidFill>
                  <a:srgbClr val="92D050"/>
                </a:solidFill>
                <a:latin typeface="Times New Roman"/>
                <a:cs typeface="Times New Roman"/>
              </a:rPr>
              <a:t>46 is </a:t>
            </a:r>
            <a:r>
              <a:rPr sz="2400" b="1" spc="-5" dirty="0">
                <a:solidFill>
                  <a:srgbClr val="92D050"/>
                </a:solidFill>
                <a:latin typeface="Times New Roman"/>
                <a:cs typeface="Times New Roman"/>
              </a:rPr>
              <a:t>pulse-stuffed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increase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rate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50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kbps. Now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multiplexing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take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place.</a:t>
            </a:r>
          </a:p>
        </p:txBody>
      </p:sp>
      <p:sp>
        <p:nvSpPr>
          <p:cNvPr id="109" name="object 109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0" name="object 110"/>
          <p:cNvGrpSpPr/>
          <p:nvPr/>
        </p:nvGrpSpPr>
        <p:grpSpPr>
          <a:xfrm>
            <a:off x="83356" y="912126"/>
            <a:ext cx="8764270" cy="5304790"/>
            <a:chOff x="152400" y="981836"/>
            <a:chExt cx="8764270" cy="5304790"/>
          </a:xfrm>
        </p:grpSpPr>
        <p:sp>
          <p:nvSpPr>
            <p:cNvPr id="111" name="object 111"/>
            <p:cNvSpPr/>
            <p:nvPr/>
          </p:nvSpPr>
          <p:spPr>
            <a:xfrm>
              <a:off x="153161" y="991361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19050">
              <a:solidFill>
                <a:srgbClr val="0462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52400" y="6248400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76200">
              <a:solidFill>
                <a:srgbClr val="0462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3726179"/>
              <a:ext cx="6772656" cy="2505456"/>
            </a:xfrm>
            <a:prstGeom prst="rect">
              <a:avLst/>
            </a:prstGeom>
          </p:spPr>
        </p:pic>
      </p:grpSp>
      <p:sp>
        <p:nvSpPr>
          <p:cNvPr id="114" name="object 114"/>
          <p:cNvSpPr txBox="1">
            <a:spLocks noGrp="1"/>
          </p:cNvSpPr>
          <p:nvPr>
            <p:ph type="title"/>
          </p:nvPr>
        </p:nvSpPr>
        <p:spPr>
          <a:xfrm>
            <a:off x="231140" y="220471"/>
            <a:ext cx="32454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0000"/>
                </a:solidFill>
              </a:rPr>
              <a:t>Pulse</a:t>
            </a:r>
            <a:r>
              <a:rPr spc="-155" dirty="0">
                <a:solidFill>
                  <a:srgbClr val="FF0000"/>
                </a:solidFill>
              </a:rPr>
              <a:t> </a:t>
            </a:r>
            <a:r>
              <a:rPr spc="-30" dirty="0">
                <a:solidFill>
                  <a:srgbClr val="FF0000"/>
                </a:solidFill>
              </a:rPr>
              <a:t>Stuffing</a:t>
            </a:r>
          </a:p>
        </p:txBody>
      </p:sp>
      <p:sp>
        <p:nvSpPr>
          <p:cNvPr id="116" name="object 25"/>
          <p:cNvSpPr txBox="1">
            <a:spLocks/>
          </p:cNvSpPr>
          <p:nvPr/>
        </p:nvSpPr>
        <p:spPr>
          <a:xfrm>
            <a:off x="2438400" y="6385159"/>
            <a:ext cx="3228340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US" spc="-10" dirty="0" smtClean="0"/>
              <a:t>Data</a:t>
            </a:r>
            <a:r>
              <a:rPr lang="en-US" spc="-20" dirty="0" smtClean="0"/>
              <a:t> </a:t>
            </a:r>
            <a:r>
              <a:rPr lang="en-US" spc="-5" dirty="0" smtClean="0"/>
              <a:t>Communication</a:t>
            </a:r>
            <a:r>
              <a:rPr lang="en-US" spc="-10" dirty="0" smtClean="0"/>
              <a:t> </a:t>
            </a:r>
            <a:r>
              <a:rPr lang="en-US" spc="-5" dirty="0" smtClean="0"/>
              <a:t>Lecture</a:t>
            </a:r>
            <a:r>
              <a:rPr lang="en-US" spc="-15" dirty="0" smtClean="0"/>
              <a:t> </a:t>
            </a:r>
            <a:r>
              <a:rPr lang="en-US" spc="-5" dirty="0" smtClean="0"/>
              <a:t>Series,</a:t>
            </a:r>
            <a:r>
              <a:rPr lang="en-US" spc="5" dirty="0" smtClean="0"/>
              <a:t> </a:t>
            </a:r>
            <a:r>
              <a:rPr lang="en-US" spc="-10" dirty="0" smtClean="0"/>
              <a:t>MFH,</a:t>
            </a:r>
            <a:r>
              <a:rPr lang="en-US" spc="-5" dirty="0" smtClean="0"/>
              <a:t> </a:t>
            </a:r>
            <a:r>
              <a:rPr lang="en-US" spc="-15" dirty="0" smtClean="0"/>
              <a:t>MAY2021</a:t>
            </a:r>
          </a:p>
          <a:p>
            <a:pPr marL="12700">
              <a:lnSpc>
                <a:spcPts val="1240"/>
              </a:lnSpc>
            </a:pPr>
            <a:endParaRPr lang="en-US" spc="-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0462" y="287527"/>
            <a:ext cx="8788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75065" algn="l"/>
              </a:tabLst>
            </a:pPr>
            <a:r>
              <a:rPr u="heavy" spc="-260" dirty="0">
                <a:uFill>
                  <a:solidFill>
                    <a:srgbClr val="0462C1"/>
                  </a:solidFill>
                </a:uFill>
              </a:rPr>
              <a:t> </a:t>
            </a:r>
            <a:r>
              <a:rPr u="heavy" spc="-25" dirty="0">
                <a:solidFill>
                  <a:srgbClr val="FF0000"/>
                </a:solidFill>
                <a:uFill>
                  <a:solidFill>
                    <a:srgbClr val="0462C1"/>
                  </a:solidFill>
                </a:uFill>
              </a:rPr>
              <a:t>Digital</a:t>
            </a:r>
            <a:r>
              <a:rPr u="heavy" spc="-100" dirty="0">
                <a:solidFill>
                  <a:srgbClr val="FF0000"/>
                </a:solidFill>
                <a:uFill>
                  <a:solidFill>
                    <a:srgbClr val="0462C1"/>
                  </a:solidFill>
                </a:uFill>
              </a:rPr>
              <a:t> </a:t>
            </a:r>
            <a:r>
              <a:rPr u="heavy" spc="-60" dirty="0">
                <a:solidFill>
                  <a:srgbClr val="FF0000"/>
                </a:solidFill>
                <a:uFill>
                  <a:solidFill>
                    <a:srgbClr val="0462C1"/>
                  </a:solidFill>
                </a:uFill>
              </a:rPr>
              <a:t>Hierarchy</a:t>
            </a:r>
            <a:r>
              <a:rPr u="heavy" spc="-60" dirty="0">
                <a:uFill>
                  <a:solidFill>
                    <a:srgbClr val="0462C1"/>
                  </a:solidFill>
                </a:uFill>
              </a:rPr>
              <a:t>	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332" y="1550239"/>
            <a:ext cx="8256794" cy="3884178"/>
          </a:xfrm>
          <a:prstGeom prst="rect">
            <a:avLst/>
          </a:prstGeom>
        </p:spPr>
      </p:pic>
      <p:sp>
        <p:nvSpPr>
          <p:cNvPr id="7" name="object 25"/>
          <p:cNvSpPr txBox="1">
            <a:spLocks/>
          </p:cNvSpPr>
          <p:nvPr/>
        </p:nvSpPr>
        <p:spPr>
          <a:xfrm>
            <a:off x="2514600" y="6400800"/>
            <a:ext cx="3228340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US" spc="-10" dirty="0" smtClean="0"/>
              <a:t>Data</a:t>
            </a:r>
            <a:r>
              <a:rPr lang="en-US" spc="-20" dirty="0" smtClean="0"/>
              <a:t> </a:t>
            </a:r>
            <a:r>
              <a:rPr lang="en-US" spc="-5" dirty="0" smtClean="0"/>
              <a:t>Communication</a:t>
            </a:r>
            <a:r>
              <a:rPr lang="en-US" spc="-10" dirty="0" smtClean="0"/>
              <a:t> </a:t>
            </a:r>
            <a:r>
              <a:rPr lang="en-US" spc="-5" dirty="0" smtClean="0"/>
              <a:t>Lecture</a:t>
            </a:r>
            <a:r>
              <a:rPr lang="en-US" spc="-15" dirty="0" smtClean="0"/>
              <a:t> </a:t>
            </a:r>
            <a:r>
              <a:rPr lang="en-US" spc="-5" dirty="0" smtClean="0"/>
              <a:t>Series,</a:t>
            </a:r>
            <a:r>
              <a:rPr lang="en-US" spc="5" dirty="0" smtClean="0"/>
              <a:t> </a:t>
            </a:r>
            <a:r>
              <a:rPr lang="en-US" spc="-10" dirty="0" smtClean="0"/>
              <a:t>MFH,</a:t>
            </a:r>
            <a:r>
              <a:rPr lang="en-US" spc="-5" dirty="0" smtClean="0"/>
              <a:t> </a:t>
            </a:r>
            <a:r>
              <a:rPr lang="en-US" spc="-15" dirty="0" smtClean="0"/>
              <a:t>MAY2021</a:t>
            </a:r>
          </a:p>
          <a:p>
            <a:pPr marL="12700">
              <a:lnSpc>
                <a:spcPts val="1240"/>
              </a:lnSpc>
            </a:pPr>
            <a:endParaRPr lang="en-US" spc="-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2590800" y="6324600"/>
            <a:ext cx="3228340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0" dirty="0"/>
              <a:t> </a:t>
            </a:r>
            <a:r>
              <a:rPr spc="-5" dirty="0"/>
              <a:t>Lecture</a:t>
            </a:r>
            <a:r>
              <a:rPr spc="-15" dirty="0"/>
              <a:t> </a:t>
            </a:r>
            <a:r>
              <a:rPr spc="-5" dirty="0"/>
              <a:t>Series,</a:t>
            </a:r>
            <a:r>
              <a:rPr spc="5" dirty="0"/>
              <a:t> </a:t>
            </a:r>
            <a:r>
              <a:rPr lang="en-US" spc="-10" dirty="0" smtClean="0"/>
              <a:t>MFH</a:t>
            </a:r>
            <a:r>
              <a:rPr spc="-10" dirty="0" smtClean="0"/>
              <a:t>,</a:t>
            </a:r>
            <a:r>
              <a:rPr spc="-5" dirty="0" smtClean="0"/>
              <a:t> </a:t>
            </a:r>
            <a:r>
              <a:rPr spc="-15" dirty="0" smtClean="0"/>
              <a:t>MAY202</a:t>
            </a:r>
            <a:r>
              <a:rPr lang="en-US" spc="-15" dirty="0" smtClean="0"/>
              <a:t>1</a:t>
            </a:r>
          </a:p>
          <a:p>
            <a:pPr marL="12700">
              <a:lnSpc>
                <a:spcPts val="1240"/>
              </a:lnSpc>
            </a:pPr>
            <a:endParaRPr spc="-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851" y="1588162"/>
            <a:ext cx="8058297" cy="37036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0462" y="287527"/>
            <a:ext cx="8788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75065" algn="l"/>
              </a:tabLst>
            </a:pPr>
            <a:r>
              <a:rPr u="heavy" spc="-260" dirty="0">
                <a:uFill>
                  <a:solidFill>
                    <a:srgbClr val="0462C1"/>
                  </a:solidFill>
                </a:uFill>
              </a:rPr>
              <a:t> </a:t>
            </a:r>
            <a:r>
              <a:rPr u="heavy" spc="-30" dirty="0">
                <a:uFill>
                  <a:solidFill>
                    <a:srgbClr val="0462C1"/>
                  </a:solidFill>
                </a:uFill>
              </a:rPr>
              <a:t>Analog</a:t>
            </a:r>
            <a:r>
              <a:rPr u="heavy" spc="-125" dirty="0">
                <a:uFill>
                  <a:solidFill>
                    <a:srgbClr val="0462C1"/>
                  </a:solidFill>
                </a:uFill>
              </a:rPr>
              <a:t> </a:t>
            </a:r>
            <a:r>
              <a:rPr u="heavy" spc="-60" dirty="0">
                <a:uFill>
                  <a:solidFill>
                    <a:srgbClr val="0462C1"/>
                  </a:solidFill>
                </a:uFill>
              </a:rPr>
              <a:t>Hierarchy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0" dirty="0"/>
              <a:t> </a:t>
            </a:r>
            <a:r>
              <a:rPr spc="-5" dirty="0"/>
              <a:t>Lecture</a:t>
            </a:r>
            <a:r>
              <a:rPr spc="-15" dirty="0"/>
              <a:t> </a:t>
            </a:r>
            <a:r>
              <a:rPr spc="-5" dirty="0"/>
              <a:t>Series,</a:t>
            </a:r>
            <a:r>
              <a:rPr spc="5" dirty="0"/>
              <a:t> </a:t>
            </a:r>
            <a:r>
              <a:rPr spc="-10" dirty="0"/>
              <a:t>NRC,</a:t>
            </a:r>
            <a:r>
              <a:rPr spc="-5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914400" y="2020303"/>
            <a:ext cx="5604510" cy="14782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FDM</a:t>
            </a:r>
            <a:r>
              <a:rPr sz="26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600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AM</a:t>
            </a:r>
            <a:r>
              <a:rPr sz="26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6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FM</a:t>
            </a:r>
            <a:r>
              <a:rPr sz="26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radio</a:t>
            </a:r>
            <a:r>
              <a:rPr sz="26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broadcasting</a:t>
            </a:r>
            <a:endParaRPr sz="2600" dirty="0" smtClean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20" dirty="0" smtClean="0">
                <a:solidFill>
                  <a:srgbClr val="FFFF00"/>
                </a:solidFill>
                <a:latin typeface="Times New Roman"/>
                <a:cs typeface="Times New Roman"/>
              </a:rPr>
              <a:t>Television</a:t>
            </a:r>
            <a:r>
              <a:rPr sz="2600" spc="-4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6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Broadcasting</a:t>
            </a: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 smtClean="0">
                <a:solidFill>
                  <a:srgbClr val="00B050"/>
                </a:solidFill>
                <a:latin typeface="Times New Roman"/>
                <a:cs typeface="Times New Roman"/>
              </a:rPr>
              <a:t>First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Generation</a:t>
            </a:r>
            <a:r>
              <a:rPr sz="2600" spc="-2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Cellular</a:t>
            </a:r>
            <a:r>
              <a:rPr sz="2600" spc="-1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Phone</a:t>
            </a:r>
          </a:p>
        </p:txBody>
      </p:sp>
      <p:sp>
        <p:nvSpPr>
          <p:cNvPr id="21" name="object 21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3162" y="11437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31140" y="287527"/>
            <a:ext cx="47739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Applications</a:t>
            </a:r>
            <a:r>
              <a:rPr spc="-120" dirty="0"/>
              <a:t> </a:t>
            </a:r>
            <a:r>
              <a:rPr spc="-20" dirty="0"/>
              <a:t>of</a:t>
            </a:r>
            <a:r>
              <a:rPr spc="-80" dirty="0"/>
              <a:t> </a:t>
            </a:r>
            <a:r>
              <a:rPr spc="-30" dirty="0"/>
              <a:t>FDM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2649950" y="6477000"/>
            <a:ext cx="3228340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0" dirty="0"/>
              <a:t> </a:t>
            </a:r>
            <a:r>
              <a:rPr spc="-5" dirty="0"/>
              <a:t>Lecture</a:t>
            </a:r>
            <a:r>
              <a:rPr spc="-15" dirty="0"/>
              <a:t> </a:t>
            </a:r>
            <a:r>
              <a:rPr spc="-5" dirty="0"/>
              <a:t>Series,</a:t>
            </a:r>
            <a:r>
              <a:rPr spc="5" dirty="0"/>
              <a:t> </a:t>
            </a:r>
            <a:r>
              <a:rPr lang="en-US" spc="-10" dirty="0" smtClean="0"/>
              <a:t>MFH</a:t>
            </a:r>
            <a:r>
              <a:rPr spc="-10" dirty="0" smtClean="0"/>
              <a:t>,</a:t>
            </a:r>
            <a:r>
              <a:rPr spc="-5" dirty="0" smtClean="0"/>
              <a:t> </a:t>
            </a:r>
            <a:r>
              <a:rPr spc="-15" dirty="0" smtClean="0"/>
              <a:t>MAY202</a:t>
            </a:r>
            <a:r>
              <a:rPr lang="en-US" spc="-15" dirty="0" smtClean="0"/>
              <a:t>1</a:t>
            </a:r>
          </a:p>
          <a:p>
            <a:pPr marL="12700">
              <a:lnSpc>
                <a:spcPts val="1240"/>
              </a:lnSpc>
            </a:pPr>
            <a:endParaRPr spc="-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bject 107"/>
          <p:cNvSpPr txBox="1"/>
          <p:nvPr/>
        </p:nvSpPr>
        <p:spPr>
          <a:xfrm>
            <a:off x="306705" y="1377102"/>
            <a:ext cx="8608695" cy="443441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 algn="just">
              <a:lnSpc>
                <a:spcPts val="2810"/>
              </a:lnSpc>
              <a:spcBef>
                <a:spcPts val="455"/>
              </a:spcBef>
            </a:pP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Advanced Mobile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Phone System </a:t>
            </a:r>
            <a:r>
              <a:rPr sz="2600" dirty="0">
                <a:latin typeface="Times New Roman"/>
                <a:cs typeface="Times New Roman"/>
              </a:rPr>
              <a:t>(AMPS) uses two </a:t>
            </a:r>
            <a:r>
              <a:rPr sz="2600" spc="-5" dirty="0">
                <a:latin typeface="Times New Roman"/>
                <a:cs typeface="Times New Roman"/>
              </a:rPr>
              <a:t>bands. </a:t>
            </a:r>
            <a:r>
              <a:rPr sz="2600" dirty="0">
                <a:latin typeface="Times New Roman"/>
                <a:cs typeface="Times New Roman"/>
              </a:rPr>
              <a:t> The</a:t>
            </a:r>
            <a:r>
              <a:rPr sz="2600" spc="1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first</a:t>
            </a:r>
            <a:r>
              <a:rPr sz="2600" spc="1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band</a:t>
            </a:r>
            <a:r>
              <a:rPr sz="2600" spc="2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</a:t>
            </a:r>
            <a:r>
              <a:rPr sz="2600" spc="195" dirty="0"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824</a:t>
            </a:r>
            <a:r>
              <a:rPr sz="2600" spc="1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spc="204" dirty="0"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849</a:t>
            </a:r>
            <a:r>
              <a:rPr sz="260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MHz</a:t>
            </a:r>
            <a:r>
              <a:rPr sz="2600" spc="2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</a:t>
            </a:r>
            <a:r>
              <a:rPr sz="2600" spc="1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used</a:t>
            </a:r>
            <a:r>
              <a:rPr sz="2600" spc="1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200" dirty="0"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sending</a:t>
            </a:r>
            <a:r>
              <a:rPr sz="2600" spc="-5" dirty="0">
                <a:latin typeface="Times New Roman"/>
                <a:cs typeface="Times New Roman"/>
              </a:rPr>
              <a:t>,</a:t>
            </a:r>
            <a:r>
              <a:rPr sz="2600" spc="2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and</a:t>
            </a:r>
            <a:r>
              <a:rPr sz="2600" spc="204" dirty="0"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869 </a:t>
            </a:r>
            <a:r>
              <a:rPr sz="2600" spc="-6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600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894</a:t>
            </a:r>
            <a:r>
              <a:rPr sz="26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MHz</a:t>
            </a:r>
            <a:r>
              <a:rPr sz="26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</a:t>
            </a:r>
            <a:r>
              <a:rPr sz="2600" spc="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used</a:t>
            </a:r>
            <a:r>
              <a:rPr sz="2600" spc="1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for</a:t>
            </a:r>
            <a:r>
              <a:rPr sz="2600" spc="110" dirty="0"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receiving</a:t>
            </a:r>
            <a:r>
              <a:rPr sz="2600" spc="-5" dirty="0">
                <a:latin typeface="Times New Roman"/>
                <a:cs typeface="Times New Roman"/>
              </a:rPr>
              <a:t>.</a:t>
            </a:r>
            <a:r>
              <a:rPr sz="2600" spc="1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Each</a:t>
            </a:r>
            <a:r>
              <a:rPr sz="2600" spc="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user</a:t>
            </a:r>
            <a:r>
              <a:rPr sz="2600" spc="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has</a:t>
            </a:r>
            <a:r>
              <a:rPr sz="2600" spc="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1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bandwidth</a:t>
            </a:r>
            <a:r>
              <a:rPr sz="2600" spc="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</a:p>
          <a:p>
            <a:pPr marL="12700" algn="just">
              <a:lnSpc>
                <a:spcPts val="2610"/>
              </a:lnSpc>
            </a:pP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30</a:t>
            </a:r>
            <a:r>
              <a:rPr sz="2600" spc="78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kHz</a:t>
            </a:r>
            <a:r>
              <a:rPr sz="2600" spc="79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</a:t>
            </a:r>
            <a:r>
              <a:rPr sz="2600" spc="7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each</a:t>
            </a:r>
            <a:r>
              <a:rPr sz="2600" spc="7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direction.</a:t>
            </a:r>
            <a:r>
              <a:rPr sz="2600" spc="7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How</a:t>
            </a:r>
            <a:r>
              <a:rPr sz="2600" spc="7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many</a:t>
            </a:r>
            <a:r>
              <a:rPr sz="2600" spc="8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people</a:t>
            </a:r>
            <a:r>
              <a:rPr sz="2600" spc="7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can</a:t>
            </a:r>
            <a:r>
              <a:rPr sz="2600" spc="7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use</a:t>
            </a:r>
            <a:r>
              <a:rPr sz="2600" spc="7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their</a:t>
            </a:r>
          </a:p>
          <a:p>
            <a:pPr marL="12700" algn="just">
              <a:lnSpc>
                <a:spcPts val="2965"/>
              </a:lnSpc>
            </a:pPr>
            <a:r>
              <a:rPr sz="2600" spc="-5" dirty="0">
                <a:latin typeface="Times New Roman"/>
                <a:cs typeface="Times New Roman"/>
              </a:rPr>
              <a:t>cellular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phones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simultaneously?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dirty="0">
                <a:solidFill>
                  <a:srgbClr val="0462C1"/>
                </a:solidFill>
                <a:latin typeface="Times New Roman"/>
                <a:cs typeface="Times New Roman"/>
              </a:rPr>
              <a:t>Solution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ts val="2965"/>
              </a:lnSpc>
              <a:spcBef>
                <a:spcPts val="685"/>
              </a:spcBef>
            </a:pP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Each</a:t>
            </a:r>
            <a:r>
              <a:rPr sz="2600" spc="1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band</a:t>
            </a:r>
            <a:r>
              <a:rPr sz="2600" spc="15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is</a:t>
            </a:r>
            <a:r>
              <a:rPr sz="2600" spc="16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25</a:t>
            </a:r>
            <a:r>
              <a:rPr sz="2600" spc="1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MHz</a:t>
            </a:r>
            <a:r>
              <a:rPr sz="2600" spc="-5" dirty="0">
                <a:latin typeface="Times New Roman"/>
                <a:cs typeface="Times New Roman"/>
              </a:rPr>
              <a:t>.</a:t>
            </a:r>
            <a:r>
              <a:rPr sz="2600" spc="1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If</a:t>
            </a:r>
            <a:r>
              <a:rPr sz="2600" spc="1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we</a:t>
            </a:r>
            <a:r>
              <a:rPr sz="2600" spc="155" dirty="0"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divide</a:t>
            </a:r>
            <a:r>
              <a:rPr sz="2600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25</a:t>
            </a:r>
            <a:r>
              <a:rPr sz="2600" spc="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MHz</a:t>
            </a:r>
            <a:r>
              <a:rPr sz="2600" spc="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sz="2600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30</a:t>
            </a:r>
            <a:r>
              <a:rPr sz="2600" spc="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kHz</a:t>
            </a:r>
            <a:r>
              <a:rPr sz="2600" spc="-5" dirty="0">
                <a:latin typeface="Times New Roman"/>
                <a:cs typeface="Times New Roman"/>
              </a:rPr>
              <a:t>,</a:t>
            </a:r>
            <a:r>
              <a:rPr sz="2600" spc="1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we</a:t>
            </a:r>
            <a:r>
              <a:rPr sz="2600" spc="1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get</a:t>
            </a:r>
            <a:endParaRPr sz="260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90000"/>
              </a:lnSpc>
              <a:spcBef>
                <a:spcPts val="155"/>
              </a:spcBef>
            </a:pPr>
            <a:r>
              <a:rPr sz="2600" dirty="0">
                <a:latin typeface="Times New Roman"/>
                <a:cs typeface="Times New Roman"/>
              </a:rPr>
              <a:t>833.33. In </a:t>
            </a:r>
            <a:r>
              <a:rPr sz="2600" spc="-25" dirty="0">
                <a:latin typeface="Times New Roman"/>
                <a:cs typeface="Times New Roman"/>
              </a:rPr>
              <a:t>reality,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the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band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is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divided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into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832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channels</a:t>
            </a:r>
            <a:r>
              <a:rPr sz="2600" spc="-5" dirty="0">
                <a:latin typeface="Times New Roman"/>
                <a:cs typeface="Times New Roman"/>
              </a:rPr>
              <a:t>.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these, </a:t>
            </a:r>
            <a:r>
              <a:rPr sz="2600" dirty="0">
                <a:latin typeface="Times New Roman"/>
                <a:cs typeface="Times New Roman"/>
              </a:rPr>
              <a:t>42 </a:t>
            </a:r>
            <a:r>
              <a:rPr sz="2600" spc="-5" dirty="0">
                <a:latin typeface="Times New Roman"/>
                <a:cs typeface="Times New Roman"/>
              </a:rPr>
              <a:t>channels </a:t>
            </a:r>
            <a:r>
              <a:rPr sz="2600" dirty="0">
                <a:latin typeface="Times New Roman"/>
                <a:cs typeface="Times New Roman"/>
              </a:rPr>
              <a:t>are used for </a:t>
            </a:r>
            <a:r>
              <a:rPr sz="2600" spc="-5" dirty="0">
                <a:latin typeface="Times New Roman"/>
                <a:cs typeface="Times New Roman"/>
              </a:rPr>
              <a:t>control, which </a:t>
            </a:r>
            <a:r>
              <a:rPr sz="2600" dirty="0">
                <a:latin typeface="Times New Roman"/>
                <a:cs typeface="Times New Roman"/>
              </a:rPr>
              <a:t>means only 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790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channels</a:t>
            </a:r>
            <a:r>
              <a:rPr sz="26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26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available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6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cellular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phone</a:t>
            </a:r>
            <a:r>
              <a:rPr sz="26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users.</a:t>
            </a:r>
            <a:endParaRPr sz="26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53162" y="11437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xfrm>
            <a:off x="231140" y="287527"/>
            <a:ext cx="29298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</a:t>
            </a:r>
            <a:r>
              <a:rPr spc="-170" dirty="0"/>
              <a:t> </a:t>
            </a:r>
            <a:r>
              <a:rPr spc="-25" dirty="0"/>
              <a:t>(3)</a:t>
            </a:r>
          </a:p>
        </p:txBody>
      </p:sp>
      <p:sp>
        <p:nvSpPr>
          <p:cNvPr id="113" name="object 25"/>
          <p:cNvSpPr txBox="1">
            <a:spLocks/>
          </p:cNvSpPr>
          <p:nvPr/>
        </p:nvSpPr>
        <p:spPr>
          <a:xfrm>
            <a:off x="2514600" y="6415169"/>
            <a:ext cx="3228340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US" spc="-10" dirty="0" smtClean="0"/>
              <a:t>Data</a:t>
            </a:r>
            <a:r>
              <a:rPr lang="en-US" spc="-20" dirty="0" smtClean="0"/>
              <a:t> </a:t>
            </a:r>
            <a:r>
              <a:rPr lang="en-US" spc="-5" dirty="0" smtClean="0"/>
              <a:t>Communication</a:t>
            </a:r>
            <a:r>
              <a:rPr lang="en-US" spc="-10" dirty="0" smtClean="0"/>
              <a:t> </a:t>
            </a:r>
            <a:r>
              <a:rPr lang="en-US" spc="-5" dirty="0" smtClean="0"/>
              <a:t>Lecture</a:t>
            </a:r>
            <a:r>
              <a:rPr lang="en-US" spc="-15" dirty="0" smtClean="0"/>
              <a:t> </a:t>
            </a:r>
            <a:r>
              <a:rPr lang="en-US" spc="-5" dirty="0" smtClean="0"/>
              <a:t>Series,</a:t>
            </a:r>
            <a:r>
              <a:rPr lang="en-US" spc="5" dirty="0" smtClean="0"/>
              <a:t> </a:t>
            </a:r>
            <a:r>
              <a:rPr lang="en-US" spc="-10" dirty="0" smtClean="0"/>
              <a:t>MFH,</a:t>
            </a:r>
            <a:r>
              <a:rPr lang="en-US" spc="-5" dirty="0" smtClean="0"/>
              <a:t> </a:t>
            </a:r>
            <a:r>
              <a:rPr lang="en-US" spc="-15" dirty="0" smtClean="0"/>
              <a:t>MAY2021</a:t>
            </a:r>
          </a:p>
          <a:p>
            <a:pPr marL="12700">
              <a:lnSpc>
                <a:spcPts val="1240"/>
              </a:lnSpc>
            </a:pPr>
            <a:endParaRPr lang="en-US" spc="-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229870" y="1130438"/>
            <a:ext cx="8608060" cy="17087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85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Wavelength-division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multiplexing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(WDM)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designed </a:t>
            </a:r>
            <a:r>
              <a:rPr sz="2400" dirty="0">
                <a:latin typeface="Times New Roman"/>
                <a:cs typeface="Times New Roman"/>
              </a:rPr>
              <a:t>to use 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high-data-rate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capability</a:t>
            </a:r>
            <a:r>
              <a:rPr sz="2400" spc="4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B050"/>
                </a:solidFill>
                <a:latin typeface="Times New Roman"/>
                <a:cs typeface="Times New Roman"/>
              </a:rPr>
              <a:t>fiber-optic</a:t>
            </a:r>
            <a:r>
              <a:rPr sz="2400" spc="43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cable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optical</a:t>
            </a:r>
            <a:r>
              <a:rPr sz="2400" spc="4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fiber</a:t>
            </a:r>
            <a:r>
              <a:rPr sz="2400" spc="4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 </a:t>
            </a:r>
            <a:r>
              <a:rPr sz="2400" spc="-5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rate</a:t>
            </a:r>
            <a:r>
              <a:rPr sz="2400" spc="4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400" spc="45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higher</a:t>
            </a:r>
            <a:r>
              <a:rPr sz="2400" spc="4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than</a:t>
            </a:r>
            <a:r>
              <a:rPr sz="2400" spc="4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the</a:t>
            </a:r>
            <a:r>
              <a:rPr sz="2400" spc="45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data</a:t>
            </a:r>
            <a:r>
              <a:rPr sz="2400" spc="44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rate</a:t>
            </a:r>
            <a:r>
              <a:rPr sz="2400" spc="45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of</a:t>
            </a:r>
            <a:r>
              <a:rPr sz="2400" spc="459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metallic</a:t>
            </a:r>
            <a:r>
              <a:rPr sz="2400" spc="45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transmission</a:t>
            </a:r>
            <a:r>
              <a:rPr sz="2400" spc="459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cable</a:t>
            </a:r>
            <a:r>
              <a:rPr sz="2400" spc="459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but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fiber-optic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cable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for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single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line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wastes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available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 bandwidth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Multiplexing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 to </a:t>
            </a:r>
            <a:r>
              <a:rPr sz="2400" spc="-5" dirty="0">
                <a:latin typeface="Times New Roman"/>
                <a:cs typeface="Times New Roman"/>
              </a:rPr>
              <a:t>combine several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one.</a:t>
            </a:r>
          </a:p>
        </p:txBody>
      </p:sp>
      <p:sp>
        <p:nvSpPr>
          <p:cNvPr id="69" name="object 69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3162" y="9151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xfrm>
            <a:off x="231140" y="211328"/>
            <a:ext cx="757174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60" dirty="0"/>
              <a:t>Wavelength</a:t>
            </a:r>
            <a:r>
              <a:rPr sz="3400" spc="-90" dirty="0"/>
              <a:t> </a:t>
            </a:r>
            <a:r>
              <a:rPr sz="3400" spc="-30" dirty="0"/>
              <a:t>Division</a:t>
            </a:r>
            <a:r>
              <a:rPr sz="3400" spc="-85" dirty="0"/>
              <a:t> </a:t>
            </a:r>
            <a:r>
              <a:rPr sz="3400" spc="-30" dirty="0"/>
              <a:t>Multiplexing</a:t>
            </a:r>
            <a:r>
              <a:rPr sz="3400" spc="-90" dirty="0"/>
              <a:t> </a:t>
            </a:r>
            <a:r>
              <a:rPr sz="3400" spc="-30" dirty="0"/>
              <a:t>(WDM)</a:t>
            </a:r>
            <a:endParaRPr sz="3400"/>
          </a:p>
        </p:txBody>
      </p:sp>
      <p:pic>
        <p:nvPicPr>
          <p:cNvPr id="73" name="object 7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294" y="3211702"/>
            <a:ext cx="6808942" cy="1917111"/>
          </a:xfrm>
          <a:prstGeom prst="rect">
            <a:avLst/>
          </a:prstGeom>
        </p:spPr>
      </p:pic>
      <p:sp>
        <p:nvSpPr>
          <p:cNvPr id="75" name="object 25"/>
          <p:cNvSpPr txBox="1">
            <a:spLocks/>
          </p:cNvSpPr>
          <p:nvPr/>
        </p:nvSpPr>
        <p:spPr>
          <a:xfrm>
            <a:off x="2590800" y="6464730"/>
            <a:ext cx="3228340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US" spc="-10" dirty="0" smtClean="0"/>
              <a:t>Data</a:t>
            </a:r>
            <a:r>
              <a:rPr lang="en-US" spc="-20" dirty="0" smtClean="0"/>
              <a:t> </a:t>
            </a:r>
            <a:r>
              <a:rPr lang="en-US" spc="-5" dirty="0" smtClean="0"/>
              <a:t>Communication</a:t>
            </a:r>
            <a:r>
              <a:rPr lang="en-US" spc="-10" dirty="0" smtClean="0"/>
              <a:t> </a:t>
            </a:r>
            <a:r>
              <a:rPr lang="en-US" spc="-5" dirty="0" smtClean="0"/>
              <a:t>Lecture</a:t>
            </a:r>
            <a:r>
              <a:rPr lang="en-US" spc="-15" dirty="0" smtClean="0"/>
              <a:t> </a:t>
            </a:r>
            <a:r>
              <a:rPr lang="en-US" spc="-5" dirty="0" smtClean="0"/>
              <a:t>Series,</a:t>
            </a:r>
            <a:r>
              <a:rPr lang="en-US" spc="5" dirty="0" smtClean="0"/>
              <a:t> </a:t>
            </a:r>
            <a:r>
              <a:rPr lang="en-US" spc="-10" dirty="0" smtClean="0"/>
              <a:t>MFH,</a:t>
            </a:r>
            <a:r>
              <a:rPr lang="en-US" spc="-5" dirty="0" smtClean="0"/>
              <a:t> </a:t>
            </a:r>
            <a:r>
              <a:rPr lang="en-US" spc="-15" dirty="0" smtClean="0"/>
              <a:t>MAY2021</a:t>
            </a:r>
          </a:p>
          <a:p>
            <a:pPr marL="12700">
              <a:lnSpc>
                <a:spcPts val="1240"/>
              </a:lnSpc>
            </a:pPr>
            <a:endParaRPr lang="en-US" spc="-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162" y="9151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196087"/>
            <a:ext cx="652335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20" dirty="0"/>
              <a:t>Prism</a:t>
            </a:r>
            <a:r>
              <a:rPr sz="3700" spc="-114" dirty="0"/>
              <a:t> </a:t>
            </a:r>
            <a:r>
              <a:rPr sz="3700" spc="-5" dirty="0"/>
              <a:t>in</a:t>
            </a:r>
            <a:r>
              <a:rPr sz="3700" spc="-75" dirty="0"/>
              <a:t> </a:t>
            </a:r>
            <a:r>
              <a:rPr sz="3700" spc="-40" dirty="0"/>
              <a:t>WDM-</a:t>
            </a:r>
            <a:r>
              <a:rPr sz="3700" spc="-50" dirty="0"/>
              <a:t> </a:t>
            </a:r>
            <a:r>
              <a:rPr sz="3700" spc="-55" dirty="0"/>
              <a:t>MUX</a:t>
            </a:r>
            <a:r>
              <a:rPr sz="3700" spc="-80" dirty="0"/>
              <a:t> </a:t>
            </a:r>
            <a:r>
              <a:rPr sz="3700" spc="-25" dirty="0"/>
              <a:t>and</a:t>
            </a:r>
            <a:r>
              <a:rPr sz="3700" spc="-80" dirty="0"/>
              <a:t> </a:t>
            </a:r>
            <a:r>
              <a:rPr sz="3700" spc="-45" dirty="0"/>
              <a:t>DEMUX</a:t>
            </a:r>
            <a:endParaRPr sz="37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151" y="2186171"/>
            <a:ext cx="7560594" cy="1790976"/>
          </a:xfrm>
          <a:prstGeom prst="rect">
            <a:avLst/>
          </a:prstGeom>
        </p:spPr>
      </p:pic>
      <p:sp>
        <p:nvSpPr>
          <p:cNvPr id="8" name="object 25"/>
          <p:cNvSpPr txBox="1">
            <a:spLocks/>
          </p:cNvSpPr>
          <p:nvPr/>
        </p:nvSpPr>
        <p:spPr>
          <a:xfrm>
            <a:off x="2438400" y="6400800"/>
            <a:ext cx="3228340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US" spc="-10" dirty="0" smtClean="0"/>
              <a:t>Data</a:t>
            </a:r>
            <a:r>
              <a:rPr lang="en-US" spc="-20" dirty="0" smtClean="0"/>
              <a:t> </a:t>
            </a:r>
            <a:r>
              <a:rPr lang="en-US" spc="-5" dirty="0" smtClean="0"/>
              <a:t>Communication</a:t>
            </a:r>
            <a:r>
              <a:rPr lang="en-US" spc="-10" dirty="0" smtClean="0"/>
              <a:t> </a:t>
            </a:r>
            <a:r>
              <a:rPr lang="en-US" spc="-5" dirty="0" smtClean="0"/>
              <a:t>Lecture</a:t>
            </a:r>
            <a:r>
              <a:rPr lang="en-US" spc="-15" dirty="0" smtClean="0"/>
              <a:t> </a:t>
            </a:r>
            <a:r>
              <a:rPr lang="en-US" spc="-5" dirty="0" smtClean="0"/>
              <a:t>Series,</a:t>
            </a:r>
            <a:r>
              <a:rPr lang="en-US" spc="5" dirty="0" smtClean="0"/>
              <a:t> </a:t>
            </a:r>
            <a:r>
              <a:rPr lang="en-US" spc="-10" dirty="0" smtClean="0"/>
              <a:t>MFH,</a:t>
            </a:r>
            <a:r>
              <a:rPr lang="en-US" spc="-5" dirty="0" smtClean="0"/>
              <a:t> </a:t>
            </a:r>
            <a:r>
              <a:rPr lang="en-US" spc="-15" dirty="0" smtClean="0"/>
              <a:t>MAY2021</a:t>
            </a:r>
          </a:p>
          <a:p>
            <a:pPr marL="12700">
              <a:lnSpc>
                <a:spcPts val="1240"/>
              </a:lnSpc>
            </a:pPr>
            <a:endParaRPr lang="en-US" spc="-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898652"/>
            <a:ext cx="8529320" cy="14351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just">
              <a:lnSpc>
                <a:spcPts val="2700"/>
              </a:lnSpc>
              <a:spcBef>
                <a:spcPts val="434"/>
              </a:spcBef>
            </a:pPr>
            <a:r>
              <a:rPr sz="25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Time-division</a:t>
            </a:r>
            <a:r>
              <a:rPr sz="2500" b="1" dirty="0">
                <a:solidFill>
                  <a:srgbClr val="FF0000"/>
                </a:solidFill>
                <a:latin typeface="Times New Roman"/>
                <a:cs typeface="Times New Roman"/>
              </a:rPr>
              <a:t> multiplexing</a:t>
            </a:r>
            <a:r>
              <a:rPr sz="25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b="1" dirty="0">
                <a:solidFill>
                  <a:srgbClr val="FF0000"/>
                </a:solidFill>
                <a:latin typeface="Times New Roman"/>
                <a:cs typeface="Times New Roman"/>
              </a:rPr>
              <a:t>(TDM)</a:t>
            </a:r>
            <a:r>
              <a:rPr sz="25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 digital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process</a:t>
            </a:r>
            <a:r>
              <a:rPr sz="2500" spc="6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that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allows </a:t>
            </a:r>
            <a:r>
              <a:rPr sz="2500" dirty="0">
                <a:latin typeface="Times New Roman"/>
                <a:cs typeface="Times New Roman"/>
              </a:rPr>
              <a:t>several connections </a:t>
            </a:r>
            <a:r>
              <a:rPr sz="2500" spc="-5" dirty="0">
                <a:latin typeface="Times New Roman"/>
                <a:cs typeface="Times New Roman"/>
              </a:rPr>
              <a:t>to share </a:t>
            </a:r>
            <a:r>
              <a:rPr sz="2500" dirty="0">
                <a:latin typeface="Times New Roman"/>
                <a:cs typeface="Times New Roman"/>
              </a:rPr>
              <a:t>the </a:t>
            </a:r>
            <a:r>
              <a:rPr sz="2500" spc="-5" dirty="0">
                <a:latin typeface="Times New Roman"/>
                <a:cs typeface="Times New Roman"/>
              </a:rPr>
              <a:t>high bandwidth of a </a:t>
            </a:r>
            <a:r>
              <a:rPr sz="2500" dirty="0">
                <a:latin typeface="Times New Roman"/>
                <a:cs typeface="Times New Roman"/>
              </a:rPr>
              <a:t>link.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Instead of sharing </a:t>
            </a:r>
            <a:r>
              <a:rPr sz="2500" spc="-5" dirty="0">
                <a:solidFill>
                  <a:srgbClr val="00B050"/>
                </a:solidFill>
                <a:latin typeface="Times New Roman"/>
                <a:cs typeface="Times New Roman"/>
              </a:rPr>
              <a:t>a </a:t>
            </a:r>
            <a:r>
              <a:rPr sz="2500" dirty="0">
                <a:solidFill>
                  <a:srgbClr val="00B050"/>
                </a:solidFill>
                <a:latin typeface="Times New Roman"/>
                <a:cs typeface="Times New Roman"/>
              </a:rPr>
              <a:t>portion of </a:t>
            </a:r>
            <a:r>
              <a:rPr sz="2500" spc="-5" dirty="0">
                <a:solidFill>
                  <a:srgbClr val="00B050"/>
                </a:solidFill>
                <a:latin typeface="Times New Roman"/>
                <a:cs typeface="Times New Roman"/>
              </a:rPr>
              <a:t>the bandwidth as in FDM, time is </a:t>
            </a:r>
            <a:r>
              <a:rPr sz="25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00B050"/>
                </a:solidFill>
                <a:latin typeface="Times New Roman"/>
                <a:cs typeface="Times New Roman"/>
              </a:rPr>
              <a:t>shared</a:t>
            </a:r>
            <a:r>
              <a:rPr sz="2500" spc="-10" dirty="0">
                <a:latin typeface="Times New Roman"/>
                <a:cs typeface="Times New Roman"/>
              </a:rPr>
              <a:t>.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Each</a:t>
            </a:r>
            <a:r>
              <a:rPr sz="25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connection</a:t>
            </a:r>
            <a:r>
              <a:rPr sz="2500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occupies</a:t>
            </a:r>
            <a:r>
              <a:rPr sz="25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5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portion</a:t>
            </a:r>
            <a:r>
              <a:rPr sz="25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5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sz="25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in the</a:t>
            </a:r>
            <a:r>
              <a:rPr sz="25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link</a:t>
            </a:r>
            <a:r>
              <a:rPr sz="2500" spc="-5" dirty="0">
                <a:latin typeface="Times New Roman"/>
                <a:cs typeface="Times New Roman"/>
              </a:rPr>
              <a:t>.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151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140" y="227787"/>
            <a:ext cx="677989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30" dirty="0"/>
              <a:t>Time</a:t>
            </a:r>
            <a:r>
              <a:rPr sz="3700" spc="-85" dirty="0"/>
              <a:t> </a:t>
            </a:r>
            <a:r>
              <a:rPr sz="3700" spc="-35" dirty="0"/>
              <a:t>Division</a:t>
            </a:r>
            <a:r>
              <a:rPr sz="3700" spc="-114" dirty="0"/>
              <a:t> </a:t>
            </a:r>
            <a:r>
              <a:rPr sz="3700" spc="-30" dirty="0"/>
              <a:t>Multiplexing</a:t>
            </a:r>
            <a:r>
              <a:rPr sz="3700" spc="-90" dirty="0"/>
              <a:t> </a:t>
            </a:r>
            <a:r>
              <a:rPr sz="3700" spc="-30" dirty="0"/>
              <a:t>(TDM)</a:t>
            </a:r>
            <a:endParaRPr sz="37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258" y="2695575"/>
            <a:ext cx="7628813" cy="3067050"/>
          </a:xfrm>
          <a:prstGeom prst="rect">
            <a:avLst/>
          </a:prstGeom>
        </p:spPr>
      </p:pic>
      <p:sp>
        <p:nvSpPr>
          <p:cNvPr id="9" name="object 25"/>
          <p:cNvSpPr txBox="1">
            <a:spLocks/>
          </p:cNvSpPr>
          <p:nvPr/>
        </p:nvSpPr>
        <p:spPr>
          <a:xfrm>
            <a:off x="2514600" y="6434470"/>
            <a:ext cx="3228340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US" spc="-10" dirty="0" smtClean="0"/>
              <a:t>Data</a:t>
            </a:r>
            <a:r>
              <a:rPr lang="en-US" spc="-20" dirty="0" smtClean="0"/>
              <a:t> </a:t>
            </a:r>
            <a:r>
              <a:rPr lang="en-US" spc="-5" dirty="0" smtClean="0"/>
              <a:t>Communication</a:t>
            </a:r>
            <a:r>
              <a:rPr lang="en-US" spc="-10" dirty="0" smtClean="0"/>
              <a:t> </a:t>
            </a:r>
            <a:r>
              <a:rPr lang="en-US" spc="-5" dirty="0" smtClean="0"/>
              <a:t>Lecture</a:t>
            </a:r>
            <a:r>
              <a:rPr lang="en-US" spc="-15" dirty="0" smtClean="0"/>
              <a:t> </a:t>
            </a:r>
            <a:r>
              <a:rPr lang="en-US" spc="-5" dirty="0" smtClean="0"/>
              <a:t>Series,</a:t>
            </a:r>
            <a:r>
              <a:rPr lang="en-US" spc="5" dirty="0" smtClean="0"/>
              <a:t> </a:t>
            </a:r>
            <a:r>
              <a:rPr lang="en-US" spc="-10" dirty="0" smtClean="0"/>
              <a:t>MFH,</a:t>
            </a:r>
            <a:r>
              <a:rPr lang="en-US" spc="-5" dirty="0" smtClean="0"/>
              <a:t> </a:t>
            </a:r>
            <a:r>
              <a:rPr lang="en-US" spc="-15" dirty="0" smtClean="0"/>
              <a:t>MAY2021</a:t>
            </a:r>
          </a:p>
          <a:p>
            <a:pPr marL="12700">
              <a:lnSpc>
                <a:spcPts val="1240"/>
              </a:lnSpc>
            </a:pPr>
            <a:endParaRPr lang="en-US" spc="-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45210"/>
            <a:ext cx="799338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synchronous TDM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data rate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5" dirty="0">
                <a:latin typeface="Times New Roman"/>
                <a:cs typeface="Times New Roman"/>
              </a:rPr>
              <a:t>link is </a:t>
            </a:r>
            <a:r>
              <a:rPr sz="2800" i="1" spc="-5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times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faster,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unit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duration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shorter.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10675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140" y="391109"/>
            <a:ext cx="7140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0000"/>
                </a:solidFill>
              </a:rPr>
              <a:t>Synchronous</a:t>
            </a:r>
            <a:r>
              <a:rPr sz="2800" spc="-65" dirty="0">
                <a:solidFill>
                  <a:srgbClr val="FF0000"/>
                </a:solidFill>
              </a:rPr>
              <a:t> </a:t>
            </a:r>
            <a:r>
              <a:rPr sz="2800" spc="-15" dirty="0">
                <a:solidFill>
                  <a:srgbClr val="FF0000"/>
                </a:solidFill>
              </a:rPr>
              <a:t>Time</a:t>
            </a:r>
            <a:r>
              <a:rPr sz="2800" spc="-80" dirty="0">
                <a:solidFill>
                  <a:srgbClr val="FF0000"/>
                </a:solidFill>
              </a:rPr>
              <a:t> </a:t>
            </a:r>
            <a:r>
              <a:rPr sz="2800" spc="-25" dirty="0">
                <a:solidFill>
                  <a:srgbClr val="FF0000"/>
                </a:solidFill>
              </a:rPr>
              <a:t>Division</a:t>
            </a:r>
            <a:r>
              <a:rPr sz="2800" spc="-80" dirty="0">
                <a:solidFill>
                  <a:srgbClr val="FF0000"/>
                </a:solidFill>
              </a:rPr>
              <a:t> </a:t>
            </a:r>
            <a:r>
              <a:rPr sz="2800" spc="-30" dirty="0">
                <a:solidFill>
                  <a:srgbClr val="FF0000"/>
                </a:solidFill>
              </a:rPr>
              <a:t>Multiplexing</a:t>
            </a:r>
            <a:r>
              <a:rPr sz="2800" spc="-75" dirty="0">
                <a:solidFill>
                  <a:srgbClr val="FF0000"/>
                </a:solidFill>
              </a:rPr>
              <a:t> </a:t>
            </a:r>
            <a:r>
              <a:rPr sz="2800" spc="-25" dirty="0">
                <a:solidFill>
                  <a:srgbClr val="FF0000"/>
                </a:solidFill>
              </a:rPr>
              <a:t>(TDM)</a:t>
            </a:r>
            <a:endParaRPr sz="2800" dirty="0">
              <a:solidFill>
                <a:srgbClr val="FF0000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479" y="2469855"/>
            <a:ext cx="8210924" cy="3093293"/>
          </a:xfrm>
          <a:prstGeom prst="rect">
            <a:avLst/>
          </a:prstGeom>
        </p:spPr>
      </p:pic>
      <p:sp>
        <p:nvSpPr>
          <p:cNvPr id="9" name="object 25"/>
          <p:cNvSpPr txBox="1">
            <a:spLocks/>
          </p:cNvSpPr>
          <p:nvPr/>
        </p:nvSpPr>
        <p:spPr>
          <a:xfrm>
            <a:off x="2613660" y="6476871"/>
            <a:ext cx="3228340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US" spc="-10" dirty="0" smtClean="0"/>
              <a:t>Data</a:t>
            </a:r>
            <a:r>
              <a:rPr lang="en-US" spc="-20" dirty="0" smtClean="0"/>
              <a:t> </a:t>
            </a:r>
            <a:r>
              <a:rPr lang="en-US" spc="-5" dirty="0" smtClean="0"/>
              <a:t>Communication</a:t>
            </a:r>
            <a:r>
              <a:rPr lang="en-US" spc="-10" dirty="0" smtClean="0"/>
              <a:t> </a:t>
            </a:r>
            <a:r>
              <a:rPr lang="en-US" spc="-5" dirty="0" smtClean="0"/>
              <a:t>Lecture</a:t>
            </a:r>
            <a:r>
              <a:rPr lang="en-US" spc="-15" dirty="0" smtClean="0"/>
              <a:t> </a:t>
            </a:r>
            <a:r>
              <a:rPr lang="en-US" spc="-5" dirty="0" smtClean="0"/>
              <a:t>Series,</a:t>
            </a:r>
            <a:r>
              <a:rPr lang="en-US" spc="5" dirty="0" smtClean="0"/>
              <a:t> </a:t>
            </a:r>
            <a:r>
              <a:rPr lang="en-US" spc="-10" dirty="0" smtClean="0"/>
              <a:t>MFH,</a:t>
            </a:r>
            <a:r>
              <a:rPr lang="en-US" spc="-5" dirty="0" smtClean="0"/>
              <a:t> </a:t>
            </a:r>
            <a:r>
              <a:rPr lang="en-US" spc="-15" dirty="0" smtClean="0"/>
              <a:t>MAY2021</a:t>
            </a:r>
          </a:p>
          <a:p>
            <a:pPr marL="12700">
              <a:lnSpc>
                <a:spcPts val="1240"/>
              </a:lnSpc>
            </a:pPr>
            <a:endParaRPr lang="en-US" spc="-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bject 90"/>
          <p:cNvSpPr txBox="1"/>
          <p:nvPr/>
        </p:nvSpPr>
        <p:spPr>
          <a:xfrm>
            <a:off x="228156" y="1141298"/>
            <a:ext cx="8607425" cy="23666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85"/>
              </a:spcBef>
            </a:pPr>
            <a:r>
              <a:rPr sz="2400" spc="-5" dirty="0">
                <a:latin typeface="Times New Roman"/>
                <a:cs typeface="Times New Roman"/>
              </a:rPr>
              <a:t>Synchronous TDM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not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-10" dirty="0">
                <a:latin typeface="Times New Roman"/>
                <a:cs typeface="Times New Roman"/>
              </a:rPr>
              <a:t>efficient </a:t>
            </a:r>
            <a:r>
              <a:rPr sz="2400" dirty="0">
                <a:latin typeface="Times New Roman"/>
                <a:cs typeface="Times New Roman"/>
              </a:rPr>
              <a:t>as it </a:t>
            </a:r>
            <a:r>
              <a:rPr sz="2400" spc="-5" dirty="0">
                <a:latin typeface="Times New Roman"/>
                <a:cs typeface="Times New Roman"/>
              </a:rPr>
              <a:t>could </a:t>
            </a:r>
            <a:r>
              <a:rPr sz="2400" dirty="0">
                <a:latin typeface="Times New Roman"/>
                <a:cs typeface="Times New Roman"/>
              </a:rPr>
              <a:t>be.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If 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source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does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have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data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send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the corresponding slot in the output frame </a:t>
            </a:r>
            <a:r>
              <a:rPr sz="2400" spc="5" dirty="0">
                <a:solidFill>
                  <a:srgbClr val="00B050"/>
                </a:solidFill>
                <a:latin typeface="Times New Roman"/>
                <a:cs typeface="Times New Roman"/>
              </a:rPr>
              <a:t>is </a:t>
            </a:r>
            <a:r>
              <a:rPr sz="2400" spc="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00B050"/>
                </a:solidFill>
                <a:latin typeface="Times New Roman"/>
                <a:cs typeface="Times New Roman"/>
              </a:rPr>
              <a:t>empty</a:t>
            </a:r>
            <a:r>
              <a:rPr sz="2400" spc="-30" dirty="0">
                <a:latin typeface="Times New Roman"/>
                <a:cs typeface="Times New Roman"/>
              </a:rPr>
              <a:t>. </a:t>
            </a:r>
            <a:r>
              <a:rPr sz="2400" spc="-5" dirty="0">
                <a:latin typeface="Times New Roman"/>
                <a:cs typeface="Times New Roman"/>
              </a:rPr>
              <a:t>Following figure shows </a:t>
            </a:r>
            <a:r>
              <a:rPr sz="2400" dirty="0">
                <a:latin typeface="Times New Roman"/>
                <a:cs typeface="Times New Roman"/>
              </a:rPr>
              <a:t>a case in </a:t>
            </a:r>
            <a:r>
              <a:rPr sz="2400" spc="-5" dirty="0">
                <a:latin typeface="Times New Roman"/>
                <a:cs typeface="Times New Roman"/>
              </a:rPr>
              <a:t>which one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input lines </a:t>
            </a:r>
            <a:r>
              <a:rPr sz="2400" dirty="0">
                <a:latin typeface="Times New Roman"/>
                <a:cs typeface="Times New Roman"/>
              </a:rPr>
              <a:t> has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send</a:t>
            </a:r>
            <a:r>
              <a:rPr sz="2400" dirty="0">
                <a:latin typeface="Times New Roman"/>
                <a:cs typeface="Times New Roman"/>
              </a:rPr>
              <a:t> 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slot</a:t>
            </a:r>
            <a:r>
              <a:rPr sz="2400" dirty="0">
                <a:latin typeface="Times New Roman"/>
                <a:cs typeface="Times New Roman"/>
              </a:rPr>
              <a:t> 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another</a:t>
            </a:r>
            <a:r>
              <a:rPr sz="2400" dirty="0">
                <a:latin typeface="Times New Roman"/>
                <a:cs typeface="Times New Roman"/>
              </a:rPr>
              <a:t> input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discontinuous </a:t>
            </a:r>
            <a:r>
              <a:rPr sz="2400" dirty="0">
                <a:latin typeface="Times New Roman"/>
                <a:cs typeface="Times New Roman"/>
              </a:rPr>
              <a:t>data.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first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output frame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has three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slots filled</a:t>
            </a:r>
            <a:r>
              <a:rPr sz="2400" spc="-5" dirty="0">
                <a:latin typeface="Times New Roman"/>
                <a:cs typeface="Times New Roman"/>
              </a:rPr>
              <a:t>, the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second frame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has two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slots filled</a:t>
            </a:r>
            <a:r>
              <a:rPr sz="2400" spc="-5" dirty="0">
                <a:latin typeface="Times New Roman"/>
                <a:cs typeface="Times New Roman"/>
              </a:rPr>
              <a:t>, and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third frame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has three </a:t>
            </a: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slots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 filled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No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frame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is ful</a:t>
            </a:r>
            <a:r>
              <a:rPr sz="2400" dirty="0">
                <a:latin typeface="Times New Roman"/>
                <a:cs typeface="Times New Roman"/>
              </a:rPr>
              <a:t>l.</a:t>
            </a:r>
          </a:p>
        </p:txBody>
      </p:sp>
      <p:sp>
        <p:nvSpPr>
          <p:cNvPr id="91" name="object 91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2" name="object 92"/>
          <p:cNvGrpSpPr/>
          <p:nvPr/>
        </p:nvGrpSpPr>
        <p:grpSpPr>
          <a:xfrm>
            <a:off x="153162" y="1058036"/>
            <a:ext cx="8763000" cy="4999990"/>
            <a:chOff x="153162" y="1058036"/>
            <a:chExt cx="8763000" cy="4999990"/>
          </a:xfrm>
        </p:grpSpPr>
        <p:sp>
          <p:nvSpPr>
            <p:cNvPr id="93" name="object 93"/>
            <p:cNvSpPr/>
            <p:nvPr/>
          </p:nvSpPr>
          <p:spPr>
            <a:xfrm>
              <a:off x="153162" y="1067561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19050">
              <a:solidFill>
                <a:srgbClr val="0462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728" y="3637788"/>
              <a:ext cx="8392668" cy="2420112"/>
            </a:xfrm>
            <a:prstGeom prst="rect">
              <a:avLst/>
            </a:prstGeom>
          </p:spPr>
        </p:pic>
      </p:grpSp>
      <p:sp>
        <p:nvSpPr>
          <p:cNvPr id="95" name="object 9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>
            <a:spLocks noGrp="1"/>
          </p:cNvSpPr>
          <p:nvPr>
            <p:ph type="title"/>
          </p:nvPr>
        </p:nvSpPr>
        <p:spPr>
          <a:xfrm>
            <a:off x="231140" y="348437"/>
            <a:ext cx="238061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30" dirty="0">
                <a:solidFill>
                  <a:srgbClr val="FF0000"/>
                </a:solidFill>
              </a:rPr>
              <a:t>Empty</a:t>
            </a:r>
            <a:r>
              <a:rPr sz="3700" spc="-140" dirty="0">
                <a:solidFill>
                  <a:srgbClr val="FF0000"/>
                </a:solidFill>
              </a:rPr>
              <a:t> </a:t>
            </a:r>
            <a:r>
              <a:rPr sz="3700" spc="-25" dirty="0">
                <a:solidFill>
                  <a:srgbClr val="FF0000"/>
                </a:solidFill>
              </a:rPr>
              <a:t>Slots</a:t>
            </a:r>
            <a:endParaRPr sz="3700" dirty="0">
              <a:solidFill>
                <a:srgbClr val="FF0000"/>
              </a:solidFill>
            </a:endParaRPr>
          </a:p>
        </p:txBody>
      </p:sp>
      <p:sp>
        <p:nvSpPr>
          <p:cNvPr id="98" name="object 25"/>
          <p:cNvSpPr txBox="1">
            <a:spLocks/>
          </p:cNvSpPr>
          <p:nvPr/>
        </p:nvSpPr>
        <p:spPr>
          <a:xfrm>
            <a:off x="2594695" y="6437195"/>
            <a:ext cx="3228340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US" spc="-10" dirty="0" smtClean="0"/>
              <a:t>Data</a:t>
            </a:r>
            <a:r>
              <a:rPr lang="en-US" spc="-20" dirty="0" smtClean="0"/>
              <a:t> </a:t>
            </a:r>
            <a:r>
              <a:rPr lang="en-US" spc="-5" dirty="0" smtClean="0"/>
              <a:t>Communication</a:t>
            </a:r>
            <a:r>
              <a:rPr lang="en-US" spc="-10" dirty="0" smtClean="0"/>
              <a:t> </a:t>
            </a:r>
            <a:r>
              <a:rPr lang="en-US" spc="-5" dirty="0" smtClean="0"/>
              <a:t>Lecture</a:t>
            </a:r>
            <a:r>
              <a:rPr lang="en-US" spc="-15" dirty="0" smtClean="0"/>
              <a:t> </a:t>
            </a:r>
            <a:r>
              <a:rPr lang="en-US" spc="-5" dirty="0" smtClean="0"/>
              <a:t>Series,</a:t>
            </a:r>
            <a:r>
              <a:rPr lang="en-US" spc="5" dirty="0" smtClean="0"/>
              <a:t> </a:t>
            </a:r>
            <a:r>
              <a:rPr lang="en-US" spc="-10" dirty="0" smtClean="0"/>
              <a:t>MFH,</a:t>
            </a:r>
            <a:r>
              <a:rPr lang="en-US" spc="-5" dirty="0" smtClean="0"/>
              <a:t> </a:t>
            </a:r>
            <a:r>
              <a:rPr lang="en-US" spc="-15" dirty="0" smtClean="0"/>
              <a:t>MAY2021</a:t>
            </a:r>
          </a:p>
          <a:p>
            <a:pPr marL="12700">
              <a:lnSpc>
                <a:spcPts val="1240"/>
              </a:lnSpc>
            </a:pPr>
            <a:endParaRPr lang="en-US" spc="-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</TotalTime>
  <Words>852</Words>
  <Application>Microsoft Office PowerPoint</Application>
  <PresentationFormat>On-screen Show (4:3)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MT</vt:lpstr>
      <vt:lpstr>Calibri</vt:lpstr>
      <vt:lpstr>Cambria Math</vt:lpstr>
      <vt:lpstr>Times New Roman</vt:lpstr>
      <vt:lpstr>Office Theme</vt:lpstr>
      <vt:lpstr>DATA COMMUNICATION</vt:lpstr>
      <vt:lpstr> Analog Hierarchy </vt:lpstr>
      <vt:lpstr>Applications of FDM</vt:lpstr>
      <vt:lpstr>Example (3)</vt:lpstr>
      <vt:lpstr>Wavelength Division Multiplexing (WDM)</vt:lpstr>
      <vt:lpstr>Prism in WDM- MUX and DEMUX</vt:lpstr>
      <vt:lpstr>Time Division Multiplexing (TDM)</vt:lpstr>
      <vt:lpstr>Synchronous Time Division Multiplexing (TDM)</vt:lpstr>
      <vt:lpstr>Empty Slots</vt:lpstr>
      <vt:lpstr>Data Rate Management</vt:lpstr>
      <vt:lpstr>Multilevel Multiplexing</vt:lpstr>
      <vt:lpstr>Multiple Slot</vt:lpstr>
      <vt:lpstr>Pulse Stuffing</vt:lpstr>
      <vt:lpstr> Digital Hierarchy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DIU</cp:lastModifiedBy>
  <cp:revision>54</cp:revision>
  <dcterms:created xsi:type="dcterms:W3CDTF">2021-05-22T07:57:29Z</dcterms:created>
  <dcterms:modified xsi:type="dcterms:W3CDTF">2021-07-12T18:32:49Z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2021-05-22T00:00:00Z</vt:filetime>
  </property>
</Properties>
</file>