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8" r:id="rId3"/>
    <p:sldId id="269" r:id="rId4"/>
    <p:sldId id="259" r:id="rId5"/>
    <p:sldId id="260" r:id="rId6"/>
    <p:sldId id="261" r:id="rId7"/>
    <p:sldId id="271" r:id="rId8"/>
    <p:sldId id="270" r:id="rId9"/>
    <p:sldId id="267" r:id="rId10"/>
    <p:sldId id="268" r:id="rId11"/>
    <p:sldId id="272" r:id="rId12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  <a:srgbClr val="FFFF99"/>
    <a:srgbClr val="FFFFCC"/>
    <a:srgbClr val="99FFCC"/>
    <a:srgbClr val="CCFF66"/>
    <a:srgbClr val="66FFFF"/>
    <a:srgbClr val="CCFF99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89" autoAdjust="0"/>
    <p:restoredTop sz="90929"/>
  </p:normalViewPr>
  <p:slideViewPr>
    <p:cSldViewPr>
      <p:cViewPr varScale="1">
        <p:scale>
          <a:sx n="79" d="100"/>
          <a:sy n="79" d="100"/>
        </p:scale>
        <p:origin x="-912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937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endParaRPr lang="en-US"/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2882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US"/>
          </a:p>
        </p:txBody>
      </p:sp>
      <p:sp>
        <p:nvSpPr>
          <p:cNvPr id="23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937" y="9722882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74F674FF-5D77-4CEA-A55B-95DA588FFA1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7485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937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574" y="4861441"/>
            <a:ext cx="5206153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2882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937" y="9722882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C6AFDD23-EC5A-4138-8A97-76CD6FF7B4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1630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4A8075-3C31-4238-9D5C-55F8B9F0EC3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2FE795-8E0A-4FBB-9DD5-4C1C40F1611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C46800-3A4C-47BF-9B1C-257A92021D8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9F23C1-8A83-45D3-B8C1-F30266ED026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76325C-2F6F-4156-9750-ED59A759817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 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EB28DD-9DB3-43B6-B177-02E94D7520A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 2014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E4DD3A-CD86-49B6-9343-8757F0DE090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 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F0A43C-389B-4C50-80FD-A7C46A1D29B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 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D4770D-614D-4BF3-A22F-2F3BBFFBE2A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 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23B9CD-26CA-4745-9C27-30A62270A6C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 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E5C5DB-C7D7-4283-8DA5-8D78B6295CB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46275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14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r>
              <a:rPr lang="en-US" smtClean="0"/>
              <a:t>Jan 2014</a:t>
            </a: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981200" y="6248400"/>
            <a:ext cx="525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91400" y="6248400"/>
            <a:ext cx="106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2646106A-6CA8-4AAE-B44D-9219A6B97FFA}" type="slidenum">
              <a:rPr lang="en-US"/>
              <a:pPr/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Book Antiqua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Book Antiqua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Book Antiqua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Book Antiqua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Book Antiqua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Book Antiqua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Book Antiqua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Book Antiqua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rgbClr val="FF99FF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rgbClr val="CCFF99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6FFFF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6FFFF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6FFFF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6FFFF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6FFFF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se.iitd.ac.in/~pkalra/col100" TargetMode="External"/><Relationship Id="rId3" Type="http://schemas.openxmlformats.org/officeDocument/2006/relationships/hyperlink" Target="http://www.cse.iitd.ac.in/~saran/col100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moodle.iitd.ac.in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447800"/>
            <a:ext cx="7772400" cy="1981200"/>
          </a:xfrm>
        </p:spPr>
        <p:txBody>
          <a:bodyPr/>
          <a:lstStyle/>
          <a:p>
            <a:r>
              <a:rPr lang="en-US"/>
              <a:t>0 - Course Outline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886200"/>
            <a:ext cx="9144000" cy="1752600"/>
          </a:xfrm>
        </p:spPr>
        <p:txBody>
          <a:bodyPr/>
          <a:lstStyle/>
          <a:p>
            <a:r>
              <a:rPr lang="en-US" sz="2800" dirty="0" smtClean="0"/>
              <a:t>C0L100 - </a:t>
            </a:r>
            <a:r>
              <a:rPr lang="en-US" sz="2800" dirty="0"/>
              <a:t>Introduction to </a:t>
            </a:r>
            <a:r>
              <a:rPr lang="en-US" sz="2800" dirty="0" smtClean="0"/>
              <a:t>Computer Science</a:t>
            </a:r>
            <a:r>
              <a:rPr lang="en-US" sz="2800" dirty="0" smtClean="0">
                <a:solidFill>
                  <a:srgbClr val="66FFFF"/>
                </a:solidFill>
              </a:rPr>
              <a:t> </a:t>
            </a:r>
          </a:p>
          <a:p>
            <a:r>
              <a:rPr lang="en-US" sz="2800" dirty="0" smtClean="0">
                <a:solidFill>
                  <a:srgbClr val="66FFFF"/>
                </a:solidFill>
              </a:rPr>
              <a:t>Instructors: Prem </a:t>
            </a:r>
            <a:r>
              <a:rPr lang="en-US" sz="2800" dirty="0" err="1" smtClean="0">
                <a:solidFill>
                  <a:srgbClr val="66FFFF"/>
                </a:solidFill>
              </a:rPr>
              <a:t>Kalra</a:t>
            </a:r>
            <a:r>
              <a:rPr lang="en-US" sz="2800" dirty="0" smtClean="0">
                <a:solidFill>
                  <a:srgbClr val="66FFFF"/>
                </a:solidFill>
              </a:rPr>
              <a:t> and </a:t>
            </a:r>
            <a:r>
              <a:rPr lang="en-US" sz="2800" dirty="0" err="1" smtClean="0">
                <a:solidFill>
                  <a:srgbClr val="66FFFF"/>
                </a:solidFill>
              </a:rPr>
              <a:t>Huzur</a:t>
            </a:r>
            <a:r>
              <a:rPr lang="en-US" sz="2800" dirty="0" smtClean="0">
                <a:solidFill>
                  <a:srgbClr val="66FFFF"/>
                </a:solidFill>
              </a:rPr>
              <a:t> Saran</a:t>
            </a:r>
            <a:endParaRPr lang="en-US" sz="2800" dirty="0">
              <a:solidFill>
                <a:srgbClr val="66FFFF"/>
              </a:solidFill>
            </a:endParaRPr>
          </a:p>
          <a:p>
            <a:r>
              <a:rPr lang="en-US" sz="2000" dirty="0" smtClean="0">
                <a:solidFill>
                  <a:srgbClr val="66FFFF"/>
                </a:solidFill>
              </a:rPr>
              <a:t>I Semester 2019-2020 </a:t>
            </a:r>
            <a:endParaRPr lang="en-US" sz="2000" dirty="0">
              <a:solidFill>
                <a:srgbClr val="66FFFF"/>
              </a:solidFill>
            </a:endParaRPr>
          </a:p>
          <a:p>
            <a:r>
              <a:rPr lang="en-US" sz="2000" dirty="0" smtClean="0">
                <a:solidFill>
                  <a:srgbClr val="66FFFF"/>
                </a:solidFill>
              </a:rPr>
              <a:t>Department </a:t>
            </a:r>
            <a:r>
              <a:rPr lang="en-US" sz="2000" dirty="0">
                <a:solidFill>
                  <a:srgbClr val="66FFFF"/>
                </a:solidFill>
              </a:rPr>
              <a:t>of Computer Science and Engineering</a:t>
            </a:r>
          </a:p>
          <a:p>
            <a:r>
              <a:rPr lang="en-US" sz="2000" dirty="0">
                <a:solidFill>
                  <a:srgbClr val="66FFFF"/>
                </a:solidFill>
              </a:rPr>
              <a:t>Indian Institute of </a:t>
            </a:r>
            <a:r>
              <a:rPr lang="en-US" sz="2000" dirty="0" smtClean="0">
                <a:solidFill>
                  <a:srgbClr val="66FFFF"/>
                </a:solidFill>
              </a:rPr>
              <a:t>Technology </a:t>
            </a:r>
            <a:r>
              <a:rPr lang="en-US" sz="2000" dirty="0">
                <a:solidFill>
                  <a:srgbClr val="66FFFF"/>
                </a:solidFill>
              </a:rPr>
              <a:t>Delhi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 Material</a:t>
            </a:r>
            <a:endParaRPr lang="en-US" dirty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 sz="2400" dirty="0" smtClean="0"/>
          </a:p>
          <a:p>
            <a:endParaRPr lang="en-US" sz="2800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838200" y="21336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FF99FF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CCFF99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FFFF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FFFF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FFFF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FFFF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FFFF"/>
                </a:solidFill>
                <a:latin typeface="+mn-lt"/>
              </a:defRPr>
            </a:lvl9pPr>
          </a:lstStyle>
          <a:p>
            <a:pPr marL="571500" indent="-514350">
              <a:buAutoNum type="arabicPeriod"/>
            </a:pPr>
            <a:r>
              <a:rPr lang="en-US" sz="2400" dirty="0" smtClean="0">
                <a:solidFill>
                  <a:srgbClr val="66FFFF"/>
                </a:solidFill>
              </a:rPr>
              <a:t>Introduction to Computer and Programming using Python, second edition, John V </a:t>
            </a:r>
            <a:r>
              <a:rPr lang="en-US" sz="2400" dirty="0" err="1" smtClean="0">
                <a:solidFill>
                  <a:srgbClr val="66FFFF"/>
                </a:solidFill>
              </a:rPr>
              <a:t>Guttag</a:t>
            </a:r>
            <a:r>
              <a:rPr lang="en-US" sz="2400" dirty="0" smtClean="0">
                <a:solidFill>
                  <a:srgbClr val="66FFFF"/>
                </a:solidFill>
              </a:rPr>
              <a:t>, MIT Press (available in Indian print)</a:t>
            </a:r>
          </a:p>
          <a:p>
            <a:pPr marL="571500" indent="-514350">
              <a:buAutoNum type="arabicPeriod"/>
            </a:pPr>
            <a:r>
              <a:rPr lang="en-US" sz="2400" dirty="0" smtClean="0">
                <a:solidFill>
                  <a:srgbClr val="66FFFF"/>
                </a:solidFill>
              </a:rPr>
              <a:t>How to solve by computers, RG </a:t>
            </a:r>
            <a:r>
              <a:rPr lang="en-US" sz="2400" dirty="0" err="1" smtClean="0">
                <a:solidFill>
                  <a:srgbClr val="66FFFF"/>
                </a:solidFill>
              </a:rPr>
              <a:t>Dromey</a:t>
            </a:r>
            <a:r>
              <a:rPr lang="en-US" sz="2400" dirty="0" smtClean="0">
                <a:solidFill>
                  <a:srgbClr val="66FFFF"/>
                </a:solidFill>
              </a:rPr>
              <a:t>, Pearson</a:t>
            </a:r>
          </a:p>
          <a:p>
            <a:pPr marL="571500" indent="-514350">
              <a:buAutoNum type="arabicPeriod"/>
            </a:pPr>
            <a:endParaRPr lang="en-US" sz="2400" dirty="0">
              <a:solidFill>
                <a:srgbClr val="66FFFF"/>
              </a:solidFill>
            </a:endParaRPr>
          </a:p>
          <a:p>
            <a:pPr marL="57150" indent="0">
              <a:buNone/>
            </a:pPr>
            <a:r>
              <a:rPr lang="en-US" sz="2400" dirty="0" smtClean="0">
                <a:solidFill>
                  <a:srgbClr val="66FFFF"/>
                </a:solidFill>
              </a:rPr>
              <a:t>May also refer to the free online material on Python and online course of MIT “Introduction to Computer Science and Programming using Python”</a:t>
            </a:r>
          </a:p>
          <a:p>
            <a:endParaRPr lang="en-US" sz="2400" dirty="0">
              <a:solidFill>
                <a:srgbClr val="66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65714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Algorithm and Program</a:t>
            </a:r>
            <a:endParaRPr lang="en-US" dirty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 sz="2400" dirty="0" smtClean="0"/>
          </a:p>
          <a:p>
            <a:endParaRPr lang="en-US" sz="2800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838200" y="21336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FF99FF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CCFF99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FFFF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FFFF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FFFF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FFFF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FFFF"/>
                </a:solidFill>
                <a:latin typeface="+mn-lt"/>
              </a:defRPr>
            </a:lvl9pPr>
          </a:lstStyle>
          <a:p>
            <a:pPr marL="57150" indent="0">
              <a:buNone/>
            </a:pPr>
            <a:r>
              <a:rPr lang="en-US" sz="2400" dirty="0" smtClean="0">
                <a:solidFill>
                  <a:srgbClr val="66FFFF"/>
                </a:solidFill>
              </a:rPr>
              <a:t>Algorithm: </a:t>
            </a:r>
            <a:r>
              <a:rPr lang="en-US" sz="2400" dirty="0" smtClean="0">
                <a:solidFill>
                  <a:schemeClr val="tx1"/>
                </a:solidFill>
              </a:rPr>
              <a:t>A step by step procedure (recipe) for solving a given problem</a:t>
            </a:r>
          </a:p>
          <a:p>
            <a:pPr marL="57150" indent="0">
              <a:buNone/>
            </a:pPr>
            <a:endParaRPr lang="en-US" sz="2400" dirty="0">
              <a:solidFill>
                <a:srgbClr val="66FFFF"/>
              </a:solidFill>
            </a:endParaRPr>
          </a:p>
          <a:p>
            <a:pPr marL="57150" indent="0">
              <a:buNone/>
            </a:pPr>
            <a:r>
              <a:rPr lang="en-US" sz="2400" dirty="0" smtClean="0">
                <a:solidFill>
                  <a:srgbClr val="66FFFF"/>
                </a:solidFill>
              </a:rPr>
              <a:t>Program: </a:t>
            </a:r>
            <a:r>
              <a:rPr lang="en-US" sz="2400" dirty="0" smtClean="0">
                <a:solidFill>
                  <a:srgbClr val="FFFFFF"/>
                </a:solidFill>
              </a:rPr>
              <a:t>Encoding of an algorithm in the syntax of a programming language – for computers to understand and execute.</a:t>
            </a:r>
          </a:p>
          <a:p>
            <a:endParaRPr lang="en-US" sz="2400" dirty="0">
              <a:solidFill>
                <a:srgbClr val="66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1992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Administration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Class </a:t>
            </a:r>
            <a:r>
              <a:rPr lang="en-US" sz="2800" dirty="0" smtClean="0"/>
              <a:t>Timings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B Slot: Monday &amp; Thursday 9:</a:t>
            </a:r>
            <a:r>
              <a:rPr lang="en-US" sz="2400" dirty="0"/>
              <a:t>3</a:t>
            </a:r>
            <a:r>
              <a:rPr lang="en-US" sz="2400" dirty="0" smtClean="0"/>
              <a:t>0 </a:t>
            </a:r>
            <a:r>
              <a:rPr lang="en-US" sz="2400" dirty="0"/>
              <a:t>A</a:t>
            </a:r>
            <a:r>
              <a:rPr lang="en-US" sz="2400" dirty="0" smtClean="0"/>
              <a:t>M – 10:</a:t>
            </a:r>
            <a:r>
              <a:rPr lang="en-US" sz="2400" dirty="0"/>
              <a:t>5</a:t>
            </a:r>
            <a:r>
              <a:rPr lang="en-US" sz="2400" dirty="0" smtClean="0"/>
              <a:t>0 AM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LH121 (</a:t>
            </a:r>
            <a:r>
              <a:rPr lang="en-US" sz="2400" dirty="0" err="1" smtClean="0"/>
              <a:t>Gp</a:t>
            </a:r>
            <a:r>
              <a:rPr lang="en-US" sz="2400" dirty="0" smtClean="0"/>
              <a:t> 1-10): Prem </a:t>
            </a:r>
            <a:r>
              <a:rPr lang="en-US" sz="2400" dirty="0" err="1" smtClean="0"/>
              <a:t>Kalra</a:t>
            </a:r>
            <a:r>
              <a:rPr lang="en-US" sz="2400" dirty="0" smtClean="0"/>
              <a:t> 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LH325 (</a:t>
            </a:r>
            <a:r>
              <a:rPr lang="en-US" sz="2400" dirty="0" err="1" smtClean="0"/>
              <a:t>Gp</a:t>
            </a:r>
            <a:r>
              <a:rPr lang="en-US" sz="2400" dirty="0" smtClean="0"/>
              <a:t> 11-20) </a:t>
            </a:r>
            <a:r>
              <a:rPr lang="en-US" sz="2400" dirty="0" err="1" smtClean="0"/>
              <a:t>Huzur</a:t>
            </a:r>
            <a:r>
              <a:rPr lang="en-US" sz="2400" dirty="0" smtClean="0"/>
              <a:t> Saran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800" dirty="0"/>
              <a:t>Lab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Lecture Hall Complex LH 503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sz="2400" dirty="0"/>
              <a:t>Timings: as </a:t>
            </a:r>
            <a:r>
              <a:rPr lang="en-US" sz="2400" dirty="0" smtClean="0"/>
              <a:t>announced for groups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800" dirty="0"/>
              <a:t>Teaching </a:t>
            </a:r>
            <a:r>
              <a:rPr lang="en-US" sz="2800" dirty="0" smtClean="0"/>
              <a:t>Assistants (TA)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Head TAs: </a:t>
            </a:r>
            <a:r>
              <a:rPr lang="en-US" sz="2000" dirty="0" err="1" smtClean="0"/>
              <a:t>Harshvardhan</a:t>
            </a:r>
            <a:r>
              <a:rPr lang="en-US" sz="2000" dirty="0" smtClean="0"/>
              <a:t> Das and </a:t>
            </a:r>
            <a:r>
              <a:rPr lang="en-US" sz="2000" dirty="0" err="1" smtClean="0"/>
              <a:t>Aditi</a:t>
            </a:r>
            <a:r>
              <a:rPr lang="en-US" sz="2000" dirty="0" smtClean="0"/>
              <a:t> </a:t>
            </a:r>
            <a:r>
              <a:rPr lang="en-US" sz="2000" dirty="0" err="1" smtClean="0"/>
              <a:t>Batheja</a:t>
            </a:r>
            <a:endParaRPr lang="en-US" sz="2000" dirty="0" smtClean="0"/>
          </a:p>
          <a:p>
            <a:pPr lvl="2">
              <a:lnSpc>
                <a:spcPct val="90000"/>
              </a:lnSpc>
            </a:pPr>
            <a:r>
              <a:rPr lang="en-US" sz="2000" dirty="0" smtClean="0"/>
              <a:t>List of all TAs will be announced on the course web page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sz="2400" dirty="0" smtClean="0"/>
          </a:p>
          <a:p>
            <a:pPr lvl="2">
              <a:lnSpc>
                <a:spcPct val="90000"/>
              </a:lnSpc>
            </a:pPr>
            <a:endParaRPr lang="en-US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Administration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Course web page 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2400" dirty="0">
                <a:hlinkClick r:id="rId2"/>
              </a:rPr>
              <a:t>http://www.cse.iitd.ac.in/~pkalra/col100</a:t>
            </a:r>
            <a:endParaRPr lang="en-US" sz="2400" dirty="0"/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2400" dirty="0">
                <a:hlinkClick r:id="rId3"/>
              </a:rPr>
              <a:t>http://www.cse.iitd.ac.in/~saran/</a:t>
            </a:r>
            <a:r>
              <a:rPr lang="en-US" sz="2400" dirty="0" smtClean="0">
                <a:hlinkClick r:id="rId3"/>
              </a:rPr>
              <a:t>col100</a:t>
            </a:r>
            <a:endParaRPr lang="en-US" sz="2400" dirty="0" smtClean="0"/>
          </a:p>
          <a:p>
            <a:pPr marL="0" indent="0">
              <a:buNone/>
            </a:pPr>
            <a:r>
              <a:rPr lang="en-US" sz="2800" dirty="0" smtClean="0"/>
              <a:t>Course </a:t>
            </a:r>
            <a:r>
              <a:rPr lang="en-US" sz="2800" dirty="0"/>
              <a:t>web page will be used for</a:t>
            </a:r>
          </a:p>
          <a:p>
            <a:pPr lvl="1"/>
            <a:r>
              <a:rPr lang="en-US" sz="2400" dirty="0"/>
              <a:t>Announcements</a:t>
            </a:r>
          </a:p>
          <a:p>
            <a:pPr lvl="1"/>
            <a:r>
              <a:rPr lang="en-US" sz="2400" dirty="0"/>
              <a:t>Posting course material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sz="2400" dirty="0"/>
          </a:p>
          <a:p>
            <a:pPr marL="457200" lvl="1" indent="0">
              <a:lnSpc>
                <a:spcPct val="90000"/>
              </a:lnSpc>
              <a:buNone/>
            </a:pPr>
            <a:endParaRPr lang="en-US" sz="2400" dirty="0" smtClean="0"/>
          </a:p>
          <a:p>
            <a:pPr lvl="2">
              <a:lnSpc>
                <a:spcPct val="9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64165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</a:t>
            </a:r>
            <a:r>
              <a:rPr lang="en-US" dirty="0" smtClean="0"/>
              <a:t>Administration</a:t>
            </a:r>
            <a:endParaRPr lang="en-US" dirty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14350" indent="-457200"/>
            <a:r>
              <a:rPr lang="en-US" sz="2800" dirty="0" smtClean="0"/>
              <a:t>Moodle (</a:t>
            </a:r>
            <a:r>
              <a:rPr lang="en-US" sz="2800" dirty="0" smtClean="0">
                <a:hlinkClick r:id="rId2"/>
              </a:rPr>
              <a:t>https://moodle.iitd.ac.in</a:t>
            </a:r>
            <a:r>
              <a:rPr lang="en-US" sz="2800" dirty="0" smtClean="0"/>
              <a:t>) for</a:t>
            </a:r>
          </a:p>
          <a:p>
            <a:pPr lvl="1"/>
            <a:r>
              <a:rPr lang="en-US" sz="2400" dirty="0" smtClean="0"/>
              <a:t>Lab exercises</a:t>
            </a:r>
          </a:p>
          <a:p>
            <a:pPr lvl="1"/>
            <a:r>
              <a:rPr lang="en-US" sz="2400" dirty="0" smtClean="0"/>
              <a:t>Assignment submissions</a:t>
            </a:r>
          </a:p>
          <a:p>
            <a:pPr lvl="1"/>
            <a:r>
              <a:rPr lang="en-US" sz="2400" dirty="0" smtClean="0"/>
              <a:t>Discussions</a:t>
            </a:r>
          </a:p>
          <a:p>
            <a:r>
              <a:rPr lang="en-US" sz="2800" dirty="0" smtClean="0"/>
              <a:t>Piazza (Q&amp;A web service) will be set up by the TAs</a:t>
            </a:r>
          </a:p>
          <a:p>
            <a:pPr lvl="2"/>
            <a:r>
              <a:rPr lang="en-US" sz="2000" dirty="0" smtClean="0"/>
              <a:t>Feel free to post questions!</a:t>
            </a:r>
          </a:p>
          <a:p>
            <a:pPr lvl="1"/>
            <a:endParaRPr lang="en-US" sz="2400" dirty="0" smtClean="0"/>
          </a:p>
          <a:p>
            <a:endParaRPr lang="en-US"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Evaluation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Minor 1 - 15%</a:t>
            </a:r>
          </a:p>
          <a:p>
            <a:r>
              <a:rPr lang="en-US" dirty="0"/>
              <a:t>Minor 2 - 15%</a:t>
            </a:r>
          </a:p>
          <a:p>
            <a:r>
              <a:rPr lang="en-US" dirty="0"/>
              <a:t>Major - 30%</a:t>
            </a:r>
          </a:p>
          <a:p>
            <a:r>
              <a:rPr lang="en-US" dirty="0" smtClean="0"/>
              <a:t>Assignments + Quizzes </a:t>
            </a:r>
            <a:r>
              <a:rPr lang="en-US" dirty="0"/>
              <a:t>- 40</a:t>
            </a:r>
            <a:r>
              <a:rPr lang="en-US" dirty="0" smtClean="0"/>
              <a:t>%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Policies</a:t>
            </a:r>
            <a:endParaRPr lang="en-US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Attendance</a:t>
            </a:r>
          </a:p>
          <a:p>
            <a:pPr lvl="1"/>
            <a:r>
              <a:rPr lang="en-US" dirty="0" smtClean="0"/>
              <a:t>As per institute norms, should not miss a class it may be difficult to make up later.</a:t>
            </a:r>
            <a:endParaRPr lang="en-US" dirty="0"/>
          </a:p>
          <a:p>
            <a:pPr lvl="1"/>
            <a:r>
              <a:rPr lang="en-US" dirty="0" smtClean="0"/>
              <a:t>Through </a:t>
            </a:r>
            <a:r>
              <a:rPr lang="en-US" dirty="0" err="1" smtClean="0"/>
              <a:t>Timble</a:t>
            </a:r>
            <a:r>
              <a:rPr lang="en-US" dirty="0" smtClean="0"/>
              <a:t>: Follow the instructions circulated by Associate Dean</a:t>
            </a:r>
          </a:p>
          <a:p>
            <a:r>
              <a:rPr lang="en-US" dirty="0" smtClean="0"/>
              <a:t>Late submission of Assignments</a:t>
            </a:r>
          </a:p>
          <a:p>
            <a:pPr lvl="1"/>
            <a:r>
              <a:rPr lang="en-US" dirty="0" smtClean="0"/>
              <a:t>With a </a:t>
            </a:r>
            <a:r>
              <a:rPr lang="en-US" dirty="0" smtClean="0"/>
              <a:t>penalty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Honor Code</a:t>
            </a:r>
            <a:endParaRPr lang="en-US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 assignment should be done individually by everyone</a:t>
            </a:r>
          </a:p>
          <a:p>
            <a:pPr lvl="1"/>
            <a:r>
              <a:rPr lang="en-US" dirty="0" smtClean="0"/>
              <a:t>Discussion is fine</a:t>
            </a:r>
          </a:p>
          <a:p>
            <a:r>
              <a:rPr lang="en-US" dirty="0" smtClean="0"/>
              <a:t>Copying </a:t>
            </a:r>
          </a:p>
          <a:p>
            <a:pPr lvl="1"/>
            <a:r>
              <a:rPr lang="en-US" dirty="0" smtClean="0"/>
              <a:t>Heavy penalty, may result in to F grade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511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Course Contents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Problem formulation</a:t>
            </a:r>
          </a:p>
          <a:p>
            <a:pPr lvl="1"/>
            <a:r>
              <a:rPr lang="en-US" dirty="0" smtClean="0"/>
              <a:t>Precise and concise specification of requirements of a problem, input and </a:t>
            </a:r>
            <a:r>
              <a:rPr lang="en-US" dirty="0" err="1" smtClean="0"/>
              <a:t>outut</a:t>
            </a:r>
            <a:endParaRPr lang="en-US" dirty="0" smtClean="0"/>
          </a:p>
          <a:p>
            <a:r>
              <a:rPr lang="en-US" dirty="0" smtClean="0"/>
              <a:t>Design of an algorithm</a:t>
            </a:r>
          </a:p>
          <a:p>
            <a:pPr lvl="1"/>
            <a:r>
              <a:rPr lang="en-US" dirty="0" smtClean="0"/>
              <a:t>Efficiency</a:t>
            </a:r>
          </a:p>
          <a:p>
            <a:pPr lvl="1"/>
            <a:r>
              <a:rPr lang="en-US" dirty="0" smtClean="0"/>
              <a:t>Correctness</a:t>
            </a:r>
          </a:p>
          <a:p>
            <a:r>
              <a:rPr lang="en-US" dirty="0" smtClean="0"/>
              <a:t>Implementation through a program</a:t>
            </a:r>
            <a:endParaRPr lang="en-US" dirty="0"/>
          </a:p>
          <a:p>
            <a:pPr lvl="1"/>
            <a:r>
              <a:rPr lang="en-US" dirty="0" smtClean="0"/>
              <a:t>Implementation </a:t>
            </a:r>
            <a:r>
              <a:rPr lang="en-US" dirty="0"/>
              <a:t>language: </a:t>
            </a:r>
            <a:r>
              <a:rPr lang="en-US" dirty="0" smtClean="0"/>
              <a:t>Python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663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6632"/>
            <a:ext cx="7772400" cy="648072"/>
          </a:xfrm>
        </p:spPr>
        <p:txBody>
          <a:bodyPr/>
          <a:lstStyle/>
          <a:p>
            <a:r>
              <a:rPr lang="en-US" dirty="0" smtClean="0"/>
              <a:t>Detailed Course Contents</a:t>
            </a:r>
            <a:endParaRPr lang="en-I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8617073"/>
              </p:ext>
            </p:extLst>
          </p:nvPr>
        </p:nvGraphicFramePr>
        <p:xfrm>
          <a:off x="323528" y="836713"/>
          <a:ext cx="8640960" cy="5923344"/>
        </p:xfrm>
        <a:graphic>
          <a:graphicData uri="http://schemas.openxmlformats.org/drawingml/2006/table">
            <a:tbl>
              <a:tblPr/>
              <a:tblGrid>
                <a:gridCol w="1581472"/>
                <a:gridCol w="7059488"/>
              </a:tblGrid>
              <a:tr h="24723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Topic</a:t>
                      </a:r>
                    </a:p>
                  </a:txBody>
                  <a:tcPr marL="7744" marR="7744" marT="77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Sub-topics</a:t>
                      </a:r>
                    </a:p>
                  </a:txBody>
                  <a:tcPr marL="7744" marR="7744" marT="77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247232">
                <a:tc rowSpan="4">
                  <a:txBody>
                    <a:bodyPr/>
                    <a:lstStyle/>
                    <a:p>
                      <a:pPr algn="l" fontAlgn="t"/>
                      <a:r>
                        <a:rPr lang="en-IN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Introduction</a:t>
                      </a:r>
                      <a:r>
                        <a:rPr lang="en-IN" sz="18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to computing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44" marR="7744" marT="774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Algorithms and Programs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44" marR="7744" marT="77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247232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Iteraive process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44" marR="7744" marT="77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278015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Recursive process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44" marR="7744" marT="77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247232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Performance</a:t>
                      </a:r>
                      <a:r>
                        <a:rPr lang="en-IN" sz="18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and Correctness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44" marR="7744" marT="77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278015">
                <a:tc rowSpan="4">
                  <a:txBody>
                    <a:bodyPr/>
                    <a:lstStyle/>
                    <a:p>
                      <a:pPr algn="l" fontAlgn="t"/>
                      <a:r>
                        <a:rPr lang="en-IN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Basics</a:t>
                      </a:r>
                      <a:r>
                        <a:rPr lang="en-IN" sz="18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of Python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44" marR="7744" marT="774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Objects, Expressions, and Numerical Types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44" marR="7744" marT="77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278015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Variables</a:t>
                      </a:r>
                      <a:r>
                        <a:rPr lang="en-IN" sz="18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and Assignment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44" marR="7744" marT="77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247232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Branching</a:t>
                      </a:r>
                      <a:r>
                        <a:rPr lang="en-IN" sz="18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and Loops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44" marR="7744" marT="77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247232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Functions</a:t>
                      </a:r>
                      <a:r>
                        <a:rPr lang="en-IN" sz="18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, Scoping and Abstraction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44" marR="7744" marT="77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247232">
                <a:tc rowSpan="4">
                  <a:txBody>
                    <a:bodyPr/>
                    <a:lstStyle/>
                    <a:p>
                      <a:pPr algn="l" fontAlgn="t"/>
                      <a:r>
                        <a:rPr lang="en-IN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Analysis</a:t>
                      </a:r>
                    </a:p>
                    <a:p>
                      <a:pPr algn="l" fontAlgn="t"/>
                      <a:endParaRPr lang="en-IN" sz="1800" b="0" i="0" u="none" strike="noStrike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algn="l" fontAlgn="t"/>
                      <a:r>
                        <a:rPr lang="en-IN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Correctness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44" marR="7744" marT="774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Complexity</a:t>
                      </a:r>
                    </a:p>
                  </a:txBody>
                  <a:tcPr marL="7744" marR="7744" marT="77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278015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Recurrence Relations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44" marR="7744" marT="77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247232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2"/>
                          </a:solidFill>
                          <a:latin typeface="Calibri"/>
                          <a:cs typeface="Calibri"/>
                        </a:rPr>
                        <a:t>Mathematical Induction</a:t>
                      </a:r>
                      <a:endParaRPr lang="en-US" dirty="0">
                        <a:solidFill>
                          <a:schemeClr val="bg2"/>
                        </a:solidFill>
                        <a:latin typeface="Calibri"/>
                        <a:cs typeface="Calibri"/>
                      </a:endParaRPr>
                    </a:p>
                  </a:txBody>
                  <a:tcPr marL="7744" marR="7744" marT="77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7744" marR="7744" marT="77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247232">
                <a:tc rowSpan="2">
                  <a:txBody>
                    <a:bodyPr/>
                    <a:lstStyle/>
                    <a:p>
                      <a:pPr algn="l" fontAlgn="t"/>
                      <a:r>
                        <a:rPr lang="en-IN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Algorithms 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44" marR="7744" marT="774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Searching, Sorting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44" marR="7744" marT="77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247232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Other</a:t>
                      </a:r>
                      <a:r>
                        <a:rPr lang="en-IN" sz="18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Applications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44" marR="7744" marT="77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278015">
                <a:tc rowSpan="4">
                  <a:txBody>
                    <a:bodyPr/>
                    <a:lstStyle/>
                    <a:p>
                      <a:pPr algn="l" fontAlgn="t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Design and Implementation</a:t>
                      </a:r>
                    </a:p>
                  </a:txBody>
                  <a:tcPr marL="7744" marR="7744" marT="774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Modularity </a:t>
                      </a:r>
                    </a:p>
                  </a:txBody>
                  <a:tcPr marL="7744" marR="7744" marT="77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240604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Abstraction </a:t>
                      </a:r>
                      <a:r>
                        <a:rPr lang="en-IN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Mechanisms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44" marR="7744" marT="77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247232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Library and reuse</a:t>
                      </a:r>
                    </a:p>
                  </a:txBody>
                  <a:tcPr marL="7744" marR="7744" marT="77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247232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N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44" marR="7744" marT="77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247232">
                <a:tc rowSpan="2">
                  <a:txBody>
                    <a:bodyPr/>
                    <a:lstStyle/>
                    <a:p>
                      <a:pPr algn="l" fontAlgn="t"/>
                      <a:r>
                        <a:rPr lang="en-IN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Verification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44" marR="7744" marT="774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Assertions and Invariants</a:t>
                      </a:r>
                    </a:p>
                  </a:txBody>
                  <a:tcPr marL="7744" marR="7744" marT="77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247232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Testing</a:t>
                      </a:r>
                    </a:p>
                  </a:txBody>
                  <a:tcPr marL="7744" marR="7744" marT="77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FF"/>
      </a:dk2>
      <a:lt2>
        <a:srgbClr val="FFFF00"/>
      </a:lt2>
      <a:accent1>
        <a:srgbClr val="FF9900"/>
      </a:accent1>
      <a:accent2>
        <a:srgbClr val="00FFFF"/>
      </a:accent2>
      <a:accent3>
        <a:srgbClr val="AAAAFF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00"/>
      </a:hlink>
      <a:folHlink>
        <a:srgbClr val="969696"/>
      </a:folHlink>
    </a:clrScheme>
    <a:fontScheme name="Default Design">
      <a:majorFont>
        <a:latin typeface="Book Antiqu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3605</TotalTime>
  <Words>463</Words>
  <Application>Microsoft Macintosh PowerPoint</Application>
  <PresentationFormat>On-screen Show (4:3)</PresentationFormat>
  <Paragraphs>94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Default Design</vt:lpstr>
      <vt:lpstr>0 - Course Outline</vt:lpstr>
      <vt:lpstr>Course Administration</vt:lpstr>
      <vt:lpstr>Course Administration</vt:lpstr>
      <vt:lpstr>Course Administration</vt:lpstr>
      <vt:lpstr>Evaluation</vt:lpstr>
      <vt:lpstr>Some Policies</vt:lpstr>
      <vt:lpstr>Honor Code</vt:lpstr>
      <vt:lpstr>Course Contents</vt:lpstr>
      <vt:lpstr>Detailed Course Contents</vt:lpstr>
      <vt:lpstr>Reference Material</vt:lpstr>
      <vt:lpstr>Algorithm and Program</vt:lpstr>
    </vt:vector>
  </TitlesOfParts>
  <Company>IIT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 Introduction to Embedded Systems</dc:title>
  <dc:creator>Administrator</dc:creator>
  <cp:lastModifiedBy>Prem</cp:lastModifiedBy>
  <cp:revision>113</cp:revision>
  <cp:lastPrinted>2004-01-21T11:23:23Z</cp:lastPrinted>
  <dcterms:created xsi:type="dcterms:W3CDTF">2003-01-21T11:57:24Z</dcterms:created>
  <dcterms:modified xsi:type="dcterms:W3CDTF">2019-07-25T01:14:51Z</dcterms:modified>
</cp:coreProperties>
</file>