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3C431E-4D7D-4E6A-884E-F345AB78CDD7}">
  <a:tblStyle styleId="{B03C431E-4D7D-4E6A-884E-F345AB78CD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5459a2e6e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5459a2e6e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190cfaa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190cfaa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190cfa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190cfa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459a2e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459a2e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Before beginning a bagging model, I had to remove the </a:t>
            </a:r>
            <a:r>
              <a:rPr lang="en"/>
              <a:t>variable</a:t>
            </a:r>
            <a:r>
              <a:rPr lang="en"/>
              <a:t> Tail number and as the random forest function in R can only handle factors that have less than or equal to 53 levels. </a:t>
            </a:r>
            <a:endParaRPr/>
          </a:p>
          <a:p>
            <a:pPr indent="-298450" lvl="0" marL="457200" rtl="0" algn="l">
              <a:spcBef>
                <a:spcPts val="0"/>
              </a:spcBef>
              <a:spcAft>
                <a:spcPts val="0"/>
              </a:spcAft>
              <a:buSzPts val="1100"/>
              <a:buChar char="●"/>
            </a:pPr>
            <a:r>
              <a:rPr lang="en"/>
              <a:t>Then the remaining data was split </a:t>
            </a:r>
            <a:r>
              <a:rPr lang="en"/>
              <a:t>between</a:t>
            </a:r>
            <a:r>
              <a:rPr lang="en"/>
              <a:t> a train and test set at 75% and 25% respec</a:t>
            </a:r>
            <a:r>
              <a:rPr lang="en"/>
              <a:t>tively</a:t>
            </a:r>
            <a:endParaRPr/>
          </a:p>
          <a:p>
            <a:pPr indent="-298450" lvl="0" marL="457200" rtl="0" algn="l">
              <a:spcBef>
                <a:spcPts val="0"/>
              </a:spcBef>
              <a:spcAft>
                <a:spcPts val="0"/>
              </a:spcAft>
              <a:buSzPts val="1100"/>
              <a:buChar char="●"/>
            </a:pPr>
            <a:r>
              <a:rPr lang="en"/>
              <a:t>After doing that, I plotted the error versus the number of trees. As you can see there is minimal difference in the </a:t>
            </a:r>
            <a:r>
              <a:rPr lang="en"/>
              <a:t>error</a:t>
            </a:r>
            <a:r>
              <a:rPr lang="en"/>
              <a:t> after 100 trees which might be useful later when considering the computational costs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6190cfa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6190cfa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see that minimal difference after 100 trees here and the effects of a different number of nodes. </a:t>
            </a:r>
            <a:endParaRPr/>
          </a:p>
          <a:p>
            <a:pPr indent="-298450" lvl="0" marL="457200" rtl="0" algn="l">
              <a:spcBef>
                <a:spcPts val="0"/>
              </a:spcBef>
              <a:spcAft>
                <a:spcPts val="0"/>
              </a:spcAft>
              <a:buSzPts val="1100"/>
              <a:buChar char="●"/>
            </a:pPr>
            <a:r>
              <a:rPr lang="en"/>
              <a:t>The model with the lowest test RMSE is the bagging model with 75 nodes and 100 trees with a test RMSE of 6.27</a:t>
            </a:r>
            <a:endParaRPr/>
          </a:p>
          <a:p>
            <a:pPr indent="-298450" lvl="0" marL="457200" rtl="0" algn="l">
              <a:spcBef>
                <a:spcPts val="0"/>
              </a:spcBef>
              <a:spcAft>
                <a:spcPts val="0"/>
              </a:spcAft>
              <a:buSzPts val="1100"/>
              <a:buChar char="●"/>
            </a:pPr>
            <a:r>
              <a:rPr lang="en"/>
              <a:t>Even though this model has the lowest test RMSE we have to consider computational costs and as you can see there is not much difference between 100 tree models that 75 and 50 max nodes so I would use the latter if computational costs were important from a business standpoint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190cfa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190cfa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we can see that there is a wide gap between the 4 or 5 most important variables and the rest.</a:t>
            </a:r>
            <a:endParaRPr/>
          </a:p>
          <a:p>
            <a:pPr indent="-298450" lvl="0" marL="457200" rtl="0" algn="l">
              <a:spcBef>
                <a:spcPts val="0"/>
              </a:spcBef>
              <a:spcAft>
                <a:spcPts val="0"/>
              </a:spcAft>
              <a:buSzPts val="1100"/>
              <a:buChar char="●"/>
            </a:pPr>
            <a:r>
              <a:rPr lang="en"/>
              <a:t>You can see that weather, scheduled </a:t>
            </a:r>
            <a:r>
              <a:rPr lang="en"/>
              <a:t>departure time, and </a:t>
            </a:r>
            <a:r>
              <a:rPr lang="en"/>
              <a:t>airline carrier has a big impact on the taxi out time. If bagging allowed selection of predictors it might be of interest to remove variables such as distance and humidity.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Remember that variable importance for regression trees the variable is evaluated by the total amount that the residual sum of squares is decreased due to splits over a given predictor variable, averaged over all the trees</a:t>
            </a:r>
            <a:endParaRPr/>
          </a:p>
          <a:p>
            <a:pPr indent="-298450" lvl="1" marL="914400" rtl="0" algn="l">
              <a:spcBef>
                <a:spcPts val="0"/>
              </a:spcBef>
              <a:spcAft>
                <a:spcPts val="0"/>
              </a:spcAft>
              <a:buSzPts val="1100"/>
              <a:buChar char="○"/>
            </a:pPr>
            <a:r>
              <a:rPr lang="en"/>
              <a:t>%IncMSE is the increase of the MSE when given variable is randomly permuted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5459a2e6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5459a2e6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9E = endeavor air</a:t>
            </a:r>
            <a:endParaRPr/>
          </a:p>
          <a:p>
            <a:pPr indent="0" lvl="0" marL="0" rtl="0" algn="l">
              <a:spcBef>
                <a:spcPts val="0"/>
              </a:spcBef>
              <a:spcAft>
                <a:spcPts val="0"/>
              </a:spcAft>
              <a:buNone/>
            </a:pPr>
            <a:r>
              <a:rPr lang="en"/>
              <a:t>AA = american airlines</a:t>
            </a:r>
            <a:endParaRPr/>
          </a:p>
          <a:p>
            <a:pPr indent="0" lvl="0" marL="0" rtl="0" algn="l">
              <a:spcBef>
                <a:spcPts val="0"/>
              </a:spcBef>
              <a:spcAft>
                <a:spcPts val="0"/>
              </a:spcAft>
              <a:buNone/>
            </a:pPr>
            <a:r>
              <a:rPr b="1" lang="en"/>
              <a:t>AS = Alaska Airlines</a:t>
            </a:r>
            <a:endParaRPr b="1"/>
          </a:p>
          <a:p>
            <a:pPr indent="0" lvl="0" marL="0" rtl="0" algn="l">
              <a:spcBef>
                <a:spcPts val="0"/>
              </a:spcBef>
              <a:spcAft>
                <a:spcPts val="0"/>
              </a:spcAft>
              <a:buNone/>
            </a:pPr>
            <a:r>
              <a:rPr b="1" lang="en"/>
              <a:t>B6 = JetBlue Airways</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36fadf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36fadf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636fadfa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636fadfa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6472a3f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6472a3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5459a2e6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5459a2e6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6472a3f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6472a3f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6190cfa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6190cfa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When we perform multiple linear regression, we usually are interested in answering a few important questions:</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1. Is at least one of the predictors useful in predicting the response?</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2. Do all the predictors help to explain Y, or is only a subset of the predictors useful?</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3. How well does the model fit the data?</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4. Given a set of predictor values, what response value should we predict, and how accurate is our prediction?</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6190cfa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6190cfa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question 1, </a:t>
            </a:r>
            <a:r>
              <a:rPr lang="en" sz="1400">
                <a:solidFill>
                  <a:schemeClr val="dk1"/>
                </a:solidFill>
                <a:latin typeface="Times New Roman"/>
                <a:ea typeface="Times New Roman"/>
                <a:cs typeface="Times New Roman"/>
                <a:sym typeface="Times New Roman"/>
              </a:rPr>
              <a:t>I began by looking for meaningful predictors. A simple regression was executed for every quantitative column and the coefficients and F-scores were noted.</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The </a:t>
            </a:r>
            <a:r>
              <a:rPr lang="en" sz="1400">
                <a:latin typeface="Times New Roman"/>
                <a:ea typeface="Times New Roman"/>
                <a:cs typeface="Times New Roman"/>
                <a:sym typeface="Times New Roman"/>
              </a:rPr>
              <a:t>variables for air Pressure and scheduled_departures came back with the coefficients that were furthest away from zero. Also, the F-score for scheduled_departures was much higher than 1 and any other variable for that matter, indicating a substantial relationship with TAXI_OUT.</a:t>
            </a:r>
            <a:endParaRPr sz="14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6190cfaa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6190cfa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Here is a a</a:t>
            </a:r>
            <a:r>
              <a:rPr lang="en" sz="1400">
                <a:latin typeface="Times New Roman"/>
                <a:ea typeface="Times New Roman"/>
                <a:cs typeface="Times New Roman"/>
                <a:sym typeface="Times New Roman"/>
              </a:rPr>
              <a:t> simple plot showing that </a:t>
            </a:r>
            <a:r>
              <a:rPr lang="en" sz="1400">
                <a:solidFill>
                  <a:schemeClr val="dk1"/>
                </a:solidFill>
                <a:latin typeface="Times New Roman"/>
                <a:ea typeface="Times New Roman"/>
                <a:cs typeface="Times New Roman"/>
                <a:sym typeface="Times New Roman"/>
              </a:rPr>
              <a:t>as Pressure increases,</a:t>
            </a:r>
            <a:r>
              <a:rPr lang="en" sz="1400">
                <a:latin typeface="Times New Roman"/>
                <a:ea typeface="Times New Roman"/>
                <a:cs typeface="Times New Roman"/>
                <a:sym typeface="Times New Roman"/>
              </a:rPr>
              <a:t> TAXI_OUT time decreases slightly </a:t>
            </a:r>
            <a:endParaRPr sz="14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3f8a13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3f8a13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And here is a</a:t>
            </a:r>
            <a:r>
              <a:rPr lang="en" sz="1400">
                <a:latin typeface="Times New Roman"/>
                <a:ea typeface="Times New Roman"/>
                <a:cs typeface="Times New Roman"/>
                <a:sym typeface="Times New Roman"/>
              </a:rPr>
              <a:t> simple plot showing that </a:t>
            </a:r>
            <a:r>
              <a:rPr lang="en" sz="1400">
                <a:solidFill>
                  <a:schemeClr val="dk1"/>
                </a:solidFill>
                <a:latin typeface="Times New Roman"/>
                <a:ea typeface="Times New Roman"/>
                <a:cs typeface="Times New Roman"/>
                <a:sym typeface="Times New Roman"/>
              </a:rPr>
              <a:t>as scheduled_departures increases, </a:t>
            </a:r>
            <a:r>
              <a:rPr lang="en" sz="1400">
                <a:latin typeface="Times New Roman"/>
                <a:ea typeface="Times New Roman"/>
                <a:cs typeface="Times New Roman"/>
                <a:sym typeface="Times New Roman"/>
              </a:rPr>
              <a:t>TAXI_OUT time increases </a:t>
            </a:r>
            <a:endParaRPr sz="14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83f8a13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83f8a13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For question 2, there were variables that seemed important in predicting TAXI_OUT before any tests were done. It makes sense that the more crowded the airfield is (i.e., more scheduled departures), the longer it will take to go from the gate to lift-off. Only a small number of the variables seemed to be useful when attempting to predict TAXI_OUT.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 sz="1400">
                <a:latin typeface="Times New Roman"/>
                <a:ea typeface="Times New Roman"/>
                <a:cs typeface="Times New Roman"/>
                <a:sym typeface="Times New Roman"/>
              </a:rPr>
              <a:t>For question 3, typically every time a variable is added to the multiple regression model, the adjusted R-score goes up at least slightly, regardless of that variables effect. So, I was looking for a score that approached 0.072, with the fewest variables possible. Scheduled departures and scheduled arrivals got the closest, with a score of 0.044. The reason this approach does not work well is because even with every variable being considered, only 7.2% of the variance can be explained.</a:t>
            </a:r>
            <a:endParaRPr sz="14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3f8a134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3f8a134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For question 4, the equation that gives the best </a:t>
            </a:r>
            <a:r>
              <a:rPr lang="en" sz="1400">
                <a:latin typeface="Times New Roman"/>
                <a:ea typeface="Times New Roman"/>
                <a:cs typeface="Times New Roman"/>
                <a:sym typeface="Times New Roman"/>
              </a:rPr>
              <a:t>prediction</a:t>
            </a:r>
            <a:r>
              <a:rPr lang="en" sz="1400">
                <a:latin typeface="Times New Roman"/>
                <a:ea typeface="Times New Roman"/>
                <a:cs typeface="Times New Roman"/>
                <a:sym typeface="Times New Roman"/>
              </a:rPr>
              <a:t> is given here, though it’s still not very accurate. </a:t>
            </a:r>
            <a:endParaRPr sz="14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e5459a2e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e5459a2e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190cfa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190cfa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5459a2e6e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5459a2e6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459a2e6e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459a2e6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5459a2e6e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5459a2e6e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459a2e6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459a2e6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5459a2e6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5459a2e6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5459a2e6e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5459a2e6e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598100" y="1973797"/>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Predicting </a:t>
            </a:r>
            <a:r>
              <a:rPr lang="en"/>
              <a:t>Taxi-Out Delay</a:t>
            </a:r>
            <a:endParaRPr/>
          </a:p>
        </p:txBody>
      </p:sp>
      <p:sp>
        <p:nvSpPr>
          <p:cNvPr id="67" name="Google Shape;67;p13"/>
          <p:cNvSpPr txBox="1"/>
          <p:nvPr>
            <p:ph idx="1" type="subTitle"/>
          </p:nvPr>
        </p:nvSpPr>
        <p:spPr>
          <a:xfrm>
            <a:off x="50700" y="2787150"/>
            <a:ext cx="5439300" cy="1939500"/>
          </a:xfrm>
          <a:prstGeom prst="rect">
            <a:avLst/>
          </a:prstGeom>
        </p:spPr>
        <p:txBody>
          <a:bodyPr anchorCtr="0" anchor="t" bIns="91425" lIns="91425" spcFirstLastPara="1" rIns="91425" wrap="square" tIns="91425">
            <a:noAutofit/>
          </a:bodyPr>
          <a:lstStyle/>
          <a:p>
            <a:pPr indent="0" lvl="0" marL="1828800" rtl="0" algn="l">
              <a:lnSpc>
                <a:spcPct val="80000"/>
              </a:lnSpc>
              <a:spcBef>
                <a:spcPts val="0"/>
              </a:spcBef>
              <a:spcAft>
                <a:spcPts val="0"/>
              </a:spcAft>
              <a:buSzPts val="523"/>
              <a:buNone/>
            </a:pPr>
            <a:r>
              <a:rPr lang="en" sz="1200">
                <a:latin typeface="Arial"/>
                <a:ea typeface="Arial"/>
                <a:cs typeface="Arial"/>
                <a:sym typeface="Arial"/>
              </a:rPr>
              <a:t>        </a:t>
            </a:r>
            <a:r>
              <a:rPr lang="en" sz="1200"/>
              <a:t>Delivered By:</a:t>
            </a:r>
            <a:endParaRPr sz="1200"/>
          </a:p>
          <a:p>
            <a:pPr indent="457200" lvl="0" marL="1828800" rtl="0" algn="l">
              <a:lnSpc>
                <a:spcPct val="80000"/>
              </a:lnSpc>
              <a:spcBef>
                <a:spcPts val="0"/>
              </a:spcBef>
              <a:spcAft>
                <a:spcPts val="0"/>
              </a:spcAft>
              <a:buSzPts val="523"/>
              <a:buNone/>
            </a:pPr>
            <a:r>
              <a:rPr lang="en" sz="1200"/>
              <a:t>Brandon Pover</a:t>
            </a:r>
            <a:endParaRPr sz="1200"/>
          </a:p>
          <a:p>
            <a:pPr indent="457200" lvl="0" marL="1828800" rtl="0" algn="l">
              <a:lnSpc>
                <a:spcPct val="80000"/>
              </a:lnSpc>
              <a:spcBef>
                <a:spcPts val="0"/>
              </a:spcBef>
              <a:spcAft>
                <a:spcPts val="0"/>
              </a:spcAft>
              <a:buSzPts val="523"/>
              <a:buNone/>
            </a:pPr>
            <a:r>
              <a:rPr lang="en" sz="1200"/>
              <a:t>Shawn K</a:t>
            </a:r>
            <a:endParaRPr sz="1200"/>
          </a:p>
          <a:p>
            <a:pPr indent="457200" lvl="0" marL="1828800" rtl="0" algn="l">
              <a:lnSpc>
                <a:spcPct val="80000"/>
              </a:lnSpc>
              <a:spcBef>
                <a:spcPts val="0"/>
              </a:spcBef>
              <a:spcAft>
                <a:spcPts val="0"/>
              </a:spcAft>
              <a:buNone/>
            </a:pPr>
            <a:r>
              <a:rPr lang="en" sz="1200"/>
              <a:t>Safiuddin Mohammed</a:t>
            </a:r>
            <a:endParaRPr sz="1200"/>
          </a:p>
          <a:p>
            <a:pPr indent="457200" lvl="0" marL="1828800" rtl="0" algn="l">
              <a:lnSpc>
                <a:spcPct val="80000"/>
              </a:lnSpc>
              <a:spcBef>
                <a:spcPts val="0"/>
              </a:spcBef>
              <a:spcAft>
                <a:spcPts val="0"/>
              </a:spcAft>
              <a:buNone/>
            </a:pPr>
            <a:r>
              <a:rPr lang="en" sz="1200"/>
              <a:t>Trevor Moos</a:t>
            </a:r>
            <a:endParaRPr sz="1200"/>
          </a:p>
          <a:p>
            <a:pPr indent="457200" lvl="0" marL="1828800" rtl="0" algn="l">
              <a:lnSpc>
                <a:spcPct val="80000"/>
              </a:lnSpc>
              <a:spcBef>
                <a:spcPts val="0"/>
              </a:spcBef>
              <a:spcAft>
                <a:spcPts val="0"/>
              </a:spcAft>
              <a:buNone/>
            </a:pPr>
            <a:r>
              <a:rPr lang="en" sz="1200"/>
              <a:t>Vivek M</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RMSE from KNN.</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RMSE Value - 6.2441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01650" y="1739525"/>
            <a:ext cx="4842249" cy="1567851"/>
          </a:xfrm>
          <a:prstGeom prst="rect">
            <a:avLst/>
          </a:prstGeom>
          <a:noFill/>
          <a:ln>
            <a:noFill/>
          </a:ln>
        </p:spPr>
      </p:pic>
      <p:pic>
        <p:nvPicPr>
          <p:cNvPr id="127" name="Google Shape;127;p22"/>
          <p:cNvPicPr preferRelativeResize="0"/>
          <p:nvPr/>
        </p:nvPicPr>
        <p:blipFill>
          <a:blip r:embed="rId4">
            <a:alphaModFix/>
          </a:blip>
          <a:stretch>
            <a:fillRect/>
          </a:stretch>
        </p:blipFill>
        <p:spPr>
          <a:xfrm>
            <a:off x="401650" y="3605550"/>
            <a:ext cx="4898051" cy="34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Boosting</a:t>
            </a:r>
            <a:endParaRPr/>
          </a:p>
        </p:txBody>
      </p:sp>
      <p:sp>
        <p:nvSpPr>
          <p:cNvPr id="133" name="Google Shape;133;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different tuning parameters tested using a train, val, test split (50/25/25)</a:t>
            </a:r>
            <a:endParaRPr/>
          </a:p>
          <a:p>
            <a:pPr indent="-342900" lvl="0" marL="457200" rtl="0" algn="l">
              <a:spcBef>
                <a:spcPts val="1200"/>
              </a:spcBef>
              <a:spcAft>
                <a:spcPts val="0"/>
              </a:spcAft>
              <a:buSzPts val="1800"/>
              <a:buChar char="●"/>
            </a:pPr>
            <a:r>
              <a:rPr lang="en"/>
              <a:t>Tree depth = 4, 6, 10</a:t>
            </a:r>
            <a:endParaRPr/>
          </a:p>
          <a:p>
            <a:pPr indent="-342900" lvl="0" marL="457200" rtl="0" algn="l">
              <a:spcBef>
                <a:spcPts val="0"/>
              </a:spcBef>
              <a:spcAft>
                <a:spcPts val="0"/>
              </a:spcAft>
              <a:buSzPts val="1800"/>
              <a:buChar char="●"/>
            </a:pPr>
            <a:r>
              <a:rPr lang="en"/>
              <a:t>Number of trees = 500, 1000, 5000</a:t>
            </a:r>
            <a:endParaRPr/>
          </a:p>
          <a:p>
            <a:pPr indent="-342900" lvl="0" marL="457200" rtl="0" algn="l">
              <a:spcBef>
                <a:spcPts val="0"/>
              </a:spcBef>
              <a:spcAft>
                <a:spcPts val="0"/>
              </a:spcAft>
              <a:buSzPts val="1800"/>
              <a:buChar char="●"/>
            </a:pPr>
            <a:r>
              <a:rPr lang="en"/>
              <a:t>Lambda (crush) = 0.01, 0.1, 0.2</a:t>
            </a:r>
            <a:endParaRPr/>
          </a:p>
          <a:p>
            <a:pPr indent="0" lvl="0" marL="0" rtl="0" algn="l">
              <a:spcBef>
                <a:spcPts val="1200"/>
              </a:spcBef>
              <a:spcAft>
                <a:spcPts val="1200"/>
              </a:spcAft>
              <a:buNone/>
            </a:pPr>
            <a:r>
              <a:rPr lang="en"/>
              <a:t>Best combination of parameters </a:t>
            </a:r>
            <a:r>
              <a:rPr lang="en"/>
              <a:t>was</a:t>
            </a:r>
            <a:r>
              <a:rPr lang="en"/>
              <a:t> </a:t>
            </a:r>
            <a:endParaRPr/>
          </a:p>
        </p:txBody>
      </p:sp>
      <p:pic>
        <p:nvPicPr>
          <p:cNvPr id="134" name="Google Shape;134;p23"/>
          <p:cNvPicPr preferRelativeResize="0"/>
          <p:nvPr/>
        </p:nvPicPr>
        <p:blipFill>
          <a:blip r:embed="rId3">
            <a:alphaModFix/>
          </a:blip>
          <a:stretch>
            <a:fillRect/>
          </a:stretch>
        </p:blipFill>
        <p:spPr>
          <a:xfrm>
            <a:off x="478900" y="3246900"/>
            <a:ext cx="3873371" cy="132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Boosting Results</a:t>
            </a:r>
            <a:endParaRPr/>
          </a:p>
        </p:txBody>
      </p:sp>
      <p:sp>
        <p:nvSpPr>
          <p:cNvPr id="140" name="Google Shape;140;p24"/>
          <p:cNvSpPr txBox="1"/>
          <p:nvPr>
            <p:ph idx="1" type="body"/>
          </p:nvPr>
        </p:nvSpPr>
        <p:spPr>
          <a:xfrm>
            <a:off x="6007500" y="976475"/>
            <a:ext cx="2824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Destination is the most important variable according to the boosting model, followed by wind.</a:t>
            </a:r>
            <a:endParaRPr/>
          </a:p>
          <a:p>
            <a:pPr indent="0" lvl="0" marL="0" rtl="0" algn="l">
              <a:spcBef>
                <a:spcPts val="1200"/>
              </a:spcBef>
              <a:spcAft>
                <a:spcPts val="0"/>
              </a:spcAft>
              <a:buNone/>
            </a:pPr>
            <a:r>
              <a:rPr lang="en"/>
              <a:t>OOB RMSE was found to be </a:t>
            </a:r>
            <a:r>
              <a:rPr b="1" lang="en" u="sng"/>
              <a:t>5.89</a:t>
            </a:r>
            <a:r>
              <a:rPr lang="en"/>
              <a:t> on the test set with best parameters.</a:t>
            </a:r>
            <a:endParaRPr/>
          </a:p>
          <a:p>
            <a:pPr indent="0" lvl="0" marL="0" rtl="0" algn="l">
              <a:spcBef>
                <a:spcPts val="1200"/>
              </a:spcBef>
              <a:spcAft>
                <a:spcPts val="1200"/>
              </a:spcAft>
              <a:buNone/>
            </a:pPr>
            <a:r>
              <a:rPr lang="en"/>
              <a:t>(10, 5000, 0.01)</a:t>
            </a:r>
            <a:endParaRPr/>
          </a:p>
        </p:txBody>
      </p:sp>
      <p:pic>
        <p:nvPicPr>
          <p:cNvPr id="141" name="Google Shape;141;p24"/>
          <p:cNvPicPr preferRelativeResize="0"/>
          <p:nvPr/>
        </p:nvPicPr>
        <p:blipFill rotWithShape="1">
          <a:blip r:embed="rId3">
            <a:alphaModFix/>
          </a:blip>
          <a:srcRect b="-18091" l="-885" r="-17205" t="0"/>
          <a:stretch/>
        </p:blipFill>
        <p:spPr>
          <a:xfrm>
            <a:off x="311700" y="976475"/>
            <a:ext cx="66675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 Trees vs. Error</a:t>
            </a:r>
            <a:endParaRPr/>
          </a:p>
        </p:txBody>
      </p:sp>
      <p:pic>
        <p:nvPicPr>
          <p:cNvPr id="147" name="Google Shape;147;p25"/>
          <p:cNvPicPr preferRelativeResize="0"/>
          <p:nvPr/>
        </p:nvPicPr>
        <p:blipFill rotWithShape="1">
          <a:blip r:embed="rId3">
            <a:alphaModFix/>
          </a:blip>
          <a:srcRect b="0" l="0" r="0" t="11245"/>
          <a:stretch/>
        </p:blipFill>
        <p:spPr>
          <a:xfrm>
            <a:off x="760200" y="1164136"/>
            <a:ext cx="4660950" cy="2815225"/>
          </a:xfrm>
          <a:prstGeom prst="rect">
            <a:avLst/>
          </a:prstGeom>
          <a:noFill/>
          <a:ln>
            <a:noFill/>
          </a:ln>
        </p:spPr>
      </p:pic>
      <p:sp>
        <p:nvSpPr>
          <p:cNvPr id="148" name="Google Shape;148;p25"/>
          <p:cNvSpPr txBox="1"/>
          <p:nvPr/>
        </p:nvSpPr>
        <p:spPr>
          <a:xfrm>
            <a:off x="6020050" y="1387925"/>
            <a:ext cx="2812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Minimal difference after 100 trees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Train: 75%</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Test: 25%</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Model Testing</a:t>
            </a:r>
            <a:endParaRPr/>
          </a:p>
        </p:txBody>
      </p:sp>
      <p:sp>
        <p:nvSpPr>
          <p:cNvPr id="154" name="Google Shape;154;p26"/>
          <p:cNvSpPr txBox="1"/>
          <p:nvPr/>
        </p:nvSpPr>
        <p:spPr>
          <a:xfrm>
            <a:off x="6558725" y="1818875"/>
            <a:ext cx="227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More complex = Better Test RMSE?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Consider Computational Costs</a:t>
            </a:r>
            <a:endParaRPr>
              <a:latin typeface="Roboto"/>
              <a:ea typeface="Roboto"/>
              <a:cs typeface="Roboto"/>
              <a:sym typeface="Roboto"/>
            </a:endParaRPr>
          </a:p>
        </p:txBody>
      </p:sp>
      <p:pic>
        <p:nvPicPr>
          <p:cNvPr id="155" name="Google Shape;155;p26"/>
          <p:cNvPicPr preferRelativeResize="0"/>
          <p:nvPr/>
        </p:nvPicPr>
        <p:blipFill>
          <a:blip r:embed="rId3">
            <a:alphaModFix/>
          </a:blip>
          <a:stretch>
            <a:fillRect/>
          </a:stretch>
        </p:blipFill>
        <p:spPr>
          <a:xfrm>
            <a:off x="771875" y="1219725"/>
            <a:ext cx="4800600" cy="356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Bagging Variable Importance</a:t>
            </a:r>
            <a:endParaRPr/>
          </a:p>
        </p:txBody>
      </p:sp>
      <p:sp>
        <p:nvSpPr>
          <p:cNvPr id="161" name="Google Shape;161;p27"/>
          <p:cNvSpPr txBox="1"/>
          <p:nvPr/>
        </p:nvSpPr>
        <p:spPr>
          <a:xfrm>
            <a:off x="6558725" y="1428325"/>
            <a:ext cx="2273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Weather seems to have large impact on Taxi Out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Airlines carrier matters when predicting Taxi Out time</a:t>
            </a:r>
            <a:endParaRPr>
              <a:latin typeface="Roboto"/>
              <a:ea typeface="Roboto"/>
              <a:cs typeface="Roboto"/>
              <a:sym typeface="Roboto"/>
            </a:endParaRPr>
          </a:p>
        </p:txBody>
      </p:sp>
      <p:pic>
        <p:nvPicPr>
          <p:cNvPr id="162" name="Google Shape;162;p27"/>
          <p:cNvPicPr preferRelativeResize="0"/>
          <p:nvPr/>
        </p:nvPicPr>
        <p:blipFill rotWithShape="1">
          <a:blip r:embed="rId3">
            <a:alphaModFix/>
          </a:blip>
          <a:srcRect b="0" l="0" r="0" t="19341"/>
          <a:stretch/>
        </p:blipFill>
        <p:spPr>
          <a:xfrm>
            <a:off x="311700" y="1199373"/>
            <a:ext cx="6094624" cy="2424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Airline </a:t>
            </a:r>
            <a:r>
              <a:rPr lang="en"/>
              <a:t>Carrier</a:t>
            </a:r>
            <a:r>
              <a:rPr lang="en"/>
              <a:t> Taxi Out Times</a:t>
            </a:r>
            <a:endParaRPr/>
          </a:p>
        </p:txBody>
      </p:sp>
      <p:pic>
        <p:nvPicPr>
          <p:cNvPr id="168" name="Google Shape;168;p28"/>
          <p:cNvPicPr preferRelativeResize="0"/>
          <p:nvPr/>
        </p:nvPicPr>
        <p:blipFill>
          <a:blip r:embed="rId3">
            <a:alphaModFix/>
          </a:blip>
          <a:stretch>
            <a:fillRect/>
          </a:stretch>
        </p:blipFill>
        <p:spPr>
          <a:xfrm>
            <a:off x="229125" y="927762"/>
            <a:ext cx="8685749" cy="328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249725"/>
            <a:ext cx="8520600" cy="6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Random Forest Regressor</a:t>
            </a:r>
            <a:endParaRPr sz="3200">
              <a:latin typeface="Times New Roman"/>
              <a:ea typeface="Times New Roman"/>
              <a:cs typeface="Times New Roman"/>
              <a:sym typeface="Times New Roman"/>
            </a:endParaRPr>
          </a:p>
        </p:txBody>
      </p:sp>
      <p:sp>
        <p:nvSpPr>
          <p:cNvPr id="174" name="Google Shape;174;p29"/>
          <p:cNvSpPr txBox="1"/>
          <p:nvPr>
            <p:ph idx="1" type="body"/>
          </p:nvPr>
        </p:nvSpPr>
        <p:spPr>
          <a:xfrm>
            <a:off x="4318650" y="1613850"/>
            <a:ext cx="4260300" cy="19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5-fold cross validation on 75/25 split</a:t>
            </a:r>
            <a:endParaRPr/>
          </a:p>
          <a:p>
            <a:pPr indent="0" lvl="0" marL="0" rtl="0" algn="l">
              <a:spcBef>
                <a:spcPts val="1200"/>
              </a:spcBef>
              <a:spcAft>
                <a:spcPts val="1200"/>
              </a:spcAft>
              <a:buNone/>
            </a:pPr>
            <a:r>
              <a:rPr lang="en"/>
              <a:t>RF with 50 `maxnodes` and 100 `ntrees` </a:t>
            </a:r>
            <a:r>
              <a:rPr lang="en"/>
              <a:t>produces</a:t>
            </a:r>
            <a:r>
              <a:rPr lang="en"/>
              <a:t> similar results but it is less complex &amp; more interpretable</a:t>
            </a:r>
            <a:endParaRPr/>
          </a:p>
        </p:txBody>
      </p:sp>
      <p:pic>
        <p:nvPicPr>
          <p:cNvPr id="175" name="Google Shape;175;p29"/>
          <p:cNvPicPr preferRelativeResize="0"/>
          <p:nvPr/>
        </p:nvPicPr>
        <p:blipFill>
          <a:blip r:embed="rId3">
            <a:alphaModFix/>
          </a:blip>
          <a:stretch>
            <a:fillRect/>
          </a:stretch>
        </p:blipFill>
        <p:spPr>
          <a:xfrm>
            <a:off x="584225" y="1017800"/>
            <a:ext cx="3133725" cy="3493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1202088" y="842025"/>
            <a:ext cx="6739824" cy="3459425"/>
          </a:xfrm>
          <a:prstGeom prst="rect">
            <a:avLst/>
          </a:prstGeom>
          <a:noFill/>
          <a:ln>
            <a:noFill/>
          </a:ln>
        </p:spPr>
      </p:pic>
      <p:sp>
        <p:nvSpPr>
          <p:cNvPr id="181" name="Google Shape;181;p30"/>
          <p:cNvSpPr txBox="1"/>
          <p:nvPr/>
        </p:nvSpPr>
        <p:spPr>
          <a:xfrm>
            <a:off x="5396075" y="1099325"/>
            <a:ext cx="205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Maxnodes : 75</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Number of trees : 1000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Train RMSE : 6.238</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Test RMSE : 6.311</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1136987" y="808613"/>
            <a:ext cx="6870026" cy="3526275"/>
          </a:xfrm>
          <a:prstGeom prst="rect">
            <a:avLst/>
          </a:prstGeom>
          <a:noFill/>
          <a:ln>
            <a:noFill/>
          </a:ln>
        </p:spPr>
      </p:pic>
      <p:sp>
        <p:nvSpPr>
          <p:cNvPr id="187" name="Google Shape;187;p31"/>
          <p:cNvSpPr txBox="1"/>
          <p:nvPr/>
        </p:nvSpPr>
        <p:spPr>
          <a:xfrm>
            <a:off x="5410650" y="1107400"/>
            <a:ext cx="205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Maxnodes : 50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Number of trees : 100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Train RMSE : 6.196</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Test RMSE : 6.263</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311700" y="147625"/>
            <a:ext cx="8733900" cy="457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What is Taxi-Out Delay? Why is it important?</a:t>
            </a:r>
            <a:endParaRPr sz="2000">
              <a:solidFill>
                <a:srgbClr val="000000"/>
              </a:solidFill>
            </a:endParaRPr>
          </a:p>
          <a:p>
            <a:pPr indent="0" lvl="0" marL="0" rtl="0" algn="l">
              <a:spcBef>
                <a:spcPts val="1200"/>
              </a:spcBef>
              <a:spcAft>
                <a:spcPts val="0"/>
              </a:spcAft>
              <a:buNone/>
            </a:pPr>
            <a:r>
              <a:rPr lang="en" sz="1200">
                <a:solidFill>
                  <a:srgbClr val="000000"/>
                </a:solidFill>
              </a:rPr>
              <a:t>Taxi-out time is defined as the time between the actual pushback and wheels-off. </a:t>
            </a:r>
            <a:endParaRPr sz="1200">
              <a:solidFill>
                <a:srgbClr val="000000"/>
              </a:solidFill>
            </a:endParaRPr>
          </a:p>
          <a:p>
            <a:pPr indent="0" lvl="0" marL="0" rtl="0" algn="l">
              <a:spcBef>
                <a:spcPts val="1200"/>
              </a:spcBef>
              <a:spcAft>
                <a:spcPts val="0"/>
              </a:spcAft>
              <a:buNone/>
            </a:pPr>
            <a:r>
              <a:rPr lang="en" sz="1200">
                <a:solidFill>
                  <a:srgbClr val="000000"/>
                </a:solidFill>
              </a:rPr>
              <a:t>Prediction of taxi-out time is significant precondition for improving the operationality of the departure process at an airport, as well as reducing the long taxi-out time, congestion, and excessive emission of greenhouse gases. </a:t>
            </a:r>
            <a:endParaRPr sz="1200">
              <a:solidFill>
                <a:srgbClr val="000000"/>
              </a:solidFill>
            </a:endParaRPr>
          </a:p>
          <a:p>
            <a:pPr indent="0" lvl="0" marL="0" rtl="0" algn="l">
              <a:spcBef>
                <a:spcPts val="1200"/>
              </a:spcBef>
              <a:spcAft>
                <a:spcPts val="0"/>
              </a:spcAft>
              <a:buNone/>
            </a:pPr>
            <a:r>
              <a:rPr lang="en" sz="2000">
                <a:solidFill>
                  <a:srgbClr val="000000"/>
                </a:solidFill>
              </a:rPr>
              <a:t>About the Data Set</a:t>
            </a:r>
            <a:br>
              <a:rPr lang="en" sz="2000">
                <a:solidFill>
                  <a:srgbClr val="000000"/>
                </a:solidFill>
              </a:rPr>
            </a:br>
            <a:endParaRPr sz="300">
              <a:solidFill>
                <a:srgbClr val="000000"/>
              </a:solidFill>
            </a:endParaRPr>
          </a:p>
          <a:p>
            <a:pPr indent="-304800" lvl="0" marL="457200" rtl="0" algn="l">
              <a:spcBef>
                <a:spcPts val="1200"/>
              </a:spcBef>
              <a:spcAft>
                <a:spcPts val="0"/>
              </a:spcAft>
              <a:buClr>
                <a:srgbClr val="000000"/>
              </a:buClr>
              <a:buSzPts val="1200"/>
              <a:buChar char="●"/>
            </a:pPr>
            <a:r>
              <a:rPr lang="en" sz="1200">
                <a:solidFill>
                  <a:srgbClr val="000000"/>
                </a:solidFill>
                <a:highlight>
                  <a:srgbClr val="FFFFFF"/>
                </a:highlight>
              </a:rPr>
              <a:t>We downloaded the data set from Kaggle. This data was originally scraped under a Academic Paper under Review by IEEE transportation by the creators.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This file contains data about flights leaving from JFK airport between Nov 2019-Dec-2020.</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Data Consists of 22 columns. </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17 Quantitative Variables</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4 Qualitative Variable</a:t>
            </a:r>
            <a:endParaRPr sz="1200">
              <a:solidFill>
                <a:srgbClr val="000000"/>
              </a:solidFill>
              <a:highlight>
                <a:srgbClr val="FFFFFF"/>
              </a:highlight>
            </a:endParaRPr>
          </a:p>
          <a:p>
            <a:pPr indent="-304800" lvl="1" marL="914400" rtl="0" algn="l">
              <a:spcBef>
                <a:spcPts val="0"/>
              </a:spcBef>
              <a:spcAft>
                <a:spcPts val="0"/>
              </a:spcAft>
              <a:buClr>
                <a:srgbClr val="000000"/>
              </a:buClr>
              <a:buSzPts val="1200"/>
              <a:buChar char="○"/>
            </a:pPr>
            <a:r>
              <a:rPr lang="en" sz="1200">
                <a:solidFill>
                  <a:srgbClr val="000000"/>
                </a:solidFill>
                <a:highlight>
                  <a:srgbClr val="FFFFFF"/>
                </a:highlight>
              </a:rPr>
              <a:t>1 Predicted Variable Taxi-Out, measured in minutes.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28000 total number of records on file </a:t>
            </a:r>
            <a:endParaRPr sz="1200">
              <a:solidFill>
                <a:srgbClr val="00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1040388" y="1027250"/>
            <a:ext cx="7063223" cy="308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11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Multiple Linear Regression</a:t>
            </a:r>
            <a:endParaRPr sz="3200"/>
          </a:p>
        </p:txBody>
      </p:sp>
      <p:sp>
        <p:nvSpPr>
          <p:cNvPr id="198" name="Google Shape;198;p33"/>
          <p:cNvSpPr txBox="1"/>
          <p:nvPr/>
        </p:nvSpPr>
        <p:spPr>
          <a:xfrm>
            <a:off x="311600" y="2181575"/>
            <a:ext cx="85206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latin typeface="Times New Roman"/>
                <a:ea typeface="Times New Roman"/>
                <a:cs typeface="Times New Roman"/>
                <a:sym typeface="Times New Roman"/>
              </a:rPr>
              <a:t>Y = β₀ + β₁X₁ + β₂X₂ + · · · + βpXp + ϵ</a:t>
            </a:r>
            <a:endParaRPr sz="2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808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020">
                <a:solidFill>
                  <a:schemeClr val="dk2"/>
                </a:solidFill>
                <a:latin typeface="Open Sans"/>
                <a:ea typeface="Open Sans"/>
                <a:cs typeface="Open Sans"/>
                <a:sym typeface="Open Sans"/>
              </a:rPr>
              <a:t>1. Is at least one of the predictors X₁, X₂,...,Xₚ useful in predicting the response? Yes, somewhat. </a:t>
            </a:r>
            <a:endParaRPr sz="2920">
              <a:latin typeface="Open Sans"/>
              <a:ea typeface="Open Sans"/>
              <a:cs typeface="Open Sans"/>
              <a:sym typeface="Open Sans"/>
            </a:endParaRPr>
          </a:p>
        </p:txBody>
      </p:sp>
      <p:sp>
        <p:nvSpPr>
          <p:cNvPr id="204" name="Google Shape;204;p34"/>
          <p:cNvSpPr txBox="1"/>
          <p:nvPr>
            <p:ph idx="1" type="body"/>
          </p:nvPr>
        </p:nvSpPr>
        <p:spPr>
          <a:xfrm>
            <a:off x="4572000" y="1304875"/>
            <a:ext cx="4470600" cy="277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400"/>
              <a:t>Temperature: Coef = -0.058, F = 132.2</a:t>
            </a:r>
            <a:endParaRPr sz="1400"/>
          </a:p>
          <a:p>
            <a:pPr indent="0" lvl="0" marL="0" rtl="0" algn="l">
              <a:lnSpc>
                <a:spcPct val="100000"/>
              </a:lnSpc>
              <a:spcBef>
                <a:spcPts val="1200"/>
              </a:spcBef>
              <a:spcAft>
                <a:spcPts val="0"/>
              </a:spcAft>
              <a:buNone/>
            </a:pPr>
            <a:r>
              <a:rPr lang="en" sz="1400"/>
              <a:t>Humidity: Coef = -0.008, F = 20.75</a:t>
            </a:r>
            <a:endParaRPr sz="1400"/>
          </a:p>
          <a:p>
            <a:pPr indent="0" lvl="0" marL="0" rtl="0" algn="l">
              <a:lnSpc>
                <a:spcPct val="100000"/>
              </a:lnSpc>
              <a:spcBef>
                <a:spcPts val="1200"/>
              </a:spcBef>
              <a:spcAft>
                <a:spcPts val="0"/>
              </a:spcAft>
              <a:buNone/>
            </a:pPr>
            <a:r>
              <a:rPr lang="en" sz="1400"/>
              <a:t>Wind.Speed: Coef = 0.068, F = 113.1</a:t>
            </a:r>
            <a:endParaRPr sz="1400"/>
          </a:p>
          <a:p>
            <a:pPr indent="0" lvl="0" marL="0" rtl="0" algn="l">
              <a:lnSpc>
                <a:spcPct val="100000"/>
              </a:lnSpc>
              <a:spcBef>
                <a:spcPts val="1200"/>
              </a:spcBef>
              <a:spcAft>
                <a:spcPts val="0"/>
              </a:spcAft>
              <a:buNone/>
            </a:pPr>
            <a:r>
              <a:rPr lang="en" sz="1400"/>
              <a:t>Wind.Gust: Coef = 0.055, F =  266</a:t>
            </a:r>
            <a:endParaRPr sz="1400"/>
          </a:p>
          <a:p>
            <a:pPr indent="0" lvl="0" marL="0" rtl="0" algn="l">
              <a:lnSpc>
                <a:spcPct val="100000"/>
              </a:lnSpc>
              <a:spcBef>
                <a:spcPts val="1200"/>
              </a:spcBef>
              <a:spcAft>
                <a:spcPts val="0"/>
              </a:spcAft>
              <a:buNone/>
            </a:pPr>
            <a:r>
              <a:rPr b="1" lang="en"/>
              <a:t>*</a:t>
            </a:r>
            <a:r>
              <a:rPr b="1" lang="en"/>
              <a:t>Pressure: Coeff = -1.372, F = 101.7</a:t>
            </a:r>
            <a:endParaRPr b="1"/>
          </a:p>
          <a:p>
            <a:pPr indent="0" lvl="0" marL="0" rtl="0" algn="l">
              <a:lnSpc>
                <a:spcPct val="100000"/>
              </a:lnSpc>
              <a:spcBef>
                <a:spcPts val="1200"/>
              </a:spcBef>
              <a:spcAft>
                <a:spcPts val="0"/>
              </a:spcAft>
              <a:buNone/>
            </a:pPr>
            <a:r>
              <a:rPr b="1" lang="en"/>
              <a:t>*sch_dep: Coeff = 0.137, F = 1080</a:t>
            </a:r>
            <a:endParaRPr b="1"/>
          </a:p>
          <a:p>
            <a:pPr indent="0" lvl="0" marL="0" rtl="0" algn="l">
              <a:lnSpc>
                <a:spcPct val="100000"/>
              </a:lnSpc>
              <a:spcBef>
                <a:spcPts val="1200"/>
              </a:spcBef>
              <a:spcAft>
                <a:spcPts val="1200"/>
              </a:spcAft>
              <a:buNone/>
            </a:pPr>
            <a:r>
              <a:rPr lang="en" sz="1400"/>
              <a:t>sch_arr: Coef = 0.053, F = 119.6</a:t>
            </a:r>
            <a:endParaRPr sz="1400"/>
          </a:p>
        </p:txBody>
      </p:sp>
      <p:sp>
        <p:nvSpPr>
          <p:cNvPr id="205" name="Google Shape;205;p34"/>
          <p:cNvSpPr txBox="1"/>
          <p:nvPr>
            <p:ph idx="1" type="body"/>
          </p:nvPr>
        </p:nvSpPr>
        <p:spPr>
          <a:xfrm>
            <a:off x="451425" y="1304875"/>
            <a:ext cx="4258200" cy="3006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425"/>
              <a:t>MONTH: Coef = 0.0254, F=9.871</a:t>
            </a:r>
            <a:endParaRPr sz="1425"/>
          </a:p>
          <a:p>
            <a:pPr indent="0" lvl="0" marL="0" rtl="0" algn="l">
              <a:lnSpc>
                <a:spcPct val="80000"/>
              </a:lnSpc>
              <a:spcBef>
                <a:spcPts val="1200"/>
              </a:spcBef>
              <a:spcAft>
                <a:spcPts val="0"/>
              </a:spcAft>
              <a:buSzPts val="688"/>
              <a:buNone/>
            </a:pPr>
            <a:r>
              <a:rPr lang="en" sz="1425"/>
              <a:t>DAY OF MONTH: Coef = -0.0188, F = 16.59</a:t>
            </a:r>
            <a:endParaRPr sz="1425"/>
          </a:p>
          <a:p>
            <a:pPr indent="0" lvl="0" marL="0" rtl="0" algn="l">
              <a:lnSpc>
                <a:spcPct val="80000"/>
              </a:lnSpc>
              <a:spcBef>
                <a:spcPts val="1200"/>
              </a:spcBef>
              <a:spcAft>
                <a:spcPts val="0"/>
              </a:spcAft>
              <a:buSzPts val="688"/>
              <a:buNone/>
            </a:pPr>
            <a:r>
              <a:rPr lang="en" sz="1425"/>
              <a:t>DAY OF WEEK: Coef = 0.098, F = 23.24</a:t>
            </a:r>
            <a:endParaRPr sz="1425"/>
          </a:p>
          <a:p>
            <a:pPr indent="0" lvl="0" marL="0" rtl="0" algn="l">
              <a:lnSpc>
                <a:spcPct val="80000"/>
              </a:lnSpc>
              <a:spcBef>
                <a:spcPts val="1200"/>
              </a:spcBef>
              <a:spcAft>
                <a:spcPts val="0"/>
              </a:spcAft>
              <a:buSzPts val="688"/>
              <a:buNone/>
            </a:pPr>
            <a:r>
              <a:rPr lang="en" sz="1425"/>
              <a:t>DEP_DELAY: Coef = 0.006, F = 35.11</a:t>
            </a:r>
            <a:endParaRPr sz="1425"/>
          </a:p>
          <a:p>
            <a:pPr indent="0" lvl="0" marL="0" rtl="0" algn="l">
              <a:lnSpc>
                <a:spcPct val="80000"/>
              </a:lnSpc>
              <a:spcBef>
                <a:spcPts val="1200"/>
              </a:spcBef>
              <a:spcAft>
                <a:spcPts val="0"/>
              </a:spcAft>
              <a:buSzPts val="688"/>
              <a:buNone/>
            </a:pPr>
            <a:r>
              <a:rPr lang="en" sz="1425"/>
              <a:t>CRS_ELAPSED_TIME: Coef = 0.004, F = 145.3</a:t>
            </a:r>
            <a:endParaRPr sz="1425"/>
          </a:p>
          <a:p>
            <a:pPr indent="0" lvl="0" marL="0" rtl="0" algn="l">
              <a:lnSpc>
                <a:spcPct val="80000"/>
              </a:lnSpc>
              <a:spcBef>
                <a:spcPts val="1200"/>
              </a:spcBef>
              <a:spcAft>
                <a:spcPts val="0"/>
              </a:spcAft>
              <a:buSzPts val="688"/>
              <a:buNone/>
            </a:pPr>
            <a:r>
              <a:rPr lang="en" sz="1425"/>
              <a:t>DISTANCE: Coef = 0.0005, F = 103.6</a:t>
            </a:r>
            <a:endParaRPr sz="1425"/>
          </a:p>
          <a:p>
            <a:pPr indent="0" lvl="0" marL="0" rtl="0" algn="l">
              <a:lnSpc>
                <a:spcPct val="80000"/>
              </a:lnSpc>
              <a:spcBef>
                <a:spcPts val="1200"/>
              </a:spcBef>
              <a:spcAft>
                <a:spcPts val="0"/>
              </a:spcAft>
              <a:buSzPts val="688"/>
              <a:buNone/>
            </a:pPr>
            <a:r>
              <a:rPr lang="en" sz="1425"/>
              <a:t>CRS_DEP_M: Coef = 0.001, F = 58.12</a:t>
            </a:r>
            <a:endParaRPr sz="1425"/>
          </a:p>
          <a:p>
            <a:pPr indent="0" lvl="0" marL="0" rtl="0" algn="l">
              <a:lnSpc>
                <a:spcPct val="80000"/>
              </a:lnSpc>
              <a:spcBef>
                <a:spcPts val="1200"/>
              </a:spcBef>
              <a:spcAft>
                <a:spcPts val="0"/>
              </a:spcAft>
              <a:buSzPts val="688"/>
              <a:buNone/>
            </a:pPr>
            <a:r>
              <a:rPr lang="en" sz="1425"/>
              <a:t>DEP_TIME_M: Coef = 0.001, F = 96.92</a:t>
            </a:r>
            <a:endParaRPr sz="1425"/>
          </a:p>
          <a:p>
            <a:pPr indent="0" lvl="0" marL="0" rtl="0" algn="l">
              <a:lnSpc>
                <a:spcPct val="80000"/>
              </a:lnSpc>
              <a:spcBef>
                <a:spcPts val="1200"/>
              </a:spcBef>
              <a:spcAft>
                <a:spcPts val="0"/>
              </a:spcAft>
              <a:buSzPts val="688"/>
              <a:buNone/>
            </a:pPr>
            <a:r>
              <a:rPr lang="en" sz="1425"/>
              <a:t>CRS_ARR_M: Coef = 0.001, F = 147.6</a:t>
            </a:r>
            <a:endParaRPr sz="1425"/>
          </a:p>
          <a:p>
            <a:pPr indent="0" lvl="0" marL="0" rtl="0" algn="l">
              <a:lnSpc>
                <a:spcPct val="80000"/>
              </a:lnSpc>
              <a:spcBef>
                <a:spcPts val="1200"/>
              </a:spcBef>
              <a:spcAft>
                <a:spcPts val="1200"/>
              </a:spcAft>
              <a:buSzPts val="688"/>
              <a:buNone/>
            </a:pPr>
            <a:r>
              <a:t/>
            </a:r>
            <a:endParaRPr sz="1125">
              <a:latin typeface="Times New Roman"/>
              <a:ea typeface="Times New Roman"/>
              <a:cs typeface="Times New Roman"/>
              <a:sym typeface="Times New Roman"/>
            </a:endParaRPr>
          </a:p>
        </p:txBody>
      </p:sp>
      <p:sp>
        <p:nvSpPr>
          <p:cNvPr id="206" name="Google Shape;206;p34"/>
          <p:cNvSpPr txBox="1"/>
          <p:nvPr/>
        </p:nvSpPr>
        <p:spPr>
          <a:xfrm>
            <a:off x="561475" y="4311175"/>
            <a:ext cx="783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*Pressure and  sch_dep are the most significant</a:t>
            </a:r>
            <a:endParaRPr sz="18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5"/>
          <p:cNvPicPr preferRelativeResize="0"/>
          <p:nvPr/>
        </p:nvPicPr>
        <p:blipFill>
          <a:blip r:embed="rId3">
            <a:alphaModFix/>
          </a:blip>
          <a:stretch>
            <a:fillRect/>
          </a:stretch>
        </p:blipFill>
        <p:spPr>
          <a:xfrm>
            <a:off x="695638" y="946075"/>
            <a:ext cx="7752726" cy="3251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6"/>
          <p:cNvPicPr preferRelativeResize="0"/>
          <p:nvPr/>
        </p:nvPicPr>
        <p:blipFill>
          <a:blip r:embed="rId3">
            <a:alphaModFix/>
          </a:blip>
          <a:stretch>
            <a:fillRect/>
          </a:stretch>
        </p:blipFill>
        <p:spPr>
          <a:xfrm>
            <a:off x="666138" y="891463"/>
            <a:ext cx="7811724" cy="3360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414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1800">
                <a:solidFill>
                  <a:schemeClr val="dk2"/>
                </a:solidFill>
                <a:latin typeface="Open Sans"/>
                <a:ea typeface="Open Sans"/>
                <a:cs typeface="Open Sans"/>
                <a:sym typeface="Open Sans"/>
              </a:rPr>
              <a:t>2. </a:t>
            </a:r>
            <a:r>
              <a:rPr lang="en" sz="1800">
                <a:solidFill>
                  <a:schemeClr val="dk2"/>
                </a:solidFill>
                <a:latin typeface="Open Sans"/>
                <a:ea typeface="Open Sans"/>
                <a:cs typeface="Open Sans"/>
                <a:sym typeface="Open Sans"/>
              </a:rPr>
              <a:t>Do all the predictors help to explain Y, or is only a subset of the predictors useful? Only a subset</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990"/>
              <a:buNone/>
            </a:pPr>
            <a:r>
              <a:rPr lang="en" sz="1800">
                <a:solidFill>
                  <a:schemeClr val="dk2"/>
                </a:solidFill>
                <a:latin typeface="Open Sans"/>
                <a:ea typeface="Open Sans"/>
                <a:cs typeface="Open Sans"/>
                <a:sym typeface="Open Sans"/>
              </a:rPr>
              <a:t>	</a:t>
            </a:r>
            <a:r>
              <a:rPr b="0" lang="en" sz="1800">
                <a:solidFill>
                  <a:schemeClr val="dk2"/>
                </a:solidFill>
                <a:latin typeface="Open Sans"/>
                <a:ea typeface="Open Sans"/>
                <a:cs typeface="Open Sans"/>
                <a:sym typeface="Open Sans"/>
              </a:rPr>
              <a:t>Using mixed selection, variables that made the closest predictions of Y were found. Those variables are sch_dep and sch_arr.</a:t>
            </a:r>
            <a:endParaRPr b="0"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990"/>
              <a:buNone/>
            </a:pPr>
            <a:r>
              <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800">
                <a:solidFill>
                  <a:schemeClr val="dk2"/>
                </a:solidFill>
                <a:latin typeface="Open Sans"/>
                <a:ea typeface="Open Sans"/>
                <a:cs typeface="Open Sans"/>
                <a:sym typeface="Open Sans"/>
              </a:rPr>
              <a:t>3. How well does the model fit the data? Not very well</a:t>
            </a:r>
            <a:endParaRPr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sz="1800">
                <a:solidFill>
                  <a:schemeClr val="dk2"/>
                </a:solidFill>
                <a:latin typeface="Open Sans"/>
                <a:ea typeface="Open Sans"/>
                <a:cs typeface="Open Sans"/>
                <a:sym typeface="Open Sans"/>
              </a:rPr>
              <a:t>	</a:t>
            </a:r>
            <a:r>
              <a:rPr b="0" lang="en" sz="1800">
                <a:solidFill>
                  <a:schemeClr val="dk2"/>
                </a:solidFill>
                <a:latin typeface="Open Sans"/>
                <a:ea typeface="Open Sans"/>
                <a:cs typeface="Open Sans"/>
                <a:sym typeface="Open Sans"/>
              </a:rPr>
              <a:t>With multiple linear regression we look at adjusted R-squared to check for model fit. Using sch_dep, sch_arr, and Pressure the adjusted R-squared score was 0.044, which was the 2nd highest score. The highest adjusted R-squared score of 0.072 was attained by using every quantitative variable, yet that model did not give the most accurate predictions.</a:t>
            </a:r>
            <a:endParaRPr b="0" sz="1800">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sz="2022">
              <a:solidFill>
                <a:schemeClr val="dk2"/>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b="1" sz="2022">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205600" cy="333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solidFill>
                  <a:schemeClr val="dk2"/>
                </a:solidFill>
                <a:latin typeface="Open Sans"/>
                <a:ea typeface="Open Sans"/>
                <a:cs typeface="Open Sans"/>
                <a:sym typeface="Open Sans"/>
              </a:rPr>
              <a:t>4. Given a set of predictor values, what response value should we predict, and how accurate is our prediction? </a:t>
            </a:r>
            <a:endParaRPr sz="2000">
              <a:solidFill>
                <a:schemeClr val="dk2"/>
              </a:solidFill>
              <a:latin typeface="Open Sans"/>
              <a:ea typeface="Open Sans"/>
              <a:cs typeface="Open Sans"/>
              <a:sym typeface="Open Sans"/>
            </a:endParaRPr>
          </a:p>
          <a:p>
            <a:pPr indent="0" lvl="0" marL="0" rtl="0" algn="l">
              <a:spcBef>
                <a:spcPts val="0"/>
              </a:spcBef>
              <a:spcAft>
                <a:spcPts val="0"/>
              </a:spcAft>
              <a:buNone/>
            </a:pPr>
            <a:r>
              <a:rPr lang="en" sz="2000">
                <a:solidFill>
                  <a:schemeClr val="dk2"/>
                </a:solidFill>
                <a:latin typeface="Open Sans"/>
                <a:ea typeface="Open Sans"/>
                <a:cs typeface="Open Sans"/>
                <a:sym typeface="Open Sans"/>
              </a:rPr>
              <a:t>	</a:t>
            </a:r>
            <a:endParaRPr sz="2000">
              <a:solidFill>
                <a:schemeClr val="dk2"/>
              </a:solidFill>
              <a:latin typeface="Open Sans"/>
              <a:ea typeface="Open Sans"/>
              <a:cs typeface="Open Sans"/>
              <a:sym typeface="Open Sans"/>
            </a:endParaRPr>
          </a:p>
          <a:p>
            <a:pPr indent="0" lvl="0" marL="0" rtl="0" algn="l">
              <a:spcBef>
                <a:spcPts val="0"/>
              </a:spcBef>
              <a:spcAft>
                <a:spcPts val="0"/>
              </a:spcAft>
              <a:buNone/>
            </a:pPr>
            <a:r>
              <a:rPr lang="en" sz="2000">
                <a:solidFill>
                  <a:schemeClr val="dk2"/>
                </a:solidFill>
                <a:latin typeface="Open Sans"/>
                <a:ea typeface="Open Sans"/>
                <a:cs typeface="Open Sans"/>
                <a:sym typeface="Open Sans"/>
              </a:rPr>
              <a:t>	</a:t>
            </a:r>
            <a:r>
              <a:rPr b="0" lang="en" sz="2000">
                <a:solidFill>
                  <a:schemeClr val="dk2"/>
                </a:solidFill>
                <a:latin typeface="Open Sans"/>
                <a:ea typeface="Open Sans"/>
                <a:cs typeface="Open Sans"/>
                <a:sym typeface="Open Sans"/>
              </a:rPr>
              <a:t>Y = 15.29 + 0.135sch_dep + 0.048sch_arr</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rPr b="0" lang="en" sz="2000">
                <a:solidFill>
                  <a:schemeClr val="dk2"/>
                </a:solidFill>
                <a:latin typeface="Open Sans"/>
                <a:ea typeface="Open Sans"/>
                <a:cs typeface="Open Sans"/>
                <a:sym typeface="Open Sans"/>
              </a:rPr>
              <a:t>	The best prediction this model provides is still not very accurate. When using values from the first row -  9 for sch_dep and 17 for sch_arr, the model predicts 17.321. The actual value of TAXI_OUT in the first row is 14. </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b="0" sz="2000">
              <a:solidFill>
                <a:schemeClr val="dk2"/>
              </a:solidFill>
              <a:latin typeface="Open Sans"/>
              <a:ea typeface="Open Sans"/>
              <a:cs typeface="Open Sans"/>
              <a:sym typeface="Open Sans"/>
            </a:endParaRPr>
          </a:p>
          <a:p>
            <a:pPr indent="0" lvl="0" marL="0" rtl="0" algn="l">
              <a:spcBef>
                <a:spcPts val="0"/>
              </a:spcBef>
              <a:spcAft>
                <a:spcPts val="0"/>
              </a:spcAft>
              <a:buNone/>
            </a:pPr>
            <a:r>
              <a:rPr b="0" lang="en" sz="2000">
                <a:solidFill>
                  <a:schemeClr val="dk2"/>
                </a:solidFill>
                <a:latin typeface="Open Sans"/>
                <a:ea typeface="Open Sans"/>
                <a:cs typeface="Open Sans"/>
                <a:sym typeface="Open Sans"/>
              </a:rPr>
              <a:t>The Residual standard error is about 6.7</a:t>
            </a:r>
            <a:endParaRPr b="0" sz="20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graphicFrame>
        <p:nvGraphicFramePr>
          <p:cNvPr id="232" name="Google Shape;232;p39"/>
          <p:cNvGraphicFramePr/>
          <p:nvPr/>
        </p:nvGraphicFramePr>
        <p:xfrm>
          <a:off x="311700" y="1229875"/>
          <a:ext cx="3000000" cy="3000000"/>
        </p:xfrm>
        <a:graphic>
          <a:graphicData uri="http://schemas.openxmlformats.org/drawingml/2006/table">
            <a:tbl>
              <a:tblPr>
                <a:noFill/>
                <a:tableStyleId>{B03C431E-4D7D-4E6A-884E-F345AB78CDD7}</a:tableStyleId>
              </a:tblPr>
              <a:tblGrid>
                <a:gridCol w="1753475"/>
                <a:gridCol w="1753475"/>
              </a:tblGrid>
              <a:tr h="381000">
                <a:tc>
                  <a:txBody>
                    <a:bodyPr/>
                    <a:lstStyle/>
                    <a:p>
                      <a:pPr indent="0" lvl="0" marL="0" rtl="0" algn="l">
                        <a:spcBef>
                          <a:spcPts val="0"/>
                        </a:spcBef>
                        <a:spcAft>
                          <a:spcPts val="0"/>
                        </a:spcAft>
                        <a:buNone/>
                      </a:pPr>
                      <a:r>
                        <a:rPr lang="en"/>
                        <a:t>Boosting</a:t>
                      </a:r>
                      <a:endParaRPr/>
                    </a:p>
                  </a:txBody>
                  <a:tcPr marT="91425" marB="91425" marR="91425" marL="91425"/>
                </a:tc>
                <a:tc>
                  <a:txBody>
                    <a:bodyPr/>
                    <a:lstStyle/>
                    <a:p>
                      <a:pPr indent="0" lvl="0" marL="0" rtl="0" algn="l">
                        <a:spcBef>
                          <a:spcPts val="0"/>
                        </a:spcBef>
                        <a:spcAft>
                          <a:spcPts val="0"/>
                        </a:spcAft>
                        <a:buNone/>
                      </a:pPr>
                      <a:r>
                        <a:rPr lang="en"/>
                        <a:t>5.89</a:t>
                      </a:r>
                      <a:endParaRPr/>
                    </a:p>
                  </a:txBody>
                  <a:tcPr marT="91425" marB="91425" marR="91425" marL="91425"/>
                </a:tc>
              </a:tr>
              <a:tr h="381000">
                <a:tc>
                  <a:txBody>
                    <a:bodyPr/>
                    <a:lstStyle/>
                    <a:p>
                      <a:pPr indent="0" lvl="0" marL="0" rtl="0" algn="l">
                        <a:spcBef>
                          <a:spcPts val="0"/>
                        </a:spcBef>
                        <a:spcAft>
                          <a:spcPts val="0"/>
                        </a:spcAft>
                        <a:buNone/>
                      </a:pPr>
                      <a:r>
                        <a:rPr lang="en"/>
                        <a:t>Knn</a:t>
                      </a:r>
                      <a:endParaRPr/>
                    </a:p>
                  </a:txBody>
                  <a:tcPr marT="91425" marB="91425" marR="91425" marL="91425"/>
                </a:tc>
                <a:tc>
                  <a:txBody>
                    <a:bodyPr/>
                    <a:lstStyle/>
                    <a:p>
                      <a:pPr indent="0" lvl="0" marL="0" rtl="0" algn="l">
                        <a:spcBef>
                          <a:spcPts val="0"/>
                        </a:spcBef>
                        <a:spcAft>
                          <a:spcPts val="0"/>
                        </a:spcAft>
                        <a:buNone/>
                      </a:pPr>
                      <a:r>
                        <a:rPr lang="en"/>
                        <a:t>6.24</a:t>
                      </a:r>
                      <a:endParaRPr/>
                    </a:p>
                  </a:txBody>
                  <a:tcPr marT="91425" marB="91425" marR="91425" marL="91425"/>
                </a:tc>
              </a:tr>
              <a:tr h="381000">
                <a:tc>
                  <a:txBody>
                    <a:bodyPr/>
                    <a:lstStyle/>
                    <a:p>
                      <a:pPr indent="0" lvl="0" marL="0" rtl="0" algn="l">
                        <a:spcBef>
                          <a:spcPts val="0"/>
                        </a:spcBef>
                        <a:spcAft>
                          <a:spcPts val="0"/>
                        </a:spcAft>
                        <a:buNone/>
                      </a:pPr>
                      <a:r>
                        <a:rPr lang="en"/>
                        <a:t>Bagging</a:t>
                      </a:r>
                      <a:endParaRPr/>
                    </a:p>
                  </a:txBody>
                  <a:tcPr marT="91425" marB="91425" marR="91425" marL="91425"/>
                </a:tc>
                <a:tc>
                  <a:txBody>
                    <a:bodyPr/>
                    <a:lstStyle/>
                    <a:p>
                      <a:pPr indent="0" lvl="0" marL="0" rtl="0" algn="l">
                        <a:spcBef>
                          <a:spcPts val="0"/>
                        </a:spcBef>
                        <a:spcAft>
                          <a:spcPts val="0"/>
                        </a:spcAft>
                        <a:buNone/>
                      </a:pPr>
                      <a:r>
                        <a:rPr lang="en"/>
                        <a:t>6.28</a:t>
                      </a:r>
                      <a:endParaRPr/>
                    </a:p>
                  </a:txBody>
                  <a:tcPr marT="91425" marB="91425" marR="91425" marL="91425"/>
                </a:tc>
              </a:tr>
              <a:tr h="381000">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6.2</a:t>
                      </a:r>
                      <a:endParaRPr/>
                    </a:p>
                  </a:txBody>
                  <a:tcPr marT="91425" marB="91425" marR="91425" marL="91425"/>
                </a:tc>
              </a:tr>
              <a:tr h="381000">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r>
            </a:tbl>
          </a:graphicData>
        </a:graphic>
      </p:graphicFrame>
      <p:sp>
        <p:nvSpPr>
          <p:cNvPr id="233" name="Google Shape;233;p39"/>
          <p:cNvSpPr txBox="1"/>
          <p:nvPr/>
        </p:nvSpPr>
        <p:spPr>
          <a:xfrm>
            <a:off x="4711525" y="1017800"/>
            <a:ext cx="3425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For a long term airport strategy for tackling a taxi out problem, we should use a more interpretable model like linear regression.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However, if our use case is looking for the most accurate predictions, likely for the short term predictions, we would use the boosting model.</a:t>
            </a:r>
            <a:endParaRPr sz="1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311700" y="147625"/>
            <a:ext cx="8733900" cy="486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Each column explained, for reference:</a:t>
            </a:r>
            <a:endParaRPr sz="2000"/>
          </a:p>
        </p:txBody>
      </p:sp>
      <p:pic>
        <p:nvPicPr>
          <p:cNvPr id="78" name="Google Shape;78;p15"/>
          <p:cNvPicPr preferRelativeResize="0"/>
          <p:nvPr/>
        </p:nvPicPr>
        <p:blipFill>
          <a:blip r:embed="rId3">
            <a:alphaModFix/>
          </a:blip>
          <a:stretch>
            <a:fillRect/>
          </a:stretch>
        </p:blipFill>
        <p:spPr>
          <a:xfrm>
            <a:off x="311700" y="605725"/>
            <a:ext cx="6631424" cy="4164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Attempted</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KNN (K nearest neighbors)</a:t>
            </a:r>
            <a:endParaRPr/>
          </a:p>
          <a:p>
            <a:pPr indent="-342900" lvl="0" marL="457200" rtl="0" algn="l">
              <a:spcBef>
                <a:spcPts val="0"/>
              </a:spcBef>
              <a:spcAft>
                <a:spcPts val="0"/>
              </a:spcAft>
              <a:buSzPts val="1800"/>
              <a:buAutoNum type="arabicPeriod"/>
            </a:pPr>
            <a:r>
              <a:rPr lang="en"/>
              <a:t>Boosting</a:t>
            </a:r>
            <a:endParaRPr/>
          </a:p>
          <a:p>
            <a:pPr indent="-342900" lvl="0" marL="457200" rtl="0" algn="l">
              <a:spcBef>
                <a:spcPts val="0"/>
              </a:spcBef>
              <a:spcAft>
                <a:spcPts val="0"/>
              </a:spcAft>
              <a:buSzPts val="1800"/>
              <a:buAutoNum type="arabicPeriod"/>
            </a:pPr>
            <a:r>
              <a:rPr lang="en"/>
              <a:t>Bagging</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Linear Regression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Nearest </a:t>
            </a:r>
            <a:r>
              <a:rPr lang="en"/>
              <a:t>Neighbors</a:t>
            </a:r>
            <a:endParaRPr/>
          </a:p>
        </p:txBody>
      </p:sp>
      <p:sp>
        <p:nvSpPr>
          <p:cNvPr id="90" name="Google Shape;90;p17"/>
          <p:cNvSpPr txBox="1"/>
          <p:nvPr>
            <p:ph idx="1" type="body"/>
          </p:nvPr>
        </p:nvSpPr>
        <p:spPr>
          <a:xfrm>
            <a:off x="381900" y="108672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Process followed</a:t>
            </a:r>
            <a:endParaRPr/>
          </a:p>
          <a:p>
            <a:pPr indent="-342900" lvl="0" marL="457200" rtl="0" algn="l">
              <a:spcBef>
                <a:spcPts val="1200"/>
              </a:spcBef>
              <a:spcAft>
                <a:spcPts val="0"/>
              </a:spcAft>
              <a:buSzPts val="1800"/>
              <a:buChar char="●"/>
            </a:pPr>
            <a:r>
              <a:rPr lang="en"/>
              <a:t>Train : Test ratio used is 75:25</a:t>
            </a:r>
            <a:endParaRPr/>
          </a:p>
          <a:p>
            <a:pPr indent="-342900" lvl="0" marL="457200" rtl="0" algn="l">
              <a:spcBef>
                <a:spcPts val="0"/>
              </a:spcBef>
              <a:spcAft>
                <a:spcPts val="0"/>
              </a:spcAft>
              <a:buSzPts val="1800"/>
              <a:buChar char="●"/>
            </a:pPr>
            <a:r>
              <a:rPr lang="en"/>
              <a:t>Feature Selection</a:t>
            </a:r>
            <a:endParaRPr/>
          </a:p>
          <a:p>
            <a:pPr indent="-342900" lvl="0" marL="457200" rtl="0" algn="l">
              <a:spcBef>
                <a:spcPts val="0"/>
              </a:spcBef>
              <a:spcAft>
                <a:spcPts val="0"/>
              </a:spcAft>
              <a:buSzPts val="1800"/>
              <a:buChar char="●"/>
            </a:pPr>
            <a:r>
              <a:rPr lang="en"/>
              <a:t>Cross-Validation done using K-fold to determine best k value in kNN</a:t>
            </a:r>
            <a:endParaRPr/>
          </a:p>
          <a:p>
            <a:pPr indent="-342900" lvl="0" marL="457200" rtl="0" algn="l">
              <a:spcBef>
                <a:spcPts val="0"/>
              </a:spcBef>
              <a:spcAft>
                <a:spcPts val="0"/>
              </a:spcAft>
              <a:buSzPts val="1800"/>
              <a:buChar char="●"/>
            </a:pPr>
            <a:r>
              <a:rPr lang="en"/>
              <a:t>Get RMSE from the Test Data initially split.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59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96" name="Google Shape;96;p18"/>
          <p:cNvSpPr txBox="1"/>
          <p:nvPr>
            <p:ph idx="1" type="body"/>
          </p:nvPr>
        </p:nvSpPr>
        <p:spPr>
          <a:xfrm>
            <a:off x="381875" y="666875"/>
            <a:ext cx="3638700" cy="3183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2300"/>
              <a:t>There are 21 Features or Independent Data Variables.</a:t>
            </a:r>
            <a:endParaRPr sz="2300"/>
          </a:p>
          <a:p>
            <a:pPr indent="0" lvl="0" marL="0" rtl="0" algn="l">
              <a:spcBef>
                <a:spcPts val="1200"/>
              </a:spcBef>
              <a:spcAft>
                <a:spcPts val="0"/>
              </a:spcAft>
              <a:buNone/>
            </a:pPr>
            <a:r>
              <a:rPr lang="en" sz="2300"/>
              <a:t>If chosen by Brute force we would be looking at 2^21 combinations. </a:t>
            </a:r>
            <a:endParaRPr sz="2300"/>
          </a:p>
          <a:p>
            <a:pPr indent="0" lvl="0" marL="0" rtl="0" algn="l">
              <a:spcBef>
                <a:spcPts val="1200"/>
              </a:spcBef>
              <a:spcAft>
                <a:spcPts val="0"/>
              </a:spcAft>
              <a:buNone/>
            </a:pPr>
            <a:r>
              <a:rPr lang="en" sz="2300"/>
              <a:t>To rationally choose the </a:t>
            </a:r>
            <a:r>
              <a:rPr lang="en" sz="2300"/>
              <a:t>features</a:t>
            </a:r>
            <a:r>
              <a:rPr lang="en" sz="2300"/>
              <a:t> that are to be used in the KNN model, we use the correlation between each variable.</a:t>
            </a:r>
            <a:r>
              <a:rPr lang="en"/>
              <a:t> </a:t>
            </a:r>
            <a:endParaRPr/>
          </a:p>
          <a:p>
            <a:pPr indent="0" lvl="0" marL="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4321350" y="473275"/>
            <a:ext cx="4822650" cy="444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89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r>
              <a:rPr lang="en"/>
              <a:t> of Features Vs Taxi-Out Delay</a:t>
            </a:r>
            <a:endParaRPr/>
          </a:p>
        </p:txBody>
      </p:sp>
      <p:pic>
        <p:nvPicPr>
          <p:cNvPr id="103" name="Google Shape;103;p19"/>
          <p:cNvPicPr preferRelativeResize="0"/>
          <p:nvPr/>
        </p:nvPicPr>
        <p:blipFill>
          <a:blip r:embed="rId3">
            <a:alphaModFix/>
          </a:blip>
          <a:stretch>
            <a:fillRect/>
          </a:stretch>
        </p:blipFill>
        <p:spPr>
          <a:xfrm>
            <a:off x="4341400" y="636800"/>
            <a:ext cx="4802599" cy="4213949"/>
          </a:xfrm>
          <a:prstGeom prst="rect">
            <a:avLst/>
          </a:prstGeom>
          <a:noFill/>
          <a:ln>
            <a:noFill/>
          </a:ln>
        </p:spPr>
      </p:pic>
      <p:sp>
        <p:nvSpPr>
          <p:cNvPr id="104" name="Google Shape;104;p19"/>
          <p:cNvSpPr txBox="1"/>
          <p:nvPr/>
        </p:nvSpPr>
        <p:spPr>
          <a:xfrm>
            <a:off x="180475" y="696950"/>
            <a:ext cx="39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105" name="Google Shape;105;p19"/>
          <p:cNvGraphicFramePr/>
          <p:nvPr/>
        </p:nvGraphicFramePr>
        <p:xfrm>
          <a:off x="311700" y="1097125"/>
          <a:ext cx="3000000" cy="3000000"/>
        </p:xfrm>
        <a:graphic>
          <a:graphicData uri="http://schemas.openxmlformats.org/drawingml/2006/table">
            <a:tbl>
              <a:tblPr>
                <a:noFill/>
                <a:tableStyleId>{B03C431E-4D7D-4E6A-884E-F345AB78CDD7}</a:tableStyleId>
              </a:tblPr>
              <a:tblGrid>
                <a:gridCol w="1914550"/>
                <a:gridCol w="1914550"/>
              </a:tblGrid>
              <a:tr h="288750">
                <a:tc>
                  <a:txBody>
                    <a:bodyPr/>
                    <a:lstStyle/>
                    <a:p>
                      <a:pPr indent="0" lvl="0" marL="0" rtl="0" algn="l">
                        <a:spcBef>
                          <a:spcPts val="0"/>
                        </a:spcBef>
                        <a:spcAft>
                          <a:spcPts val="0"/>
                        </a:spcAft>
                        <a:buNone/>
                      </a:pPr>
                      <a:r>
                        <a:rPr lang="en" sz="1000"/>
                        <a:t>Description</a:t>
                      </a:r>
                      <a:endParaRPr sz="1000"/>
                    </a:p>
                  </a:txBody>
                  <a:tcPr marT="91425" marB="91425" marR="91425" marL="91425" anchor="ctr"/>
                </a:tc>
                <a:tc>
                  <a:txBody>
                    <a:bodyPr/>
                    <a:lstStyle/>
                    <a:p>
                      <a:pPr indent="0" lvl="0" marL="0" rtl="0" algn="l">
                        <a:spcBef>
                          <a:spcPts val="0"/>
                        </a:spcBef>
                        <a:spcAft>
                          <a:spcPts val="0"/>
                        </a:spcAft>
                        <a:buNone/>
                      </a:pPr>
                      <a:r>
                        <a:rPr lang="en" sz="1000"/>
                        <a:t>Feature Combination</a:t>
                      </a:r>
                      <a:endParaRPr sz="1000"/>
                    </a:p>
                  </a:txBody>
                  <a:tcPr marT="91425" marB="91425" marR="91425" marL="91425"/>
                </a:tc>
              </a:tr>
              <a:tr h="272475">
                <a:tc>
                  <a:txBody>
                    <a:bodyPr/>
                    <a:lstStyle/>
                    <a:p>
                      <a:pPr indent="0" lvl="0" marL="0" rtl="0" algn="l">
                        <a:spcBef>
                          <a:spcPts val="0"/>
                        </a:spcBef>
                        <a:spcAft>
                          <a:spcPts val="0"/>
                        </a:spcAft>
                        <a:buNone/>
                      </a:pPr>
                      <a:r>
                        <a:rPr lang="en" sz="1000"/>
                        <a:t>Top 1 Correlated Variable</a:t>
                      </a:r>
                      <a:endParaRPr sz="1000"/>
                    </a:p>
                  </a:txBody>
                  <a:tcPr marT="91425" marB="91425" marR="91425" marL="91425"/>
                </a:tc>
                <a:tc>
                  <a:txBody>
                    <a:bodyPr/>
                    <a:lstStyle/>
                    <a:p>
                      <a:pPr indent="0" lvl="0" marL="0" rtl="0" algn="l">
                        <a:spcBef>
                          <a:spcPts val="0"/>
                        </a:spcBef>
                        <a:spcAft>
                          <a:spcPts val="0"/>
                        </a:spcAft>
                        <a:buNone/>
                      </a:pPr>
                      <a:r>
                        <a:rPr lang="en" sz="1000"/>
                        <a:t>sch_dep</a:t>
                      </a:r>
                      <a:endParaRPr sz="1000"/>
                    </a:p>
                  </a:txBody>
                  <a:tcPr marT="91425" marB="91425" marR="91425" marL="91425"/>
                </a:tc>
              </a:tr>
              <a:tr h="272475">
                <a:tc>
                  <a:txBody>
                    <a:bodyPr/>
                    <a:lstStyle/>
                    <a:p>
                      <a:pPr indent="0" lvl="0" marL="0" rtl="0" algn="l">
                        <a:spcBef>
                          <a:spcPts val="0"/>
                        </a:spcBef>
                        <a:spcAft>
                          <a:spcPts val="0"/>
                        </a:spcAft>
                        <a:buNone/>
                      </a:pPr>
                      <a:r>
                        <a:rPr lang="en" sz="1000"/>
                        <a:t>Top 2 Correlated Variables</a:t>
                      </a:r>
                      <a:endParaRPr sz="1000"/>
                    </a:p>
                  </a:txBody>
                  <a:tcPr marT="91425" marB="91425" marR="91425" marL="91425"/>
                </a:tc>
                <a:tc>
                  <a:txBody>
                    <a:bodyPr/>
                    <a:lstStyle/>
                    <a:p>
                      <a:pPr indent="0" lvl="0" marL="0" rtl="0" algn="l">
                        <a:spcBef>
                          <a:spcPts val="0"/>
                        </a:spcBef>
                        <a:spcAft>
                          <a:spcPts val="0"/>
                        </a:spcAft>
                        <a:buNone/>
                      </a:pPr>
                      <a:r>
                        <a:rPr lang="en" sz="1000"/>
                        <a:t>sch_dep , Wind_Gust </a:t>
                      </a:r>
                      <a:endParaRPr sz="1000"/>
                    </a:p>
                  </a:txBody>
                  <a:tcPr marT="91425" marB="91425" marR="91425" marL="91425"/>
                </a:tc>
              </a:tr>
              <a:tr h="272475">
                <a:tc gridSpan="2">
                  <a:txBody>
                    <a:bodyPr/>
                    <a:lstStyle/>
                    <a:p>
                      <a:pPr indent="0" lvl="0" marL="0" rtl="0" algn="l">
                        <a:spcBef>
                          <a:spcPts val="0"/>
                        </a:spcBef>
                        <a:spcAft>
                          <a:spcPts val="0"/>
                        </a:spcAft>
                        <a:buNone/>
                      </a:pPr>
                      <a:r>
                        <a:rPr lang="en" sz="1000"/>
                        <a:t>….. </a:t>
                      </a:r>
                      <a:endParaRPr sz="1000"/>
                    </a:p>
                  </a:txBody>
                  <a:tcPr marT="91425" marB="91425" marR="91425" marL="91425"/>
                </a:tc>
                <a:tc hMerge="1"/>
              </a:tr>
              <a:tr h="272475">
                <a:tc>
                  <a:txBody>
                    <a:bodyPr/>
                    <a:lstStyle/>
                    <a:p>
                      <a:pPr indent="0" lvl="0" marL="0" rtl="0" algn="l">
                        <a:spcBef>
                          <a:spcPts val="0"/>
                        </a:spcBef>
                        <a:spcAft>
                          <a:spcPts val="0"/>
                        </a:spcAft>
                        <a:buNone/>
                      </a:pPr>
                      <a:r>
                        <a:rPr lang="en" sz="1000"/>
                        <a:t>Top 21 Correlated Variables</a:t>
                      </a:r>
                      <a:endParaRPr sz="1000"/>
                    </a:p>
                  </a:txBody>
                  <a:tcPr marT="91425" marB="91425" marR="91425" marL="91425"/>
                </a:tc>
                <a:tc>
                  <a:txBody>
                    <a:bodyPr/>
                    <a:lstStyle/>
                    <a:p>
                      <a:pPr indent="0" lvl="0" marL="0" rtl="0" algn="l">
                        <a:spcBef>
                          <a:spcPts val="0"/>
                        </a:spcBef>
                        <a:spcAft>
                          <a:spcPts val="0"/>
                        </a:spcAft>
                        <a:buNone/>
                      </a:pPr>
                      <a:r>
                        <a:rPr lang="en" sz="1000"/>
                        <a:t>All Factors</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 and Scaling </a:t>
            </a:r>
            <a:endParaRPr/>
          </a:p>
        </p:txBody>
      </p:sp>
      <p:sp>
        <p:nvSpPr>
          <p:cNvPr id="111" name="Google Shape;111;p2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5 Categorical Variables. To include these variables in the model and allow calculation of </a:t>
            </a:r>
            <a:r>
              <a:rPr lang="en"/>
              <a:t>Euclidean</a:t>
            </a:r>
            <a:r>
              <a:rPr lang="en"/>
              <a:t> distance, We perform Label encoding on these Values. </a:t>
            </a:r>
            <a:endParaRPr/>
          </a:p>
          <a:p>
            <a:pPr indent="0" lvl="0" marL="0" rtl="0" algn="l">
              <a:spcBef>
                <a:spcPts val="1200"/>
              </a:spcBef>
              <a:spcAft>
                <a:spcPts val="0"/>
              </a:spcAft>
              <a:buNone/>
            </a:pPr>
            <a:r>
              <a:rPr lang="en"/>
              <a:t>Finally we normalize each column in the dataframe to remove disparity due to units. </a:t>
            </a:r>
            <a:endParaRPr/>
          </a:p>
          <a:p>
            <a:pPr indent="0" lvl="0" marL="0" rtl="0" algn="l">
              <a:spcBef>
                <a:spcPts val="120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414838" y="2950488"/>
            <a:ext cx="1476375"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39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Tuning k - Done  for each </a:t>
            </a:r>
            <a:r>
              <a:rPr lang="en" sz="3200"/>
              <a:t>shortlisted</a:t>
            </a:r>
            <a:r>
              <a:rPr lang="en" sz="3200"/>
              <a:t> Feature Combination</a:t>
            </a:r>
            <a:endParaRPr sz="3200"/>
          </a:p>
        </p:txBody>
      </p:sp>
      <p:sp>
        <p:nvSpPr>
          <p:cNvPr id="118" name="Google Shape;118;p21"/>
          <p:cNvSpPr txBox="1"/>
          <p:nvPr>
            <p:ph idx="1" type="body"/>
          </p:nvPr>
        </p:nvSpPr>
        <p:spPr>
          <a:xfrm>
            <a:off x="361825" y="747100"/>
            <a:ext cx="8520600" cy="375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300"/>
              <a:t>We perform K-Fold cross Validation with a 10 Folds. Aim is to get the best k values that shows the least RMSE. </a:t>
            </a:r>
            <a:endParaRPr sz="1300"/>
          </a:p>
        </p:txBody>
      </p:sp>
      <p:pic>
        <p:nvPicPr>
          <p:cNvPr id="119" name="Google Shape;119;p21"/>
          <p:cNvPicPr preferRelativeResize="0"/>
          <p:nvPr/>
        </p:nvPicPr>
        <p:blipFill>
          <a:blip r:embed="rId3">
            <a:alphaModFix/>
          </a:blip>
          <a:stretch>
            <a:fillRect/>
          </a:stretch>
        </p:blipFill>
        <p:spPr>
          <a:xfrm>
            <a:off x="463200" y="1123000"/>
            <a:ext cx="4200357" cy="371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