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Lora Medium"/>
      <p:regular r:id="rId28"/>
      <p:bold r:id="rId29"/>
      <p:italic r:id="rId30"/>
      <p:boldItalic r:id="rId31"/>
    </p:embeddedFont>
    <p:embeddedFont>
      <p:font typeface="Roboto Medium"/>
      <p:regular r:id="rId32"/>
      <p:bold r:id="rId33"/>
      <p:italic r:id="rId34"/>
      <p:boldItalic r:id="rId35"/>
    </p:embeddedFont>
    <p:embeddedFont>
      <p:font typeface="Roboto"/>
      <p:regular r:id="rId36"/>
      <p:bold r:id="rId37"/>
      <p:italic r:id="rId38"/>
      <p:boldItalic r:id="rId39"/>
    </p:embeddedFont>
    <p:embeddedFont>
      <p:font typeface="Lora"/>
      <p:regular r:id="rId40"/>
      <p:bold r:id="rId41"/>
      <p:italic r:id="rId42"/>
      <p:boldItalic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regular.fntdata"/><Relationship Id="rId20" Type="http://schemas.openxmlformats.org/officeDocument/2006/relationships/slide" Target="slides/slide14.xml"/><Relationship Id="rId42" Type="http://schemas.openxmlformats.org/officeDocument/2006/relationships/font" Target="fonts/Lora-italic.fntdata"/><Relationship Id="rId41" Type="http://schemas.openxmlformats.org/officeDocument/2006/relationships/font" Target="fonts/Lora-bold.fntdata"/><Relationship Id="rId22" Type="http://schemas.openxmlformats.org/officeDocument/2006/relationships/slide" Target="slides/slide16.xml"/><Relationship Id="rId44" Type="http://schemas.openxmlformats.org/officeDocument/2006/relationships/font" Target="fonts/RobotoMono-regular.fntdata"/><Relationship Id="rId21" Type="http://schemas.openxmlformats.org/officeDocument/2006/relationships/slide" Target="slides/slide15.xml"/><Relationship Id="rId43" Type="http://schemas.openxmlformats.org/officeDocument/2006/relationships/font" Target="fonts/Lora-boldItalic.fntdata"/><Relationship Id="rId24" Type="http://schemas.openxmlformats.org/officeDocument/2006/relationships/slide" Target="slides/slide18.xml"/><Relationship Id="rId46" Type="http://schemas.openxmlformats.org/officeDocument/2006/relationships/font" Target="fonts/RobotoMono-italic.fntdata"/><Relationship Id="rId23" Type="http://schemas.openxmlformats.org/officeDocument/2006/relationships/slide" Target="slides/slide17.xml"/><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Mono-boldItalic.fntdata"/><Relationship Id="rId28" Type="http://schemas.openxmlformats.org/officeDocument/2006/relationships/font" Target="fonts/LoraMedium-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ora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raMedium-boldItalic.fntdata"/><Relationship Id="rId30" Type="http://schemas.openxmlformats.org/officeDocument/2006/relationships/font" Target="fonts/LoraMedium-italic.fntdata"/><Relationship Id="rId11" Type="http://schemas.openxmlformats.org/officeDocument/2006/relationships/slide" Target="slides/slide5.xml"/><Relationship Id="rId33" Type="http://schemas.openxmlformats.org/officeDocument/2006/relationships/font" Target="fonts/RobotoMedium-bold.fntdata"/><Relationship Id="rId10" Type="http://schemas.openxmlformats.org/officeDocument/2006/relationships/slide" Target="slides/slide4.xml"/><Relationship Id="rId32" Type="http://schemas.openxmlformats.org/officeDocument/2006/relationships/font" Target="fonts/RobotoMedium-regular.fntdata"/><Relationship Id="rId13" Type="http://schemas.openxmlformats.org/officeDocument/2006/relationships/slide" Target="slides/slide7.xml"/><Relationship Id="rId35" Type="http://schemas.openxmlformats.org/officeDocument/2006/relationships/font" Target="fonts/RobotoMedium-boldItalic.fntdata"/><Relationship Id="rId12" Type="http://schemas.openxmlformats.org/officeDocument/2006/relationships/slide" Target="slides/slide6.xml"/><Relationship Id="rId34" Type="http://schemas.openxmlformats.org/officeDocument/2006/relationships/font" Target="fonts/RobotoMedium-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6f5a2a4fb_2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6f5a2a4fb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9128b28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59128b28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59128b2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59128b2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59128b28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59128b28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59128b28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59128b28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59128b28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59128b2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59128b28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59128b28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61f83695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61f83695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61f83695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61f83695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61f83695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61f83695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61f83695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61f83695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6f5a2a4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6f5a2a4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61f83695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61f83695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61f83695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61f8369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59128b28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59128b28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59128b28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59128b2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59128b28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59128b28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59128b28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59128b28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59128b28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59128b28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59128b28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59128b28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59128b28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59128b28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8" name="Shape 128"/>
        <p:cNvGrpSpPr/>
        <p:nvPr/>
      </p:nvGrpSpPr>
      <p:grpSpPr>
        <a:xfrm>
          <a:off x="0" y="0"/>
          <a:ext cx="0" cy="0"/>
          <a:chOff x="0" y="0"/>
          <a:chExt cx="0" cy="0"/>
        </a:xfrm>
      </p:grpSpPr>
      <p:sp>
        <p:nvSpPr>
          <p:cNvPr id="129" name="Google Shape;129;p25"/>
          <p:cNvSpPr/>
          <p:nvPr/>
        </p:nvSpPr>
        <p:spPr>
          <a:xfrm>
            <a:off x="4399321" y="2932284"/>
            <a:ext cx="1885800" cy="445800"/>
          </a:xfrm>
          <a:prstGeom prst="roundRect">
            <a:avLst>
              <a:gd fmla="val 16667" name="adj"/>
            </a:avLst>
          </a:prstGeom>
          <a:noFill/>
          <a:ln>
            <a:noFill/>
          </a:ln>
          <a:effectLst>
            <a:outerShdw blurRad="57150" rotWithShape="0" algn="bl" dir="5400000" dist="19050">
              <a:srgbClr val="888888"/>
            </a:outerShdw>
          </a:effectLst>
        </p:spPr>
        <p:txBody>
          <a:bodyPr anchorCtr="0" anchor="ctr" bIns="68575" lIns="68575" spcFirstLastPara="1" rIns="68575" wrap="square" tIns="68575">
            <a:noAutofit/>
          </a:bodyPr>
          <a:lstStyle/>
          <a:p>
            <a:pPr indent="0" lvl="0" marL="0" rtl="0" algn="l">
              <a:spcBef>
                <a:spcPts val="0"/>
              </a:spcBef>
              <a:spcAft>
                <a:spcPts val="0"/>
              </a:spcAft>
              <a:buNone/>
            </a:pPr>
            <a:r>
              <a:rPr b="1" lang="en-GB" sz="1000">
                <a:solidFill>
                  <a:schemeClr val="dk1"/>
                </a:solidFill>
                <a:latin typeface="Georgia"/>
                <a:ea typeface="Georgia"/>
                <a:cs typeface="Georgia"/>
                <a:sym typeface="Georgia"/>
              </a:rPr>
              <a:t>MD SERAJ KHAN</a:t>
            </a:r>
            <a:endParaRPr b="1" sz="1000">
              <a:solidFill>
                <a:schemeClr val="dk1"/>
              </a:solidFill>
              <a:latin typeface="Georgia"/>
              <a:ea typeface="Georgia"/>
              <a:cs typeface="Georgia"/>
              <a:sym typeface="Georgia"/>
            </a:endParaRPr>
          </a:p>
          <a:p>
            <a:pPr indent="0" lvl="0" marL="0" rtl="0" algn="l">
              <a:spcBef>
                <a:spcPts val="0"/>
              </a:spcBef>
              <a:spcAft>
                <a:spcPts val="0"/>
              </a:spcAft>
              <a:buNone/>
            </a:pPr>
            <a:r>
              <a:rPr lang="en-GB" sz="1000">
                <a:solidFill>
                  <a:schemeClr val="dk1"/>
                </a:solidFill>
                <a:latin typeface="Roboto Medium"/>
                <a:ea typeface="Roboto Medium"/>
                <a:cs typeface="Roboto Medium"/>
                <a:sym typeface="Roboto Medium"/>
              </a:rPr>
              <a:t>0502CS181029</a:t>
            </a:r>
            <a:endParaRPr sz="1000">
              <a:solidFill>
                <a:schemeClr val="dk1"/>
              </a:solidFill>
              <a:latin typeface="Roboto Medium"/>
              <a:ea typeface="Roboto Medium"/>
              <a:cs typeface="Roboto Medium"/>
              <a:sym typeface="Roboto Medium"/>
            </a:endParaRPr>
          </a:p>
        </p:txBody>
      </p:sp>
      <p:sp>
        <p:nvSpPr>
          <p:cNvPr id="130" name="Google Shape;130;p25"/>
          <p:cNvSpPr/>
          <p:nvPr/>
        </p:nvSpPr>
        <p:spPr>
          <a:xfrm>
            <a:off x="351581" y="253125"/>
            <a:ext cx="1885800" cy="445800"/>
          </a:xfrm>
          <a:prstGeom prst="roundRect">
            <a:avLst>
              <a:gd fmla="val 16667" name="adj"/>
            </a:avLst>
          </a:prstGeom>
          <a:solidFill>
            <a:srgbClr val="FFFFFF"/>
          </a:solidFill>
          <a:ln>
            <a:noFill/>
          </a:ln>
          <a:effectLst>
            <a:outerShdw blurRad="57150" rotWithShape="0" algn="bl" dir="5400000" dist="19050">
              <a:srgbClr val="000000">
                <a:alpha val="5000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31" name="Google Shape;131;p25"/>
          <p:cNvPicPr preferRelativeResize="0"/>
          <p:nvPr/>
        </p:nvPicPr>
        <p:blipFill>
          <a:blip r:embed="rId3">
            <a:alphaModFix/>
          </a:blip>
          <a:stretch>
            <a:fillRect/>
          </a:stretch>
        </p:blipFill>
        <p:spPr>
          <a:xfrm>
            <a:off x="409351" y="295481"/>
            <a:ext cx="1770394" cy="361009"/>
          </a:xfrm>
          <a:prstGeom prst="rect">
            <a:avLst/>
          </a:prstGeom>
          <a:noFill/>
          <a:ln>
            <a:noFill/>
          </a:ln>
          <a:effectLst>
            <a:outerShdw blurRad="57150" rotWithShape="0" algn="bl" dir="5400000" dist="19050">
              <a:srgbClr val="000000">
                <a:alpha val="50000"/>
              </a:srgbClr>
            </a:outerShdw>
          </a:effectLst>
        </p:spPr>
      </p:pic>
      <p:sp>
        <p:nvSpPr>
          <p:cNvPr id="132" name="Google Shape;132;p25"/>
          <p:cNvSpPr/>
          <p:nvPr/>
        </p:nvSpPr>
        <p:spPr>
          <a:xfrm>
            <a:off x="2760000" y="369500"/>
            <a:ext cx="3624000" cy="5589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68575" lIns="68575" spcFirstLastPara="1" rIns="68575" wrap="square" tIns="68575">
            <a:noAutofit/>
          </a:bodyPr>
          <a:lstStyle/>
          <a:p>
            <a:pPr indent="0" lvl="0" marL="0" rtl="0" algn="ctr">
              <a:spcBef>
                <a:spcPts val="0"/>
              </a:spcBef>
              <a:spcAft>
                <a:spcPts val="0"/>
              </a:spcAft>
              <a:buNone/>
            </a:pPr>
            <a:r>
              <a:rPr b="1" lang="en-GB">
                <a:solidFill>
                  <a:srgbClr val="CC0000"/>
                </a:solidFill>
                <a:latin typeface="Georgia"/>
                <a:ea typeface="Georgia"/>
                <a:cs typeface="Georgia"/>
                <a:sym typeface="Georgia"/>
              </a:rPr>
              <a:t>Corporate Institute of Science and</a:t>
            </a:r>
            <a:endParaRPr b="1">
              <a:solidFill>
                <a:srgbClr val="CC0000"/>
              </a:solidFill>
              <a:latin typeface="Georgia"/>
              <a:ea typeface="Georgia"/>
              <a:cs typeface="Georgia"/>
              <a:sym typeface="Georgia"/>
            </a:endParaRPr>
          </a:p>
          <a:p>
            <a:pPr indent="0" lvl="0" marL="0" rtl="0" algn="ctr">
              <a:spcBef>
                <a:spcPts val="0"/>
              </a:spcBef>
              <a:spcAft>
                <a:spcPts val="0"/>
              </a:spcAft>
              <a:buNone/>
            </a:pPr>
            <a:r>
              <a:rPr b="1" lang="en-GB">
                <a:solidFill>
                  <a:srgbClr val="CC0000"/>
                </a:solidFill>
                <a:latin typeface="Georgia"/>
                <a:ea typeface="Georgia"/>
                <a:cs typeface="Georgia"/>
                <a:sym typeface="Georgia"/>
              </a:rPr>
              <a:t>Technology Bhopal</a:t>
            </a:r>
            <a:endParaRPr b="1">
              <a:solidFill>
                <a:srgbClr val="CC0000"/>
              </a:solidFill>
              <a:latin typeface="Georgia"/>
              <a:ea typeface="Georgia"/>
              <a:cs typeface="Georgia"/>
              <a:sym typeface="Georgia"/>
            </a:endParaRPr>
          </a:p>
        </p:txBody>
      </p:sp>
      <p:sp>
        <p:nvSpPr>
          <p:cNvPr id="133" name="Google Shape;133;p25"/>
          <p:cNvSpPr/>
          <p:nvPr/>
        </p:nvSpPr>
        <p:spPr>
          <a:xfrm>
            <a:off x="1910700" y="2430875"/>
            <a:ext cx="5322600" cy="305400"/>
          </a:xfrm>
          <a:prstGeom prst="roundRect">
            <a:avLst>
              <a:gd fmla="val 16667" name="adj"/>
            </a:avLst>
          </a:prstGeom>
          <a:noFill/>
          <a:ln>
            <a:noFill/>
          </a:ln>
          <a:effectLst>
            <a:outerShdw blurRad="57150" rotWithShape="0" algn="bl" dir="5400000" dist="19050">
              <a:schemeClr val="dk1"/>
            </a:outerShdw>
          </a:effectLst>
        </p:spPr>
        <p:txBody>
          <a:bodyPr anchorCtr="0" anchor="ctr" bIns="68575" lIns="68575" spcFirstLastPara="1" rIns="68575" wrap="square" tIns="68575">
            <a:noAutofit/>
          </a:bodyPr>
          <a:lstStyle/>
          <a:p>
            <a:pPr indent="0" lvl="0" marL="0" rtl="0" algn="ctr">
              <a:spcBef>
                <a:spcPts val="0"/>
              </a:spcBef>
              <a:spcAft>
                <a:spcPts val="0"/>
              </a:spcAft>
              <a:buNone/>
            </a:pPr>
            <a:r>
              <a:rPr b="1" lang="en-GB" sz="2200">
                <a:solidFill>
                  <a:schemeClr val="dk1"/>
                </a:solidFill>
                <a:latin typeface="Courier New"/>
                <a:ea typeface="Courier New"/>
                <a:cs typeface="Courier New"/>
                <a:sym typeface="Courier New"/>
              </a:rPr>
              <a:t>Traffic Monitoring System</a:t>
            </a:r>
            <a:endParaRPr b="1" sz="1300">
              <a:solidFill>
                <a:srgbClr val="FFFF00"/>
              </a:solidFill>
              <a:latin typeface="Roboto Mono"/>
              <a:ea typeface="Roboto Mono"/>
              <a:cs typeface="Roboto Mono"/>
              <a:sym typeface="Roboto Mono"/>
            </a:endParaRPr>
          </a:p>
        </p:txBody>
      </p:sp>
      <p:sp>
        <p:nvSpPr>
          <p:cNvPr id="134" name="Google Shape;134;p25"/>
          <p:cNvSpPr/>
          <p:nvPr/>
        </p:nvSpPr>
        <p:spPr>
          <a:xfrm>
            <a:off x="2858875" y="3028125"/>
            <a:ext cx="1256400" cy="254100"/>
          </a:xfrm>
          <a:prstGeom prst="roundRect">
            <a:avLst>
              <a:gd fmla="val 16667" name="adj"/>
            </a:avLst>
          </a:prstGeom>
          <a:noFill/>
          <a:ln>
            <a:noFill/>
          </a:ln>
          <a:effectLst>
            <a:outerShdw blurRad="57150" rotWithShape="0" algn="bl" dir="5400000" dist="19050">
              <a:srgbClr val="999999">
                <a:alpha val="60000"/>
              </a:srgbClr>
            </a:outerShdw>
          </a:effectLst>
        </p:spPr>
        <p:txBody>
          <a:bodyPr anchorCtr="0" anchor="ctr" bIns="68575" lIns="68575" spcFirstLastPara="1" rIns="68575" wrap="square" tIns="68575">
            <a:noAutofit/>
          </a:bodyPr>
          <a:lstStyle/>
          <a:p>
            <a:pPr indent="0" lvl="0" marL="0" rtl="0" algn="ctr">
              <a:spcBef>
                <a:spcPts val="0"/>
              </a:spcBef>
              <a:spcAft>
                <a:spcPts val="0"/>
              </a:spcAft>
              <a:buNone/>
            </a:pPr>
            <a:r>
              <a:rPr b="1" lang="en-GB" sz="1100">
                <a:solidFill>
                  <a:schemeClr val="dk1"/>
                </a:solidFill>
              </a:rPr>
              <a:t>Presented by :</a:t>
            </a:r>
            <a:endParaRPr b="1" sz="1100">
              <a:solidFill>
                <a:schemeClr val="dk1"/>
              </a:solidFill>
            </a:endParaRPr>
          </a:p>
        </p:txBody>
      </p:sp>
      <p:sp>
        <p:nvSpPr>
          <p:cNvPr id="135" name="Google Shape;135;p25"/>
          <p:cNvSpPr/>
          <p:nvPr/>
        </p:nvSpPr>
        <p:spPr>
          <a:xfrm>
            <a:off x="3600450" y="3574075"/>
            <a:ext cx="1943100" cy="361200"/>
          </a:xfrm>
          <a:prstGeom prst="roundRect">
            <a:avLst>
              <a:gd fmla="val 16667" name="adj"/>
            </a:avLst>
          </a:prstGeom>
          <a:noFill/>
          <a:ln>
            <a:noFill/>
          </a:ln>
          <a:effectLst>
            <a:outerShdw blurRad="57150" rotWithShape="0" algn="bl" dir="5400000" dist="19050">
              <a:srgbClr val="888888"/>
            </a:outerShdw>
          </a:effectLst>
        </p:spPr>
        <p:txBody>
          <a:bodyPr anchorCtr="0" anchor="ctr" bIns="68575" lIns="68575" spcFirstLastPara="1" rIns="68575" wrap="square" tIns="68575">
            <a:noAutofit/>
          </a:bodyPr>
          <a:lstStyle/>
          <a:p>
            <a:pPr indent="0" lvl="0" marL="0" rtl="0" algn="l">
              <a:spcBef>
                <a:spcPts val="0"/>
              </a:spcBef>
              <a:spcAft>
                <a:spcPts val="0"/>
              </a:spcAft>
              <a:buNone/>
            </a:pPr>
            <a:r>
              <a:rPr lang="en-GB" sz="1000">
                <a:solidFill>
                  <a:schemeClr val="dk1"/>
                </a:solidFill>
                <a:latin typeface="Lora Medium"/>
                <a:ea typeface="Lora Medium"/>
                <a:cs typeface="Lora Medium"/>
                <a:sym typeface="Lora Medium"/>
              </a:rPr>
              <a:t>UNDER THE GUIDANCE OF :</a:t>
            </a:r>
            <a:endParaRPr sz="1000">
              <a:solidFill>
                <a:schemeClr val="dk1"/>
              </a:solidFill>
              <a:latin typeface="Lora Medium"/>
              <a:ea typeface="Lora Medium"/>
              <a:cs typeface="Lora Medium"/>
              <a:sym typeface="Lora Medium"/>
            </a:endParaRPr>
          </a:p>
          <a:p>
            <a:pPr indent="0" lvl="0" marL="0" rtl="0" algn="ctr">
              <a:spcBef>
                <a:spcPts val="0"/>
              </a:spcBef>
              <a:spcAft>
                <a:spcPts val="0"/>
              </a:spcAft>
              <a:buNone/>
            </a:pPr>
            <a:r>
              <a:rPr b="1" lang="en-GB" sz="1100">
                <a:solidFill>
                  <a:schemeClr val="dk1"/>
                </a:solidFill>
              </a:rPr>
              <a:t>PROF. AJAY WADEKAR</a:t>
            </a:r>
            <a:endParaRPr b="1" sz="1100">
              <a:solidFill>
                <a:schemeClr val="dk1"/>
              </a:solidFill>
            </a:endParaRPr>
          </a:p>
        </p:txBody>
      </p:sp>
      <p:sp>
        <p:nvSpPr>
          <p:cNvPr id="136" name="Google Shape;136;p25"/>
          <p:cNvSpPr/>
          <p:nvPr/>
        </p:nvSpPr>
        <p:spPr>
          <a:xfrm>
            <a:off x="7902975" y="100650"/>
            <a:ext cx="986700" cy="598200"/>
          </a:xfrm>
          <a:prstGeom prst="roundRect">
            <a:avLst>
              <a:gd fmla="val 16667" name="adj"/>
            </a:avLst>
          </a:prstGeom>
          <a:noFill/>
          <a:ln>
            <a:noFill/>
          </a:ln>
          <a:effectLst>
            <a:outerShdw blurRad="57150" rotWithShape="0" algn="bl" dir="5400000" dist="19050">
              <a:srgbClr val="EA9999"/>
            </a:outerShdw>
          </a:effectLst>
        </p:spPr>
        <p:txBody>
          <a:bodyPr anchorCtr="0" anchor="ctr" bIns="68575" lIns="68575" spcFirstLastPara="1" rIns="68575" wrap="square" tIns="68575">
            <a:noAutofit/>
          </a:bodyPr>
          <a:lstStyle/>
          <a:p>
            <a:pPr indent="0" lvl="0" marL="0" rtl="0" algn="r">
              <a:spcBef>
                <a:spcPts val="0"/>
              </a:spcBef>
              <a:spcAft>
                <a:spcPts val="0"/>
              </a:spcAft>
              <a:buNone/>
            </a:pPr>
            <a:r>
              <a:rPr b="1" lang="en-GB" sz="1100">
                <a:solidFill>
                  <a:srgbClr val="888888"/>
                </a:solidFill>
              </a:rPr>
              <a:t> </a:t>
            </a:r>
            <a:r>
              <a:rPr b="1" lang="en-GB" sz="700">
                <a:solidFill>
                  <a:srgbClr val="888888"/>
                </a:solidFill>
              </a:rPr>
              <a:t>April </a:t>
            </a:r>
            <a:endParaRPr b="1" sz="700">
              <a:solidFill>
                <a:srgbClr val="888888"/>
              </a:solidFill>
            </a:endParaRPr>
          </a:p>
          <a:p>
            <a:pPr indent="0" lvl="0" marL="0" rtl="0" algn="r">
              <a:spcBef>
                <a:spcPts val="0"/>
              </a:spcBef>
              <a:spcAft>
                <a:spcPts val="0"/>
              </a:spcAft>
              <a:buNone/>
            </a:pPr>
            <a:r>
              <a:rPr b="1" lang="en-GB" sz="1000">
                <a:solidFill>
                  <a:srgbClr val="888888"/>
                </a:solidFill>
                <a:latin typeface="Courier New"/>
                <a:ea typeface="Courier New"/>
                <a:cs typeface="Courier New"/>
                <a:sym typeface="Courier New"/>
              </a:rPr>
              <a:t>   2022</a:t>
            </a:r>
            <a:endParaRPr b="1" sz="1000">
              <a:solidFill>
                <a:srgbClr val="888888"/>
              </a:solidFill>
              <a:latin typeface="Courier New"/>
              <a:ea typeface="Courier New"/>
              <a:cs typeface="Courier New"/>
              <a:sym typeface="Courier New"/>
            </a:endParaRPr>
          </a:p>
        </p:txBody>
      </p:sp>
      <p:sp>
        <p:nvSpPr>
          <p:cNvPr id="137" name="Google Shape;137;p25"/>
          <p:cNvSpPr/>
          <p:nvPr/>
        </p:nvSpPr>
        <p:spPr>
          <a:xfrm>
            <a:off x="3567900" y="4103425"/>
            <a:ext cx="2008200" cy="254100"/>
          </a:xfrm>
          <a:prstGeom prst="roundRect">
            <a:avLst>
              <a:gd fmla="val 16667" name="adj"/>
            </a:avLst>
          </a:prstGeom>
          <a:noFill/>
          <a:ln>
            <a:noFill/>
          </a:ln>
          <a:effectLst>
            <a:outerShdw blurRad="57150" rotWithShape="0" algn="bl" dir="5400000" dist="19050">
              <a:srgbClr val="FFFFFF"/>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latin typeface="Lora"/>
                <a:ea typeface="Lora"/>
                <a:cs typeface="Lora"/>
                <a:sym typeface="Lora"/>
              </a:rPr>
              <a:t>Computer Science Department</a:t>
            </a:r>
            <a:endParaRPr b="1" sz="800">
              <a:latin typeface="Lora"/>
              <a:ea typeface="Lora"/>
              <a:cs typeface="Lora"/>
              <a:sym typeface="Lora"/>
            </a:endParaRPr>
          </a:p>
        </p:txBody>
      </p:sp>
      <p:pic>
        <p:nvPicPr>
          <p:cNvPr id="138" name="Google Shape;138;p25"/>
          <p:cNvPicPr preferRelativeResize="0"/>
          <p:nvPr/>
        </p:nvPicPr>
        <p:blipFill>
          <a:blip r:embed="rId4">
            <a:alphaModFix/>
          </a:blip>
          <a:stretch>
            <a:fillRect/>
          </a:stretch>
        </p:blipFill>
        <p:spPr>
          <a:xfrm>
            <a:off x="4110000" y="928400"/>
            <a:ext cx="924000" cy="856045"/>
          </a:xfrm>
          <a:prstGeom prst="rect">
            <a:avLst/>
          </a:prstGeom>
          <a:noFill/>
          <a:ln>
            <a:noFill/>
          </a:ln>
        </p:spPr>
      </p:pic>
      <p:sp>
        <p:nvSpPr>
          <p:cNvPr id="139" name="Google Shape;139;p25"/>
          <p:cNvSpPr txBox="1"/>
          <p:nvPr/>
        </p:nvSpPr>
        <p:spPr>
          <a:xfrm>
            <a:off x="2913150" y="1844275"/>
            <a:ext cx="331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Calibri"/>
                <a:ea typeface="Calibri"/>
                <a:cs typeface="Calibri"/>
                <a:sym typeface="Calibri"/>
              </a:rPr>
              <a:t>Department of Computer science &amp; Engineering</a:t>
            </a:r>
            <a:endParaRPr b="1" sz="1200">
              <a:latin typeface="Calibri"/>
              <a:ea typeface="Calibri"/>
              <a:cs typeface="Calibri"/>
              <a:sym typeface="Calibri"/>
            </a:endParaRPr>
          </a:p>
        </p:txBody>
      </p:sp>
      <p:sp>
        <p:nvSpPr>
          <p:cNvPr id="140" name="Google Shape;140;p25"/>
          <p:cNvSpPr txBox="1"/>
          <p:nvPr/>
        </p:nvSpPr>
        <p:spPr>
          <a:xfrm>
            <a:off x="3918675" y="2117013"/>
            <a:ext cx="130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libri"/>
                <a:ea typeface="Calibri"/>
                <a:cs typeface="Calibri"/>
                <a:sym typeface="Calibri"/>
              </a:rPr>
              <a:t>A presentation on</a:t>
            </a:r>
            <a:endParaRPr sz="12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p:nvPr/>
        </p:nvSpPr>
        <p:spPr>
          <a:xfrm>
            <a:off x="188600" y="201325"/>
            <a:ext cx="1735500" cy="328800"/>
          </a:xfrm>
          <a:prstGeom prst="flowChartAlternateProcess">
            <a:avLst/>
          </a:prstGeom>
          <a:no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Login</a:t>
            </a:r>
            <a:endParaRPr b="1" sz="1200">
              <a:solidFill>
                <a:srgbClr val="3B3835"/>
              </a:solidFill>
            </a:endParaRPr>
          </a:p>
        </p:txBody>
      </p:sp>
      <p:pic>
        <p:nvPicPr>
          <p:cNvPr id="195" name="Google Shape;195;p34"/>
          <p:cNvPicPr preferRelativeResize="0"/>
          <p:nvPr/>
        </p:nvPicPr>
        <p:blipFill>
          <a:blip r:embed="rId3">
            <a:alphaModFix/>
          </a:blip>
          <a:stretch>
            <a:fillRect/>
          </a:stretch>
        </p:blipFill>
        <p:spPr>
          <a:xfrm>
            <a:off x="380200" y="719975"/>
            <a:ext cx="8383591" cy="4308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p:nvPr/>
        </p:nvSpPr>
        <p:spPr>
          <a:xfrm>
            <a:off x="191275" y="144075"/>
            <a:ext cx="1735500" cy="328800"/>
          </a:xfrm>
          <a:prstGeom prst="flowChartAlternateProcess">
            <a:avLst/>
          </a:prstGeom>
          <a:no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Admin Dashboard</a:t>
            </a:r>
            <a:endParaRPr b="1" sz="1200">
              <a:solidFill>
                <a:srgbClr val="3B3835"/>
              </a:solidFill>
            </a:endParaRPr>
          </a:p>
        </p:txBody>
      </p:sp>
      <p:pic>
        <p:nvPicPr>
          <p:cNvPr id="201" name="Google Shape;201;p35"/>
          <p:cNvPicPr preferRelativeResize="0"/>
          <p:nvPr/>
        </p:nvPicPr>
        <p:blipFill>
          <a:blip r:embed="rId3">
            <a:alphaModFix/>
          </a:blip>
          <a:stretch>
            <a:fillRect/>
          </a:stretch>
        </p:blipFill>
        <p:spPr>
          <a:xfrm>
            <a:off x="312200" y="610300"/>
            <a:ext cx="8519595" cy="436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p:nvPr/>
        </p:nvSpPr>
        <p:spPr>
          <a:xfrm>
            <a:off x="135075" y="140175"/>
            <a:ext cx="1796700" cy="3057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Station</a:t>
            </a:r>
            <a:endParaRPr b="1" sz="1200">
              <a:solidFill>
                <a:srgbClr val="3B3835"/>
              </a:solidFill>
            </a:endParaRPr>
          </a:p>
        </p:txBody>
      </p:sp>
      <p:pic>
        <p:nvPicPr>
          <p:cNvPr id="207" name="Google Shape;207;p36"/>
          <p:cNvPicPr preferRelativeResize="0"/>
          <p:nvPr/>
        </p:nvPicPr>
        <p:blipFill>
          <a:blip r:embed="rId3">
            <a:alphaModFix/>
          </a:blip>
          <a:stretch>
            <a:fillRect/>
          </a:stretch>
        </p:blipFill>
        <p:spPr>
          <a:xfrm>
            <a:off x="279725" y="620725"/>
            <a:ext cx="8584548" cy="439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p:nvPr/>
        </p:nvSpPr>
        <p:spPr>
          <a:xfrm>
            <a:off x="135075" y="140175"/>
            <a:ext cx="1743300" cy="3210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New Station add</a:t>
            </a:r>
            <a:endParaRPr b="1" sz="1200">
              <a:solidFill>
                <a:srgbClr val="3B3835"/>
              </a:solidFill>
            </a:endParaRPr>
          </a:p>
        </p:txBody>
      </p:sp>
      <p:pic>
        <p:nvPicPr>
          <p:cNvPr id="213" name="Google Shape;213;p37"/>
          <p:cNvPicPr preferRelativeResize="0"/>
          <p:nvPr/>
        </p:nvPicPr>
        <p:blipFill>
          <a:blip r:embed="rId3">
            <a:alphaModFix/>
          </a:blip>
          <a:stretch>
            <a:fillRect/>
          </a:stretch>
        </p:blipFill>
        <p:spPr>
          <a:xfrm>
            <a:off x="294675" y="643525"/>
            <a:ext cx="8554650" cy="4377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p:nvPr/>
        </p:nvSpPr>
        <p:spPr>
          <a:xfrm>
            <a:off x="135075" y="155450"/>
            <a:ext cx="1651500" cy="3747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Area</a:t>
            </a:r>
            <a:endParaRPr b="1" sz="1200">
              <a:solidFill>
                <a:srgbClr val="3B3835"/>
              </a:solidFill>
            </a:endParaRPr>
          </a:p>
        </p:txBody>
      </p:sp>
      <p:pic>
        <p:nvPicPr>
          <p:cNvPr id="219" name="Google Shape;219;p38"/>
          <p:cNvPicPr preferRelativeResize="0"/>
          <p:nvPr/>
        </p:nvPicPr>
        <p:blipFill>
          <a:blip r:embed="rId3">
            <a:alphaModFix/>
          </a:blip>
          <a:stretch>
            <a:fillRect/>
          </a:stretch>
        </p:blipFill>
        <p:spPr>
          <a:xfrm>
            <a:off x="374088" y="682550"/>
            <a:ext cx="8395836" cy="4308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p:nvPr/>
        </p:nvSpPr>
        <p:spPr>
          <a:xfrm>
            <a:off x="135075" y="140175"/>
            <a:ext cx="1620900" cy="3516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Add Area</a:t>
            </a:r>
            <a:endParaRPr b="1" sz="1200">
              <a:solidFill>
                <a:srgbClr val="3B3835"/>
              </a:solidFill>
            </a:endParaRPr>
          </a:p>
        </p:txBody>
      </p:sp>
      <p:pic>
        <p:nvPicPr>
          <p:cNvPr id="225" name="Google Shape;225;p39"/>
          <p:cNvPicPr preferRelativeResize="0"/>
          <p:nvPr/>
        </p:nvPicPr>
        <p:blipFill>
          <a:blip r:embed="rId3">
            <a:alphaModFix/>
          </a:blip>
          <a:stretch>
            <a:fillRect/>
          </a:stretch>
        </p:blipFill>
        <p:spPr>
          <a:xfrm>
            <a:off x="324575" y="636675"/>
            <a:ext cx="8494850" cy="434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p:nvPr/>
        </p:nvSpPr>
        <p:spPr>
          <a:xfrm>
            <a:off x="135075" y="140175"/>
            <a:ext cx="1620900" cy="3516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Thana Incharge</a:t>
            </a:r>
            <a:endParaRPr b="1" sz="1200">
              <a:solidFill>
                <a:srgbClr val="3B3835"/>
              </a:solidFill>
            </a:endParaRPr>
          </a:p>
        </p:txBody>
      </p:sp>
      <p:pic>
        <p:nvPicPr>
          <p:cNvPr id="231" name="Google Shape;231;p40"/>
          <p:cNvPicPr preferRelativeResize="0"/>
          <p:nvPr/>
        </p:nvPicPr>
        <p:blipFill>
          <a:blip r:embed="rId3">
            <a:alphaModFix/>
          </a:blip>
          <a:stretch>
            <a:fillRect/>
          </a:stretch>
        </p:blipFill>
        <p:spPr>
          <a:xfrm>
            <a:off x="330638" y="621725"/>
            <a:ext cx="8482713" cy="4346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p:nvPr/>
        </p:nvSpPr>
        <p:spPr>
          <a:xfrm>
            <a:off x="135075" y="140175"/>
            <a:ext cx="2205900" cy="3516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Add Thana Incharge</a:t>
            </a:r>
            <a:endParaRPr b="1" sz="1200">
              <a:solidFill>
                <a:srgbClr val="3B3835"/>
              </a:solidFill>
            </a:endParaRPr>
          </a:p>
        </p:txBody>
      </p:sp>
      <p:pic>
        <p:nvPicPr>
          <p:cNvPr id="237" name="Google Shape;237;p41"/>
          <p:cNvPicPr preferRelativeResize="0"/>
          <p:nvPr/>
        </p:nvPicPr>
        <p:blipFill>
          <a:blip r:embed="rId3">
            <a:alphaModFix/>
          </a:blip>
          <a:stretch>
            <a:fillRect/>
          </a:stretch>
        </p:blipFill>
        <p:spPr>
          <a:xfrm>
            <a:off x="324575" y="644175"/>
            <a:ext cx="8494850" cy="4346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p:nvPr/>
        </p:nvSpPr>
        <p:spPr>
          <a:xfrm>
            <a:off x="135075" y="140175"/>
            <a:ext cx="2205900" cy="3516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Password Change</a:t>
            </a:r>
            <a:endParaRPr b="1" sz="1200">
              <a:solidFill>
                <a:srgbClr val="3B3835"/>
              </a:solidFill>
            </a:endParaRPr>
          </a:p>
        </p:txBody>
      </p:sp>
      <p:pic>
        <p:nvPicPr>
          <p:cNvPr id="243" name="Google Shape;243;p42"/>
          <p:cNvPicPr preferRelativeResize="0"/>
          <p:nvPr/>
        </p:nvPicPr>
        <p:blipFill>
          <a:blip r:embed="rId3">
            <a:alphaModFix/>
          </a:blip>
          <a:stretch>
            <a:fillRect/>
          </a:stretch>
        </p:blipFill>
        <p:spPr>
          <a:xfrm>
            <a:off x="330638" y="644175"/>
            <a:ext cx="8482713" cy="434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p:nvPr/>
        </p:nvSpPr>
        <p:spPr>
          <a:xfrm>
            <a:off x="135075" y="140175"/>
            <a:ext cx="2205900" cy="3516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Take Attendance</a:t>
            </a:r>
            <a:endParaRPr b="1" sz="1200">
              <a:solidFill>
                <a:srgbClr val="3B3835"/>
              </a:solidFill>
            </a:endParaRPr>
          </a:p>
        </p:txBody>
      </p:sp>
      <p:pic>
        <p:nvPicPr>
          <p:cNvPr id="249" name="Google Shape;249;p43"/>
          <p:cNvPicPr preferRelativeResize="0"/>
          <p:nvPr/>
        </p:nvPicPr>
        <p:blipFill>
          <a:blip r:embed="rId3">
            <a:alphaModFix/>
          </a:blip>
          <a:stretch>
            <a:fillRect/>
          </a:stretch>
        </p:blipFill>
        <p:spPr>
          <a:xfrm>
            <a:off x="336688" y="629200"/>
            <a:ext cx="8470614" cy="4346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4" name="Shape 144"/>
        <p:cNvGrpSpPr/>
        <p:nvPr/>
      </p:nvGrpSpPr>
      <p:grpSpPr>
        <a:xfrm>
          <a:off x="0" y="0"/>
          <a:ext cx="0" cy="0"/>
          <a:chOff x="0" y="0"/>
          <a:chExt cx="0" cy="0"/>
        </a:xfrm>
      </p:grpSpPr>
      <p:sp>
        <p:nvSpPr>
          <p:cNvPr id="145" name="Google Shape;145;p26"/>
          <p:cNvSpPr/>
          <p:nvPr/>
        </p:nvSpPr>
        <p:spPr>
          <a:xfrm>
            <a:off x="399600" y="1057625"/>
            <a:ext cx="8344800" cy="3517200"/>
          </a:xfrm>
          <a:prstGeom prst="roundRect">
            <a:avLst>
              <a:gd fmla="val 4337" name="adj"/>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304800" lvl="0" marL="457200" rtl="0" algn="just">
              <a:spcBef>
                <a:spcPts val="0"/>
              </a:spcBef>
              <a:spcAft>
                <a:spcPts val="0"/>
              </a:spcAft>
              <a:buClr>
                <a:srgbClr val="3B3835"/>
              </a:buClr>
              <a:buSzPts val="1200"/>
              <a:buFont typeface="Courier New"/>
              <a:buChar char="●"/>
            </a:pPr>
            <a:r>
              <a:rPr b="1" lang="en-GB" sz="1300">
                <a:solidFill>
                  <a:srgbClr val="202124"/>
                </a:solidFill>
                <a:highlight>
                  <a:srgbClr val="FFFFFF"/>
                </a:highlight>
                <a:latin typeface="Courier New"/>
                <a:ea typeface="Courier New"/>
                <a:cs typeface="Courier New"/>
                <a:sym typeface="Courier New"/>
              </a:rPr>
              <a:t>Traffic Monitoring</a:t>
            </a:r>
            <a:r>
              <a:rPr b="1" lang="en-GB" sz="1200">
                <a:solidFill>
                  <a:srgbClr val="202124"/>
                </a:solidFill>
                <a:highlight>
                  <a:srgbClr val="FFFFFF"/>
                </a:highlight>
                <a:latin typeface="Courier New"/>
                <a:ea typeface="Courier New"/>
                <a:cs typeface="Courier New"/>
                <a:sym typeface="Courier New"/>
              </a:rPr>
              <a:t> </a:t>
            </a:r>
            <a:r>
              <a:rPr b="1" lang="en-GB" sz="1100">
                <a:solidFill>
                  <a:srgbClr val="202124"/>
                </a:solidFill>
                <a:highlight>
                  <a:srgbClr val="FFFFFF"/>
                </a:highlight>
                <a:latin typeface="Courier New"/>
                <a:ea typeface="Courier New"/>
                <a:cs typeface="Courier New"/>
                <a:sym typeface="Courier New"/>
              </a:rPr>
              <a:t>is special and unique software, which used in police station, traffic signals who want to have lot of issue related to the schedule of the staff as well as generating the customs reports.</a:t>
            </a:r>
            <a:endParaRPr b="1" sz="1100">
              <a:solidFill>
                <a:srgbClr val="202124"/>
              </a:solidFill>
              <a:highlight>
                <a:srgbClr val="FFFFFF"/>
              </a:highlight>
              <a:latin typeface="Courier New"/>
              <a:ea typeface="Courier New"/>
              <a:cs typeface="Courier New"/>
              <a:sym typeface="Courier New"/>
            </a:endParaRPr>
          </a:p>
          <a:p>
            <a:pPr indent="-304800" lvl="0" marL="457200" rtl="0" algn="just">
              <a:spcBef>
                <a:spcPts val="1000"/>
              </a:spcBef>
              <a:spcAft>
                <a:spcPts val="0"/>
              </a:spcAft>
              <a:buClr>
                <a:srgbClr val="3B3835"/>
              </a:buClr>
              <a:buSzPts val="1200"/>
              <a:buFont typeface="Courier New"/>
              <a:buChar char="●"/>
            </a:pPr>
            <a:r>
              <a:rPr b="1" lang="en-GB" sz="1100">
                <a:solidFill>
                  <a:srgbClr val="202124"/>
                </a:solidFill>
                <a:highlight>
                  <a:srgbClr val="FFFFFF"/>
                </a:highlight>
                <a:latin typeface="Courier New"/>
                <a:ea typeface="Courier New"/>
                <a:cs typeface="Courier New"/>
                <a:sym typeface="Courier New"/>
              </a:rPr>
              <a:t>This software can be implemented in various places for manage the schedule. With the help of this generator the different type of customs reports and also current location of the staff. We also have different login available for different task preformation.</a:t>
            </a:r>
            <a:endParaRPr b="1" sz="1500"/>
          </a:p>
          <a:p>
            <a:pPr indent="-304800" lvl="0" marL="457200" rtl="0" algn="just">
              <a:spcBef>
                <a:spcPts val="1000"/>
              </a:spcBef>
              <a:spcAft>
                <a:spcPts val="0"/>
              </a:spcAft>
              <a:buClr>
                <a:srgbClr val="3B3835"/>
              </a:buClr>
              <a:buSzPts val="1200"/>
              <a:buFont typeface="Courier New"/>
              <a:buChar char="●"/>
            </a:pPr>
            <a:r>
              <a:rPr b="1" lang="en-GB" sz="1100">
                <a:solidFill>
                  <a:srgbClr val="202124"/>
                </a:solidFill>
                <a:highlight>
                  <a:srgbClr val="FFFFFF"/>
                </a:highlight>
                <a:latin typeface="Courier New"/>
                <a:ea typeface="Courier New"/>
                <a:cs typeface="Courier New"/>
                <a:sym typeface="Courier New"/>
              </a:rPr>
              <a:t>In this we able to manage the different staff details and there profiles so that we will able to get those data in centralized place. also get the monthly report for the so the details.</a:t>
            </a:r>
            <a:endParaRPr b="1" sz="1100">
              <a:solidFill>
                <a:srgbClr val="202124"/>
              </a:solidFill>
              <a:highlight>
                <a:srgbClr val="FFFFFF"/>
              </a:highlight>
              <a:latin typeface="Courier New"/>
              <a:ea typeface="Courier New"/>
              <a:cs typeface="Courier New"/>
              <a:sym typeface="Courier New"/>
            </a:endParaRPr>
          </a:p>
          <a:p>
            <a:pPr indent="-298450" lvl="0" marL="457200" rtl="0" algn="just">
              <a:spcBef>
                <a:spcPts val="1000"/>
              </a:spcBef>
              <a:spcAft>
                <a:spcPts val="0"/>
              </a:spcAft>
              <a:buClr>
                <a:srgbClr val="202124"/>
              </a:buClr>
              <a:buSzPts val="1100"/>
              <a:buFont typeface="Courier New"/>
              <a:buChar char="●"/>
            </a:pPr>
            <a:r>
              <a:rPr b="1" lang="en-GB" sz="1100">
                <a:solidFill>
                  <a:srgbClr val="202124"/>
                </a:solidFill>
                <a:highlight>
                  <a:srgbClr val="FFFFFF"/>
                </a:highlight>
                <a:latin typeface="Courier New"/>
                <a:ea typeface="Courier New"/>
                <a:cs typeface="Courier New"/>
                <a:sym typeface="Courier New"/>
              </a:rPr>
              <a:t>Thus we are presenting an traffic monitoring system that can reduce time consumption by replacing the conventional method schedule. it also needs lesser man power &amp; has provision to access the different records .​</a:t>
            </a:r>
            <a:endParaRPr b="1" sz="1100">
              <a:solidFill>
                <a:srgbClr val="20212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46" name="Google Shape;146;p26"/>
          <p:cNvSpPr/>
          <p:nvPr/>
        </p:nvSpPr>
        <p:spPr>
          <a:xfrm>
            <a:off x="399600" y="431375"/>
            <a:ext cx="2868600" cy="445800"/>
          </a:xfrm>
          <a:prstGeom prst="roundRect">
            <a:avLst>
              <a:gd fmla="val 16667" name="adj"/>
            </a:avLst>
          </a:prstGeom>
          <a:noFill/>
          <a:ln cap="flat" cmpd="sng" w="9525">
            <a:solidFill>
              <a:schemeClr val="dk2"/>
            </a:solidFill>
            <a:prstDash val="solid"/>
            <a:round/>
            <a:headEnd len="sm" w="sm" type="none"/>
            <a:tailEnd len="sm" w="sm" type="none"/>
          </a:ln>
          <a:effectLst>
            <a:outerShdw blurRad="57150" rotWithShape="0" algn="bl" dir="5400000" dist="19050">
              <a:srgbClr val="888888"/>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3B3835"/>
                </a:solidFill>
              </a:rPr>
              <a:t>INTRODUCTION :</a:t>
            </a:r>
            <a:endParaRPr b="1">
              <a:solidFill>
                <a:srgbClr val="3B383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p:nvPr/>
        </p:nvSpPr>
        <p:spPr>
          <a:xfrm>
            <a:off x="135075" y="140175"/>
            <a:ext cx="2205900" cy="3516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Fine Receipt</a:t>
            </a:r>
            <a:endParaRPr b="1" sz="1200">
              <a:solidFill>
                <a:srgbClr val="3B3835"/>
              </a:solidFill>
            </a:endParaRPr>
          </a:p>
        </p:txBody>
      </p:sp>
      <p:pic>
        <p:nvPicPr>
          <p:cNvPr id="255" name="Google Shape;255;p44"/>
          <p:cNvPicPr preferRelativeResize="0"/>
          <p:nvPr/>
        </p:nvPicPr>
        <p:blipFill>
          <a:blip r:embed="rId3">
            <a:alphaModFix/>
          </a:blip>
          <a:stretch>
            <a:fillRect/>
          </a:stretch>
        </p:blipFill>
        <p:spPr>
          <a:xfrm>
            <a:off x="336688" y="644175"/>
            <a:ext cx="8470614" cy="43469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5"/>
          <p:cNvPicPr preferRelativeResize="0"/>
          <p:nvPr/>
        </p:nvPicPr>
        <p:blipFill>
          <a:blip r:embed="rId3">
            <a:alphaModFix/>
          </a:blip>
          <a:stretch>
            <a:fillRect/>
          </a:stretch>
        </p:blipFill>
        <p:spPr>
          <a:xfrm>
            <a:off x="2152650" y="152400"/>
            <a:ext cx="4838701"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nvSpPr>
        <p:spPr>
          <a:xfrm>
            <a:off x="927900" y="1234125"/>
            <a:ext cx="7288200" cy="21240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b="1" lang="en-GB">
                <a:solidFill>
                  <a:srgbClr val="202124"/>
                </a:solidFill>
                <a:highlight>
                  <a:srgbClr val="FFFFFF"/>
                </a:highlight>
                <a:latin typeface="Courier New"/>
                <a:ea typeface="Courier New"/>
                <a:cs typeface="Courier New"/>
                <a:sym typeface="Courier New"/>
              </a:rPr>
              <a:t>The “Traffic monitoring system” is a web application which allows us to access the total information about the Police station and there staff. In this application we can get the latest information &amp; current location of staff members. This application will maintain the challan, attendance &amp; fine report etc.</a:t>
            </a:r>
            <a:endParaRPr b="1">
              <a:solidFill>
                <a:srgbClr val="202124"/>
              </a:solidFill>
              <a:highlight>
                <a:srgbClr val="FFFFFF"/>
              </a:highlight>
              <a:latin typeface="Courier New"/>
              <a:ea typeface="Courier New"/>
              <a:cs typeface="Courier New"/>
              <a:sym typeface="Courier New"/>
            </a:endParaRPr>
          </a:p>
          <a:p>
            <a:pPr indent="457200" lvl="0" marL="0" rtl="0" algn="just">
              <a:spcBef>
                <a:spcPts val="0"/>
              </a:spcBef>
              <a:spcAft>
                <a:spcPts val="0"/>
              </a:spcAft>
              <a:buNone/>
            </a:pPr>
            <a:r>
              <a:t/>
            </a:r>
            <a:endParaRPr b="1">
              <a:solidFill>
                <a:srgbClr val="202124"/>
              </a:solidFill>
              <a:highlight>
                <a:srgbClr val="FFFFFF"/>
              </a:highlight>
              <a:latin typeface="Courier New"/>
              <a:ea typeface="Courier New"/>
              <a:cs typeface="Courier New"/>
              <a:sym typeface="Courier New"/>
            </a:endParaRPr>
          </a:p>
          <a:p>
            <a:pPr indent="457200" lvl="0" marL="0" rtl="0" algn="just">
              <a:spcBef>
                <a:spcPts val="0"/>
              </a:spcBef>
              <a:spcAft>
                <a:spcPts val="0"/>
              </a:spcAft>
              <a:buNone/>
            </a:pPr>
            <a:r>
              <a:t/>
            </a:r>
            <a:endParaRPr b="1">
              <a:solidFill>
                <a:srgbClr val="202124"/>
              </a:solidFill>
              <a:highlight>
                <a:srgbClr val="FFFFFF"/>
              </a:highlight>
              <a:latin typeface="Courier New"/>
              <a:ea typeface="Courier New"/>
              <a:cs typeface="Courier New"/>
              <a:sym typeface="Courier New"/>
            </a:endParaRPr>
          </a:p>
          <a:p>
            <a:pPr indent="457200" lvl="0" marL="0" rtl="0" algn="just">
              <a:spcBef>
                <a:spcPts val="0"/>
              </a:spcBef>
              <a:spcAft>
                <a:spcPts val="0"/>
              </a:spcAft>
              <a:buNone/>
            </a:pPr>
            <a:r>
              <a:rPr b="1" lang="en-GB">
                <a:solidFill>
                  <a:srgbClr val="202124"/>
                </a:solidFill>
                <a:highlight>
                  <a:srgbClr val="FFFFFF"/>
                </a:highlight>
                <a:latin typeface="Courier New"/>
                <a:ea typeface="Courier New"/>
                <a:cs typeface="Courier New"/>
                <a:sym typeface="Courier New"/>
              </a:rPr>
              <a:t>The application will be maintained by the administrator. It can also use in the multiple state as well​.</a:t>
            </a:r>
            <a:endParaRPr b="1">
              <a:solidFill>
                <a:srgbClr val="202124"/>
              </a:solidFill>
              <a:highlight>
                <a:srgbClr val="FFFFFF"/>
              </a:highlight>
              <a:latin typeface="Courier New"/>
              <a:ea typeface="Courier New"/>
              <a:cs typeface="Courier New"/>
              <a:sym typeface="Courier New"/>
            </a:endParaRPr>
          </a:p>
        </p:txBody>
      </p:sp>
      <p:sp>
        <p:nvSpPr>
          <p:cNvPr id="152" name="Google Shape;152;p27"/>
          <p:cNvSpPr/>
          <p:nvPr/>
        </p:nvSpPr>
        <p:spPr>
          <a:xfrm>
            <a:off x="927900" y="527525"/>
            <a:ext cx="1401300" cy="4065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3B3835"/>
                </a:solidFill>
                <a:highlight>
                  <a:srgbClr val="FFFFFF"/>
                </a:highlight>
                <a:latin typeface="Roboto"/>
                <a:ea typeface="Roboto"/>
                <a:cs typeface="Roboto"/>
                <a:sym typeface="Roboto"/>
              </a:rPr>
              <a:t>Abstract</a:t>
            </a:r>
            <a:endParaRPr b="1" sz="1600">
              <a:solidFill>
                <a:srgbClr val="3B383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p:nvPr/>
        </p:nvSpPr>
        <p:spPr>
          <a:xfrm>
            <a:off x="163750" y="141350"/>
            <a:ext cx="2154600" cy="2751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highlight>
                  <a:srgbClr val="FFFFFF"/>
                </a:highlight>
                <a:latin typeface="Roboto"/>
                <a:ea typeface="Roboto"/>
                <a:cs typeface="Roboto"/>
                <a:sym typeface="Roboto"/>
              </a:rPr>
              <a:t>Data Flow Diagram (DFD)</a:t>
            </a:r>
            <a:endParaRPr b="1">
              <a:solidFill>
                <a:srgbClr val="3B3835"/>
              </a:solidFill>
            </a:endParaRPr>
          </a:p>
        </p:txBody>
      </p:sp>
      <p:pic>
        <p:nvPicPr>
          <p:cNvPr id="158" name="Google Shape;158;p28"/>
          <p:cNvPicPr preferRelativeResize="0"/>
          <p:nvPr/>
        </p:nvPicPr>
        <p:blipFill>
          <a:blip r:embed="rId3">
            <a:alphaModFix/>
          </a:blip>
          <a:stretch>
            <a:fillRect/>
          </a:stretch>
        </p:blipFill>
        <p:spPr>
          <a:xfrm>
            <a:off x="700300" y="555300"/>
            <a:ext cx="7743377" cy="442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p:nvPr/>
        </p:nvSpPr>
        <p:spPr>
          <a:xfrm>
            <a:off x="142725" y="140175"/>
            <a:ext cx="1442100" cy="3363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highlight>
                  <a:srgbClr val="FFFFFF"/>
                </a:highlight>
                <a:latin typeface="Roboto"/>
                <a:ea typeface="Roboto"/>
                <a:cs typeface="Roboto"/>
                <a:sym typeface="Roboto"/>
              </a:rPr>
              <a:t>Admin Level DFD</a:t>
            </a:r>
            <a:endParaRPr b="1" sz="1200">
              <a:solidFill>
                <a:srgbClr val="3B3835"/>
              </a:solidFill>
            </a:endParaRPr>
          </a:p>
        </p:txBody>
      </p:sp>
      <p:pic>
        <p:nvPicPr>
          <p:cNvPr id="164" name="Google Shape;164;p29"/>
          <p:cNvPicPr preferRelativeResize="0"/>
          <p:nvPr/>
        </p:nvPicPr>
        <p:blipFill>
          <a:blip r:embed="rId3">
            <a:alphaModFix/>
          </a:blip>
          <a:stretch>
            <a:fillRect/>
          </a:stretch>
        </p:blipFill>
        <p:spPr>
          <a:xfrm>
            <a:off x="857500" y="636375"/>
            <a:ext cx="7429001" cy="436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p:nvPr/>
        </p:nvSpPr>
        <p:spPr>
          <a:xfrm>
            <a:off x="158000" y="155450"/>
            <a:ext cx="2175300" cy="3135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Thana-Incharge Level DFD</a:t>
            </a:r>
            <a:endParaRPr b="1" sz="1200">
              <a:solidFill>
                <a:srgbClr val="3B3835"/>
              </a:solidFill>
            </a:endParaRPr>
          </a:p>
        </p:txBody>
      </p:sp>
      <p:pic>
        <p:nvPicPr>
          <p:cNvPr id="170" name="Google Shape;170;p30"/>
          <p:cNvPicPr preferRelativeResize="0"/>
          <p:nvPr/>
        </p:nvPicPr>
        <p:blipFill>
          <a:blip r:embed="rId3">
            <a:alphaModFix/>
          </a:blip>
          <a:stretch>
            <a:fillRect/>
          </a:stretch>
        </p:blipFill>
        <p:spPr>
          <a:xfrm>
            <a:off x="797313" y="576425"/>
            <a:ext cx="7549364" cy="436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p:nvPr/>
        </p:nvSpPr>
        <p:spPr>
          <a:xfrm>
            <a:off x="142725" y="140175"/>
            <a:ext cx="1546800" cy="3594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Staff Level DFD</a:t>
            </a:r>
            <a:endParaRPr b="1" sz="1200">
              <a:solidFill>
                <a:srgbClr val="3B3835"/>
              </a:solidFill>
            </a:endParaRPr>
          </a:p>
        </p:txBody>
      </p:sp>
      <p:pic>
        <p:nvPicPr>
          <p:cNvPr id="176" name="Google Shape;176;p31"/>
          <p:cNvPicPr preferRelativeResize="0"/>
          <p:nvPr/>
        </p:nvPicPr>
        <p:blipFill>
          <a:blip r:embed="rId3">
            <a:alphaModFix/>
          </a:blip>
          <a:stretch>
            <a:fillRect/>
          </a:stretch>
        </p:blipFill>
        <p:spPr>
          <a:xfrm>
            <a:off x="671400" y="622025"/>
            <a:ext cx="7801192" cy="433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p:nvPr/>
        </p:nvSpPr>
        <p:spPr>
          <a:xfrm>
            <a:off x="142725" y="140175"/>
            <a:ext cx="2984400" cy="3594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Software &amp; Hardware Requirements</a:t>
            </a:r>
            <a:endParaRPr b="1" sz="1200">
              <a:solidFill>
                <a:srgbClr val="3B3835"/>
              </a:solidFill>
            </a:endParaRPr>
          </a:p>
        </p:txBody>
      </p:sp>
      <p:sp>
        <p:nvSpPr>
          <p:cNvPr id="182" name="Google Shape;182;p32"/>
          <p:cNvSpPr txBox="1"/>
          <p:nvPr/>
        </p:nvSpPr>
        <p:spPr>
          <a:xfrm>
            <a:off x="142725" y="706275"/>
            <a:ext cx="4312500" cy="1231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GB"/>
              <a:t>Software</a:t>
            </a:r>
            <a:endParaRPr b="1"/>
          </a:p>
          <a:p>
            <a:pPr indent="-317500" lvl="1" marL="914400" rtl="0" algn="l">
              <a:spcBef>
                <a:spcPts val="0"/>
              </a:spcBef>
              <a:spcAft>
                <a:spcPts val="0"/>
              </a:spcAft>
              <a:buSzPts val="1400"/>
              <a:buChar char="○"/>
            </a:pPr>
            <a:r>
              <a:rPr b="1" lang="en-GB" sz="1200"/>
              <a:t>Text Editor</a:t>
            </a:r>
            <a:r>
              <a:rPr b="1" lang="en-GB" sz="1100"/>
              <a:t> </a:t>
            </a:r>
            <a:r>
              <a:rPr lang="en-GB" sz="1300"/>
              <a:t>( VS code )</a:t>
            </a:r>
            <a:endParaRPr sz="1300"/>
          </a:p>
          <a:p>
            <a:pPr indent="-317500" lvl="1" marL="914400" rtl="0" algn="l">
              <a:spcBef>
                <a:spcPts val="0"/>
              </a:spcBef>
              <a:spcAft>
                <a:spcPts val="0"/>
              </a:spcAft>
              <a:buSzPts val="1400"/>
              <a:buChar char="○"/>
            </a:pPr>
            <a:r>
              <a:rPr b="1" lang="en-GB" sz="1200"/>
              <a:t>Any PHP Server</a:t>
            </a:r>
            <a:r>
              <a:rPr b="1" lang="en-GB" sz="1100"/>
              <a:t> </a:t>
            </a:r>
            <a:r>
              <a:rPr lang="en-GB" sz="1300"/>
              <a:t>( WAMPP / XAMP )</a:t>
            </a:r>
            <a:endParaRPr sz="1300"/>
          </a:p>
          <a:p>
            <a:pPr indent="-304800" lvl="1" marL="914400" rtl="0" algn="l">
              <a:spcBef>
                <a:spcPts val="0"/>
              </a:spcBef>
              <a:spcAft>
                <a:spcPts val="0"/>
              </a:spcAft>
              <a:buSzPts val="1200"/>
              <a:buChar char="○"/>
            </a:pPr>
            <a:r>
              <a:rPr b="1" lang="en-GB" sz="1200"/>
              <a:t>Web Browser</a:t>
            </a:r>
            <a:endParaRPr b="1" sz="1200"/>
          </a:p>
          <a:p>
            <a:pPr indent="-317500" lvl="1" marL="914400" rtl="0" algn="l">
              <a:spcBef>
                <a:spcPts val="0"/>
              </a:spcBef>
              <a:spcAft>
                <a:spcPts val="0"/>
              </a:spcAft>
              <a:buSzPts val="1400"/>
              <a:buChar char="○"/>
            </a:pPr>
            <a:r>
              <a:rPr b="1" lang="en-GB" sz="1200"/>
              <a:t>OS </a:t>
            </a:r>
            <a:r>
              <a:rPr lang="en-GB"/>
              <a:t>: </a:t>
            </a:r>
            <a:r>
              <a:rPr lang="en-GB" sz="1300"/>
              <a:t>Windows / Linux / IOS </a:t>
            </a:r>
            <a:endParaRPr sz="1300"/>
          </a:p>
        </p:txBody>
      </p:sp>
      <p:sp>
        <p:nvSpPr>
          <p:cNvPr id="183" name="Google Shape;183;p32"/>
          <p:cNvSpPr txBox="1"/>
          <p:nvPr/>
        </p:nvSpPr>
        <p:spPr>
          <a:xfrm>
            <a:off x="142725" y="2917600"/>
            <a:ext cx="7281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GB"/>
              <a:t>Hardware</a:t>
            </a:r>
            <a:endParaRPr b="1"/>
          </a:p>
          <a:p>
            <a:pPr indent="-317500" lvl="1" marL="914400" rtl="0" algn="l">
              <a:spcBef>
                <a:spcPts val="0"/>
              </a:spcBef>
              <a:spcAft>
                <a:spcPts val="0"/>
              </a:spcAft>
              <a:buSzPts val="1400"/>
              <a:buChar char="○"/>
            </a:pPr>
            <a:r>
              <a:rPr b="1" lang="en-GB" sz="1200"/>
              <a:t>Processor </a:t>
            </a:r>
            <a:r>
              <a:rPr lang="en-GB"/>
              <a:t>: </a:t>
            </a:r>
            <a:r>
              <a:rPr lang="en-GB" sz="1300"/>
              <a:t>minimum 1GHz, recommended 2GHz</a:t>
            </a:r>
            <a:endParaRPr sz="1300"/>
          </a:p>
          <a:p>
            <a:pPr indent="-317500" lvl="1" marL="914400" rtl="0" algn="l">
              <a:spcBef>
                <a:spcPts val="0"/>
              </a:spcBef>
              <a:spcAft>
                <a:spcPts val="0"/>
              </a:spcAft>
              <a:buSzPts val="1400"/>
              <a:buChar char="○"/>
            </a:pPr>
            <a:r>
              <a:rPr b="1" lang="en-GB" sz="1200">
                <a:solidFill>
                  <a:schemeClr val="dk1"/>
                </a:solidFill>
              </a:rPr>
              <a:t>Hard Drive </a:t>
            </a:r>
            <a:r>
              <a:rPr lang="en-GB">
                <a:solidFill>
                  <a:schemeClr val="dk1"/>
                </a:solidFill>
              </a:rPr>
              <a:t>: </a:t>
            </a:r>
            <a:r>
              <a:rPr lang="en-GB" sz="1300">
                <a:solidFill>
                  <a:schemeClr val="dk1"/>
                </a:solidFill>
              </a:rPr>
              <a:t>minimum 32GB, recommended 64GB</a:t>
            </a:r>
            <a:endParaRPr sz="1300">
              <a:solidFill>
                <a:schemeClr val="dk1"/>
              </a:solidFill>
            </a:endParaRPr>
          </a:p>
          <a:p>
            <a:pPr indent="-317500" lvl="1" marL="914400" rtl="0" algn="l">
              <a:spcBef>
                <a:spcPts val="0"/>
              </a:spcBef>
              <a:spcAft>
                <a:spcPts val="0"/>
              </a:spcAft>
              <a:buClr>
                <a:schemeClr val="dk1"/>
              </a:buClr>
              <a:buSzPts val="1400"/>
              <a:buChar char="○"/>
            </a:pPr>
            <a:r>
              <a:rPr b="1" lang="en-GB" sz="1200">
                <a:solidFill>
                  <a:schemeClr val="dk1"/>
                </a:solidFill>
              </a:rPr>
              <a:t>RAM </a:t>
            </a:r>
            <a:r>
              <a:rPr lang="en-GB">
                <a:solidFill>
                  <a:schemeClr val="dk1"/>
                </a:solidFill>
              </a:rPr>
              <a:t>: </a:t>
            </a:r>
            <a:r>
              <a:rPr lang="en-GB" sz="1300">
                <a:solidFill>
                  <a:schemeClr val="dk1"/>
                </a:solidFill>
              </a:rPr>
              <a:t>minimum 1GB, recommended 4GB</a:t>
            </a:r>
            <a:endParaRPr sz="1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p:nvPr/>
        </p:nvSpPr>
        <p:spPr>
          <a:xfrm>
            <a:off x="188600" y="201325"/>
            <a:ext cx="1735500" cy="328800"/>
          </a:xfrm>
          <a:prstGeom prst="flowChartAlternateProcess">
            <a:avLst/>
          </a:prstGeom>
          <a:no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3B3835"/>
                </a:solidFill>
              </a:rPr>
              <a:t>Homepage</a:t>
            </a:r>
            <a:endParaRPr b="1" sz="1200">
              <a:solidFill>
                <a:srgbClr val="3B3835"/>
              </a:solidFill>
            </a:endParaRPr>
          </a:p>
        </p:txBody>
      </p:sp>
      <p:pic>
        <p:nvPicPr>
          <p:cNvPr id="189" name="Google Shape;189;p33"/>
          <p:cNvPicPr preferRelativeResize="0"/>
          <p:nvPr/>
        </p:nvPicPr>
        <p:blipFill>
          <a:blip r:embed="rId3">
            <a:alphaModFix/>
          </a:blip>
          <a:stretch>
            <a:fillRect/>
          </a:stretch>
        </p:blipFill>
        <p:spPr>
          <a:xfrm>
            <a:off x="368063" y="719950"/>
            <a:ext cx="8407877" cy="4308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444444"/>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