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7" r:id="rId1"/>
    <p:sldMasterId id="2147483701" r:id="rId2"/>
    <p:sldMasterId id="2147483713" r:id="rId3"/>
  </p:sldMasterIdLst>
  <p:sldIdLst>
    <p:sldId id="256" r:id="rId4"/>
    <p:sldId id="257" r:id="rId5"/>
    <p:sldId id="258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78" d="100"/>
          <a:sy n="78" d="100"/>
        </p:scale>
        <p:origin x="1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19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6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36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9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36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5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30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88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77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7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38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413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731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689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6204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437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2654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311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813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854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5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271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5E8E68-5330-42E3-96EE-E64FD91D16E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816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9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41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6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9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7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3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1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0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E68-5330-42E3-96EE-E64FD91D16E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05E8E68-5330-42E3-96EE-E64FD91D16E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9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05E8E68-5330-42E3-96EE-E64FD91D16E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1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5E8E68-5330-42E3-96EE-E64FD91D16E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C4E596E-1E15-4887-80B8-94A97412C5C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28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4CDC22-7E4A-007B-76F0-C1DDF0A2A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2D18E7DF-6B38-4E3D-3EAF-7934417DC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Similarity SMC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33CA1B0F-A26C-6542-0BE8-CA08469A3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ar-YE" dirty="0">
                <a:solidFill>
                  <a:srgbClr val="FFFFFF"/>
                </a:solidFill>
              </a:rPr>
              <a:t>أنس عبدالله الذارعي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9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18B806C-2B31-28AD-1A95-9719CB14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b="1" dirty="0">
                <a:solidFill>
                  <a:srgbClr val="FF0000"/>
                </a:solidFill>
              </a:rPr>
              <a:t>Distance Measures in Machine Learning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C905918-C547-7C15-E577-93AB2D8FB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600" dirty="0"/>
              <a:t>Find the distance between two objects represented by attribute values     X = (1, 0, 0, 0, 0, 0, 0, 0, 0, 0)</a:t>
            </a:r>
          </a:p>
          <a:p>
            <a:pPr marL="0" indent="0" algn="l" rtl="0">
              <a:buNone/>
            </a:pPr>
            <a:r>
              <a:rPr lang="en-US" sz="3600" dirty="0"/>
              <a:t>			 and Y = (0, 0, 0, 0, 0, 0, 1, 0, 0, 1)</a:t>
            </a:r>
          </a:p>
        </p:txBody>
      </p:sp>
    </p:spTree>
    <p:extLst>
      <p:ext uri="{BB962C8B-B14F-4D97-AF65-F5344CB8AC3E}">
        <p14:creationId xmlns:p14="http://schemas.microsoft.com/office/powerpoint/2010/main" val="366697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ACCE46F-B758-A5C8-3AA9-3F81E9CF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b="1" dirty="0">
                <a:solidFill>
                  <a:srgbClr val="FF0000"/>
                </a:solidFill>
              </a:rPr>
              <a:t>Simple Matching Coefficient (SMC)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50DDE86-AA6D-445F-F142-E2933B08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600" dirty="0"/>
              <a:t>X = (1, 0, 0, 0, 0, 0, 0, 0, 0, 0) and</a:t>
            </a:r>
          </a:p>
          <a:p>
            <a:pPr algn="l" rtl="0"/>
            <a:r>
              <a:rPr lang="en-US" sz="3600" dirty="0"/>
              <a:t>Y = (0, 0, 0, 0, 0, 0, 1, 0, 0, 1)</a:t>
            </a:r>
          </a:p>
          <a:p>
            <a:pPr algn="l" rtl="0"/>
            <a:r>
              <a:rPr lang="en-US" sz="3600" dirty="0"/>
              <a:t>F01 </a:t>
            </a:r>
            <a:r>
              <a:rPr lang="en-US" sz="3600" dirty="0">
                <a:sym typeface="Wingdings" panose="05000000000000000000" pitchFamily="2" charset="2"/>
              </a:rPr>
              <a:t> Value of x is 0 and y is 1 = 2</a:t>
            </a:r>
          </a:p>
          <a:p>
            <a:pPr algn="l" rtl="0"/>
            <a:r>
              <a:rPr lang="en-US" sz="3600" dirty="0">
                <a:sym typeface="Wingdings" panose="05000000000000000000" pitchFamily="2" charset="2"/>
              </a:rPr>
              <a:t>F10  Value of x is 1 and y is 0 = 1</a:t>
            </a:r>
          </a:p>
          <a:p>
            <a:pPr algn="l" rtl="0"/>
            <a:r>
              <a:rPr lang="en-US" sz="3600" dirty="0">
                <a:sym typeface="Wingdings" panose="05000000000000000000" pitchFamily="2" charset="2"/>
              </a:rPr>
              <a:t>F00  Value of x is 0 and y is 0 = 7</a:t>
            </a:r>
          </a:p>
          <a:p>
            <a:pPr algn="l" rtl="0"/>
            <a:r>
              <a:rPr lang="en-US" sz="3600" dirty="0">
                <a:sym typeface="Wingdings" panose="05000000000000000000" pitchFamily="2" charset="2"/>
              </a:rPr>
              <a:t>F11  Value of x is 1 and y is 1 = 0</a:t>
            </a:r>
            <a:endParaRPr lang="en-US" sz="3600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25B62BF2-FF68-ECFF-E3C9-F130FEBF9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146" y="1690688"/>
            <a:ext cx="3828563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2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74B5C17-095F-754B-D5FA-9D8D3D3E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b="1" dirty="0">
                <a:solidFill>
                  <a:srgbClr val="FF0000"/>
                </a:solidFill>
              </a:rPr>
              <a:t>Jaccard Coefficient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1E40419-9C0B-B8A9-DB10-6B8C029D3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 = (1, 0, 0, 0, 0, 0, 0, 0, 0, 0) and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 = (0, 0, 0, 0, 0, 0, 1, 0, 0, 1)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F01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Value of x is 0 and y is 1 = 2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F10  Value of x is 1 and y is 0 = 1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F00  Value of x is 0 and y is 0 = 7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F11  Value of x is 1 and y is 1 = 0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l" rtl="0"/>
            <a:endParaRPr lang="en-US" dirty="0"/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31B32146-A6EF-D985-1E4C-69AEAA6FF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880" y="1976855"/>
            <a:ext cx="3357920" cy="404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2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246D422-C872-DDD1-C706-A7FC05E0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b="1" i="0" dirty="0">
                <a:solidFill>
                  <a:srgbClr val="FF0000"/>
                </a:solidFill>
                <a:effectLst/>
                <a:latin typeface="-apple-system"/>
              </a:rPr>
              <a:t>Interpretation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1F36583-07E8-A30E-EAB1-2DA59FDD3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The SMC counts both mutual presences (when an attribute is present in both sets) and mutual absences (when an attribute is absent in both sets) as matches.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It compares this to the total number of attributes in the universe.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Unlike the Jaccard index, which only counts mutual presence as matches, the SMC considers both scenarios.</a:t>
            </a:r>
          </a:p>
        </p:txBody>
      </p:sp>
    </p:spTree>
    <p:extLst>
      <p:ext uri="{BB962C8B-B14F-4D97-AF65-F5344CB8AC3E}">
        <p14:creationId xmlns:p14="http://schemas.microsoft.com/office/powerpoint/2010/main" val="1559611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F98156C-B75E-526C-8C8C-8BD9E32A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b="1" dirty="0">
                <a:solidFill>
                  <a:srgbClr val="FF0000"/>
                </a:solidFill>
              </a:rPr>
              <a:t>Comparison with Jaccard Index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9243B1B-7A74-5E11-4B57-05E89685B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The main difference between SMC and the Jaccard index lies in their numerator and denominator terms: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SMC: 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Includes both mutual presences and mutual absences.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Jaccard index</a:t>
            </a:r>
            <a:r>
              <a:rPr lang="en-US" b="1" dirty="0">
                <a:solidFill>
                  <a:srgbClr val="111111"/>
                </a:solidFill>
                <a:latin typeface="-apple-system"/>
              </a:rPr>
              <a:t>: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Considers only mutual presences.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In market basket analysis, where baskets may contain only a fraction of available products, the Jaccard index is often more appropriate.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However, when 0 and 1 carry equivalent information (symmetry), SMC is a better measure of similarity.</a:t>
            </a:r>
          </a:p>
        </p:txBody>
      </p:sp>
    </p:spTree>
    <p:extLst>
      <p:ext uri="{BB962C8B-B14F-4D97-AF65-F5344CB8AC3E}">
        <p14:creationId xmlns:p14="http://schemas.microsoft.com/office/powerpoint/2010/main" val="172413017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أثر رجعي">
  <a:themeElements>
    <a:clrScheme name="أثر رجعي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أثر رجعي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أثر رجعي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TM02892315[[fn=ربطة]]</Template>
  <TotalTime>101</TotalTime>
  <Words>425</Words>
  <Application>Microsoft Office PowerPoint</Application>
  <PresentationFormat>شاشة عريضة</PresentationFormat>
  <Paragraphs>29</Paragraphs>
  <Slides>6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3</vt:i4>
      </vt:variant>
      <vt:variant>
        <vt:lpstr>عناوين الشرائح</vt:lpstr>
      </vt:variant>
      <vt:variant>
        <vt:i4>6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Wingdings</vt:lpstr>
      <vt:lpstr>Wingdings 2</vt:lpstr>
      <vt:lpstr>HDOfficeLightV0</vt:lpstr>
      <vt:lpstr>1_HDOfficeLightV0</vt:lpstr>
      <vt:lpstr>أثر رجعي</vt:lpstr>
      <vt:lpstr>Similarity SMC</vt:lpstr>
      <vt:lpstr>Distance Measures in Machine Learning</vt:lpstr>
      <vt:lpstr>Simple Matching Coefficient (SMC)</vt:lpstr>
      <vt:lpstr>Jaccard Coefficient</vt:lpstr>
      <vt:lpstr>Interpretation</vt:lpstr>
      <vt:lpstr>Comparison with Jaccard Index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Anas Al-Dharei</dc:creator>
  <cp:lastModifiedBy>Anas Al-Dharei</cp:lastModifiedBy>
  <cp:revision>5</cp:revision>
  <dcterms:created xsi:type="dcterms:W3CDTF">2024-02-12T18:09:13Z</dcterms:created>
  <dcterms:modified xsi:type="dcterms:W3CDTF">2024-02-13T21:04:36Z</dcterms:modified>
</cp:coreProperties>
</file>