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46"/>
  </p:notesMasterIdLst>
  <p:handoutMasterIdLst>
    <p:handoutMasterId r:id="rId47"/>
  </p:handoutMasterIdLst>
  <p:sldIdLst>
    <p:sldId id="257" r:id="rId2"/>
    <p:sldId id="270" r:id="rId3"/>
    <p:sldId id="271" r:id="rId4"/>
    <p:sldId id="258" r:id="rId5"/>
    <p:sldId id="259" r:id="rId6"/>
    <p:sldId id="275" r:id="rId7"/>
    <p:sldId id="273" r:id="rId8"/>
    <p:sldId id="274" r:id="rId9"/>
    <p:sldId id="276" r:id="rId10"/>
    <p:sldId id="277" r:id="rId11"/>
    <p:sldId id="278" r:id="rId12"/>
    <p:sldId id="266" r:id="rId13"/>
    <p:sldId id="272" r:id="rId14"/>
    <p:sldId id="261" r:id="rId15"/>
    <p:sldId id="279" r:id="rId16"/>
    <p:sldId id="280" r:id="rId17"/>
    <p:sldId id="281" r:id="rId18"/>
    <p:sldId id="263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269" r:id="rId43"/>
    <p:sldId id="267" r:id="rId44"/>
    <p:sldId id="268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>
        <p:scale>
          <a:sx n="80" d="100"/>
          <a:sy n="80" d="100"/>
        </p:scale>
        <p:origin x="-990" y="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2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8E3B9-0A7A-406C-8E28-7A9C6BFBE9F6}" type="datetimeFigureOut">
              <a:rPr lang="en-US" smtClean="0"/>
              <a:pPr/>
              <a:t>9/4/2020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23825-3438-4BDF-AD73-12EEF591886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F46AF-91BA-4248-B098-7968F10447E5}" type="datetimeFigureOut">
              <a:rPr lang="en-US" smtClean="0"/>
              <a:pPr/>
              <a:t>9/4/2020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ADABA-3D20-4F7B-9A63-7BFFFDE423A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ADABA-3D20-4F7B-9A63-7BFFFDE423AA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ADABA-3D20-4F7B-9A63-7BFFFDE423AA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ADABA-3D20-4F7B-9A63-7BFFFDE423AA}" type="slidenum">
              <a:rPr lang="en-IN" smtClean="0"/>
              <a:pPr/>
              <a:t>24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C0808-4194-4839-8213-EE189C0AFCF0}" type="slidenum">
              <a:rPr lang="en-IN" smtClean="0"/>
              <a:pPr/>
              <a:t>37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23/12/2019</a:t>
            </a:r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23/12/2019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23/12/2019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23/12/2019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23/12/2019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23/12/2019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23/12/2019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23/12/2019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23/12/2019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23/12/2019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23/12/2019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2FEDD90-5AE8-4440-BC2F-24CEE3C450E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23/12/2019</a:t>
            </a:r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FEDD90-5AE8-4440-BC2F-24CEE3C450E5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2500306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US" sz="4800" spc="-130" dirty="0" smtClean="0">
                <a:solidFill>
                  <a:schemeClr val="tx1"/>
                </a:solidFill>
                <a:latin typeface="Arial Black" pitchFamily="34" charset="0"/>
              </a:rPr>
              <a:t> </a:t>
            </a:r>
            <a:r>
              <a:rPr lang="en-US" sz="4800" u="sng" spc="-130" dirty="0" smtClean="0">
                <a:solidFill>
                  <a:schemeClr val="tx1"/>
                </a:solidFill>
                <a:latin typeface="Arial Black" pitchFamily="34" charset="0"/>
              </a:rPr>
              <a:t>CERVICAL CANCER DETECTION</a:t>
            </a:r>
            <a:endParaRPr lang="en-IN" sz="4800" u="sng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42844" y="1357298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b="1" dirty="0" err="1" smtClean="0"/>
              <a:t>Eko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Supriyanto</a:t>
            </a:r>
            <a:r>
              <a:rPr lang="en-US" sz="2200" dirty="0" smtClean="0"/>
              <a:t> developed a detection system that is able to differentiate between normal and cancerous cells 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b="1" dirty="0" smtClean="0"/>
              <a:t>N </a:t>
            </a:r>
            <a:r>
              <a:rPr lang="en-US" sz="2200" b="1" dirty="0" err="1" smtClean="0"/>
              <a:t>Sakthi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Priya</a:t>
            </a:r>
            <a:r>
              <a:rPr lang="en-US" sz="2200" dirty="0" smtClean="0"/>
              <a:t> discussed cervical cancer screening and classification using acoustic shadowing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b="1" dirty="0" smtClean="0"/>
              <a:t> G </a:t>
            </a:r>
            <a:r>
              <a:rPr lang="en-US" sz="2200" b="1" dirty="0" err="1" smtClean="0"/>
              <a:t>Karthigai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Lakshmi</a:t>
            </a:r>
            <a:r>
              <a:rPr lang="en-US" sz="2200" b="1" dirty="0" smtClean="0"/>
              <a:t> and K </a:t>
            </a:r>
            <a:r>
              <a:rPr lang="en-US" sz="2200" b="1" dirty="0" err="1" smtClean="0"/>
              <a:t>Krishnaveni</a:t>
            </a:r>
            <a:r>
              <a:rPr lang="en-US" sz="2200" dirty="0" smtClean="0"/>
              <a:t> discussed multiple feature extraction from Cervical cytology image by Gaussian mixture model.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b="1" dirty="0" err="1" smtClean="0"/>
              <a:t>Shipra</a:t>
            </a:r>
            <a:r>
              <a:rPr lang="en-US" sz="2200" b="1" dirty="0" smtClean="0"/>
              <a:t> Roy, R.P </a:t>
            </a:r>
            <a:r>
              <a:rPr lang="en-US" sz="2200" b="1" dirty="0" err="1" smtClean="0"/>
              <a:t>Chauhan</a:t>
            </a:r>
            <a:r>
              <a:rPr lang="en-US" sz="2200" b="1" dirty="0" smtClean="0"/>
              <a:t>, G.K. </a:t>
            </a:r>
            <a:r>
              <a:rPr lang="en-US" sz="2200" b="1" dirty="0" err="1" smtClean="0"/>
              <a:t>Verman</a:t>
            </a:r>
            <a:r>
              <a:rPr lang="en-US" sz="2200" dirty="0" smtClean="0"/>
              <a:t> done a study towards developing an automatic image classification system by classifying Region of Interest (ROI).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b="1" dirty="0" smtClean="0"/>
              <a:t> </a:t>
            </a:r>
            <a:r>
              <a:rPr lang="en-US" sz="2200" b="1" dirty="0" err="1" smtClean="0"/>
              <a:t>Peng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Guo</a:t>
            </a:r>
            <a:r>
              <a:rPr lang="en-US" sz="2200" dirty="0" smtClean="0"/>
              <a:t> discussed cervical cancer histology image feature extraction and classification.</a:t>
            </a:r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00" y="2500306"/>
            <a:ext cx="7851648" cy="1828800"/>
          </a:xfrm>
        </p:spPr>
        <p:txBody>
          <a:bodyPr/>
          <a:lstStyle/>
          <a:p>
            <a:r>
              <a:rPr lang="en-US" dirty="0" smtClean="0"/>
              <a:t>SYSTEM ANALYSIS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357222" y="1000108"/>
            <a:ext cx="9501222" cy="1143000"/>
          </a:xfrm>
        </p:spPr>
        <p:txBody>
          <a:bodyPr>
            <a:noAutofit/>
          </a:bodyPr>
          <a:lstStyle/>
          <a:p>
            <a:pPr algn="just"/>
            <a:r>
              <a:rPr lang="en-IN" sz="4200" b="1" u="sng" dirty="0" smtClean="0"/>
              <a:t/>
            </a:r>
            <a:br>
              <a:rPr lang="en-IN" sz="4200" b="1" u="sng" dirty="0" smtClean="0"/>
            </a:br>
            <a:endParaRPr lang="en-IN" sz="4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58214" y="6492875"/>
            <a:ext cx="457200" cy="365125"/>
          </a:xfrm>
        </p:spPr>
        <p:txBody>
          <a:bodyPr/>
          <a:lstStyle/>
          <a:p>
            <a:fld id="{E2FEDD90-5AE8-4440-BC2F-24CEE3C450E5}" type="slidenum">
              <a:rPr lang="en-IN" sz="1400" smtClean="0"/>
              <a:pPr/>
              <a:t>12</a:t>
            </a:fld>
            <a:endParaRPr lang="en-IN" sz="1400" dirty="0"/>
          </a:p>
        </p:txBody>
      </p:sp>
      <p:sp>
        <p:nvSpPr>
          <p:cNvPr id="8" name="Rectangle 7"/>
          <p:cNvSpPr/>
          <p:nvPr/>
        </p:nvSpPr>
        <p:spPr>
          <a:xfrm>
            <a:off x="0" y="928670"/>
            <a:ext cx="892971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dirty="0" smtClean="0">
                <a:solidFill>
                  <a:schemeClr val="tx2"/>
                </a:solidFill>
                <a:latin typeface="+mj-lt"/>
              </a:rPr>
              <a:t>REQUIREMENT SPECIFICATION</a:t>
            </a:r>
          </a:p>
          <a:p>
            <a:pPr>
              <a:buNone/>
            </a:pPr>
            <a:endParaRPr lang="en-IN" sz="3600" b="1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200" b="1" u="sng" dirty="0" smtClean="0"/>
              <a:t>Software Requirements:</a:t>
            </a:r>
            <a:endParaRPr lang="en-IN" sz="2200" b="1" u="sng" dirty="0" smtClean="0"/>
          </a:p>
          <a:p>
            <a:pPr>
              <a:buNone/>
            </a:pPr>
            <a:r>
              <a:rPr lang="en-US" sz="2200" dirty="0" smtClean="0"/>
              <a:t>     Tool                             :  MATLAB</a:t>
            </a:r>
            <a:endParaRPr lang="en-IN" sz="2200" dirty="0" smtClean="0"/>
          </a:p>
          <a:p>
            <a:pPr>
              <a:buNone/>
            </a:pPr>
            <a:r>
              <a:rPr lang="en-US" sz="2200" dirty="0" smtClean="0"/>
              <a:t>     Coding Language      :  MATLAB Code in C++</a:t>
            </a:r>
          </a:p>
          <a:p>
            <a:pPr>
              <a:buNone/>
            </a:pPr>
            <a:r>
              <a:rPr lang="en-US" sz="2200" dirty="0" smtClean="0"/>
              <a:t>     Operating System      :  Windows 7 (higher version)</a:t>
            </a:r>
            <a:endParaRPr lang="en-IN" sz="2200" dirty="0" smtClean="0"/>
          </a:p>
          <a:p>
            <a:endParaRPr lang="en-US" sz="2200" b="1" u="sng" dirty="0" smtClean="0"/>
          </a:p>
          <a:p>
            <a:pPr>
              <a:buFont typeface="Arial" pitchFamily="34" charset="0"/>
              <a:buChar char="•"/>
            </a:pPr>
            <a:r>
              <a:rPr lang="en-US" sz="2200" b="1" u="sng" dirty="0" smtClean="0"/>
              <a:t>Hardware Requirements:</a:t>
            </a:r>
            <a:endParaRPr lang="en-IN" sz="2200" b="1" u="sng" dirty="0" smtClean="0"/>
          </a:p>
          <a:p>
            <a:pPr>
              <a:buNone/>
            </a:pPr>
            <a:r>
              <a:rPr lang="en-US" sz="2200" dirty="0" smtClean="0"/>
              <a:t>     Processor      :      I3</a:t>
            </a:r>
            <a:endParaRPr lang="en-IN" sz="2200" dirty="0" smtClean="0"/>
          </a:p>
          <a:p>
            <a:pPr>
              <a:buNone/>
            </a:pPr>
            <a:r>
              <a:rPr lang="en-US" sz="2200" dirty="0" smtClean="0"/>
              <a:t>     Hard disk	  :        100 GB </a:t>
            </a:r>
            <a:endParaRPr lang="en-IN" sz="2200" dirty="0" smtClean="0"/>
          </a:p>
          <a:p>
            <a:pPr>
              <a:buNone/>
            </a:pPr>
            <a:r>
              <a:rPr lang="en-US" sz="2200" dirty="0" smtClean="0"/>
              <a:t>     RAM 	  :        2 GB Above</a:t>
            </a:r>
            <a:endParaRPr lang="en-IN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71602" y="857232"/>
            <a:ext cx="8058120" cy="120015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AFDFF"/>
                </a:solidFill>
                <a:latin typeface="Arial Black" pitchFamily="34" charset="0"/>
              </a:rPr>
              <a:t>        </a:t>
            </a:r>
            <a:r>
              <a:rPr lang="en-US" sz="4300" b="1" dirty="0" smtClean="0"/>
              <a:t>EXISTING SYSTEM</a:t>
            </a:r>
            <a:br>
              <a:rPr lang="en-US" sz="4300" b="1" dirty="0" smtClean="0"/>
            </a:br>
            <a:endParaRPr lang="en-IN" sz="43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28802"/>
            <a:ext cx="9144000" cy="4500594"/>
          </a:xfrm>
        </p:spPr>
        <p:txBody>
          <a:bodyPr>
            <a:noAutofit/>
          </a:bodyPr>
          <a:lstStyle/>
          <a:p>
            <a:pPr marL="411480" lvl="1" indent="-342900" algn="just">
              <a:lnSpc>
                <a:spcPct val="150000"/>
              </a:lnSpc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IN" sz="2200" u="sng" dirty="0" smtClean="0"/>
              <a:t>Liquid-based cytology (LBC) test </a:t>
            </a:r>
            <a:r>
              <a:rPr lang="en-IN" sz="2200" dirty="0" smtClean="0"/>
              <a:t>: The LBC test is a cervical screening test that is done to identify any abnormal changes in the cells of the cervix.</a:t>
            </a:r>
          </a:p>
          <a:p>
            <a:pPr marL="411480" lvl="1" indent="-342900" algn="just">
              <a:lnSpc>
                <a:spcPct val="150000"/>
              </a:lnSpc>
              <a:spcBef>
                <a:spcPts val="700"/>
              </a:spcBef>
              <a:buClr>
                <a:schemeClr val="tx2"/>
              </a:buClr>
              <a:buSzPct val="95000"/>
            </a:pPr>
            <a:r>
              <a:rPr lang="en-US" sz="2200" u="sng" dirty="0" smtClean="0"/>
              <a:t>HPV(Human </a:t>
            </a:r>
            <a:r>
              <a:rPr lang="en-US" sz="2200" u="sng" dirty="0" err="1" smtClean="0"/>
              <a:t>papilloma</a:t>
            </a:r>
            <a:r>
              <a:rPr lang="en-US" sz="2200" u="sng" dirty="0" smtClean="0"/>
              <a:t> virus) DNA test </a:t>
            </a:r>
            <a:r>
              <a:rPr lang="en-US" sz="2200" dirty="0" smtClean="0"/>
              <a:t>: HPV test can find any of the high-risk types of HPV that are most commonly found in cervical cancer.  </a:t>
            </a:r>
          </a:p>
          <a:p>
            <a:pPr marL="561190" lvl="1" indent="-280596" algn="just">
              <a:lnSpc>
                <a:spcPts val="5336"/>
              </a:lnSpc>
              <a:buClr>
                <a:schemeClr val="tx1"/>
              </a:buClr>
              <a:buNone/>
            </a:pPr>
            <a:endParaRPr lang="en-IN" sz="2000" dirty="0" smtClean="0">
              <a:latin typeface="Open Sans Hebrew Bold"/>
            </a:endParaRPr>
          </a:p>
          <a:p>
            <a:endParaRPr lang="en-IN" sz="2000" dirty="0" smtClean="0"/>
          </a:p>
          <a:p>
            <a:pPr marL="561190" lvl="1" indent="-280596" algn="just">
              <a:lnSpc>
                <a:spcPts val="5336"/>
              </a:lnSpc>
              <a:buClr>
                <a:schemeClr val="tx1"/>
              </a:buClr>
              <a:buFont typeface="Wingdings" pitchFamily="2" charset="2"/>
              <a:buChar char="§"/>
            </a:pPr>
            <a:endParaRPr lang="en-IN" sz="2000" dirty="0" smtClean="0">
              <a:latin typeface="Open Sans Hebrew Bol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58214" y="6492875"/>
            <a:ext cx="457200" cy="365125"/>
          </a:xfrm>
        </p:spPr>
        <p:txBody>
          <a:bodyPr/>
          <a:lstStyle/>
          <a:p>
            <a:fld id="{E2FEDD90-5AE8-4440-BC2F-24CEE3C450E5}" type="slidenum">
              <a:rPr lang="en-IN" sz="1400" smtClean="0"/>
              <a:pPr/>
              <a:t>13</a:t>
            </a:fld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5784" y="571480"/>
            <a:ext cx="8486748" cy="1071570"/>
          </a:xfrm>
        </p:spPr>
        <p:txBody>
          <a:bodyPr>
            <a:normAutofit fontScale="90000"/>
          </a:bodyPr>
          <a:lstStyle/>
          <a:p>
            <a:pPr>
              <a:lnSpc>
                <a:spcPts val="9200"/>
              </a:lnSpc>
            </a:pPr>
            <a:r>
              <a:rPr lang="en-US" dirty="0" smtClean="0">
                <a:solidFill>
                  <a:srgbClr val="FAFDFF"/>
                </a:solidFill>
                <a:latin typeface="Arial Black" pitchFamily="34" charset="0"/>
              </a:rPr>
              <a:t>     </a:t>
            </a:r>
            <a:r>
              <a:rPr lang="en-US" sz="4300" b="1" dirty="0" smtClean="0"/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643050"/>
            <a:ext cx="7772400" cy="4926824"/>
          </a:xfrm>
        </p:spPr>
        <p:txBody>
          <a:bodyPr>
            <a:normAutofit lnSpcReduction="10000"/>
          </a:bodyPr>
          <a:lstStyle/>
          <a:p>
            <a:pPr marL="411480" lvl="1" indent="-342900" algn="just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sz="2200" dirty="0" smtClean="0"/>
              <a:t>The system can detect cervical cancer using image processing techniques. </a:t>
            </a:r>
          </a:p>
          <a:p>
            <a:pPr marL="411480" lvl="1" indent="-342900" algn="just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en-US" sz="2200" dirty="0" smtClean="0"/>
          </a:p>
          <a:p>
            <a:pPr marL="411480" lvl="1" indent="-342900" algn="just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IN" sz="2200" dirty="0" smtClean="0"/>
              <a:t>MATLAB image processing toolbox is used to extract features from cytology images.</a:t>
            </a:r>
          </a:p>
          <a:p>
            <a:pPr marL="411480" lvl="1" indent="-342900" algn="just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en-IN" sz="2200" dirty="0" smtClean="0"/>
          </a:p>
          <a:p>
            <a:pPr marL="411480" lvl="1" indent="-342900" algn="just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IN" sz="2400" dirty="0" smtClean="0"/>
              <a:t>The dominant features used for diagnosis are Nucleus to cytoplasm ratio, shape, and colour intensity along with nucleus area, perimeter and eccentricity .</a:t>
            </a:r>
          </a:p>
          <a:p>
            <a:pPr marL="411480" lvl="1" indent="-342900" algn="just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en-IN" sz="2400" dirty="0" smtClean="0"/>
          </a:p>
          <a:p>
            <a:pPr marL="411480" lvl="1" indent="-342900" algn="just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IN" sz="2400" dirty="0" smtClean="0"/>
              <a:t>The cytology cells were then successfully classified as non-cancerous, low- grade and high-grade cancer cells.</a:t>
            </a:r>
            <a:endParaRPr lang="en-US" sz="2400" dirty="0" smtClean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en-US" sz="3000" dirty="0" smtClean="0">
              <a:latin typeface="Open Sans Hebrew Bold"/>
            </a:endParaRP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29586" y="6492875"/>
            <a:ext cx="1000100" cy="365125"/>
          </a:xfrm>
        </p:spPr>
        <p:txBody>
          <a:bodyPr/>
          <a:lstStyle/>
          <a:p>
            <a:fld id="{E2FEDD90-5AE8-4440-BC2F-24CEE3C450E5}" type="slidenum">
              <a:rPr lang="en-IN" sz="1400" smtClean="0"/>
              <a:pPr/>
              <a:t>14</a:t>
            </a:fld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704088"/>
            <a:ext cx="8543956" cy="1143000"/>
          </a:xfrm>
        </p:spPr>
        <p:txBody>
          <a:bodyPr>
            <a:normAutofit/>
          </a:bodyPr>
          <a:lstStyle/>
          <a:p>
            <a:r>
              <a:rPr lang="en-US" sz="4200" b="1" dirty="0" smtClean="0"/>
              <a:t>FUNCTIONAL REQUIREMENTS </a:t>
            </a:r>
            <a:endParaRPr lang="en-IN" sz="4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71678"/>
            <a:ext cx="9001156" cy="4395798"/>
          </a:xfrm>
        </p:spPr>
        <p:txBody>
          <a:bodyPr>
            <a:normAutofit/>
          </a:bodyPr>
          <a:lstStyle/>
          <a:p>
            <a:pPr lvl="0" fontAlgn="base"/>
            <a:r>
              <a:rPr lang="en-US" sz="2200" b="1" dirty="0" smtClean="0"/>
              <a:t>Pathologist: </a:t>
            </a:r>
            <a:r>
              <a:rPr lang="en-US" sz="2200" dirty="0" smtClean="0"/>
              <a:t>Pathologist are the end users who uses the application to get their results consist of the image which shows whether the one is suffering from the cancer or not. </a:t>
            </a:r>
          </a:p>
          <a:p>
            <a:pPr lvl="0" fontAlgn="base"/>
            <a:endParaRPr lang="en-US" sz="2200" dirty="0" smtClean="0"/>
          </a:p>
          <a:p>
            <a:pPr lvl="0" fontAlgn="base"/>
            <a:r>
              <a:rPr lang="en-US" sz="2400" dirty="0" smtClean="0"/>
              <a:t>The proposed system should be able to diagnose and display the image in the BW </a:t>
            </a:r>
            <a:r>
              <a:rPr lang="en-US" sz="2400" dirty="0" err="1" smtClean="0"/>
              <a:t>colour</a:t>
            </a:r>
            <a:r>
              <a:rPr lang="en-US" sz="2400" dirty="0" smtClean="0"/>
              <a:t> space</a:t>
            </a:r>
          </a:p>
          <a:p>
            <a:pPr lvl="0" fontAlgn="base"/>
            <a:endParaRPr lang="en-US" sz="2400" dirty="0" smtClean="0"/>
          </a:p>
          <a:p>
            <a:pPr lvl="0" fontAlgn="base"/>
            <a:r>
              <a:rPr lang="en-US" sz="2400" dirty="0" smtClean="0"/>
              <a:t>It is helpful to detect the affected cells in the sample supplied</a:t>
            </a:r>
            <a:endParaRPr lang="en-IN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 smtClean="0"/>
              <a:t>NON-FUNCTIONAL REQUIREMENTS </a:t>
            </a:r>
            <a:endParaRPr lang="en-IN" sz="4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2071678"/>
            <a:ext cx="8786874" cy="4357718"/>
          </a:xfrm>
        </p:spPr>
        <p:txBody>
          <a:bodyPr>
            <a:normAutofit/>
          </a:bodyPr>
          <a:lstStyle/>
          <a:p>
            <a:pPr lvl="0" fontAlgn="base">
              <a:lnSpc>
                <a:spcPct val="150000"/>
              </a:lnSpc>
            </a:pPr>
            <a:r>
              <a:rPr lang="en-US" sz="2200" dirty="0" smtClean="0"/>
              <a:t>Availability</a:t>
            </a:r>
            <a:endParaRPr lang="en-IN" sz="2200" dirty="0" smtClean="0"/>
          </a:p>
          <a:p>
            <a:pPr lvl="0" fontAlgn="base">
              <a:lnSpc>
                <a:spcPct val="150000"/>
              </a:lnSpc>
            </a:pPr>
            <a:r>
              <a:rPr lang="en-US" sz="2200" dirty="0" smtClean="0"/>
              <a:t>Security</a:t>
            </a:r>
            <a:endParaRPr lang="en-IN" sz="2200" dirty="0" smtClean="0"/>
          </a:p>
          <a:p>
            <a:pPr lvl="0" fontAlgn="base">
              <a:lnSpc>
                <a:spcPct val="150000"/>
              </a:lnSpc>
            </a:pPr>
            <a:r>
              <a:rPr lang="en-US" sz="2200" dirty="0" smtClean="0"/>
              <a:t>Maintainability </a:t>
            </a:r>
            <a:endParaRPr lang="en-IN" sz="2200" dirty="0" smtClean="0"/>
          </a:p>
          <a:p>
            <a:pPr lvl="0" fontAlgn="base">
              <a:lnSpc>
                <a:spcPct val="150000"/>
              </a:lnSpc>
            </a:pPr>
            <a:r>
              <a:rPr lang="en-US" sz="2200" dirty="0" smtClean="0"/>
              <a:t>Reliability </a:t>
            </a:r>
            <a:endParaRPr lang="en-IN" sz="2200" dirty="0" smtClean="0"/>
          </a:p>
          <a:p>
            <a:pPr lvl="0" fontAlgn="base">
              <a:lnSpc>
                <a:spcPct val="150000"/>
              </a:lnSpc>
            </a:pPr>
            <a:r>
              <a:rPr lang="en-US" sz="2200" dirty="0" smtClean="0"/>
              <a:t>Scalability</a:t>
            </a:r>
          </a:p>
          <a:p>
            <a:pPr lvl="0" fontAlgn="base">
              <a:lnSpc>
                <a:spcPct val="150000"/>
              </a:lnSpc>
            </a:pPr>
            <a:r>
              <a:rPr lang="en-US" sz="2400" dirty="0" smtClean="0"/>
              <a:t>End user requirements</a:t>
            </a:r>
            <a:endParaRPr lang="en-IN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7422" y="2071678"/>
            <a:ext cx="7772400" cy="1362456"/>
          </a:xfrm>
        </p:spPr>
        <p:txBody>
          <a:bodyPr/>
          <a:lstStyle/>
          <a:p>
            <a:r>
              <a:rPr smtClean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</a:rPr>
              <a:t>DESIGN AND ANALYSIS</a:t>
            </a:r>
            <a:endParaRPr lang="en-IN" dirty="0" smtClean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401080" cy="6215082"/>
          </a:xfrm>
        </p:spPr>
        <p:txBody>
          <a:bodyPr/>
          <a:lstStyle/>
          <a:p>
            <a:pPr>
              <a:buNone/>
            </a:pPr>
            <a:endParaRPr lang="en-US" sz="2800" b="1" u="sng" dirty="0" smtClean="0"/>
          </a:p>
          <a:p>
            <a:pPr>
              <a:buNone/>
            </a:pPr>
            <a:endParaRPr lang="en-US" sz="2800" b="1" u="sng" dirty="0" smtClean="0"/>
          </a:p>
          <a:p>
            <a:pPr>
              <a:buNone/>
            </a:pPr>
            <a:endParaRPr lang="en-IN" sz="2800" dirty="0" smtClean="0"/>
          </a:p>
          <a:p>
            <a:pPr>
              <a:buNone/>
            </a:pPr>
            <a:endParaRPr lang="en-US" sz="2800" b="1" u="sng" dirty="0" smtClean="0"/>
          </a:p>
          <a:p>
            <a:pPr>
              <a:buNone/>
            </a:pPr>
            <a:r>
              <a:rPr lang="en-IN" sz="2500" dirty="0" smtClean="0"/>
              <a:t>       </a:t>
            </a:r>
          </a:p>
          <a:p>
            <a:pPr>
              <a:buNone/>
            </a:pPr>
            <a:endParaRPr lang="en-IN" sz="2500" dirty="0" smtClean="0"/>
          </a:p>
          <a:p>
            <a:pPr>
              <a:buNone/>
            </a:pPr>
            <a:endParaRPr lang="en-IN" sz="2500" dirty="0" smtClean="0"/>
          </a:p>
          <a:p>
            <a:pPr>
              <a:buNone/>
            </a:pPr>
            <a:endParaRPr lang="en-IN" sz="2500" dirty="0" smtClean="0"/>
          </a:p>
          <a:p>
            <a:pPr>
              <a:buNone/>
            </a:pPr>
            <a:endParaRPr lang="en-IN" sz="2500" dirty="0" smtClean="0"/>
          </a:p>
          <a:p>
            <a:pPr>
              <a:buNone/>
            </a:pPr>
            <a:endParaRPr lang="en-IN" sz="2500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US" sz="3200" b="1" u="sng" dirty="0" smtClean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429652" y="6492875"/>
            <a:ext cx="457200" cy="365125"/>
          </a:xfrm>
        </p:spPr>
        <p:txBody>
          <a:bodyPr/>
          <a:lstStyle/>
          <a:p>
            <a:fld id="{E2FEDD90-5AE8-4440-BC2F-24CEE3C450E5}" type="slidenum">
              <a:rPr lang="en-IN" sz="1400" smtClean="0"/>
              <a:pPr/>
              <a:t>18</a:t>
            </a:fld>
            <a:endParaRPr lang="en-IN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1285852" y="2071678"/>
            <a:ext cx="1071570" cy="5715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285852" y="2143116"/>
            <a:ext cx="10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INPUT</a:t>
            </a:r>
            <a:endParaRPr lang="en-IN" dirty="0" smtClean="0"/>
          </a:p>
          <a:p>
            <a:pPr algn="ctr"/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3286116" y="2071678"/>
            <a:ext cx="1357322" cy="5715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  <a:p>
            <a:pPr algn="ctr"/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5500694" y="2143116"/>
            <a:ext cx="1285884" cy="5715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  <a:p>
            <a:pPr algn="ctr"/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5572132" y="3571876"/>
            <a:ext cx="1357322" cy="5715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  <a:p>
            <a:pPr algn="ctr"/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3286116" y="3500438"/>
            <a:ext cx="1500198" cy="64294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  <a:p>
            <a:pPr algn="ctr"/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1285852" y="3571876"/>
            <a:ext cx="1285884" cy="64294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  <a:p>
            <a:pPr algn="ctr"/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1214414" y="4857760"/>
            <a:ext cx="1500198" cy="57150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  <a:p>
            <a:pPr algn="ctr"/>
            <a:endParaRPr lang="en-IN" dirty="0"/>
          </a:p>
        </p:txBody>
      </p:sp>
      <p:sp>
        <p:nvSpPr>
          <p:cNvPr id="13" name="Right Arrow 12"/>
          <p:cNvSpPr/>
          <p:nvPr/>
        </p:nvSpPr>
        <p:spPr>
          <a:xfrm>
            <a:off x="2643174" y="2214554"/>
            <a:ext cx="428628" cy="21431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Arrow 13"/>
          <p:cNvSpPr/>
          <p:nvPr/>
        </p:nvSpPr>
        <p:spPr>
          <a:xfrm>
            <a:off x="4786314" y="2285992"/>
            <a:ext cx="428628" cy="21431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Arrow 14"/>
          <p:cNvSpPr/>
          <p:nvPr/>
        </p:nvSpPr>
        <p:spPr>
          <a:xfrm rot="5400000">
            <a:off x="6036479" y="3036091"/>
            <a:ext cx="428628" cy="21431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Arrow 16"/>
          <p:cNvSpPr/>
          <p:nvPr/>
        </p:nvSpPr>
        <p:spPr>
          <a:xfrm rot="10800000">
            <a:off x="5000628" y="3643314"/>
            <a:ext cx="428628" cy="21431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Arrow 17"/>
          <p:cNvSpPr/>
          <p:nvPr/>
        </p:nvSpPr>
        <p:spPr>
          <a:xfrm rot="10800000">
            <a:off x="2643174" y="3714752"/>
            <a:ext cx="428628" cy="21431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ight Arrow 18"/>
          <p:cNvSpPr/>
          <p:nvPr/>
        </p:nvSpPr>
        <p:spPr>
          <a:xfrm rot="5400000">
            <a:off x="1714480" y="4357694"/>
            <a:ext cx="357190" cy="21431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3286116" y="2000240"/>
            <a:ext cx="1428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GRAY SCALE</a:t>
            </a:r>
          </a:p>
          <a:p>
            <a:r>
              <a:rPr lang="en-US" sz="1400" b="1" dirty="0" smtClean="0"/>
              <a:t>CONVERSION</a:t>
            </a:r>
            <a:endParaRPr lang="en-IN" sz="1400" dirty="0" smtClean="0"/>
          </a:p>
          <a:p>
            <a:endParaRPr lang="en-IN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500694" y="2071678"/>
            <a:ext cx="1643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</a:t>
            </a:r>
            <a:r>
              <a:rPr lang="en-US" sz="1400" b="1" dirty="0" smtClean="0"/>
              <a:t>GAUSSIAN </a:t>
            </a:r>
            <a:endParaRPr lang="en-IN" sz="1400" dirty="0" smtClean="0"/>
          </a:p>
          <a:p>
            <a:endParaRPr lang="en-IN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786446" y="2428868"/>
            <a:ext cx="10715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FILTER</a:t>
            </a:r>
            <a:endParaRPr lang="en-IN" sz="1400" dirty="0" smtClean="0"/>
          </a:p>
          <a:p>
            <a:endParaRPr lang="en-IN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5572132" y="3571876"/>
            <a:ext cx="1571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CANNY EDGE DETECTION</a:t>
            </a:r>
            <a:endParaRPr lang="en-IN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3286116" y="3571876"/>
            <a:ext cx="171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BRIDGE AND HOLE FILLING</a:t>
            </a:r>
            <a:endParaRPr lang="en-IN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357290" y="3571876"/>
            <a:ext cx="12858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GROUPING AFFECTED CELLS</a:t>
            </a:r>
            <a:endParaRPr lang="en-IN" sz="1300" dirty="0"/>
          </a:p>
          <a:p>
            <a:endParaRPr lang="en-IN" sz="1300" dirty="0"/>
          </a:p>
        </p:txBody>
      </p:sp>
      <p:sp>
        <p:nvSpPr>
          <p:cNvPr id="33" name="TextBox 32"/>
          <p:cNvSpPr txBox="1"/>
          <p:nvPr/>
        </p:nvSpPr>
        <p:spPr>
          <a:xfrm>
            <a:off x="1000100" y="4857760"/>
            <a:ext cx="19288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DETECTION OF CANCER CELLS</a:t>
            </a:r>
            <a:endParaRPr lang="en-IN" sz="1400" dirty="0"/>
          </a:p>
          <a:p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214282" y="571480"/>
            <a:ext cx="8286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SYSTEM ARCHITECTURE </a:t>
            </a:r>
            <a:endParaRPr lang="en-IN" sz="4200" b="1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2908" y="7143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     </a:t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14414" y="64291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5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0" y="2000240"/>
            <a:ext cx="9144000" cy="50720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I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GREY-SCALE CONVESRION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biological RGB cell image (bitmap image) is converted into grey-scale image.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this step 3D image is converted into 2D image. </a:t>
            </a: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pre-processing technique is applied to grey-scale image to improve the quality of image.</a:t>
            </a: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C:\Users\Lenovo\Pictures\Screenshots\Screenshot (744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40" y="3286124"/>
            <a:ext cx="1628769" cy="130426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0" y="857232"/>
            <a:ext cx="4929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METHODOLOGY</a:t>
            </a:r>
            <a:endParaRPr lang="en-IN" sz="42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229600" cy="1143000"/>
          </a:xfrm>
        </p:spPr>
        <p:txBody>
          <a:bodyPr>
            <a:normAutofit/>
          </a:bodyPr>
          <a:lstStyle/>
          <a:p>
            <a:r>
              <a:rPr lang="en-IN" sz="4200" b="1" dirty="0" smtClean="0"/>
              <a:t> CONTENTS</a:t>
            </a:r>
            <a:endParaRPr lang="en-IN" sz="4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714488"/>
            <a:ext cx="8229600" cy="43891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400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/>
              <a:t>Literature Survey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/>
              <a:t>System Analysis and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User Interface (UI) Design </a:t>
            </a:r>
            <a:endParaRPr lang="en-I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2400" dirty="0" smtClean="0"/>
              <a:t>System Implementation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IN" sz="2400" dirty="0" smtClean="0"/>
              <a:t> Conclusion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IN" sz="2400" dirty="0" smtClean="0"/>
              <a:t> Future Enhancement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IN" sz="2400" dirty="0" smtClean="0"/>
              <a:t>Reference</a:t>
            </a: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z="1400" b="1" smtClean="0"/>
              <a:pPr/>
              <a:t>2</a:t>
            </a:fld>
            <a:endParaRPr lang="en-IN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4282" y="100010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j-ea"/>
                <a:cs typeface="+mj-cs"/>
              </a:rPr>
              <a:t>GAUSSIAN FILTER </a:t>
            </a:r>
            <a:endParaRPr kumimoji="0" lang="en-IN" sz="2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4282" y="1785926"/>
            <a:ext cx="8929718" cy="5072074"/>
          </a:xfrm>
          <a:prstGeom prst="rect">
            <a:avLst/>
          </a:prstGeom>
        </p:spPr>
        <p:txBody>
          <a:bodyPr/>
          <a:lstStyle/>
          <a:p>
            <a:pPr marL="274320" indent="-274320" algn="just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image processing, a Gaussian Filter is the result of blurring an image by a Gaussian  Function.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Gaussian  filters  are generally isotropic.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Gaussian Filter  basically applied to reduce image noise  and to eliminate the useless information in image.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image can be filtered by an isotropic Gaussian filter by specifying a scalar value for sigma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Screenshot (74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826" y="2428868"/>
            <a:ext cx="1621098" cy="11669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2844" y="1428736"/>
            <a:ext cx="8329642" cy="796086"/>
          </a:xfrm>
          <a:prstGeom prst="rect">
            <a:avLst/>
          </a:prstGeom>
        </p:spPr>
        <p:txBody>
          <a:bodyPr>
            <a:normAutofit fontScale="5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ea typeface="+mj-ea"/>
                <a:cs typeface="+mj-cs"/>
              </a:rPr>
              <a:t>GROUPING AFFECTED CELLS </a:t>
            </a:r>
            <a:r>
              <a:rPr kumimoji="0" lang="en-IN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IN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IN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2214554"/>
            <a:ext cx="8929718" cy="43891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Adaptive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thresholding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an image segmentation algorithm that appears quite resistant to varying lighting conditions.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most basic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thresholding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method is to choose a fixed threshold value and compare each pixel to that value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maximum intensity values of smoothen image is considered as background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22</a:t>
            </a:fld>
            <a:endParaRPr lang="en-IN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14282" y="92867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CANNY EDGE DETECTION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1785926"/>
            <a:ext cx="9144000" cy="4538674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Canny Edge function is used find edges in intensity image.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function looks for places in the image where the intensity changes rapidly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Canny edge technique is used to extract the abrupt changes of affected cells and non- affected cells.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technique helps us to make the difference between affected and non affected cells.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I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 smtClean="0"/>
              <a:t>DATA COLLECTION </a:t>
            </a:r>
            <a:endParaRPr lang="en-IN" sz="4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23</a:t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214282" y="2357430"/>
            <a:ext cx="864399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/>
              <a:t>It is the  database of single pap-smear cells pictures.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Each cell image is manually classified into the 7 different types of cells.</a:t>
            </a:r>
          </a:p>
          <a:p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If the validation is negative the image is discarded. 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24</a:t>
            </a:fld>
            <a:endParaRPr lang="en-IN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14282" y="17144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NORMAL CELLS :</a:t>
            </a:r>
            <a:endParaRPr kumimoji="0" lang="en-IN" sz="3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2714620"/>
            <a:ext cx="9144000" cy="4643446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SUPERFICIAL SQUAMOUS CELL </a:t>
            </a:r>
            <a:endParaRPr kumimoji="0" lang="en-I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CELL SIZE : Large</a:t>
            </a:r>
          </a:p>
          <a:p>
            <a:pPr marL="640080" marR="0" lvl="1" indent="-246888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CELL SHAPE : Flat / Oval</a:t>
            </a:r>
          </a:p>
          <a:p>
            <a:pPr marL="640080" marR="0" lvl="1" indent="-246888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NUCLEUS : Very small</a:t>
            </a:r>
          </a:p>
          <a:p>
            <a:pPr marL="640080" marR="0" lvl="1" indent="-246888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CYTOPLASM : Bright , Sharply demarcated ,Stains Red</a:t>
            </a: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429256" y="3571876"/>
            <a:ext cx="2428892" cy="1357322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7572396" y="6286520"/>
            <a:ext cx="1214446" cy="571480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2AED99-7FB4-404E-8A97-64753DCE42EC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000108"/>
            <a:ext cx="7429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The distribution of the data set are as follows</a:t>
            </a:r>
            <a:r>
              <a:rPr lang="en-US" dirty="0" smtClean="0"/>
              <a:t>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25</a:t>
            </a:fld>
            <a:endParaRPr lang="en-IN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142876" y="1857364"/>
            <a:ext cx="9144000" cy="457203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INTERMEDIATE SQUAMOUS CELL </a:t>
            </a:r>
            <a:endParaRPr kumimoji="0" lang="en-IN" sz="2800" b="1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CELL SIZE : Large</a:t>
            </a:r>
          </a:p>
          <a:p>
            <a:pPr marL="640080" marR="0" lvl="1" indent="-246888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CELL SHAPE : Round</a:t>
            </a:r>
          </a:p>
          <a:p>
            <a:pPr marL="640080" marR="0" lvl="1" indent="-246888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NUCLEUS : Large</a:t>
            </a:r>
          </a:p>
          <a:p>
            <a:pPr marL="640080" marR="0" lvl="1" indent="-246888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CYTOPLASM :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Light blue/Blue-Green</a:t>
            </a:r>
            <a:endParaRPr kumimoji="0" lang="en-I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429256" y="2500306"/>
            <a:ext cx="2428892" cy="142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26</a:t>
            </a:fld>
            <a:endParaRPr lang="en-IN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0" y="1571612"/>
            <a:ext cx="9144000" cy="4572032"/>
          </a:xfrm>
          <a:prstGeom prst="rect">
            <a:avLst/>
          </a:prstGeom>
        </p:spPr>
        <p:txBody>
          <a:bodyPr/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IN" sz="2800" b="1" dirty="0" smtClean="0">
                <a:solidFill>
                  <a:schemeClr val="tx2"/>
                </a:solidFill>
              </a:rPr>
              <a:t>COLUMNAR </a:t>
            </a:r>
            <a:r>
              <a:rPr lang="en-US" sz="2800" b="1" dirty="0" smtClean="0">
                <a:solidFill>
                  <a:schemeClr val="tx2"/>
                </a:solidFill>
              </a:rPr>
              <a:t>EPITHELIAL CELLS </a:t>
            </a:r>
            <a:endParaRPr kumimoji="0" lang="en-I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CELL SIZE : Large</a:t>
            </a:r>
          </a:p>
          <a:p>
            <a:pPr marL="640080" marR="0" lvl="1" indent="-246888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CELL SHAPE : Column</a:t>
            </a:r>
            <a:r>
              <a:rPr kumimoji="0" lang="en-IN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Like</a:t>
            </a: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NUCLEUS : Large</a:t>
            </a:r>
          </a:p>
          <a:p>
            <a:pPr marL="640080" lvl="1" indent="-246888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CYTOPLASM : </a:t>
            </a:r>
            <a:r>
              <a:rPr lang="en-US" sz="2200" dirty="0" smtClean="0"/>
              <a:t>Distributed Chromatin, Stain more Dark Blue </a:t>
            </a: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643570" y="2357430"/>
            <a:ext cx="2571768" cy="1357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27</a:t>
            </a:fld>
            <a:endParaRPr lang="en-IN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857232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ABNORMAL CELLS :</a:t>
            </a:r>
            <a:endParaRPr kumimoji="0" lang="en-IN" sz="3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2000240"/>
            <a:ext cx="9144000" cy="4572032"/>
          </a:xfrm>
          <a:prstGeom prst="rect">
            <a:avLst/>
          </a:prstGeom>
        </p:spPr>
        <p:txBody>
          <a:bodyPr/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MILD</a:t>
            </a:r>
            <a:r>
              <a:rPr kumimoji="0" lang="en-IN" sz="28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</a:rPr>
              <a:t>DYSPLASIA </a:t>
            </a:r>
            <a:endParaRPr kumimoji="0" lang="en-IN" sz="2800" b="1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CELL SIZE : Very Large</a:t>
            </a:r>
          </a:p>
          <a:p>
            <a:pPr marL="640080" marR="0" lvl="1" indent="-246888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NUCLEUS : Large/Light</a:t>
            </a:r>
          </a:p>
          <a:p>
            <a:pPr marL="640080" lvl="1" indent="-246888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CYTOPLASM :</a:t>
            </a:r>
            <a:r>
              <a:rPr lang="en-US" sz="2200" dirty="0" smtClean="0"/>
              <a:t> Light, Generous and See-through</a:t>
            </a:r>
          </a:p>
          <a:p>
            <a:pPr marL="640080" lvl="1" indent="-246888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200" dirty="0" smtClean="0"/>
              <a:t>N/C RATIO : Medium</a:t>
            </a:r>
            <a:endParaRPr kumimoji="0" lang="en-US" sz="22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000628" y="2143116"/>
            <a:ext cx="2500330" cy="142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28</a:t>
            </a:fld>
            <a:endParaRPr lang="en-IN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0" y="2000240"/>
            <a:ext cx="9144000" cy="4572032"/>
          </a:xfrm>
          <a:prstGeom prst="rect">
            <a:avLst/>
          </a:prstGeom>
        </p:spPr>
        <p:txBody>
          <a:bodyPr/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MORDARATE</a:t>
            </a:r>
            <a:r>
              <a:rPr kumimoji="0" lang="en-IN" sz="28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</a:rPr>
              <a:t>DYSPLASIA </a:t>
            </a:r>
            <a:endParaRPr kumimoji="0" lang="en-IN" sz="2800" b="1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CELL SIZE : Very Large</a:t>
            </a:r>
          </a:p>
          <a:p>
            <a:pPr marL="640080" marR="0" lvl="1" indent="-246888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NUCLEUS : </a:t>
            </a:r>
            <a:r>
              <a:rPr lang="en-IN" sz="2200" dirty="0" smtClean="0"/>
              <a:t>Large/Dark</a:t>
            </a: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lvl="1" indent="-246888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CYTOPLASM :Dark</a:t>
            </a:r>
            <a:endParaRPr lang="en-US" sz="2200" dirty="0" smtClean="0"/>
          </a:p>
          <a:p>
            <a:pPr marL="640080" lvl="1" indent="-246888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200" dirty="0" smtClean="0"/>
              <a:t>N/C RATIO : Large </a:t>
            </a:r>
            <a:endParaRPr kumimoji="0" lang="en-US" sz="22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2786058"/>
            <a:ext cx="2590794" cy="1560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29</a:t>
            </a:fld>
            <a:endParaRPr lang="en-I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2000240"/>
            <a:ext cx="9144000" cy="4572032"/>
          </a:xfrm>
          <a:prstGeom prst="rect">
            <a:avLst/>
          </a:prstGeom>
        </p:spPr>
        <p:txBody>
          <a:bodyPr/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IN" sz="2800" b="1" dirty="0" smtClean="0">
                <a:solidFill>
                  <a:schemeClr val="tx2"/>
                </a:solidFill>
              </a:rPr>
              <a:t>SERVER</a:t>
            </a:r>
            <a:r>
              <a:rPr kumimoji="0" lang="en-IN" sz="28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</a:rPr>
              <a:t>DYSPLASIA </a:t>
            </a:r>
            <a:endParaRPr kumimoji="0" lang="en-IN" sz="2800" b="1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CELL SIZE : Very Large</a:t>
            </a:r>
          </a:p>
          <a:p>
            <a:pPr marL="640080" marR="0" lvl="1" indent="-246888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NUCLEUS : </a:t>
            </a:r>
            <a:r>
              <a:rPr lang="en-IN" sz="2200" dirty="0" smtClean="0"/>
              <a:t>Large/Dark/Deform</a:t>
            </a: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lvl="1" indent="-246888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CYTOPLASM :Dark</a:t>
            </a:r>
            <a:endParaRPr lang="en-US" sz="2200" dirty="0" smtClean="0"/>
          </a:p>
          <a:p>
            <a:pPr marL="640080" lvl="1" indent="-246888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200" dirty="0" smtClean="0"/>
              <a:t>N/C RATIO : Very Large </a:t>
            </a:r>
            <a:endParaRPr kumimoji="0" lang="en-US" sz="22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2643182"/>
            <a:ext cx="2500330" cy="168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30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6357950" y="2714620"/>
            <a:ext cx="1643074" cy="10001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2000240"/>
            <a:ext cx="9144000" cy="4572032"/>
          </a:xfrm>
          <a:prstGeom prst="rect">
            <a:avLst/>
          </a:prstGeom>
        </p:spPr>
        <p:txBody>
          <a:bodyPr/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800" b="1" dirty="0" smtClean="0">
                <a:solidFill>
                  <a:schemeClr val="tx2"/>
                </a:solidFill>
              </a:rPr>
              <a:t>CARCINOMA IN SITU</a:t>
            </a:r>
            <a:endParaRPr kumimoji="0" lang="en-IN" sz="2800" b="1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CELL SIZE : Large</a:t>
            </a:r>
          </a:p>
          <a:p>
            <a:pPr marL="640080" lvl="1" indent="-246888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IN" sz="2200" dirty="0" smtClean="0"/>
              <a:t>CYTOPLASM :</a:t>
            </a:r>
            <a:r>
              <a:rPr lang="en-US" sz="2200" dirty="0" smtClean="0"/>
              <a:t> Sparse and Basophilic</a:t>
            </a: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lvl="1" indent="-246888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IN" sz="2200" dirty="0" smtClean="0"/>
              <a:t>NUCLEUS : </a:t>
            </a:r>
            <a:r>
              <a:rPr lang="en-US" sz="2200" dirty="0" smtClean="0"/>
              <a:t>about 3-5 times large than normal nuclei </a:t>
            </a:r>
            <a:endParaRPr kumimoji="0" lang="en-I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lvl="1" indent="-246888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200" dirty="0" smtClean="0"/>
              <a:t>N/C RATIO : Very Large </a:t>
            </a:r>
            <a:endParaRPr kumimoji="0" lang="en-US" sz="22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357950" y="2714620"/>
            <a:ext cx="1643074" cy="1000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857496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INTERFACE (UI) DESIGN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32</a:t>
            </a:fld>
            <a:endParaRPr lang="en-IN"/>
          </a:p>
        </p:txBody>
      </p:sp>
      <p:pic>
        <p:nvPicPr>
          <p:cNvPr id="3" name="Picture 2" descr="Screenshot (73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500174"/>
            <a:ext cx="8001056" cy="4287535"/>
          </a:xfrm>
          <a:prstGeom prst="rect">
            <a:avLst/>
          </a:prstGeom>
        </p:spPr>
      </p:pic>
      <p:sp>
        <p:nvSpPr>
          <p:cNvPr id="4" name="Title 3"/>
          <p:cNvSpPr txBox="1">
            <a:spLocks/>
          </p:cNvSpPr>
          <p:nvPr/>
        </p:nvSpPr>
        <p:spPr>
          <a:xfrm>
            <a:off x="285688" y="5715000"/>
            <a:ext cx="8858312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GUI OF THE DETECTION OF CERVICAL CANCER</a:t>
            </a:r>
            <a:endParaRPr kumimoji="0" lang="en-IN" sz="36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1358084" y="1642256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 flipH="1" flipV="1">
            <a:off x="7144562" y="1642256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3929852" y="149938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57290" y="71435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AXES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357554" y="714356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STATIC TEXT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643702" y="642918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PUSH BUTTON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33</a:t>
            </a:fld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0" y="1214422"/>
            <a:ext cx="9144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200" u="sng" dirty="0" smtClean="0">
                <a:latin typeface="Times New Roman" pitchFamily="18" charset="0"/>
                <a:cs typeface="Times New Roman" pitchFamily="18" charset="0"/>
              </a:rPr>
              <a:t>AXES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: Axes are the display section of the report from the processed image obtained from the image that was provided as an input..</a:t>
            </a:r>
            <a:r>
              <a:rPr lang="en-IN" sz="2200" dirty="0" smtClean="0"/>
              <a:t/>
            </a:r>
            <a:br>
              <a:rPr lang="en-IN" sz="2200" dirty="0" smtClean="0"/>
            </a:b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200" u="sng" dirty="0" smtClean="0">
                <a:latin typeface="Times New Roman" pitchFamily="18" charset="0"/>
                <a:cs typeface="Times New Roman" pitchFamily="18" charset="0"/>
              </a:rPr>
              <a:t>STATIC TEXT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: Static text is the header of the analysis and gives the title of the analysis being provided by the axes.</a:t>
            </a:r>
          </a:p>
          <a:p>
            <a:pPr algn="just"/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200" u="sng" dirty="0" smtClean="0">
                <a:latin typeface="Times New Roman" pitchFamily="18" charset="0"/>
                <a:cs typeface="Times New Roman" pitchFamily="18" charset="0"/>
              </a:rPr>
              <a:t>PUSH BUTTON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: Push button is the interactive components of the GUI. The operations to be performed using the GUI is accomplished using the Push Buttons</a:t>
            </a:r>
          </a:p>
          <a:p>
            <a:pPr algn="just"/>
            <a:endParaRPr lang="en-IN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IN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642918"/>
            <a:ext cx="8305800" cy="1143000"/>
          </a:xfrm>
        </p:spPr>
        <p:txBody>
          <a:bodyPr>
            <a:normAutofit/>
          </a:bodyPr>
          <a:lstStyle/>
          <a:p>
            <a:r>
              <a:rPr lang="en-IN" sz="4200" b="1" dirty="0" smtClean="0"/>
              <a:t>USER INTERFACE</a:t>
            </a:r>
            <a:endParaRPr lang="en-IN" sz="4200" b="1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928802"/>
            <a:ext cx="9144000" cy="4677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229600" cy="1143000"/>
          </a:xfrm>
        </p:spPr>
        <p:txBody>
          <a:bodyPr>
            <a:normAutofit/>
          </a:bodyPr>
          <a:lstStyle/>
          <a:p>
            <a:r>
              <a:rPr lang="en-US" sz="4200" b="1" dirty="0" smtClean="0"/>
              <a:t>UPLOADING AN IMAGE </a:t>
            </a:r>
            <a:endParaRPr lang="en-IN" sz="4200" b="1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28596" y="1928802"/>
            <a:ext cx="8429684" cy="4143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300" b="1" dirty="0" smtClean="0"/>
              <a:t>GREYSCALE CONVERSION</a:t>
            </a:r>
            <a:endParaRPr lang="en-IN" sz="4300" b="1" dirty="0"/>
          </a:p>
        </p:txBody>
      </p:sp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214282" y="1928802"/>
            <a:ext cx="8715436" cy="4429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b="1" dirty="0" smtClean="0"/>
              <a:t>GAUSSAIN FILTER</a:t>
            </a:r>
            <a:endParaRPr lang="en-IN" sz="4200" b="1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85720" y="2194560"/>
            <a:ext cx="8643998" cy="38776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07154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700" b="1" dirty="0" smtClean="0"/>
              <a:t>GROUPING AFFECTED CELLS 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71472" y="1714488"/>
            <a:ext cx="8001056" cy="4643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4348" y="1500174"/>
            <a:ext cx="7972452" cy="5143536"/>
          </a:xfrm>
        </p:spPr>
        <p:txBody>
          <a:bodyPr>
            <a:normAutofit lnSpcReduction="10000"/>
          </a:bodyPr>
          <a:lstStyle/>
          <a:p>
            <a:pPr marL="411480" lvl="1" indent="-342900" algn="just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sz="2200" dirty="0" smtClean="0"/>
              <a:t>Cancer starts when cells in the body begin to grow out of control. </a:t>
            </a:r>
          </a:p>
          <a:p>
            <a:pPr marL="411480" lvl="1" indent="-342900" algn="just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en-US" sz="2200" dirty="0" smtClean="0"/>
          </a:p>
          <a:p>
            <a:pPr marL="411480" lvl="1" indent="-342900" algn="just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sz="2200" dirty="0" smtClean="0"/>
              <a:t>And can spread to  other  areas of the body.</a:t>
            </a:r>
          </a:p>
          <a:p>
            <a:pPr marL="411480" lvl="1" indent="-342900" algn="just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en-US" sz="2200" dirty="0" smtClean="0"/>
          </a:p>
          <a:p>
            <a:pPr marL="411480" lvl="1" indent="-342900" algn="just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sz="2200" dirty="0" smtClean="0"/>
              <a:t>Cervical cancer in women is one of the most common cancers worldwide .</a:t>
            </a:r>
          </a:p>
          <a:p>
            <a:pPr marL="411480" lvl="1" indent="-342900" algn="just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en-US" sz="2200" dirty="0" smtClean="0"/>
          </a:p>
          <a:p>
            <a:pPr marL="411480" lvl="1" indent="-342900" algn="just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sz="2200" dirty="0" smtClean="0"/>
              <a:t>Moderately aged ladies between the ages of 40-55 years are for the most part influenced by this malignancy. </a:t>
            </a:r>
          </a:p>
          <a:p>
            <a:pPr marL="411480" lvl="1" indent="-342900" algn="just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endParaRPr lang="en-US" sz="2200" dirty="0" smtClean="0"/>
          </a:p>
          <a:p>
            <a:pPr marL="411480" lvl="1" indent="-342900" algn="just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sz="2200" dirty="0" smtClean="0"/>
              <a:t>Consistently cervical is analyzed in around 500,000 ladies comprehensively and is in charge of in excess of 280,000 deaths yearly.</a:t>
            </a:r>
          </a:p>
          <a:p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29652" y="6492875"/>
            <a:ext cx="457200" cy="365125"/>
          </a:xfrm>
        </p:spPr>
        <p:txBody>
          <a:bodyPr/>
          <a:lstStyle/>
          <a:p>
            <a:fld id="{E2FEDD90-5AE8-4440-BC2F-24CEE3C450E5}" type="slidenum">
              <a:rPr lang="en-IN" sz="1400" smtClean="0"/>
              <a:pPr/>
              <a:t>4</a:t>
            </a:fld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 smtClean="0"/>
              <a:t>CANNY EDGE TECHNIQUE</a:t>
            </a:r>
            <a:endParaRPr lang="en-IN" sz="4200" b="1" dirty="0" smtClean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5720" y="2071678"/>
            <a:ext cx="8286808" cy="42148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b="1" dirty="0" smtClean="0"/>
              <a:t>EXTRACTION OF HOLES</a:t>
            </a:r>
            <a:endParaRPr lang="en-IN" sz="4200" b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41</a:t>
            </a:fld>
            <a:endParaRPr lang="en-IN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4282" y="1857364"/>
            <a:ext cx="8786842" cy="428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000108"/>
            <a:ext cx="8929718" cy="1010400"/>
          </a:xfrm>
        </p:spPr>
        <p:txBody>
          <a:bodyPr>
            <a:normAutofit fontScale="90000"/>
          </a:bodyPr>
          <a:lstStyle/>
          <a:p>
            <a:r>
              <a:rPr lang="en-IN" sz="4700" b="1" dirty="0" smtClean="0"/>
              <a:t>FUTURE ENHANCEMENT:</a:t>
            </a:r>
            <a:r>
              <a:rPr lang="en-IN" sz="4000" b="1" u="sng" dirty="0" smtClean="0">
                <a:solidFill>
                  <a:schemeClr val="accent1"/>
                </a:solidFill>
              </a:rPr>
              <a:t/>
            </a:r>
            <a:br>
              <a:rPr lang="en-IN" sz="4000" b="1" u="sng" dirty="0" smtClean="0">
                <a:solidFill>
                  <a:schemeClr val="accent1"/>
                </a:solidFill>
              </a:rPr>
            </a:br>
            <a:endParaRPr lang="en-IN" sz="4000" b="1" u="sng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42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42844" y="1785926"/>
            <a:ext cx="91440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  <a:buFont typeface="Wingdings" pitchFamily="2" charset="2"/>
              <a:buChar char="§"/>
            </a:pPr>
            <a:r>
              <a:rPr lang="en-IN" sz="2200" dirty="0" smtClean="0"/>
              <a:t>In future this system can provide other Cancer like Blood Cancer , Lung Cancer.  </a:t>
            </a:r>
          </a:p>
          <a:p>
            <a:endParaRPr lang="en-IN" sz="2200" dirty="0" smtClean="0"/>
          </a:p>
          <a:p>
            <a:endParaRPr lang="en-IN" sz="2200" dirty="0" smtClean="0"/>
          </a:p>
          <a:p>
            <a:pPr>
              <a:buClr>
                <a:schemeClr val="accent2"/>
              </a:buClr>
              <a:buFont typeface="Wingdings" pitchFamily="2" charset="2"/>
              <a:buChar char="§"/>
            </a:pPr>
            <a:r>
              <a:rPr lang="en-IN" sz="2200" dirty="0" smtClean="0"/>
              <a:t>Our future work includes classifying the cancerous cells further as low grade and high grade cells. </a:t>
            </a:r>
          </a:p>
          <a:p>
            <a:pPr>
              <a:buFont typeface="Wingdings" pitchFamily="2" charset="2"/>
              <a:buChar char="§"/>
            </a:pPr>
            <a:endParaRPr lang="en-IN" sz="2200" dirty="0" smtClean="0"/>
          </a:p>
          <a:p>
            <a:pPr>
              <a:buFont typeface="Wingdings" pitchFamily="2" charset="2"/>
              <a:buChar char="§"/>
            </a:pPr>
            <a:endParaRPr lang="en-IN" sz="2200" dirty="0" smtClean="0"/>
          </a:p>
          <a:p>
            <a:pPr>
              <a:buFont typeface="Wingdings" pitchFamily="2" charset="2"/>
              <a:buChar char="§"/>
            </a:pPr>
            <a:endParaRPr lang="en-IN" sz="2200" dirty="0" smtClean="0"/>
          </a:p>
          <a:p>
            <a:pPr>
              <a:buClr>
                <a:schemeClr val="accent2"/>
              </a:buClr>
              <a:buFont typeface="Wingdings" pitchFamily="2" charset="2"/>
              <a:buChar char="§"/>
            </a:pPr>
            <a:r>
              <a:rPr lang="en-IN" sz="2200" dirty="0" smtClean="0"/>
              <a:t>This system is designed for Cervical Cancer detection to provide accurate stage of cancer.</a:t>
            </a:r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2844" y="857232"/>
            <a:ext cx="9001156" cy="6355560"/>
          </a:xfrm>
        </p:spPr>
        <p:txBody>
          <a:bodyPr>
            <a:normAutofit/>
          </a:bodyPr>
          <a:lstStyle/>
          <a:p>
            <a:pPr>
              <a:buSzPct val="60000"/>
              <a:buNone/>
            </a:pPr>
            <a:r>
              <a:rPr lang="en-US" b="1" dirty="0" smtClean="0"/>
              <a:t> </a:t>
            </a:r>
            <a:r>
              <a:rPr lang="en-US" sz="4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CONCLUSION:</a:t>
            </a:r>
          </a:p>
          <a:p>
            <a:pPr>
              <a:buSzPct val="60000"/>
              <a:buNone/>
            </a:pPr>
            <a:endParaRPr lang="en-US" sz="3600" b="1" u="sng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just">
              <a:buSzPct val="60000"/>
              <a:buFont typeface="Wingdings" pitchFamily="2" charset="2"/>
              <a:buChar char="§"/>
            </a:pPr>
            <a:r>
              <a:rPr lang="en-IN" sz="2200" dirty="0" smtClean="0"/>
              <a:t>The manually screened technique suffers from high fake price due to human errors.</a:t>
            </a:r>
          </a:p>
          <a:p>
            <a:pPr algn="just">
              <a:buSzPct val="60000"/>
              <a:buNone/>
            </a:pPr>
            <a:endParaRPr lang="en-IN" sz="2200" dirty="0" smtClean="0"/>
          </a:p>
          <a:p>
            <a:pPr algn="just">
              <a:buSzPct val="60000"/>
              <a:buFont typeface="Wingdings" pitchFamily="2" charset="2"/>
              <a:buChar char="§"/>
            </a:pPr>
            <a:r>
              <a:rPr lang="en-IN" sz="2200" dirty="0" smtClean="0"/>
              <a:t>A method is achieved for the automated detection of cervical cancer using image processing techniques .</a:t>
            </a:r>
          </a:p>
          <a:p>
            <a:pPr algn="just">
              <a:buSzPct val="60000"/>
              <a:buFont typeface="Wingdings" pitchFamily="2" charset="2"/>
              <a:buChar char="§"/>
            </a:pPr>
            <a:endParaRPr lang="en-IN" sz="2200" dirty="0" smtClean="0"/>
          </a:p>
          <a:p>
            <a:pPr algn="just">
              <a:buSzPct val="60000"/>
              <a:buFont typeface="Wingdings" pitchFamily="2" charset="2"/>
              <a:buChar char="§"/>
            </a:pPr>
            <a:endParaRPr lang="en-IN" sz="2200" dirty="0" smtClean="0"/>
          </a:p>
          <a:p>
            <a:pPr algn="just">
              <a:buSzPct val="60000"/>
              <a:buFont typeface="Wingdings" pitchFamily="2" charset="2"/>
              <a:buChar char="§"/>
            </a:pPr>
            <a:r>
              <a:rPr lang="en-IN" sz="2200" dirty="0" smtClean="0"/>
              <a:t>Automated techniques are done to supply correct outcomes and to make powerful classification of normal and abnormal cells.</a:t>
            </a:r>
          </a:p>
          <a:p>
            <a:pPr>
              <a:buSzPct val="60000"/>
              <a:buNone/>
            </a:pPr>
            <a:r>
              <a:rPr lang="en-IN" sz="1900" dirty="0" smtClean="0"/>
              <a:t> </a:t>
            </a:r>
          </a:p>
          <a:p>
            <a:pPr>
              <a:buSzPct val="60000"/>
              <a:buNone/>
            </a:pPr>
            <a:r>
              <a:rPr lang="en-IN" sz="2000" b="1" dirty="0" smtClean="0"/>
              <a:t> </a:t>
            </a:r>
            <a:r>
              <a:rPr lang="en-IN" sz="1800" b="1" dirty="0" smtClean="0"/>
              <a:t>              </a:t>
            </a:r>
          </a:p>
          <a:p>
            <a:pPr>
              <a:buSzPct val="60000"/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58214" y="6492875"/>
            <a:ext cx="457200" cy="365125"/>
          </a:xfrm>
        </p:spPr>
        <p:txBody>
          <a:bodyPr/>
          <a:lstStyle/>
          <a:p>
            <a:fld id="{E2FEDD90-5AE8-4440-BC2F-24CEE3C450E5}" type="slidenum">
              <a:rPr lang="en-IN" sz="1400" smtClean="0"/>
              <a:pPr/>
              <a:t>43</a:t>
            </a:fld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4917200"/>
          </a:xfrm>
        </p:spPr>
        <p:txBody>
          <a:bodyPr anchor="t"/>
          <a:lstStyle/>
          <a:p>
            <a:r>
              <a:rPr lang="en-IN" b="1" dirty="0" smtClean="0">
                <a:solidFill>
                  <a:schemeClr val="tx1"/>
                </a:solidFill>
              </a:rPr>
              <a:t>      </a:t>
            </a:r>
            <a:r>
              <a:rPr lang="en-IN" sz="6600" b="1" dirty="0" smtClean="0">
                <a:solidFill>
                  <a:schemeClr val="tx1"/>
                </a:solidFill>
              </a:rPr>
              <a:t>THANK YOU</a:t>
            </a:r>
            <a:endParaRPr lang="en-IN" sz="66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29652" y="6492875"/>
            <a:ext cx="457200" cy="365125"/>
          </a:xfrm>
        </p:spPr>
        <p:txBody>
          <a:bodyPr/>
          <a:lstStyle/>
          <a:p>
            <a:fld id="{E2FEDD90-5AE8-4440-BC2F-24CEE3C450E5}" type="slidenum">
              <a:rPr lang="en-IN" sz="1400" smtClean="0"/>
              <a:pPr/>
              <a:t>44</a:t>
            </a:fld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786" y="1002482"/>
            <a:ext cx="7772400" cy="585551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/>
            <a:endParaRPr lang="en-US" sz="2400" dirty="0" smtClean="0">
              <a:latin typeface="Open Sans Hebrew Bold"/>
            </a:endParaRPr>
          </a:p>
          <a:p>
            <a:pPr algn="just"/>
            <a:endParaRPr lang="en-US" sz="2400" dirty="0" smtClean="0"/>
          </a:p>
          <a:p>
            <a:pPr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400" dirty="0" smtClean="0"/>
              <a:t>80% of the new cervical cancer cases occur in developing countries like India. </a:t>
            </a:r>
          </a:p>
          <a:p>
            <a:pPr algn="just">
              <a:lnSpc>
                <a:spcPct val="110000"/>
              </a:lnSpc>
            </a:pPr>
            <a:endParaRPr lang="en-US" sz="24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The proposed system will reduce the workload on clinicians and makes the diagnosis of cancer faster, economical.</a:t>
            </a:r>
          </a:p>
          <a:p>
            <a:pPr algn="just"/>
            <a:endParaRPr lang="en-US" sz="24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It is more accurate by making use of image processing techniques of  MATLAB.</a:t>
            </a:r>
          </a:p>
          <a:p>
            <a:pPr algn="just"/>
            <a:endParaRPr lang="en-US" sz="2400" dirty="0" smtClean="0">
              <a:latin typeface="Open Sans Hebrew Bold"/>
            </a:endParaRPr>
          </a:p>
          <a:p>
            <a:pPr marL="411480" lvl="1" indent="-342900" algn="just">
              <a:spcBef>
                <a:spcPts val="700"/>
              </a:spcBef>
              <a:buClr>
                <a:schemeClr val="tx2"/>
              </a:buClr>
              <a:buSzPct val="95000"/>
              <a:buNone/>
            </a:pPr>
            <a:r>
              <a:rPr lang="en-US" sz="2400" dirty="0" smtClean="0">
                <a:latin typeface="Open Sans Hebrew Bold"/>
              </a:rPr>
              <a:t>   </a:t>
            </a:r>
          </a:p>
          <a:p>
            <a:pPr algn="just"/>
            <a:endParaRPr lang="en-IN" sz="2400" dirty="0" smtClean="0">
              <a:latin typeface="Open Sans Hebrew Bol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15338" y="6492875"/>
            <a:ext cx="457200" cy="365125"/>
          </a:xfrm>
        </p:spPr>
        <p:txBody>
          <a:bodyPr/>
          <a:lstStyle/>
          <a:p>
            <a:fld id="{E2FEDD90-5AE8-4440-BC2F-24CEE3C450E5}" type="slidenum">
              <a:rPr lang="en-IN" sz="1400" smtClean="0"/>
              <a:pPr/>
              <a:t>5</a:t>
            </a:fld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500042"/>
            <a:ext cx="8305800" cy="1143000"/>
          </a:xfrm>
        </p:spPr>
        <p:txBody>
          <a:bodyPr>
            <a:normAutofit/>
          </a:bodyPr>
          <a:lstStyle/>
          <a:p>
            <a:r>
              <a:rPr lang="en-IN" sz="4200" b="1" dirty="0" smtClean="0"/>
              <a:t>CAUSES FOR  CERVICAL CANCER</a:t>
            </a:r>
            <a:endParaRPr lang="en-IN" sz="4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500306"/>
            <a:ext cx="9144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b="1" dirty="0" smtClean="0"/>
              <a:t>Oral contraceptives : </a:t>
            </a:r>
            <a:r>
              <a:rPr lang="en-US" sz="2200" dirty="0" smtClean="0"/>
              <a:t>Long-term use of oral contraceptives is associated with increased risk of cervical cancer.</a:t>
            </a:r>
            <a:r>
              <a:rPr lang="en-US" sz="2200" b="1" dirty="0" smtClean="0"/>
              <a:t> </a:t>
            </a:r>
          </a:p>
          <a:p>
            <a:pPr>
              <a:buFont typeface="Arial" pitchFamily="34" charset="0"/>
              <a:buChar char="•"/>
            </a:pPr>
            <a:endParaRPr lang="en-US" sz="2200" b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Smoking : </a:t>
            </a:r>
            <a:r>
              <a:rPr lang="en-US" sz="2400" dirty="0" smtClean="0"/>
              <a:t>Among HPV-infected women, current and former  smokers have roughly two to three times the incidence of invasive cancer.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Multiple pregnancies :</a:t>
            </a:r>
            <a:r>
              <a:rPr lang="en-US" sz="2400" dirty="0" smtClean="0"/>
              <a:t> Having many pregnancies is associated with an increased risk of cervical cancer</a:t>
            </a:r>
            <a:endParaRPr lang="en-IN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000240"/>
            <a:ext cx="8286808" cy="4572000"/>
          </a:xfrm>
        </p:spPr>
        <p:txBody>
          <a:bodyPr>
            <a:normAutofit/>
          </a:bodyPr>
          <a:lstStyle/>
          <a:p>
            <a:pPr algn="just"/>
            <a:r>
              <a:rPr lang="en-IN" sz="2200" dirty="0" smtClean="0"/>
              <a:t>To develop an automated system that enable proficient and effective detection of Cervical Cancer.</a:t>
            </a:r>
          </a:p>
          <a:p>
            <a:pPr algn="just">
              <a:buNone/>
            </a:pPr>
            <a:r>
              <a:rPr lang="en-IN" sz="2200" dirty="0" smtClean="0"/>
              <a:t> </a:t>
            </a:r>
          </a:p>
          <a:p>
            <a:pPr algn="just"/>
            <a:r>
              <a:rPr lang="en-IN" sz="2200" dirty="0" smtClean="0"/>
              <a:t>That can be implemented for commercial purpose. Making use of image processing toolboxes of MATLAB.</a:t>
            </a:r>
          </a:p>
          <a:p>
            <a:pPr algn="just">
              <a:buNone/>
            </a:pPr>
            <a:endParaRPr lang="en-IN" sz="2200" dirty="0" smtClean="0"/>
          </a:p>
          <a:p>
            <a:pPr algn="just"/>
            <a:r>
              <a:rPr lang="en-IN" sz="2200" dirty="0" smtClean="0"/>
              <a:t>Pathologists can use this method as a decision support in detecting cancer.</a:t>
            </a:r>
          </a:p>
          <a:p>
            <a:pPr algn="just">
              <a:buNone/>
            </a:pPr>
            <a:endParaRPr lang="en-IN" sz="2200" dirty="0" smtClean="0"/>
          </a:p>
          <a:p>
            <a:pPr algn="just"/>
            <a:r>
              <a:rPr lang="en-IN" sz="2200" dirty="0" smtClean="0"/>
              <a:t>This will reduce the workload on clinicians and makes the diagnosis of cancer faster. </a:t>
            </a:r>
          </a:p>
          <a:p>
            <a:pPr algn="just">
              <a:buNone/>
            </a:pPr>
            <a:endParaRPr lang="en-IN" sz="2200" dirty="0" smtClean="0">
              <a:latin typeface="Open Sans Hebrew Bold"/>
            </a:endParaRPr>
          </a:p>
          <a:p>
            <a:pPr algn="just"/>
            <a:endParaRPr lang="en-IN" sz="2200" dirty="0" smtClean="0">
              <a:latin typeface="Open Sans Hebrew Bold"/>
            </a:endParaRP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58214" y="6492875"/>
            <a:ext cx="457200" cy="365125"/>
          </a:xfrm>
        </p:spPr>
        <p:txBody>
          <a:bodyPr/>
          <a:lstStyle/>
          <a:p>
            <a:fld id="{E2FEDD90-5AE8-4440-BC2F-24CEE3C450E5}" type="slidenum">
              <a:rPr lang="en-IN" sz="1400" smtClean="0"/>
              <a:pPr/>
              <a:t>7</a:t>
            </a:fld>
            <a:endParaRPr lang="en-IN" sz="1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b="1" dirty="0" smtClean="0"/>
              <a:t>OBJECTIVE</a:t>
            </a:r>
            <a:endParaRPr lang="en-IN" sz="4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142984"/>
            <a:ext cx="8229600" cy="1143000"/>
          </a:xfrm>
        </p:spPr>
        <p:txBody>
          <a:bodyPr>
            <a:normAutofit/>
          </a:bodyPr>
          <a:lstStyle/>
          <a:p>
            <a:r>
              <a:rPr lang="en-IN" sz="4200" b="1" dirty="0" smtClean="0"/>
              <a:t>ADVANTAGES</a:t>
            </a:r>
            <a:endParaRPr lang="en-IN" sz="4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390764"/>
            <a:ext cx="8543956" cy="3181376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Ease of use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Generic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Flexible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Secure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DD90-5AE8-4440-BC2F-24CEE3C450E5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LITERATURE SURVEY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645</TotalTime>
  <Words>1217</Words>
  <Application>Microsoft Office PowerPoint</Application>
  <PresentationFormat>On-screen Show (4:3)</PresentationFormat>
  <Paragraphs>273</Paragraphs>
  <Slides>44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Flow</vt:lpstr>
      <vt:lpstr> CERVICAL CANCER DETECTION</vt:lpstr>
      <vt:lpstr> CONTENTS</vt:lpstr>
      <vt:lpstr>INTRODUCTION</vt:lpstr>
      <vt:lpstr>Slide 4</vt:lpstr>
      <vt:lpstr>Slide 5</vt:lpstr>
      <vt:lpstr>CAUSES FOR  CERVICAL CANCER</vt:lpstr>
      <vt:lpstr>OBJECTIVE</vt:lpstr>
      <vt:lpstr>ADVANTAGES</vt:lpstr>
      <vt:lpstr>LITERATURE SURVEY </vt:lpstr>
      <vt:lpstr>Slide 10</vt:lpstr>
      <vt:lpstr>SYSTEM ANALYSIS  </vt:lpstr>
      <vt:lpstr> </vt:lpstr>
      <vt:lpstr>        EXISTING SYSTEM </vt:lpstr>
      <vt:lpstr>     PROPOSED SYSTEM</vt:lpstr>
      <vt:lpstr>FUNCTIONAL REQUIREMENTS </vt:lpstr>
      <vt:lpstr>NON-FUNCTIONAL REQUIREMENTS </vt:lpstr>
      <vt:lpstr>DESIGN AND ANALYSIS</vt:lpstr>
      <vt:lpstr>Slide 18</vt:lpstr>
      <vt:lpstr>       </vt:lpstr>
      <vt:lpstr>Slide 20</vt:lpstr>
      <vt:lpstr>Slide 21</vt:lpstr>
      <vt:lpstr>Slide 22</vt:lpstr>
      <vt:lpstr>DATA COLLECTION 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USER INTERFACE (UI) DESIGN  </vt:lpstr>
      <vt:lpstr>Slide 32</vt:lpstr>
      <vt:lpstr>Slide 33</vt:lpstr>
      <vt:lpstr>IMPLEMENTATION</vt:lpstr>
      <vt:lpstr>USER INTERFACE</vt:lpstr>
      <vt:lpstr>UPLOADING AN IMAGE </vt:lpstr>
      <vt:lpstr>GREYSCALE CONVERSION</vt:lpstr>
      <vt:lpstr>GAUSSAIN FILTER</vt:lpstr>
      <vt:lpstr>GROUPING AFFECTED CELLS  </vt:lpstr>
      <vt:lpstr>CANNY EDGE TECHNIQUE</vt:lpstr>
      <vt:lpstr>EXTRACTION OF HOLES</vt:lpstr>
      <vt:lpstr>FUTURE ENHANCEMENT: </vt:lpstr>
      <vt:lpstr>Slide 43</vt:lpstr>
      <vt:lpstr>      THANK YOU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CERVICAL CANCER DETECTION</dc:title>
  <dc:creator>HP</dc:creator>
  <cp:lastModifiedBy>Lenovo</cp:lastModifiedBy>
  <cp:revision>74</cp:revision>
  <dcterms:created xsi:type="dcterms:W3CDTF">2019-12-22T17:30:52Z</dcterms:created>
  <dcterms:modified xsi:type="dcterms:W3CDTF">2020-09-04T18:15:09Z</dcterms:modified>
</cp:coreProperties>
</file>