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1062" r:id="rId5"/>
    <p:sldId id="1056" r:id="rId6"/>
    <p:sldId id="1058" r:id="rId7"/>
    <p:sldId id="1061" r:id="rId8"/>
    <p:sldId id="1059" r:id="rId9"/>
    <p:sldId id="1057" r:id="rId10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4BC"/>
    <a:srgbClr val="92D050"/>
    <a:srgbClr val="00B050"/>
    <a:srgbClr val="F74D09"/>
    <a:srgbClr val="FF0000"/>
    <a:srgbClr val="60CBD0"/>
    <a:srgbClr val="F63ADB"/>
    <a:srgbClr val="AFABAB"/>
    <a:srgbClr val="0070C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E0B7A6-EEEB-4252-90D8-5E601C801E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5619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r>
              <a:rPr lang="en-IN"/>
              <a:t>Annexure -B (Additional Requirements)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EA648-42D1-439E-9A8F-40CB642367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5619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6D5ECEC4-45C9-49E7-B0DC-09AE80203EA7}" type="datetime1">
              <a:rPr lang="en-US" smtClean="0"/>
              <a:t>12/13/2023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041A0-3EC5-4D5D-BC30-FE2C2A2083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044"/>
            <a:ext cx="2946247" cy="495619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BB73-72DA-42ED-B00E-7B75DC728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826" y="9377044"/>
            <a:ext cx="2946246" cy="495619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E2A2F90D-0B06-4B5C-9CC7-DC6AC889D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4131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5619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r>
              <a:rPr lang="en-US"/>
              <a:t>Annexure -B (Additional Requirements)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5619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A19A9012-FC78-4694-A039-ABEB60688508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288" y="4751269"/>
            <a:ext cx="5439101" cy="388711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044"/>
            <a:ext cx="2946247" cy="495619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26" y="9377044"/>
            <a:ext cx="2946246" cy="495619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C78276A2-E3C7-45DB-84FD-620443C5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935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3A52-48FE-44ED-92EF-7031381AC14F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3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EE4C-37D8-4ED8-BB43-D6F6E607A47B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F9D3-504B-461E-9E71-301F506F3CF9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1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941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9616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93932"/>
            <a:ext cx="27432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A26796-91CD-4FBB-9F47-1FCFE9B028DE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3932"/>
            <a:ext cx="41148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93932"/>
            <a:ext cx="27432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5AB96-B5C7-4AD8-AEEB-63341EDA67C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6" descr="C:\Users\hr-pms\Desktop\Amara Raja Logo (White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9912" y="0"/>
            <a:ext cx="3290940" cy="282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518467"/>
            <a:ext cx="12192000" cy="15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129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4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71C8CE-4AD7-42EC-9E37-742242A7D9CE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07C9F2-A3B8-4226-A0D3-2E92457E60D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0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B724E3-D9F5-408B-B1C7-7ED2295C0A58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3A215D-7AB2-4AAF-AC0C-DAA39FD6E2F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35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CE4BC7-8615-4589-98A7-5FB3BE1369E7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F67A4-D6DF-4D7F-89CF-FC1CA5D919C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6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825A8-55B4-4F45-8933-CBABF8E5AB22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0E99D0-52CA-48B6-9EE1-C0EB7C243E0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47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DC485D-9683-48E9-A032-07F842D2F377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86BB84-87D1-4561-9A58-5F3EEE341A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08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82AB7-6B1C-4877-97D9-9D8F97BEB7F6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F341A5-EDDE-4474-8CAC-C9B86024EEA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75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9CEBD9-DA4C-4A23-9444-8989C444D098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3E6C2F-9DA8-4BE7-AD6E-A201320A5ED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7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312B-37FB-425C-9985-D76BC9AE6058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68500" y="302751"/>
            <a:ext cx="10515600" cy="54180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A06BA259-BD1E-4887-BEC3-5DA961CDAE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" y="6835542"/>
            <a:ext cx="102235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BDD66B2F-BD5E-443E-8517-F5EECA9F3F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8500" y="417397"/>
            <a:ext cx="102235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C:\Users\hr-pms\Desktop\Amara Raja Logo (White).png">
            <a:extLst>
              <a:ext uri="{FF2B5EF4-FFF2-40B4-BE49-F238E27FC236}">
                <a16:creationId xmlns:a16="http://schemas.microsoft.com/office/drawing/2014/main" id="{1310080B-E03D-4DC1-A8AA-FDDD27588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79" y="2200"/>
            <a:ext cx="10795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321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F614E7-8DF0-4B45-A6D4-CB681E908D56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6904D-9937-4EC8-AAC8-B0C668DD434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15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239702-E533-4AA8-BAB2-9375E036925A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2B8FB-DA0A-4CFA-8277-904BF0BE61B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07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079453-F508-4AEB-A5F6-706747044205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10B4D2-31E9-4060-BD8D-AD94FC0997F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3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F31B-C192-4E3C-A397-B79178999628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A1BF-2ACC-46E6-80C0-CF60ED80FD04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3139-7849-48BB-BE5B-1F07195E5E79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31A7-D682-4D0C-9D1A-0FB11272D7AA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580F-D5EB-4D7E-81E1-95728B85F727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79DD-F6A3-4A0E-8265-42B1A3ECD547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00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FDE1-2B43-4008-BF52-B7A651BDCC97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0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EF19E-DACB-4E2B-AE95-AAD122FDC07B}" type="datetime2">
              <a:rPr lang="en-US" smtClean="0"/>
              <a:t>Wednesday, December 13, 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06CD-72A6-4600-BAFA-0F5956CF5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8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CD0BB6-7CDC-4863-92DC-2C9F27C442D4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Wednesday, December 13, 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41396F-0BAB-435F-912C-0FBCB25959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744260"/>
            <a:ext cx="9347200" cy="12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7974" y="421126"/>
            <a:ext cx="10224028" cy="45719"/>
          </a:xfrm>
          <a:prstGeom prst="rect">
            <a:avLst/>
          </a:prstGeom>
        </p:spPr>
      </p:pic>
      <p:pic>
        <p:nvPicPr>
          <p:cNvPr id="14" name="Picture 6" descr="C:\Users\hr-pms\Desktop\Amara Raja Logo (White).png"/>
          <p:cNvPicPr>
            <a:picLocks noChangeAspect="1" noChangeArrowheads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9526" y="12526"/>
            <a:ext cx="765350" cy="5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srva008:8080/ARGPAS/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hyperlink" Target="file:///C:\Users\md3\Desktop\MVRLA%20Documents\Process%20Audit%20%20Documents\Progress%20on%20Manufacturing%20process%20audit\4.%20PCE-SFS-03%20-%20Process%20Audit%20NCR%20format.do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CB01CC-43CB-4D72-BB48-79C46623C110}"/>
              </a:ext>
            </a:extLst>
          </p:cNvPr>
          <p:cNvSpPr/>
          <p:nvPr/>
        </p:nvSpPr>
        <p:spPr>
          <a:xfrm>
            <a:off x="1662164" y="4427587"/>
            <a:ext cx="966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D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 Process audit software updation (Additional Requirements)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E9612-AE47-4403-91F9-6896448EBC74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344560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E9A4891-84AD-4B5A-B9CC-165AD7F6378F}"/>
              </a:ext>
            </a:extLst>
          </p:cNvPr>
          <p:cNvGrpSpPr/>
          <p:nvPr/>
        </p:nvGrpSpPr>
        <p:grpSpPr>
          <a:xfrm>
            <a:off x="57028" y="1492186"/>
            <a:ext cx="12089806" cy="4256739"/>
            <a:chOff x="57028" y="1492186"/>
            <a:chExt cx="12089806" cy="4256739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944804D5-16B4-408E-BACF-63609600B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4" y="1492188"/>
              <a:ext cx="2779713" cy="7420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Preparation of manufacturing process audit annual plan, review &amp; approval from HOD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9A7B5AA9-F911-4C6E-A779-814C3E90A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4977" y="1492188"/>
              <a:ext cx="2757488" cy="7420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Circulation of audit schedules to Auditor’s/HOD’s/Auditee’s through mail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BC282719-91AF-4EF2-8D56-5AB54C8A0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1409" y="1492186"/>
              <a:ext cx="2765425" cy="7420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Conducting manufacturing process audit &amp; discuss with auditee’s/HOD and sign-off NC memo with Auditee for nonconformances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53">
              <a:extLst>
                <a:ext uri="{FF2B5EF4-FFF2-40B4-BE49-F238E27FC236}">
                  <a16:creationId xmlns:a16="http://schemas.microsoft.com/office/drawing/2014/main" id="{BA6A9713-25F0-4956-9532-30136AAE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258" y="1492188"/>
              <a:ext cx="2771775" cy="7420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457200" algn="r"/>
                  <a:tab pos="914400" algn="r"/>
                  <a:tab pos="1600200" algn="r"/>
                  <a:tab pos="2286000" algn="r"/>
                  <a:tab pos="2743200" algn="ctr"/>
                  <a:tab pos="5486400" algn="r"/>
                </a:tabLst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Preparation of audit schedule &amp; assigning auditors in the e- process audit system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EB1E96E-3E42-40B4-8C04-B457C17CB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3634" y="3260444"/>
              <a:ext cx="2743200" cy="742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Entering of NCR’s/suggestions and Audit closing in e-process audit  portal 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&amp; Preparation and submitting of Audit report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A79D9447-3CA3-42E3-832C-DF69B77EC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4977" y="3260444"/>
              <a:ext cx="2757488" cy="742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Entering of corrective &amp; preventive actions &amp; submission of EDC for NCR’s/ suggestions in e- process audit portal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F9FBE034-86ED-43A1-B59E-3FCB4782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259" y="3260443"/>
              <a:ext cx="2743200" cy="742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Implementation of corrective and preventive actions with in EDC &amp; Request for Follow Up audit through e- process audit portal.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42">
              <a:extLst>
                <a:ext uri="{FF2B5EF4-FFF2-40B4-BE49-F238E27FC236}">
                  <a16:creationId xmlns:a16="http://schemas.microsoft.com/office/drawing/2014/main" id="{E0E2822E-9060-4A0C-BF72-CCDF49729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120" y="4315803"/>
              <a:ext cx="1966808" cy="5619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Request for EDC Extension &amp; get approval from Process HOD in e-process audit portal</a:t>
              </a:r>
            </a:p>
          </p:txBody>
        </p:sp>
        <p:sp>
          <p:nvSpPr>
            <p:cNvPr id="14" name="Text Box 45">
              <a:extLst>
                <a:ext uri="{FF2B5EF4-FFF2-40B4-BE49-F238E27FC236}">
                  <a16:creationId xmlns:a16="http://schemas.microsoft.com/office/drawing/2014/main" id="{DE18A30F-9949-4BE5-87E9-136262D92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603" y="4060595"/>
              <a:ext cx="1078302" cy="198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  <a:tabLst>
                  <a:tab pos="2743200" algn="ctr"/>
                  <a:tab pos="5486400" algn="r"/>
                  <a:tab pos="457200" algn="l"/>
                  <a:tab pos="914400" algn="l"/>
                  <a:tab pos="1600200" algn="l"/>
                  <a:tab pos="2286000" algn="l"/>
                </a:tabLst>
              </a:pPr>
              <a:r>
                <a:rPr lang="en-IN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EDC crossed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380F470B-9DA4-4465-B3D6-A04BC1B40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8" y="3260443"/>
              <a:ext cx="2779713" cy="7038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  <a:tabLst>
                  <a:tab pos="2743200" algn="ctr"/>
                  <a:tab pos="5486400" algn="r"/>
                  <a:tab pos="457200" algn="l"/>
                  <a:tab pos="914400" algn="l"/>
                  <a:tab pos="1600200" algn="l"/>
                  <a:tab pos="2286000" algn="l"/>
                </a:tabLs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Assigning Follow up Auditor 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E1AA3ACD-16C5-43DC-95B7-CCA5E7355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8" y="5157740"/>
              <a:ext cx="2779712" cy="591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  <a:tabLst>
                  <a:tab pos="2743200" algn="ctr"/>
                  <a:tab pos="5486400" algn="r"/>
                  <a:tab pos="457200" algn="l"/>
                  <a:tab pos="914400" algn="l"/>
                  <a:tab pos="1600200" algn="l"/>
                  <a:tab pos="2286000" algn="l"/>
                </a:tabLs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Verification of Corrective and preventive actions &amp; 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entering of follow audit observations/closing of audit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" name="Text Box 52">
              <a:extLst>
                <a:ext uri="{FF2B5EF4-FFF2-40B4-BE49-F238E27FC236}">
                  <a16:creationId xmlns:a16="http://schemas.microsoft.com/office/drawing/2014/main" id="{214ACA8B-B347-4421-AD4E-7E5C5FD46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258" y="5157740"/>
              <a:ext cx="2743200" cy="5911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  <a:tabLst>
                  <a:tab pos="2743200" algn="ctr"/>
                  <a:tab pos="5486400" algn="r"/>
                  <a:tab pos="457200" algn="l"/>
                  <a:tab pos="914400" algn="l"/>
                  <a:tab pos="1600200" algn="l"/>
                  <a:tab pos="2286000" algn="l"/>
                </a:tabLst>
              </a:pPr>
              <a:r>
                <a:rPr lang="en-US" sz="1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Closing of NCR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C31723-6533-45BA-9D2D-DEDD87499FD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2839617" y="1863214"/>
              <a:ext cx="3546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1DA3E05-69A9-4305-8ED5-F5E04AB23DDF}"/>
                </a:ext>
              </a:extLst>
            </p:cNvPr>
            <p:cNvCxnSpPr/>
            <p:nvPr/>
          </p:nvCxnSpPr>
          <p:spPr>
            <a:xfrm>
              <a:off x="5953183" y="1863214"/>
              <a:ext cx="3546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A83BBCE-D695-4AFA-96F8-8E96DAF725C9}"/>
                </a:ext>
              </a:extLst>
            </p:cNvPr>
            <p:cNvCxnSpPr/>
            <p:nvPr/>
          </p:nvCxnSpPr>
          <p:spPr>
            <a:xfrm>
              <a:off x="9026768" y="1863214"/>
              <a:ext cx="3546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3DF0B3-6221-479D-A1B8-C216A89BB2B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10764122" y="2234240"/>
              <a:ext cx="11112" cy="1026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EE5E1E9-FD28-470B-B90F-FA7A9B1123EF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>
              <a:off x="9052465" y="3631919"/>
              <a:ext cx="351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107C7CE-082F-4E5A-9B33-AA2368C20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3808" y="3631918"/>
              <a:ext cx="351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83B6CCB-10E5-4E39-8698-371945A62D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490" y="3631918"/>
              <a:ext cx="3511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BF793E3-326F-4BFA-9CD5-E48553FEEBAF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1446884" y="3964340"/>
              <a:ext cx="1" cy="119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53FB28-CFC6-4E6B-8F37-8B19B4AD853C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2836740" y="5453333"/>
              <a:ext cx="3575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5952578-DFD7-4A3E-B3E2-39386D28EB6B}"/>
                </a:ext>
              </a:extLst>
            </p:cNvPr>
            <p:cNvCxnSpPr>
              <a:cxnSpLocks/>
            </p:cNvCxnSpPr>
            <p:nvPr/>
          </p:nvCxnSpPr>
          <p:spPr>
            <a:xfrm>
              <a:off x="3096881" y="3631918"/>
              <a:ext cx="0" cy="703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C5B2852-F866-437E-B894-E9F097E65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0074" y="3623291"/>
              <a:ext cx="0" cy="7038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C5AF04C-CB23-4217-BE1B-C2E40CB8877D}"/>
              </a:ext>
            </a:extLst>
          </p:cNvPr>
          <p:cNvSpPr/>
          <p:nvPr/>
        </p:nvSpPr>
        <p:spPr>
          <a:xfrm>
            <a:off x="3767009" y="45368"/>
            <a:ext cx="505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D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FOR CONDUCTING PROCESS AUDIT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96541-3AB1-41CF-8466-52BEFB411A77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144343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6E865-D9C1-4909-B84C-5814E6BBF0AC}"/>
              </a:ext>
            </a:extLst>
          </p:cNvPr>
          <p:cNvSpPr/>
          <p:nvPr/>
        </p:nvSpPr>
        <p:spPr>
          <a:xfrm>
            <a:off x="140898" y="870163"/>
            <a:ext cx="11642785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96875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Preparation of Mfg. Process Audit Schedule and assign Auditors in e-process audit system (as per annual Plan). </a:t>
            </a:r>
          </a:p>
          <a:p>
            <a:pPr marL="457200" indent="-396875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If any discrepancy/ deviation is observed during the process audit, Identify and record the observations and evidence in  (Audit observation sheet, like suggestions &amp; Major/Minor non-conformance(s) observed during an audit as per the criteria defined as below.</a:t>
            </a:r>
          </a:p>
          <a:p>
            <a:pPr marL="457200" indent="-396875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After audit completion, Auditor must be discussed along with Auditee’s &amp; HOD’s and respective Process Engg. on Positive/Negative observations and scope for improvement points (Suggestions).</a:t>
            </a:r>
          </a:p>
          <a:p>
            <a:pPr marL="457200" indent="-396875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Update NCR’s Memo with a clear statement of non-conformity &amp; objective evidence, and it must be sign-off with the concerned Auditee’s. </a:t>
            </a:r>
          </a:p>
          <a:p>
            <a:pPr marL="457200" indent="-396875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Decide NCR’s as Major/Minor and suggestions to be entered and “Close audit” must be done within 3-working days from completion of the audit in the e-Process Audit system. After the closing of the audit, the auditor cannot raise any NCR or suggestion in e- process audit system.</a:t>
            </a:r>
          </a:p>
          <a:p>
            <a:pPr marL="457200" indent="-396875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Concern Auditee must enter the Details of Nonconformance identified lot disposal &amp; proposed corrective actions indicated with time frame “Expected Date of Completion” (EDC) for the completion of NCRs and suggestions will be entered in the e-process audit system. Auditee shall submit the EDC within 7 working days from raising the NCR in the e-process audit system.</a:t>
            </a:r>
          </a:p>
          <a:p>
            <a:pPr marL="457200" indent="-396875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Once NCR is raised, it remains open within the EDC &amp; action progress till it gets closed satisfactorily. No, further NCR(s) will be made on open NCRs of previous audit(s).</a:t>
            </a:r>
          </a:p>
          <a:p>
            <a:pPr marL="457200" indent="-396875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The HOD of the audited area will initiate corrective actions as agreed in NCR and implement them within the defined EDC.</a:t>
            </a:r>
          </a:p>
          <a:p>
            <a:pPr marL="457200" indent="-396875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After completing the implementation of corrective action (s), Auditee will make the request for a follow-up audit in the e-process audit system. The concern process engineer will assign a follow-up auditor for the follow-up audit.</a:t>
            </a:r>
          </a:p>
          <a:p>
            <a:pPr marL="457200" indent="-396875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During the follow-up audit, the Effectiveness of implemented proposed corrective/preventive actions must be audited before NCR closing. The assigned auditor will enter follow-up audit observations in the e-process audit portal and the follow-up audit will be closed.</a:t>
            </a:r>
          </a:p>
          <a:p>
            <a:pPr marL="457200" indent="-396875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Process HOD will close the NCR -if the results of the follow-up audit are satisfactory. If, corrective actions are not satisfactory -Process HOD may reject the closer of NCR and corrective action need to be Re-entered again by the auditee and a follow-up audit to be done again to close the NCR.</a:t>
            </a:r>
          </a:p>
          <a:p>
            <a:pPr marL="457200" indent="-396875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</a:rPr>
              <a:t>In case, auditee is not able to close the NCR as per the agreed EDC, an EDC extension with a revised EDC has to be obtained in consultation with Process HOD in the e-process audit portal by entering proper reasons and the revised EDC has to be approved by Process HOD.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E5C0C-232C-48FF-822A-FBAC6F361D56}"/>
              </a:ext>
            </a:extLst>
          </p:cNvPr>
          <p:cNvSpPr/>
          <p:nvPr/>
        </p:nvSpPr>
        <p:spPr>
          <a:xfrm>
            <a:off x="3767009" y="45368"/>
            <a:ext cx="505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D04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FOR CONDUCTING PROCESS AUDIT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771C31-8741-4DC6-869D-4270A089FFDE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179789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0C12C-D635-4464-98B6-FC86EDD8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06" y="-37826"/>
            <a:ext cx="10679184" cy="64595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e-PROCESS AUDIT SOFTWARE UPDATION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41FDF0-4C83-4D05-BB77-03C9387C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21" y="951321"/>
            <a:ext cx="5040507" cy="390918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8C53A21-2DBA-4249-B2DA-5562CD7C244D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18719" y="1415955"/>
          <a:ext cx="5040509" cy="11093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1337">
                  <a:extLst>
                    <a:ext uri="{9D8B030D-6E8A-4147-A177-3AD203B41FA5}">
                      <a16:colId xmlns:a16="http://schemas.microsoft.com/office/drawing/2014/main" val="2444480831"/>
                    </a:ext>
                  </a:extLst>
                </a:gridCol>
                <a:gridCol w="1710233">
                  <a:extLst>
                    <a:ext uri="{9D8B030D-6E8A-4147-A177-3AD203B41FA5}">
                      <a16:colId xmlns:a16="http://schemas.microsoft.com/office/drawing/2014/main" val="3480622992"/>
                    </a:ext>
                  </a:extLst>
                </a:gridCol>
                <a:gridCol w="1032152">
                  <a:extLst>
                    <a:ext uri="{9D8B030D-6E8A-4147-A177-3AD203B41FA5}">
                      <a16:colId xmlns:a16="http://schemas.microsoft.com/office/drawing/2014/main" val="2665869426"/>
                    </a:ext>
                  </a:extLst>
                </a:gridCol>
                <a:gridCol w="1656787">
                  <a:extLst>
                    <a:ext uri="{9D8B030D-6E8A-4147-A177-3AD203B41FA5}">
                      <a16:colId xmlns:a16="http://schemas.microsoft.com/office/drawing/2014/main" val="4129474027"/>
                    </a:ext>
                  </a:extLst>
                </a:gridCol>
              </a:tblGrid>
              <a:tr h="597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Auditee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NCR's Raised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289957"/>
                  </a:ext>
                </a:extLst>
              </a:tr>
              <a:tr h="512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ABD3-Assembly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Karthik 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72903061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A619C6-AA44-4A45-B70A-001B466ED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03367" y="951321"/>
            <a:ext cx="6769911" cy="390918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EE9961B-F0FF-42B5-8B63-B627D125C7CE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5301842" y="1415955"/>
          <a:ext cx="6771439" cy="35335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9843">
                  <a:extLst>
                    <a:ext uri="{9D8B030D-6E8A-4147-A177-3AD203B41FA5}">
                      <a16:colId xmlns:a16="http://schemas.microsoft.com/office/drawing/2014/main" val="1318375543"/>
                    </a:ext>
                  </a:extLst>
                </a:gridCol>
                <a:gridCol w="840596">
                  <a:extLst>
                    <a:ext uri="{9D8B030D-6E8A-4147-A177-3AD203B41FA5}">
                      <a16:colId xmlns:a16="http://schemas.microsoft.com/office/drawing/2014/main" val="70789028"/>
                    </a:ext>
                  </a:extLst>
                </a:gridCol>
                <a:gridCol w="1625154">
                  <a:extLst>
                    <a:ext uri="{9D8B030D-6E8A-4147-A177-3AD203B41FA5}">
                      <a16:colId xmlns:a16="http://schemas.microsoft.com/office/drawing/2014/main" val="3497178864"/>
                    </a:ext>
                  </a:extLst>
                </a:gridCol>
                <a:gridCol w="2481312">
                  <a:extLst>
                    <a:ext uri="{9D8B030D-6E8A-4147-A177-3AD203B41FA5}">
                      <a16:colId xmlns:a16="http://schemas.microsoft.com/office/drawing/2014/main" val="1752520604"/>
                    </a:ext>
                  </a:extLst>
                </a:gridCol>
                <a:gridCol w="687267">
                  <a:extLst>
                    <a:ext uri="{9D8B030D-6E8A-4147-A177-3AD203B41FA5}">
                      <a16:colId xmlns:a16="http://schemas.microsoft.com/office/drawing/2014/main" val="2201417185"/>
                    </a:ext>
                  </a:extLst>
                </a:gridCol>
                <a:gridCol w="687267">
                  <a:extLst>
                    <a:ext uri="{9D8B030D-6E8A-4147-A177-3AD203B41FA5}">
                      <a16:colId xmlns:a16="http://schemas.microsoft.com/office/drawing/2014/main" val="1824835673"/>
                    </a:ext>
                  </a:extLst>
                </a:gridCol>
              </a:tblGrid>
              <a:tr h="593693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5971" marR="5971" marT="5971" marB="597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Auditee</a:t>
                      </a:r>
                    </a:p>
                  </a:txBody>
                  <a:tcPr marL="5971" marR="5971" marT="5971" marB="597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NCR Observation</a:t>
                      </a:r>
                    </a:p>
                  </a:txBody>
                  <a:tcPr marL="5971" marR="5971" marT="5971" marB="597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NCR Explanation</a:t>
                      </a:r>
                    </a:p>
                  </a:txBody>
                  <a:tcPr marL="5971" marR="5971" marT="5971" marB="597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Major/</a:t>
                      </a:r>
                    </a:p>
                    <a:p>
                      <a:pPr marL="0" algn="ctr" defTabSz="6858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Minor</a:t>
                      </a:r>
                    </a:p>
                  </a:txBody>
                  <a:tcPr marL="5971" marR="5971" marT="597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Repeated NCR</a:t>
                      </a:r>
                    </a:p>
                  </a:txBody>
                  <a:tcPr marL="5971" marR="5971" marT="5971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89483"/>
                  </a:ext>
                </a:extLst>
              </a:tr>
              <a:tr h="2054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1" marR="5971" marT="5971" marB="5971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ABCD</a:t>
                      </a:r>
                    </a:p>
                  </a:txBody>
                  <a:tcPr marL="5971" marR="5971" marT="5971" marB="597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Poka-Yoke verification was not effective.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97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Poka-yoke verification was done with a layer audit checklist. A poka-yoke interlink logic is provided: "If the mold temperature goes below or above trim die will stop. But, there is no clear plan on how to verify poka-yoke in the shop floor.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5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1" marR="5971" marT="5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5971" marR="5971" marT="5971" marB="0" anchor="ctr"/>
                </a:tc>
                <a:extLst>
                  <a:ext uri="{0D108BD9-81ED-4DB2-BD59-A6C34878D82A}">
                    <a16:rowId xmlns:a16="http://schemas.microsoft.com/office/drawing/2014/main" val="39828930"/>
                  </a:ext>
                </a:extLst>
              </a:tr>
              <a:tr h="8857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971" marR="5971" marT="5971" marB="5971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ABCD</a:t>
                      </a:r>
                    </a:p>
                  </a:txBody>
                  <a:tcPr marL="5971" marR="5971" marT="5971" marB="597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instruction is not inline to the Control plan in grid casting for bend test</a:t>
                      </a:r>
                    </a:p>
                  </a:txBody>
                  <a:tcPr marT="597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control plan says, Stop M/C and give the touch-up / scrape the mold and restart the M/C Ref: ABD1-WIN-04/06 &amp; 07.</a:t>
                      </a:r>
                    </a:p>
                  </a:txBody>
                  <a:tcPr marT="5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Minor</a:t>
                      </a:r>
                    </a:p>
                  </a:txBody>
                  <a:tcPr marL="5971" marR="5971" marT="59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5971" marR="5971" marT="5971" marB="0" anchor="ctr"/>
                </a:tc>
                <a:extLst>
                  <a:ext uri="{0D108BD9-81ED-4DB2-BD59-A6C34878D82A}">
                    <a16:rowId xmlns:a16="http://schemas.microsoft.com/office/drawing/2014/main" val="93113987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BF9DC42-B955-4C90-9256-1FC733826BDE}"/>
              </a:ext>
            </a:extLst>
          </p:cNvPr>
          <p:cNvSpPr/>
          <p:nvPr/>
        </p:nvSpPr>
        <p:spPr>
          <a:xfrm>
            <a:off x="0" y="2905677"/>
            <a:ext cx="3417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in One Week, Provide EDC for NCRs; </a:t>
            </a:r>
            <a:r>
              <a:rPr lang="en-US" sz="1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60774-4339-488F-B544-1AE49D5A5023}"/>
              </a:ext>
            </a:extLst>
          </p:cNvPr>
          <p:cNvSpPr/>
          <p:nvPr/>
        </p:nvSpPr>
        <p:spPr>
          <a:xfrm>
            <a:off x="5159228" y="5207779"/>
            <a:ext cx="48667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in 7-Days, Provide EDC for NCRs in e-Process Audit Portal: </a:t>
            </a:r>
            <a:r>
              <a:rPr lang="en-US" sz="1200" b="1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1651B-7487-4BA9-93DD-FC699DDD1E94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190414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699628DF-8881-4435-A4F3-2D85A67B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06" y="22561"/>
            <a:ext cx="10679184" cy="64595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e-PROCESS AUDIT SOFTWARE UPDATION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699F4A2-72F9-472C-804E-ED7BF7DA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21" y="951321"/>
            <a:ext cx="5887796" cy="390918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38F9E19-D672-4AEC-B28B-856B4C428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51321"/>
            <a:ext cx="5977278" cy="390918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A02C1-121C-40EA-BBA5-EBC991974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77" y="1400962"/>
            <a:ext cx="3944347" cy="5339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72777E-BAD0-441A-A6FA-ECEC7B2D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40" y="1400962"/>
            <a:ext cx="3944347" cy="533959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9D04086-78AA-468E-A36D-3EE931E75918}"/>
              </a:ext>
            </a:extLst>
          </p:cNvPr>
          <p:cNvSpPr/>
          <p:nvPr/>
        </p:nvSpPr>
        <p:spPr>
          <a:xfrm>
            <a:off x="8011485" y="6451133"/>
            <a:ext cx="1879135" cy="226503"/>
          </a:xfrm>
          <a:prstGeom prst="wedgeRectCallout">
            <a:avLst>
              <a:gd name="adj1" fmla="val -72908"/>
              <a:gd name="adj2" fmla="val -2832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No.: PCE-SFS-03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79550-CDC0-48C0-A2A6-B0FB6C14E7EB}"/>
              </a:ext>
            </a:extLst>
          </p:cNvPr>
          <p:cNvSpPr/>
          <p:nvPr/>
        </p:nvSpPr>
        <p:spPr>
          <a:xfrm>
            <a:off x="7231310" y="6409189"/>
            <a:ext cx="780176" cy="15100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F96915E-ADAA-44C8-9C58-E4AF19192B1B}"/>
              </a:ext>
            </a:extLst>
          </p:cNvPr>
          <p:cNvSpPr/>
          <p:nvPr/>
        </p:nvSpPr>
        <p:spPr>
          <a:xfrm>
            <a:off x="4694521" y="4783122"/>
            <a:ext cx="2449585" cy="1777069"/>
          </a:xfrm>
          <a:prstGeom prst="wedgeRectCallout">
            <a:avLst>
              <a:gd name="adj1" fmla="val -49494"/>
              <a:gd name="adj2" fmla="val -28973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No.: PCE-SFS-03 Need to be add in format.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present manually writing the format due to unavailability of format number.</a:t>
            </a:r>
          </a:p>
          <a:p>
            <a:pPr marL="171450" indent="-1714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format number available we shall file the format generated in e-process audit portal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A9DB9-72B5-4230-8844-0191F95B00DC}"/>
              </a:ext>
            </a:extLst>
          </p:cNvPr>
          <p:cNvSpPr/>
          <p:nvPr/>
        </p:nvSpPr>
        <p:spPr>
          <a:xfrm>
            <a:off x="5075277" y="3970724"/>
            <a:ext cx="1669409" cy="550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“Justification for Classifications” 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include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110664-4573-48F6-99FC-706C82D162C3}"/>
              </a:ext>
            </a:extLst>
          </p:cNvPr>
          <p:cNvCxnSpPr>
            <a:cxnSpLocks/>
          </p:cNvCxnSpPr>
          <p:nvPr/>
        </p:nvCxnSpPr>
        <p:spPr>
          <a:xfrm flipV="1">
            <a:off x="6732304" y="3133725"/>
            <a:ext cx="478085" cy="428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hlinkClick r:id="rId4" action="ppaction://program"/>
            <a:extLst>
              <a:ext uri="{FF2B5EF4-FFF2-40B4-BE49-F238E27FC236}">
                <a16:creationId xmlns:a16="http://schemas.microsoft.com/office/drawing/2014/main" id="{E9D5ECB7-9EF3-41AF-98CC-824B7818408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972800" y="2609850"/>
          <a:ext cx="11287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Document" showAsIcon="1" r:id="rId5" imgW="914400" imgH="771480" progId="Word.Document.8">
                  <p:embed/>
                </p:oleObj>
              </mc:Choice>
              <mc:Fallback>
                <p:oleObj name="Document" showAsIcon="1" r:id="rId5" imgW="914400" imgH="771480" progId="Word.Document.8">
                  <p:embed/>
                  <p:pic>
                    <p:nvPicPr>
                      <p:cNvPr id="5" name="Object 4">
                        <a:hlinkClick r:id="rId4" action="ppaction://program"/>
                        <a:extLst>
                          <a:ext uri="{FF2B5EF4-FFF2-40B4-BE49-F238E27FC236}">
                            <a16:creationId xmlns:a16="http://schemas.microsoft.com/office/drawing/2014/main" id="{E9D5ECB7-9EF3-41AF-98CC-824B78184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72800" y="2609850"/>
                        <a:ext cx="1128713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7C9ACAD-FCBE-4745-8655-B1FAC43A5A45}"/>
              </a:ext>
            </a:extLst>
          </p:cNvPr>
          <p:cNvSpPr/>
          <p:nvPr/>
        </p:nvSpPr>
        <p:spPr>
          <a:xfrm>
            <a:off x="5084608" y="3404732"/>
            <a:ext cx="1669409" cy="2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evidence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4B3D1D-E207-4BEC-AD82-C9D4067535CB}"/>
              </a:ext>
            </a:extLst>
          </p:cNvPr>
          <p:cNvSpPr/>
          <p:nvPr/>
        </p:nvSpPr>
        <p:spPr>
          <a:xfrm>
            <a:off x="5107753" y="2776061"/>
            <a:ext cx="1669409" cy="402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non-conformity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71FCD9-B061-4CD3-BB74-66B31C14380E}"/>
              </a:ext>
            </a:extLst>
          </p:cNvPr>
          <p:cNvCxnSpPr>
            <a:cxnSpLocks/>
          </p:cNvCxnSpPr>
          <p:nvPr/>
        </p:nvCxnSpPr>
        <p:spPr>
          <a:xfrm flipV="1">
            <a:off x="6763373" y="2607542"/>
            <a:ext cx="478085" cy="4286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EF88A1-CCF5-473A-99AC-026DD5470208}"/>
              </a:ext>
            </a:extLst>
          </p:cNvPr>
          <p:cNvCxnSpPr>
            <a:cxnSpLocks/>
          </p:cNvCxnSpPr>
          <p:nvPr/>
        </p:nvCxnSpPr>
        <p:spPr>
          <a:xfrm flipV="1">
            <a:off x="6777162" y="3359344"/>
            <a:ext cx="536317" cy="61138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5ADDAC-96E3-4A5A-8F6C-BBEC190BD68E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13829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699628DF-8881-4435-A4F3-2D85A67B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06" y="-20573"/>
            <a:ext cx="10679184" cy="64595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e-PROCESS AUDIT SOFTWARE UPDATION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699F4A2-72F9-472C-804E-ED7BF7DA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721" y="951321"/>
            <a:ext cx="5887796" cy="390918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38F9E19-D672-4AEC-B28B-856B4C428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500" y="951321"/>
            <a:ext cx="5786778" cy="390918"/>
          </a:xfrm>
          <a:ln w="12700"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CD86A-F0A5-4054-B091-74C1B9721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4" t="8477" r="9042" b="24506"/>
          <a:stretch/>
        </p:blipFill>
        <p:spPr>
          <a:xfrm>
            <a:off x="118721" y="1493284"/>
            <a:ext cx="5215280" cy="3306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81618-546F-4E82-BCE9-CBA9596A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" t="2630" r="946"/>
          <a:stretch/>
        </p:blipFill>
        <p:spPr>
          <a:xfrm>
            <a:off x="7109793" y="1493284"/>
            <a:ext cx="4963485" cy="33062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4DFCC2-B58C-401B-84EE-93A2B550DE4D}"/>
              </a:ext>
            </a:extLst>
          </p:cNvPr>
          <p:cNvSpPr/>
          <p:nvPr/>
        </p:nvSpPr>
        <p:spPr>
          <a:xfrm>
            <a:off x="5311193" y="3054030"/>
            <a:ext cx="1669409" cy="2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evidence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069F92-E389-4BD9-A995-F8B1DF8EC247}"/>
              </a:ext>
            </a:extLst>
          </p:cNvPr>
          <p:cNvCxnSpPr>
            <a:cxnSpLocks/>
          </p:cNvCxnSpPr>
          <p:nvPr/>
        </p:nvCxnSpPr>
        <p:spPr>
          <a:xfrm flipH="1">
            <a:off x="6980602" y="3203415"/>
            <a:ext cx="1115648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DD263C-831B-4DD3-A8FF-EB779F8C2CC0}"/>
              </a:ext>
            </a:extLst>
          </p:cNvPr>
          <p:cNvCxnSpPr>
            <a:cxnSpLocks/>
          </p:cNvCxnSpPr>
          <p:nvPr/>
        </p:nvCxnSpPr>
        <p:spPr>
          <a:xfrm flipH="1">
            <a:off x="3343275" y="3196905"/>
            <a:ext cx="1990726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70A99-4AC7-40D1-8CA4-9C85FB33A7C8}"/>
              </a:ext>
            </a:extLst>
          </p:cNvPr>
          <p:cNvSpPr/>
          <p:nvPr/>
        </p:nvSpPr>
        <p:spPr>
          <a:xfrm>
            <a:off x="5387192" y="2475189"/>
            <a:ext cx="1669409" cy="402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non-conformity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80F26E-EFA3-4B2A-AC8B-87A6E75C21CD}"/>
              </a:ext>
            </a:extLst>
          </p:cNvPr>
          <p:cNvCxnSpPr>
            <a:cxnSpLocks/>
          </p:cNvCxnSpPr>
          <p:nvPr/>
        </p:nvCxnSpPr>
        <p:spPr>
          <a:xfrm flipH="1">
            <a:off x="7056601" y="2823443"/>
            <a:ext cx="1115648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19099A-6F33-4BD0-B50D-EA599293D6C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476626" y="2343152"/>
            <a:ext cx="1910566" cy="3332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933116A-A0B2-45D7-905F-AF36151C57AB}"/>
              </a:ext>
            </a:extLst>
          </p:cNvPr>
          <p:cNvSpPr/>
          <p:nvPr/>
        </p:nvSpPr>
        <p:spPr>
          <a:xfrm>
            <a:off x="5311193" y="3742124"/>
            <a:ext cx="1669409" cy="550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“Justification for Classifications” 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include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12231-76DF-414E-BBE4-9A0454883C1C}"/>
              </a:ext>
            </a:extLst>
          </p:cNvPr>
          <p:cNvCxnSpPr>
            <a:cxnSpLocks/>
          </p:cNvCxnSpPr>
          <p:nvPr/>
        </p:nvCxnSpPr>
        <p:spPr>
          <a:xfrm flipH="1">
            <a:off x="6980602" y="3948659"/>
            <a:ext cx="1115648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53B4FA-B847-4736-9D76-F23603BCEAF3}"/>
              </a:ext>
            </a:extLst>
          </p:cNvPr>
          <p:cNvCxnSpPr>
            <a:cxnSpLocks/>
          </p:cNvCxnSpPr>
          <p:nvPr/>
        </p:nvCxnSpPr>
        <p:spPr>
          <a:xfrm flipH="1">
            <a:off x="4486275" y="4035105"/>
            <a:ext cx="824918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3707A-F5AA-4719-B7BD-C7DC5E0D923E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387844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DC696A-8D92-40B0-AF62-C4416771C9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3113" y="1327121"/>
          <a:ext cx="12195113" cy="18191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77097350"/>
                    </a:ext>
                  </a:extLst>
                </a:gridCol>
                <a:gridCol w="632717">
                  <a:extLst>
                    <a:ext uri="{9D8B030D-6E8A-4147-A177-3AD203B41FA5}">
                      <a16:colId xmlns:a16="http://schemas.microsoft.com/office/drawing/2014/main" val="1544016529"/>
                    </a:ext>
                  </a:extLst>
                </a:gridCol>
                <a:gridCol w="234454">
                  <a:extLst>
                    <a:ext uri="{9D8B030D-6E8A-4147-A177-3AD203B41FA5}">
                      <a16:colId xmlns:a16="http://schemas.microsoft.com/office/drawing/2014/main" val="2506915301"/>
                    </a:ext>
                  </a:extLst>
                </a:gridCol>
                <a:gridCol w="288769">
                  <a:extLst>
                    <a:ext uri="{9D8B030D-6E8A-4147-A177-3AD203B41FA5}">
                      <a16:colId xmlns:a16="http://schemas.microsoft.com/office/drawing/2014/main" val="2658281552"/>
                    </a:ext>
                  </a:extLst>
                </a:gridCol>
                <a:gridCol w="511364">
                  <a:extLst>
                    <a:ext uri="{9D8B030D-6E8A-4147-A177-3AD203B41FA5}">
                      <a16:colId xmlns:a16="http://schemas.microsoft.com/office/drawing/2014/main" val="631165470"/>
                    </a:ext>
                  </a:extLst>
                </a:gridCol>
                <a:gridCol w="300802">
                  <a:extLst>
                    <a:ext uri="{9D8B030D-6E8A-4147-A177-3AD203B41FA5}">
                      <a16:colId xmlns:a16="http://schemas.microsoft.com/office/drawing/2014/main" val="3676213841"/>
                    </a:ext>
                  </a:extLst>
                </a:gridCol>
                <a:gridCol w="296505">
                  <a:extLst>
                    <a:ext uri="{9D8B030D-6E8A-4147-A177-3AD203B41FA5}">
                      <a16:colId xmlns:a16="http://schemas.microsoft.com/office/drawing/2014/main" val="1525002398"/>
                    </a:ext>
                  </a:extLst>
                </a:gridCol>
                <a:gridCol w="292208">
                  <a:extLst>
                    <a:ext uri="{9D8B030D-6E8A-4147-A177-3AD203B41FA5}">
                      <a16:colId xmlns:a16="http://schemas.microsoft.com/office/drawing/2014/main" val="36440653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0283751"/>
                    </a:ext>
                  </a:extLst>
                </a:gridCol>
                <a:gridCol w="528553">
                  <a:extLst>
                    <a:ext uri="{9D8B030D-6E8A-4147-A177-3AD203B41FA5}">
                      <a16:colId xmlns:a16="http://schemas.microsoft.com/office/drawing/2014/main" val="2539153798"/>
                    </a:ext>
                  </a:extLst>
                </a:gridCol>
                <a:gridCol w="289635">
                  <a:extLst>
                    <a:ext uri="{9D8B030D-6E8A-4147-A177-3AD203B41FA5}">
                      <a16:colId xmlns:a16="http://schemas.microsoft.com/office/drawing/2014/main" val="1490460439"/>
                    </a:ext>
                  </a:extLst>
                </a:gridCol>
                <a:gridCol w="657775">
                  <a:extLst>
                    <a:ext uri="{9D8B030D-6E8A-4147-A177-3AD203B41FA5}">
                      <a16:colId xmlns:a16="http://schemas.microsoft.com/office/drawing/2014/main" val="1683351570"/>
                    </a:ext>
                  </a:extLst>
                </a:gridCol>
                <a:gridCol w="940868">
                  <a:extLst>
                    <a:ext uri="{9D8B030D-6E8A-4147-A177-3AD203B41FA5}">
                      <a16:colId xmlns:a16="http://schemas.microsoft.com/office/drawing/2014/main" val="3358172879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3490259541"/>
                    </a:ext>
                  </a:extLst>
                </a:gridCol>
                <a:gridCol w="635981">
                  <a:extLst>
                    <a:ext uri="{9D8B030D-6E8A-4147-A177-3AD203B41FA5}">
                      <a16:colId xmlns:a16="http://schemas.microsoft.com/office/drawing/2014/main" val="3160415559"/>
                    </a:ext>
                  </a:extLst>
                </a:gridCol>
                <a:gridCol w="635981">
                  <a:extLst>
                    <a:ext uri="{9D8B030D-6E8A-4147-A177-3AD203B41FA5}">
                      <a16:colId xmlns:a16="http://schemas.microsoft.com/office/drawing/2014/main" val="2910581899"/>
                    </a:ext>
                  </a:extLst>
                </a:gridCol>
                <a:gridCol w="635981">
                  <a:extLst>
                    <a:ext uri="{9D8B030D-6E8A-4147-A177-3AD203B41FA5}">
                      <a16:colId xmlns:a16="http://schemas.microsoft.com/office/drawing/2014/main" val="2305150766"/>
                    </a:ext>
                  </a:extLst>
                </a:gridCol>
                <a:gridCol w="820760">
                  <a:extLst>
                    <a:ext uri="{9D8B030D-6E8A-4147-A177-3AD203B41FA5}">
                      <a16:colId xmlns:a16="http://schemas.microsoft.com/office/drawing/2014/main" val="4112198432"/>
                    </a:ext>
                  </a:extLst>
                </a:gridCol>
                <a:gridCol w="308755">
                  <a:extLst>
                    <a:ext uri="{9D8B030D-6E8A-4147-A177-3AD203B41FA5}">
                      <a16:colId xmlns:a16="http://schemas.microsoft.com/office/drawing/2014/main" val="1751483555"/>
                    </a:ext>
                  </a:extLst>
                </a:gridCol>
                <a:gridCol w="516302">
                  <a:extLst>
                    <a:ext uri="{9D8B030D-6E8A-4147-A177-3AD203B41FA5}">
                      <a16:colId xmlns:a16="http://schemas.microsoft.com/office/drawing/2014/main" val="2252516552"/>
                    </a:ext>
                  </a:extLst>
                </a:gridCol>
                <a:gridCol w="412528">
                  <a:extLst>
                    <a:ext uri="{9D8B030D-6E8A-4147-A177-3AD203B41FA5}">
                      <a16:colId xmlns:a16="http://schemas.microsoft.com/office/drawing/2014/main" val="3540044501"/>
                    </a:ext>
                  </a:extLst>
                </a:gridCol>
                <a:gridCol w="286806">
                  <a:extLst>
                    <a:ext uri="{9D8B030D-6E8A-4147-A177-3AD203B41FA5}">
                      <a16:colId xmlns:a16="http://schemas.microsoft.com/office/drawing/2014/main" val="61823376"/>
                    </a:ext>
                  </a:extLst>
                </a:gridCol>
                <a:gridCol w="538251">
                  <a:extLst>
                    <a:ext uri="{9D8B030D-6E8A-4147-A177-3AD203B41FA5}">
                      <a16:colId xmlns:a16="http://schemas.microsoft.com/office/drawing/2014/main" val="112766285"/>
                    </a:ext>
                  </a:extLst>
                </a:gridCol>
                <a:gridCol w="286049">
                  <a:extLst>
                    <a:ext uri="{9D8B030D-6E8A-4147-A177-3AD203B41FA5}">
                      <a16:colId xmlns:a16="http://schemas.microsoft.com/office/drawing/2014/main" val="1176030594"/>
                    </a:ext>
                  </a:extLst>
                </a:gridCol>
                <a:gridCol w="539008">
                  <a:extLst>
                    <a:ext uri="{9D8B030D-6E8A-4147-A177-3AD203B41FA5}">
                      <a16:colId xmlns:a16="http://schemas.microsoft.com/office/drawing/2014/main" val="4037176679"/>
                    </a:ext>
                  </a:extLst>
                </a:gridCol>
                <a:gridCol w="412528">
                  <a:extLst>
                    <a:ext uri="{9D8B030D-6E8A-4147-A177-3AD203B41FA5}">
                      <a16:colId xmlns:a16="http://schemas.microsoft.com/office/drawing/2014/main" val="3104415241"/>
                    </a:ext>
                  </a:extLst>
                </a:gridCol>
              </a:tblGrid>
              <a:tr h="407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NCR No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NCR Created Date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 Reference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Auditee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Auditor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Major/Minor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vert="vert27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Non-Conformance Details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Corrective Action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 Given Date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ADC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Follow-up Audit Observations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Followup Auditor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Followup Audit Date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Followup Audit Req. Date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Rev. EDC.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EDC extension reasons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HOD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HOD Remarks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HOD Closed Date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01" marR="2801" marT="2801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30785"/>
                  </a:ext>
                </a:extLst>
              </a:tr>
              <a:tr h="13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22-23/ASBU/TBD-PA1/1/TBD-AOP/ASBU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Closed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9/1/2022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22-23/ASBU/TBD-PA1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TBD Oxide Plant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Murari 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Radhaiah. 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Process Specification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Minor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No evidence for melt pot dross addition.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As per specification, add approximately 2 kg of melt pot dross to the reactor pot every 2 hrs. But, there is no evidence for adding in this manner.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Dross addition in reactor pot is being monitored and noted in separate log book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10/12/2022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11/8/2022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11/22/2022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Presently, Lead melt pot dross adding into the respective reactor pot at the ratio of 2kg per 2 hours once manually, also evidence of dross addition is maintained by the production team.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7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Vaseem Akram D</a:t>
                      </a: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10/29/2022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11/22/2022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11/8/2022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Presently Dross addition is being followed and registered in the separate logbook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1000465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Ensure the quantity of dross addition into the reactor pot.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11/22/2022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801" marB="0" vert="vert270" anchor="ctr"/>
                </a:tc>
                <a:extLst>
                  <a:ext uri="{0D108BD9-81ED-4DB2-BD59-A6C34878D82A}">
                    <a16:rowId xmlns:a16="http://schemas.microsoft.com/office/drawing/2014/main" val="12909727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978181-6853-40DF-AACA-9793020CA0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4012084"/>
          <a:ext cx="12192938" cy="14987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391">
                  <a:extLst>
                    <a:ext uri="{9D8B030D-6E8A-4147-A177-3AD203B41FA5}">
                      <a16:colId xmlns:a16="http://schemas.microsoft.com/office/drawing/2014/main" val="1694901414"/>
                    </a:ext>
                  </a:extLst>
                </a:gridCol>
                <a:gridCol w="649427">
                  <a:extLst>
                    <a:ext uri="{9D8B030D-6E8A-4147-A177-3AD203B41FA5}">
                      <a16:colId xmlns:a16="http://schemas.microsoft.com/office/drawing/2014/main" val="201518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0733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8324787"/>
                    </a:ext>
                  </a:extLst>
                </a:gridCol>
                <a:gridCol w="481245">
                  <a:extLst>
                    <a:ext uri="{9D8B030D-6E8A-4147-A177-3AD203B41FA5}">
                      <a16:colId xmlns:a16="http://schemas.microsoft.com/office/drawing/2014/main" val="4087540065"/>
                    </a:ext>
                  </a:extLst>
                </a:gridCol>
                <a:gridCol w="283086">
                  <a:extLst>
                    <a:ext uri="{9D8B030D-6E8A-4147-A177-3AD203B41FA5}">
                      <a16:colId xmlns:a16="http://schemas.microsoft.com/office/drawing/2014/main" val="3685280873"/>
                    </a:ext>
                  </a:extLst>
                </a:gridCol>
                <a:gridCol w="279043">
                  <a:extLst>
                    <a:ext uri="{9D8B030D-6E8A-4147-A177-3AD203B41FA5}">
                      <a16:colId xmlns:a16="http://schemas.microsoft.com/office/drawing/2014/main" val="4137192642"/>
                    </a:ext>
                  </a:extLst>
                </a:gridCol>
                <a:gridCol w="220399">
                  <a:extLst>
                    <a:ext uri="{9D8B030D-6E8A-4147-A177-3AD203B41FA5}">
                      <a16:colId xmlns:a16="http://schemas.microsoft.com/office/drawing/2014/main" val="3278828877"/>
                    </a:ext>
                  </a:extLst>
                </a:gridCol>
                <a:gridCol w="248715">
                  <a:extLst>
                    <a:ext uri="{9D8B030D-6E8A-4147-A177-3AD203B41FA5}">
                      <a16:colId xmlns:a16="http://schemas.microsoft.com/office/drawing/2014/main" val="852619177"/>
                    </a:ext>
                  </a:extLst>
                </a:gridCol>
                <a:gridCol w="567396">
                  <a:extLst>
                    <a:ext uri="{9D8B030D-6E8A-4147-A177-3AD203B41FA5}">
                      <a16:colId xmlns:a16="http://schemas.microsoft.com/office/drawing/2014/main" val="2406054673"/>
                    </a:ext>
                  </a:extLst>
                </a:gridCol>
                <a:gridCol w="1033691">
                  <a:extLst>
                    <a:ext uri="{9D8B030D-6E8A-4147-A177-3AD203B41FA5}">
                      <a16:colId xmlns:a16="http://schemas.microsoft.com/office/drawing/2014/main" val="1891185248"/>
                    </a:ext>
                  </a:extLst>
                </a:gridCol>
                <a:gridCol w="326436">
                  <a:extLst>
                    <a:ext uri="{9D8B030D-6E8A-4147-A177-3AD203B41FA5}">
                      <a16:colId xmlns:a16="http://schemas.microsoft.com/office/drawing/2014/main" val="2781174974"/>
                    </a:ext>
                  </a:extLst>
                </a:gridCol>
                <a:gridCol w="373563">
                  <a:extLst>
                    <a:ext uri="{9D8B030D-6E8A-4147-A177-3AD203B41FA5}">
                      <a16:colId xmlns:a16="http://schemas.microsoft.com/office/drawing/2014/main" val="628787649"/>
                    </a:ext>
                  </a:extLst>
                </a:gridCol>
                <a:gridCol w="703671">
                  <a:extLst>
                    <a:ext uri="{9D8B030D-6E8A-4147-A177-3AD203B41FA5}">
                      <a16:colId xmlns:a16="http://schemas.microsoft.com/office/drawing/2014/main" val="1232606865"/>
                    </a:ext>
                  </a:extLst>
                </a:gridCol>
                <a:gridCol w="598525">
                  <a:extLst>
                    <a:ext uri="{9D8B030D-6E8A-4147-A177-3AD203B41FA5}">
                      <a16:colId xmlns:a16="http://schemas.microsoft.com/office/drawing/2014/main" val="4272627551"/>
                    </a:ext>
                  </a:extLst>
                </a:gridCol>
                <a:gridCol w="598525">
                  <a:extLst>
                    <a:ext uri="{9D8B030D-6E8A-4147-A177-3AD203B41FA5}">
                      <a16:colId xmlns:a16="http://schemas.microsoft.com/office/drawing/2014/main" val="1465782726"/>
                    </a:ext>
                  </a:extLst>
                </a:gridCol>
                <a:gridCol w="337200">
                  <a:extLst>
                    <a:ext uri="{9D8B030D-6E8A-4147-A177-3AD203B41FA5}">
                      <a16:colId xmlns:a16="http://schemas.microsoft.com/office/drawing/2014/main" val="438211898"/>
                    </a:ext>
                  </a:extLst>
                </a:gridCol>
                <a:gridCol w="251105">
                  <a:extLst>
                    <a:ext uri="{9D8B030D-6E8A-4147-A177-3AD203B41FA5}">
                      <a16:colId xmlns:a16="http://schemas.microsoft.com/office/drawing/2014/main" val="1025939168"/>
                    </a:ext>
                  </a:extLst>
                </a:gridCol>
                <a:gridCol w="251105">
                  <a:extLst>
                    <a:ext uri="{9D8B030D-6E8A-4147-A177-3AD203B41FA5}">
                      <a16:colId xmlns:a16="http://schemas.microsoft.com/office/drawing/2014/main" val="1726305947"/>
                    </a:ext>
                  </a:extLst>
                </a:gridCol>
                <a:gridCol w="351545">
                  <a:extLst>
                    <a:ext uri="{9D8B030D-6E8A-4147-A177-3AD203B41FA5}">
                      <a16:colId xmlns:a16="http://schemas.microsoft.com/office/drawing/2014/main" val="3222626936"/>
                    </a:ext>
                  </a:extLst>
                </a:gridCol>
                <a:gridCol w="560800">
                  <a:extLst>
                    <a:ext uri="{9D8B030D-6E8A-4147-A177-3AD203B41FA5}">
                      <a16:colId xmlns:a16="http://schemas.microsoft.com/office/drawing/2014/main" val="3457143708"/>
                    </a:ext>
                  </a:extLst>
                </a:gridCol>
                <a:gridCol w="468728">
                  <a:extLst>
                    <a:ext uri="{9D8B030D-6E8A-4147-A177-3AD203B41FA5}">
                      <a16:colId xmlns:a16="http://schemas.microsoft.com/office/drawing/2014/main" val="1820575508"/>
                    </a:ext>
                  </a:extLst>
                </a:gridCol>
                <a:gridCol w="410137">
                  <a:extLst>
                    <a:ext uri="{9D8B030D-6E8A-4147-A177-3AD203B41FA5}">
                      <a16:colId xmlns:a16="http://schemas.microsoft.com/office/drawing/2014/main" val="2854753081"/>
                    </a:ext>
                  </a:extLst>
                </a:gridCol>
                <a:gridCol w="359916">
                  <a:extLst>
                    <a:ext uri="{9D8B030D-6E8A-4147-A177-3AD203B41FA5}">
                      <a16:colId xmlns:a16="http://schemas.microsoft.com/office/drawing/2014/main" val="3950875231"/>
                    </a:ext>
                  </a:extLst>
                </a:gridCol>
                <a:gridCol w="979307">
                  <a:extLst>
                    <a:ext uri="{9D8B030D-6E8A-4147-A177-3AD203B41FA5}">
                      <a16:colId xmlns:a16="http://schemas.microsoft.com/office/drawing/2014/main" val="2557318104"/>
                    </a:ext>
                  </a:extLst>
                </a:gridCol>
                <a:gridCol w="401767">
                  <a:extLst>
                    <a:ext uri="{9D8B030D-6E8A-4147-A177-3AD203B41FA5}">
                      <a16:colId xmlns:a16="http://schemas.microsoft.com/office/drawing/2014/main" val="2626601812"/>
                    </a:ext>
                  </a:extLst>
                </a:gridCol>
                <a:gridCol w="493423">
                  <a:extLst>
                    <a:ext uri="{9D8B030D-6E8A-4147-A177-3AD203B41FA5}">
                      <a16:colId xmlns:a16="http://schemas.microsoft.com/office/drawing/2014/main" val="3141432977"/>
                    </a:ext>
                  </a:extLst>
                </a:gridCol>
                <a:gridCol w="388232">
                  <a:extLst>
                    <a:ext uri="{9D8B030D-6E8A-4147-A177-3AD203B41FA5}">
                      <a16:colId xmlns:a16="http://schemas.microsoft.com/office/drawing/2014/main" val="1712647222"/>
                    </a:ext>
                  </a:extLst>
                </a:gridCol>
              </a:tblGrid>
              <a:tr h="315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NCR No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NCR Created Date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Audit Area</a:t>
                      </a:r>
                    </a:p>
                  </a:txBody>
                  <a:tcPr marL="2622" marR="2622" marT="2622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Auditee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Auditor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Shift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chemeClr val="bg1"/>
                          </a:solidFill>
                          <a:effectLst/>
                        </a:rPr>
                        <a:t>Standard</a:t>
                      </a:r>
                      <a:endParaRPr lang="en-US" sz="700" b="1" i="0" u="none" strike="noStrike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Statement of Non conformity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Objective evidence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Major/</a:t>
                      </a:r>
                    </a:p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Minor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Repeated </a:t>
                      </a:r>
                    </a:p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NCR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Correction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Root cause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Corrective Action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EDC Given Date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EDC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ADC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Rev. EDC.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EDC extension reasons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Followup</a:t>
                      </a:r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Audit Req. Date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Followup</a:t>
                      </a:r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Auditor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Followup</a:t>
                      </a:r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Audit Date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Follow-up Audit Observations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Process HOD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Process HOD Remarks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Process HOD Closed Date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18999"/>
                  </a:ext>
                </a:extLst>
              </a:tr>
              <a:tr h="1025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22" marR="2622" marT="2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22-23/ASBU/TBD-PA1/1/TBD-AOP/ASBU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Closed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9/1/2022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TBD Oxide Plant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Murari</a:t>
                      </a:r>
                      <a:r>
                        <a:rPr lang="en-US" sz="700" u="none" strike="noStrike" dirty="0">
                          <a:effectLst/>
                        </a:rPr>
                        <a:t> 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Radhaiah. 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No evidence for melt pot dross addition.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As per specification, add approximately 2 kg of melt pot dross to the reactor pot every 2 hrs. But, there is no evidence for adding in this manner.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Minor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Dross addition in reactor pot is noted in separate log book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Earlier dross addition was not monitored.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Dross addition in reactor pot is being monitored and noted in separate log book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10/12/2022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11/8/2022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11/22/2022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11/8/2022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Presently Dross addition is being followed and registered in the separate logbook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11/22/2022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`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10/29/2022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Presently, Lead melt pot dross adding into the respective reactor pot at the ratio of 2kg per 2 hours once manually, also evidence of dross addition is maintained by the production team.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1000465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Ensure the quantity of dross addition into the reactor pot.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11/22/2022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2622" marB="0" vert="vert270" anchor="ctr"/>
                </a:tc>
                <a:extLst>
                  <a:ext uri="{0D108BD9-81ED-4DB2-BD59-A6C34878D82A}">
                    <a16:rowId xmlns:a16="http://schemas.microsoft.com/office/drawing/2014/main" val="3448950752"/>
                  </a:ext>
                </a:extLst>
              </a:tr>
            </a:tbl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15084A89-1A51-4151-AD22-FB3F991CAF33}"/>
              </a:ext>
            </a:extLst>
          </p:cNvPr>
          <p:cNvSpPr txBox="1">
            <a:spLocks/>
          </p:cNvSpPr>
          <p:nvPr/>
        </p:nvSpPr>
        <p:spPr>
          <a:xfrm>
            <a:off x="1367406" y="20423"/>
            <a:ext cx="10679184" cy="570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e-PROCESS AUDIT SOFTWARE UPDATION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21726-FE44-4314-893D-47179B361D62}"/>
              </a:ext>
            </a:extLst>
          </p:cNvPr>
          <p:cNvSpPr/>
          <p:nvPr/>
        </p:nvSpPr>
        <p:spPr>
          <a:xfrm>
            <a:off x="-1" y="1011097"/>
            <a:ext cx="3246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– Detailed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C056E-2BA3-4192-A1D8-FB31922CFF4D}"/>
              </a:ext>
            </a:extLst>
          </p:cNvPr>
          <p:cNvSpPr/>
          <p:nvPr/>
        </p:nvSpPr>
        <p:spPr>
          <a:xfrm>
            <a:off x="-3113" y="3667529"/>
            <a:ext cx="3123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– Detailed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FCA7C-E1A5-49BE-B6CD-8DE0F8DFB181}"/>
              </a:ext>
            </a:extLst>
          </p:cNvPr>
          <p:cNvSpPr/>
          <p:nvPr/>
        </p:nvSpPr>
        <p:spPr>
          <a:xfrm>
            <a:off x="-3113" y="5584403"/>
            <a:ext cx="696597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reference point removed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Heading were changed as Audit area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NCR, Root cause &amp; Corrections were added to the master list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table were interchanged.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FBBB2-1095-4FD3-A8D8-00AD6FB96FF8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255138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0C12C-D635-4464-98B6-FC86EDD8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06" y="-11947"/>
            <a:ext cx="10679184" cy="64595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e-PROCESS AUDIT SOFTWARE UPDATION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8C53A21-2DBA-4249-B2DA-5562CD7C24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3136637"/>
              </p:ext>
            </p:extLst>
          </p:nvPr>
        </p:nvGraphicFramePr>
        <p:xfrm>
          <a:off x="85288" y="611288"/>
          <a:ext cx="12021424" cy="4582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9173">
                  <a:extLst>
                    <a:ext uri="{9D8B030D-6E8A-4147-A177-3AD203B41FA5}">
                      <a16:colId xmlns:a16="http://schemas.microsoft.com/office/drawing/2014/main" val="2444480831"/>
                    </a:ext>
                  </a:extLst>
                </a:gridCol>
                <a:gridCol w="2701255">
                  <a:extLst>
                    <a:ext uri="{9D8B030D-6E8A-4147-A177-3AD203B41FA5}">
                      <a16:colId xmlns:a16="http://schemas.microsoft.com/office/drawing/2014/main" val="3480622992"/>
                    </a:ext>
                  </a:extLst>
                </a:gridCol>
                <a:gridCol w="4194496">
                  <a:extLst>
                    <a:ext uri="{9D8B030D-6E8A-4147-A177-3AD203B41FA5}">
                      <a16:colId xmlns:a16="http://schemas.microsoft.com/office/drawing/2014/main" val="2448759886"/>
                    </a:ext>
                  </a:extLst>
                </a:gridCol>
                <a:gridCol w="4496500">
                  <a:extLst>
                    <a:ext uri="{9D8B030D-6E8A-4147-A177-3AD203B41FA5}">
                      <a16:colId xmlns:a16="http://schemas.microsoft.com/office/drawing/2014/main" val="2665869426"/>
                    </a:ext>
                  </a:extLst>
                </a:gridCol>
              </a:tblGrid>
              <a:tr h="349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</a:p>
                  </a:txBody>
                  <a:tcPr marL="9525" marR="9525" marT="9525" marB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Updation</a:t>
                      </a:r>
                    </a:p>
                  </a:txBody>
                  <a:tcPr marL="9525" marR="9525" marT="9525" marB="95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Updation</a:t>
                      </a:r>
                    </a:p>
                  </a:txBody>
                  <a:tcPr marL="9525" marR="9525" marT="9525" marB="9525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289957"/>
                  </a:ext>
                </a:extLst>
              </a:tr>
              <a:tr h="762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Pop-up mail for EDC submission, Extension &amp; Follow-up audit assigned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controls with Pop-up mail alert to the Auditees for EDC submission and extension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spcBef>
                          <a:spcPts val="3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 for EDC submission: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Auto Pop-up mail need to be send to Auditee did not give the EDC within 7Days from the date of close audit.</a:t>
                      </a:r>
                    </a:p>
                    <a:p>
                      <a:pPr marL="171450" indent="-171450" algn="l" defTabSz="685800" rtl="0" eaLnBrk="1" fontAlgn="ctr" latinLnBrk="0" hangingPunct="1">
                        <a:spcBef>
                          <a:spcPts val="3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Alert for EDC crossing: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 Pop-up mail need to send to auditee along with respective HOD’s if it EDC was at ending stage (Before 2Days).</a:t>
                      </a:r>
                    </a:p>
                    <a:p>
                      <a:pPr marL="171450" indent="-171450" algn="l" defTabSz="685800" rtl="0" eaLnBrk="1" fontAlgn="ctr" latinLnBrk="0" hangingPunct="1">
                        <a:spcBef>
                          <a:spcPts val="300"/>
                        </a:spcBef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Mail communication for follow-up audit assigned to concern auditor.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2972903061"/>
                  </a:ext>
                </a:extLst>
              </a:tr>
              <a:tr h="51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 must be scheduled based on Annual plan and customer complaints, process changes, internal/external nonconformities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schedule planning as per annual plan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 schedule screen shall be modified</a:t>
                      </a: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 must be planned based on customer complaints, process changes, internal/external nonconformities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3326649331"/>
                  </a:ext>
                </a:extLst>
              </a:tr>
              <a:tr h="451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Pop-up mail for entries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mail entry control available with the IT team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pop-up mail entries controls required at  Process HOD ID for easy modification during top management changes 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1476856714"/>
                  </a:ext>
                </a:extLst>
              </a:tr>
              <a:tr h="451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lock provision required for Audit closing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 audit should be locked after 5 days completion w.r.to the schedule end date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2591419720"/>
                  </a:ext>
                </a:extLst>
              </a:tr>
              <a:tr h="451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Inclusion of dash board concept in portal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fontAlgn="ctr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Dash board should be circulated to top management team through e-process audit portal.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2437285938"/>
                  </a:ext>
                </a:extLst>
              </a:tr>
              <a:tr h="451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controls on Submission option after all fields filled.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fontAlgn="ctr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Submission option should be in Disable upto the all fields are filled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1698943108"/>
                  </a:ext>
                </a:extLst>
              </a:tr>
              <a:tr h="451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 option required for fields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fontAlgn="ctr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show the only applicable data to the external auditors/ customers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1243191819"/>
                  </a:ext>
                </a:extLst>
              </a:tr>
              <a:tr h="5107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 required to modify the correction, Root cause &amp; Corrective action statements given by auditees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fontAlgn="ctr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T="9525" marB="9525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Correction, Root cause &amp; Corrective action statements are uploading in Auditees ID. But, options required to modify those statements in Process HOD ID.</a:t>
                      </a:r>
                    </a:p>
                  </a:txBody>
                  <a:tcPr marT="9525" marB="9525" anchor="ctr"/>
                </a:tc>
                <a:extLst>
                  <a:ext uri="{0D108BD9-81ED-4DB2-BD59-A6C34878D82A}">
                    <a16:rowId xmlns:a16="http://schemas.microsoft.com/office/drawing/2014/main" val="162307268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09C578E-E64F-481A-A0E4-DDB6CEB61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79" t="15046" r="42064" b="67829"/>
          <a:stretch/>
        </p:blipFill>
        <p:spPr>
          <a:xfrm>
            <a:off x="9403425" y="5270739"/>
            <a:ext cx="2763929" cy="1526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19D3B1-6E70-4F03-8A69-7C0D001674B1}"/>
              </a:ext>
            </a:extLst>
          </p:cNvPr>
          <p:cNvSpPr/>
          <p:nvPr/>
        </p:nvSpPr>
        <p:spPr>
          <a:xfrm>
            <a:off x="10334445" y="94507"/>
            <a:ext cx="1812389" cy="30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Annexure -B</a:t>
            </a:r>
          </a:p>
        </p:txBody>
      </p:sp>
    </p:spTree>
    <p:extLst>
      <p:ext uri="{BB962C8B-B14F-4D97-AF65-F5344CB8AC3E}">
        <p14:creationId xmlns:p14="http://schemas.microsoft.com/office/powerpoint/2010/main" val="1086288392"/>
      </p:ext>
    </p:extLst>
  </p:cSld>
  <p:clrMapOvr>
    <a:masterClrMapping/>
  </p:clrMapOvr>
</p:sld>
</file>

<file path=ppt/theme/theme1.xml><?xml version="1.0" encoding="utf-8"?>
<a:theme xmlns:a="http://schemas.openxmlformats.org/drawingml/2006/main" name="AR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-1" id="{5744E269-5B80-48EA-AC66-32D16C69D7CB}" vid="{4EB7DCB4-EDB8-477F-B2C6-C933FAF8CC30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AR-1</Template>
  <TotalTime>11974</TotalTime>
  <Words>1744</Words>
  <Application>Microsoft Office PowerPoint</Application>
  <PresentationFormat>Widescreen</PresentationFormat>
  <Paragraphs>242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Wingdings</vt:lpstr>
      <vt:lpstr>AR-1</vt:lpstr>
      <vt:lpstr>3_Office Theme</vt:lpstr>
      <vt:lpstr>Document</vt:lpstr>
      <vt:lpstr>PowerPoint Presentation</vt:lpstr>
      <vt:lpstr>PowerPoint Presentation</vt:lpstr>
      <vt:lpstr>PowerPoint Presentation</vt:lpstr>
      <vt:lpstr>e-PROCESS AUDIT SOFTWARE UPDATION</vt:lpstr>
      <vt:lpstr>e-PROCESS AUDIT SOFTWARE UPDATION</vt:lpstr>
      <vt:lpstr>e-PROCESS AUDIT SOFTWARE UPDATION</vt:lpstr>
      <vt:lpstr>PowerPoint Presentation</vt:lpstr>
      <vt:lpstr>e-PROCESS AUDIT SOFTWARE UPDATION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S S Dheeraj Y</dc:creator>
  <cp:lastModifiedBy>Murugesan Dilipkumar</cp:lastModifiedBy>
  <cp:revision>233</cp:revision>
  <cp:lastPrinted>2023-12-08T09:49:41Z</cp:lastPrinted>
  <dcterms:created xsi:type="dcterms:W3CDTF">2023-04-17T04:56:58Z</dcterms:created>
  <dcterms:modified xsi:type="dcterms:W3CDTF">2023-12-13T11:01:12Z</dcterms:modified>
</cp:coreProperties>
</file>