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8" r:id="rId3"/>
    <p:sldId id="302" r:id="rId4"/>
    <p:sldId id="309" r:id="rId5"/>
    <p:sldId id="277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B72E"/>
    <a:srgbClr val="1E482D"/>
    <a:srgbClr val="265736"/>
    <a:srgbClr val="18293C"/>
    <a:srgbClr val="5AB84A"/>
    <a:srgbClr val="5AB947"/>
    <a:srgbClr val="786D6C"/>
    <a:srgbClr val="CCCCCC"/>
    <a:srgbClr val="32C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24"/>
    <p:restoredTop sz="94747"/>
  </p:normalViewPr>
  <p:slideViewPr>
    <p:cSldViewPr snapToGrid="0" snapToObjects="1">
      <p:cViewPr varScale="1">
        <p:scale>
          <a:sx n="146" d="100"/>
          <a:sy n="146" d="100"/>
        </p:scale>
        <p:origin x="1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62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2"/>
                </a:solidFill>
              </a:rPr>
              <a:t>‹#›</a:t>
            </a:fld>
            <a:endParaRPr lang="zh-C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6138" y="778119"/>
            <a:ext cx="7631723" cy="3587262"/>
          </a:xfrm>
          <a:prstGeom prst="rect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1764554" y="1687786"/>
            <a:ext cx="6850796" cy="1490127"/>
          </a:xfrm>
          <a:prstGeom prst="rect">
            <a:avLst/>
          </a:prstGeom>
          <a:ln w="63500"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Abadi MT Condensed Extra Bold" charset="0"/>
              </a:rPr>
              <a:t>The Ready Commitment--</a:t>
            </a:r>
            <a:endParaRPr lang="en-US" sz="44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r>
              <a:rPr lang="en-US" sz="6600" b="1" dirty="0" err="1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TD</a:t>
            </a:r>
            <a:r>
              <a:rPr lang="en-US" altLang="zh-CN" sz="6600" b="1" dirty="0" err="1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MyLevelUp</a:t>
            </a:r>
            <a:endParaRPr lang="en-US" altLang="zh-CN" sz="66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4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065" y="1956456"/>
            <a:ext cx="1057967" cy="9527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54"/>
          <p:cNvSpPr txBox="1">
            <a:spLocks/>
          </p:cNvSpPr>
          <p:nvPr/>
        </p:nvSpPr>
        <p:spPr>
          <a:xfrm>
            <a:off x="3678156" y="3440442"/>
            <a:ext cx="4937194" cy="54626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Erica,</a:t>
            </a:r>
            <a:r>
              <a:rPr lang="zh-CN" altLang="en-US" sz="2000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Dave,</a:t>
            </a:r>
            <a:r>
              <a:rPr lang="zh-CN" altLang="en-US" sz="2000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Alex,</a:t>
            </a:r>
            <a:r>
              <a:rPr lang="zh-CN" altLang="en-US" sz="2000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Rishabh,</a:t>
            </a:r>
            <a:r>
              <a:rPr lang="zh-CN" altLang="en-US" sz="2000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Nisha</a:t>
            </a:r>
            <a:r>
              <a:rPr lang="zh-CN" altLang="en-US" sz="2000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695"/>
            <a:ext cx="9144000" cy="4242217"/>
          </a:xfrm>
          <a:prstGeom prst="rect">
            <a:avLst/>
          </a:prstGeom>
        </p:spPr>
      </p:pic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698051" y="-122592"/>
            <a:ext cx="6174035" cy="2793456"/>
          </a:xfrm>
          <a:prstGeom prst="rect">
            <a:avLst/>
          </a:prstGeom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100" dirty="0">
                <a:solidFill>
                  <a:schemeClr val="dk1"/>
                </a:solidFill>
              </a:rPr>
              <a:t>	 	 	 							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zh-CN" sz="4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zh-CN" sz="8000" b="1" dirty="0">
                <a:solidFill>
                  <a:srgbClr val="5AB72E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Calibri"/>
              </a:rPr>
              <a:t>79</a:t>
            </a:r>
            <a:r>
              <a:rPr lang="zh-CN" sz="6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CN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percent of Canadians </a:t>
            </a:r>
          </a:p>
          <a:p>
            <a:pPr lvl="0">
              <a:spcBef>
                <a:spcPts val="0"/>
              </a:spcBef>
              <a:buNone/>
            </a:pPr>
            <a:r>
              <a:rPr lang="zh-CN" sz="6000" b="1" dirty="0">
                <a:solidFill>
                  <a:srgbClr val="5AB72E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Calibri"/>
              </a:rPr>
              <a:t>don’t feel confident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zh-CN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about their financial future.</a:t>
            </a:r>
            <a:r>
              <a:rPr lang="en-US" altLang="zh-CN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lang="zh-CN" sz="36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zh-CN" sz="3600" dirty="0">
                <a:solidFill>
                  <a:schemeClr val="dk1"/>
                </a:solidFill>
              </a:rPr>
              <a:t>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zh-CN" sz="3600" dirty="0">
                <a:solidFill>
                  <a:schemeClr val="dk1"/>
                </a:solidFill>
              </a:rPr>
              <a:t>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zh-CN" sz="3600" dirty="0">
                <a:solidFill>
                  <a:schemeClr val="dk1"/>
                </a:solidFill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endParaRPr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695"/>
            <a:ext cx="9144000" cy="4242217"/>
          </a:xfrm>
          <a:prstGeom prst="rect">
            <a:avLst/>
          </a:prstGeom>
        </p:spPr>
      </p:pic>
      <p:sp>
        <p:nvSpPr>
          <p:cNvPr id="166" name="Shape 166"/>
          <p:cNvSpPr/>
          <p:nvPr/>
        </p:nvSpPr>
        <p:spPr>
          <a:xfrm>
            <a:off x="772525" y="1700412"/>
            <a:ext cx="2375100" cy="1807200"/>
          </a:xfrm>
          <a:prstGeom prst="roundRect">
            <a:avLst>
              <a:gd name="adj" fmla="val 16667"/>
            </a:avLst>
          </a:prstGeom>
          <a:solidFill>
            <a:schemeClr val="tx1">
              <a:alpha val="37000"/>
            </a:schemeClr>
          </a:solidFill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Recommend</a:t>
            </a:r>
            <a:r>
              <a:rPr lang="zh-CN" altLang="en-US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>
                <a:solidFill>
                  <a:srgbClr val="5AB72E"/>
                </a:solidFill>
              </a:rPr>
              <a:t>products</a:t>
            </a:r>
            <a:r>
              <a:rPr lang="zh-CN" altLang="en-US" sz="2000" b="1" dirty="0">
                <a:solidFill>
                  <a:srgbClr val="5AB72E"/>
                </a:solidFill>
              </a:rPr>
              <a:t> </a:t>
            </a:r>
            <a:r>
              <a:rPr lang="en-US" altLang="zh-CN" sz="2000" b="1" dirty="0">
                <a:solidFill>
                  <a:srgbClr val="5AB72E"/>
                </a:solidFill>
              </a:rPr>
              <a:t>of</a:t>
            </a:r>
            <a:r>
              <a:rPr lang="zh-CN" altLang="en-US" sz="2000" b="1" dirty="0">
                <a:solidFill>
                  <a:srgbClr val="5AB72E"/>
                </a:solidFill>
              </a:rPr>
              <a:t> </a:t>
            </a:r>
            <a:r>
              <a:rPr lang="en-US" altLang="zh-CN" sz="2000" b="1" dirty="0">
                <a:solidFill>
                  <a:srgbClr val="5AB72E"/>
                </a:solidFill>
              </a:rPr>
              <a:t>best</a:t>
            </a:r>
            <a:r>
              <a:rPr lang="zh-CN" altLang="en-US" sz="2000" b="1" dirty="0">
                <a:solidFill>
                  <a:srgbClr val="5AB72E"/>
                </a:solidFill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</a:rPr>
              <a:t>fit</a:t>
            </a:r>
            <a:r>
              <a:rPr lang="zh-CN" altLang="en-US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</a:rPr>
              <a:t>according</a:t>
            </a:r>
            <a:r>
              <a:rPr lang="zh-CN" altLang="en-US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</a:rPr>
              <a:t>to</a:t>
            </a:r>
            <a:r>
              <a:rPr lang="zh-CN" altLang="en-US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</a:rPr>
              <a:t>real-time</a:t>
            </a:r>
            <a:r>
              <a:rPr lang="zh-CN" altLang="en-US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</a:rPr>
              <a:t>data</a:t>
            </a:r>
            <a:endParaRPr lang="zh-CN" sz="2000" b="1" dirty="0">
              <a:solidFill>
                <a:schemeClr val="bg1"/>
              </a:solidFill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6080175" y="1700412"/>
            <a:ext cx="2375100" cy="1807200"/>
          </a:xfrm>
          <a:prstGeom prst="roundRect">
            <a:avLst>
              <a:gd name="adj" fmla="val 16667"/>
            </a:avLst>
          </a:prstGeom>
          <a:solidFill>
            <a:schemeClr val="tx1">
              <a:alpha val="37000"/>
            </a:schemeClr>
          </a:solidFill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More</a:t>
            </a:r>
            <a:r>
              <a:rPr lang="zh-CN" altLang="en-US" sz="2800" b="1" dirty="0">
                <a:solidFill>
                  <a:srgbClr val="5AB72E"/>
                </a:solidFill>
              </a:rPr>
              <a:t> </a:t>
            </a:r>
            <a:r>
              <a:rPr lang="en-US" altLang="zh-CN" sz="2800" b="1" dirty="0">
                <a:solidFill>
                  <a:srgbClr val="5AB72E"/>
                </a:solidFill>
              </a:rPr>
              <a:t>ready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More</a:t>
            </a:r>
            <a:r>
              <a:rPr lang="zh-CN" altLang="en-US" sz="2800" b="1" dirty="0">
                <a:solidFill>
                  <a:srgbClr val="5AB72E"/>
                </a:solidFill>
              </a:rPr>
              <a:t> </a:t>
            </a:r>
            <a:r>
              <a:rPr lang="en-US" altLang="zh-CN" sz="2800" b="1" dirty="0">
                <a:solidFill>
                  <a:srgbClr val="5AB72E"/>
                </a:solidFill>
              </a:rPr>
              <a:t>confident</a:t>
            </a:r>
            <a:endParaRPr lang="zh-CN" sz="2800" b="1" dirty="0">
              <a:solidFill>
                <a:srgbClr val="5AB72E"/>
              </a:solidFill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3467276" y="2361741"/>
            <a:ext cx="2375100" cy="1807200"/>
          </a:xfrm>
          <a:prstGeom prst="roundRect">
            <a:avLst>
              <a:gd name="adj" fmla="val 16667"/>
            </a:avLst>
          </a:prstGeom>
          <a:solidFill>
            <a:schemeClr val="tx1">
              <a:alpha val="37000"/>
            </a:schemeClr>
          </a:solidFill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Improve customers' </a:t>
            </a:r>
            <a:r>
              <a:rPr lang="en-US" altLang="zh-CN" sz="2400" b="1" dirty="0">
                <a:solidFill>
                  <a:srgbClr val="5AB72E"/>
                </a:solidFill>
              </a:rPr>
              <a:t>financial literacy</a:t>
            </a:r>
            <a:endParaRPr lang="zh-CN" altLang="en-US" sz="2400" b="1" dirty="0">
              <a:solidFill>
                <a:srgbClr val="5AB72E"/>
              </a:solidFill>
            </a:endParaRPr>
          </a:p>
        </p:txBody>
      </p:sp>
      <p:sp>
        <p:nvSpPr>
          <p:cNvPr id="169" name="Shape 169"/>
          <p:cNvSpPr/>
          <p:nvPr/>
        </p:nvSpPr>
        <p:spPr>
          <a:xfrm rot="-2919179">
            <a:off x="2993616" y="1619719"/>
            <a:ext cx="682543" cy="37921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5AB947"/>
          </a:solidFill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 rot="-8100000">
            <a:off x="5570120" y="1619683"/>
            <a:ext cx="682641" cy="379292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5AB947"/>
          </a:solidFill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 rot="-5401510">
            <a:off x="4313426" y="1852055"/>
            <a:ext cx="682800" cy="3795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5AB947"/>
          </a:solidFill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2814934" y="925405"/>
            <a:ext cx="3514132" cy="611827"/>
          </a:xfrm>
          <a:prstGeom prst="roundRect">
            <a:avLst>
              <a:gd name="adj" fmla="val 16667"/>
            </a:avLst>
          </a:prstGeom>
          <a:solidFill>
            <a:srgbClr val="5AB72E"/>
          </a:solidFill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FFFFFF"/>
                </a:solidFill>
              </a:rPr>
              <a:t>         </a:t>
            </a:r>
            <a:r>
              <a:rPr lang="en-US" altLang="zh-CN" sz="2400" b="1" dirty="0" err="1">
                <a:solidFill>
                  <a:srgbClr val="FFFFFF"/>
                </a:solidFill>
              </a:rPr>
              <a:t>MyLevelUp</a:t>
            </a:r>
            <a:endParaRPr lang="zh-CN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73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695"/>
            <a:ext cx="9144000" cy="4242217"/>
          </a:xfrm>
          <a:prstGeom prst="rect">
            <a:avLst/>
          </a:prstGeom>
        </p:spPr>
      </p:pic>
      <p:sp>
        <p:nvSpPr>
          <p:cNvPr id="11" name="Diamond 10"/>
          <p:cNvSpPr/>
          <p:nvPr/>
        </p:nvSpPr>
        <p:spPr>
          <a:xfrm>
            <a:off x="2573557" y="1508860"/>
            <a:ext cx="3777033" cy="1410358"/>
          </a:xfrm>
          <a:prstGeom prst="diamond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Mortgages</a:t>
            </a:r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9820" y="634386"/>
            <a:ext cx="4680026" cy="572700"/>
          </a:xfrm>
        </p:spPr>
        <p:txBody>
          <a:bodyPr/>
          <a:lstStyle/>
          <a:p>
            <a:r>
              <a:rPr lang="en-US" altLang="zh-CN" sz="4400" b="1" dirty="0" err="1">
                <a:solidFill>
                  <a:srgbClr val="5AB72E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MyLevelUp</a:t>
            </a:r>
            <a:endParaRPr lang="en-US" sz="4400" b="1" dirty="0">
              <a:solidFill>
                <a:srgbClr val="5AB72E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47" name="Diamond 46"/>
          <p:cNvSpPr/>
          <p:nvPr/>
        </p:nvSpPr>
        <p:spPr>
          <a:xfrm>
            <a:off x="155419" y="2251024"/>
            <a:ext cx="4018864" cy="1410357"/>
          </a:xfrm>
          <a:prstGeom prst="diamond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Accounts</a:t>
            </a:r>
            <a:endParaRPr lang="en-US" sz="2400" b="1" dirty="0"/>
          </a:p>
        </p:txBody>
      </p:sp>
      <p:sp>
        <p:nvSpPr>
          <p:cNvPr id="25" name="Diamond 24"/>
          <p:cNvSpPr/>
          <p:nvPr/>
        </p:nvSpPr>
        <p:spPr>
          <a:xfrm>
            <a:off x="2452642" y="3063746"/>
            <a:ext cx="4018864" cy="1535623"/>
          </a:xfrm>
          <a:prstGeom prst="diamond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Credit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Cards</a:t>
            </a:r>
            <a:endParaRPr lang="en-US" sz="2400" b="1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D6E19E1B-FB1C-164A-A8D6-446766BFB499}"/>
              </a:ext>
            </a:extLst>
          </p:cNvPr>
          <p:cNvSpPr/>
          <p:nvPr/>
        </p:nvSpPr>
        <p:spPr>
          <a:xfrm>
            <a:off x="4703904" y="2286303"/>
            <a:ext cx="3777033" cy="1410358"/>
          </a:xfrm>
          <a:prstGeom prst="diamond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Investment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5290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695"/>
            <a:ext cx="9144000" cy="42422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17785" y="1354015"/>
            <a:ext cx="590843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chemeClr val="bg1"/>
                </a:solidFill>
                <a:latin typeface="+mj-lt"/>
                <a:ea typeface="Abadi MT Condensed Extra Bold" charset="0"/>
                <a:cs typeface="Abadi MT Condensed Extra Bold" charset="0"/>
              </a:rPr>
              <a:t>    </a:t>
            </a:r>
            <a:r>
              <a:rPr lang="en-US" altLang="zh-CN" sz="9600" b="1" dirty="0">
                <a:solidFill>
                  <a:schemeClr val="bg1"/>
                </a:solidFill>
                <a:latin typeface="+mj-lt"/>
                <a:ea typeface="Abadi MT Condensed Extra Bold" charset="0"/>
                <a:cs typeface="Abadi MT Condensed Extra Bold" charset="0"/>
              </a:rPr>
              <a:t>Q&amp;A</a:t>
            </a:r>
          </a:p>
          <a:p>
            <a:r>
              <a:rPr lang="zh-CN" altLang="en-US" sz="28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   </a:t>
            </a:r>
            <a:r>
              <a:rPr lang="en-US" altLang="zh-CN" sz="28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WE</a:t>
            </a:r>
            <a:r>
              <a:rPr lang="zh-CN" altLang="en-US" sz="28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WOULD</a:t>
            </a:r>
            <a:r>
              <a:rPr lang="zh-CN" altLang="en-US" sz="28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LOVE</a:t>
            </a:r>
            <a:r>
              <a:rPr lang="zh-CN" altLang="en-US" sz="28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YOUR</a:t>
            </a:r>
            <a:r>
              <a:rPr lang="zh-CN" altLang="en-US" sz="28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QUESTIONS</a:t>
            </a:r>
            <a:endParaRPr lang="en-US" sz="28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4448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2841</TotalTime>
  <Words>51</Words>
  <Application>Microsoft Macintosh PowerPoint</Application>
  <PresentationFormat>On-screen Show (16:9)</PresentationFormat>
  <Paragraphs>22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宋体</vt:lpstr>
      <vt:lpstr>Abadi MT Condensed Extra Bold</vt:lpstr>
      <vt:lpstr>Arial</vt:lpstr>
      <vt:lpstr>Calibri</vt:lpstr>
      <vt:lpstr>Simple Light</vt:lpstr>
      <vt:lpstr>PowerPoint Presentation</vt:lpstr>
      <vt:lpstr>PowerPoint Presentation</vt:lpstr>
      <vt:lpstr>PowerPoint Presentation</vt:lpstr>
      <vt:lpstr>MyLevelUp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A. Nguyen</cp:lastModifiedBy>
  <cp:revision>123</cp:revision>
  <dcterms:modified xsi:type="dcterms:W3CDTF">2018-07-25T21:00:47Z</dcterms:modified>
</cp:coreProperties>
</file>