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5"/>
  </p:notesMasterIdLst>
  <p:sldIdLst>
    <p:sldId id="256" r:id="rId2"/>
    <p:sldId id="556" r:id="rId3"/>
    <p:sldId id="557" r:id="rId4"/>
    <p:sldId id="559" r:id="rId5"/>
    <p:sldId id="571" r:id="rId6"/>
    <p:sldId id="572" r:id="rId7"/>
    <p:sldId id="563" r:id="rId8"/>
    <p:sldId id="573" r:id="rId9"/>
    <p:sldId id="574" r:id="rId10"/>
    <p:sldId id="567" r:id="rId11"/>
    <p:sldId id="568" r:id="rId12"/>
    <p:sldId id="570" r:id="rId13"/>
    <p:sldId id="575" r:id="rId14"/>
    <p:sldId id="566" r:id="rId15"/>
    <p:sldId id="569" r:id="rId16"/>
    <p:sldId id="558" r:id="rId17"/>
    <p:sldId id="552" r:id="rId18"/>
    <p:sldId id="553" r:id="rId19"/>
    <p:sldId id="554" r:id="rId20"/>
    <p:sldId id="555" r:id="rId21"/>
    <p:sldId id="561" r:id="rId22"/>
    <p:sldId id="562" r:id="rId23"/>
    <p:sldId id="309" r:id="rId24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80"/>
    <p:restoredTop sz="72089"/>
  </p:normalViewPr>
  <p:slideViewPr>
    <p:cSldViewPr snapToGrid="0" snapToObjects="1">
      <p:cViewPr varScale="1">
        <p:scale>
          <a:sx n="113" d="100"/>
          <a:sy n="113" d="100"/>
        </p:scale>
        <p:origin x="1152" y="102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038FB-05B6-804A-A598-34B4FF39826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32AD1-9C7F-2C41-A20C-142C3A615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09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32AD1-9C7F-2C41-A20C-142C3A6157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50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32AD1-9C7F-2C41-A20C-142C3A6157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99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32AD1-9C7F-2C41-A20C-142C3A6157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12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32AD1-9C7F-2C41-A20C-142C3A6157F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76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32AD1-9C7F-2C41-A20C-142C3A6157F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82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6876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10876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3997" y="192024"/>
            <a:ext cx="8257032" cy="731520"/>
          </a:xfrm>
        </p:spPr>
        <p:txBody>
          <a:bodyPr anchor="b" anchorCtr="0"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43997" y="1197864"/>
            <a:ext cx="8257032" cy="3392424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101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 marL="341313" indent="-17145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 marL="511175" indent="-169863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</a:lstStyle>
          <a:p>
            <a:pPr marL="171450" lvl="0" indent="-171450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8037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895662"/>
            <a:ext cx="8139112" cy="556563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  <p:sldLayoutId id="2147484015" r:id="rId27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SEGISandData/COVID-19" TargetMode="Externa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931C5-BCC8-5D40-8D26-EF48B2A2D7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Christopher Bailey – cbaile01@syr.edu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2852E-FE18-A44E-8568-E1DC4EA365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Mario Ruiz – </a:t>
            </a:r>
            <a:r>
              <a:rPr lang="en-US" dirty="0" err="1"/>
              <a:t>mjruiz@syr.edu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70D6D-811B-D841-AF35-85F202C37C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IST 687 – Final Project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F1DE8F-C15A-AE4E-A282-6400A509B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Visualizing COVID-19 Spread Rate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42D7068-A732-1B40-A78C-6ABD50426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Jeffrey Chao – jchao01@syr.edu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4EAA81-B531-FF4F-B0DF-4C76B4AAEF0E}"/>
              </a:ext>
            </a:extLst>
          </p:cNvPr>
          <p:cNvSpPr/>
          <p:nvPr/>
        </p:nvSpPr>
        <p:spPr>
          <a:xfrm>
            <a:off x="295835" y="282388"/>
            <a:ext cx="1317812" cy="7799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8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FE4A05-4304-5F4A-B356-2A9E2136D58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060653" y="192024"/>
            <a:ext cx="4797348" cy="479734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43D9D0-92CF-4446-B83F-655FCC088CBC}"/>
              </a:ext>
            </a:extLst>
          </p:cNvPr>
          <p:cNvSpPr/>
          <p:nvPr/>
        </p:nvSpPr>
        <p:spPr>
          <a:xfrm>
            <a:off x="443996" y="4668486"/>
            <a:ext cx="2908803" cy="28298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4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frigerator, stove&#10;&#10;Description automatically generated">
            <a:extLst>
              <a:ext uri="{FF2B5EF4-FFF2-40B4-BE49-F238E27FC236}">
                <a16:creationId xmlns:a16="http://schemas.microsoft.com/office/drawing/2014/main" id="{E079AA46-AC37-5B46-B293-B91AD60E8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334" y="192024"/>
            <a:ext cx="4827639" cy="48276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0D0DE1-4682-1648-9534-692D54C9477C}"/>
              </a:ext>
            </a:extLst>
          </p:cNvPr>
          <p:cNvSpPr/>
          <p:nvPr/>
        </p:nvSpPr>
        <p:spPr>
          <a:xfrm>
            <a:off x="443996" y="4668486"/>
            <a:ext cx="2908803" cy="28298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00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game&#10;&#10;Description automatically generated">
            <a:extLst>
              <a:ext uri="{FF2B5EF4-FFF2-40B4-BE49-F238E27FC236}">
                <a16:creationId xmlns:a16="http://schemas.microsoft.com/office/drawing/2014/main" id="{3B814903-3881-5443-8AA7-159E3885F28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95284" y="138222"/>
            <a:ext cx="8753432" cy="4867057"/>
          </a:xfrm>
        </p:spPr>
      </p:pic>
    </p:spTree>
    <p:extLst>
      <p:ext uri="{BB962C8B-B14F-4D97-AF65-F5344CB8AC3E}">
        <p14:creationId xmlns:p14="http://schemas.microsoft.com/office/powerpoint/2010/main" val="2526486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067991-5C4B-7944-97F2-BC1C7EB68502}"/>
              </a:ext>
            </a:extLst>
          </p:cNvPr>
          <p:cNvSpPr/>
          <p:nvPr/>
        </p:nvSpPr>
        <p:spPr>
          <a:xfrm>
            <a:off x="443996" y="4668486"/>
            <a:ext cx="2908803" cy="28298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10DFBB2-FF3C-46D5-BEA9-94B9DEBCE5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D6553F0E-B645-485B-8A34-9625D05AF5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C6E140-65C3-41E4-9DA6-760610CB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55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067991-5C4B-7944-97F2-BC1C7EB68502}"/>
              </a:ext>
            </a:extLst>
          </p:cNvPr>
          <p:cNvSpPr/>
          <p:nvPr/>
        </p:nvSpPr>
        <p:spPr>
          <a:xfrm>
            <a:off x="443996" y="4668486"/>
            <a:ext cx="2908803" cy="28298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10DFBB2-FF3C-46D5-BEA9-94B9DEBCE5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D6553F0E-B645-485B-8A34-9625D05AF5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BBBBD3-456F-4353-9B8F-8FAEB8A56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60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2812-FB7B-0744-9437-D092F791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63DE2D-DDCA-FD46-95EF-B87D40147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93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6F1DE8F-C15A-AE4E-A282-6400A509B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of Meeting Notes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4EAA81-B531-FF4F-B0DF-4C76B4AAEF0E}"/>
              </a:ext>
            </a:extLst>
          </p:cNvPr>
          <p:cNvSpPr/>
          <p:nvPr/>
        </p:nvSpPr>
        <p:spPr>
          <a:xfrm>
            <a:off x="295835" y="282388"/>
            <a:ext cx="1317812" cy="7799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6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4B7D-3479-F549-91E4-618524A2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Meeting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A86C6-F3D1-E54A-B695-8AFD884C0BA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3997" y="1055360"/>
            <a:ext cx="8257032" cy="3392424"/>
          </a:xfrm>
        </p:spPr>
        <p:txBody>
          <a:bodyPr/>
          <a:lstStyle/>
          <a:p>
            <a:r>
              <a:rPr lang="en-US" dirty="0"/>
              <a:t>Strategy discussion regarding focus and goal of project</a:t>
            </a:r>
          </a:p>
          <a:p>
            <a:r>
              <a:rPr lang="en-US" dirty="0"/>
              <a:t>Where to find the best data set</a:t>
            </a:r>
          </a:p>
          <a:p>
            <a:r>
              <a:rPr lang="en-US" dirty="0"/>
              <a:t>What visualizations to focus in on</a:t>
            </a:r>
          </a:p>
          <a:p>
            <a:r>
              <a:rPr lang="en-US" dirty="0"/>
              <a:t>Discussion around simulation/modeling</a:t>
            </a:r>
          </a:p>
          <a:p>
            <a:pPr lvl="1"/>
            <a:r>
              <a:rPr lang="en-US" dirty="0"/>
              <a:t>Time Series?</a:t>
            </a:r>
          </a:p>
          <a:p>
            <a:pPr lvl="1"/>
            <a:r>
              <a:rPr lang="en-US" dirty="0"/>
              <a:t>Kalman Filtering technique</a:t>
            </a:r>
          </a:p>
          <a:p>
            <a:r>
              <a:rPr lang="en-US" dirty="0"/>
              <a:t>Division of effort – PM/SWE = MR / DS=JC / DS/SWE = CB</a:t>
            </a:r>
          </a:p>
          <a:p>
            <a:r>
              <a:rPr lang="en-US" dirty="0"/>
              <a:t>Established Dedicated Slack / </a:t>
            </a:r>
            <a:r>
              <a:rPr lang="en-US" dirty="0" err="1"/>
              <a:t>Github</a:t>
            </a:r>
            <a:r>
              <a:rPr lang="en-US" dirty="0"/>
              <a:t> - MR </a:t>
            </a:r>
          </a:p>
          <a:p>
            <a:r>
              <a:rPr lang="en-US" dirty="0"/>
              <a:t>Cleaned Dataset – JC/CB</a:t>
            </a:r>
            <a:endParaRPr lang="en-US" i="1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AA2753-30DD-2445-8A23-955809FA2B4C}"/>
              </a:ext>
            </a:extLst>
          </p:cNvPr>
          <p:cNvSpPr/>
          <p:nvPr/>
        </p:nvSpPr>
        <p:spPr>
          <a:xfrm>
            <a:off x="443996" y="4668486"/>
            <a:ext cx="2908803" cy="28298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79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4B7D-3479-F549-91E4-618524A2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Meeting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A86C6-F3D1-E54A-B695-8AFD884C0BA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Focus on dataset cleaning – JC/CB</a:t>
            </a:r>
          </a:p>
          <a:p>
            <a:r>
              <a:rPr lang="en-US" dirty="0"/>
              <a:t>Which visuals? – All</a:t>
            </a:r>
          </a:p>
          <a:p>
            <a:r>
              <a:rPr lang="en-US" dirty="0"/>
              <a:t>Code documentation – MR</a:t>
            </a:r>
          </a:p>
          <a:p>
            <a:r>
              <a:rPr lang="en-US" dirty="0"/>
              <a:t>Revisit timeseries approaches</a:t>
            </a:r>
          </a:p>
          <a:p>
            <a:pPr lvl="1"/>
            <a:r>
              <a:rPr lang="en-US" dirty="0"/>
              <a:t>Is our data appropriate? This is an evolving current event</a:t>
            </a:r>
          </a:p>
          <a:p>
            <a:r>
              <a:rPr lang="en-US" dirty="0"/>
              <a:t>Refined global visualization based on log scale</a:t>
            </a:r>
          </a:p>
          <a:p>
            <a:r>
              <a:rPr lang="en-US" dirty="0"/>
              <a:t>Coding experience – variable naming/testing code</a:t>
            </a:r>
          </a:p>
        </p:txBody>
      </p:sp>
    </p:spTree>
    <p:extLst>
      <p:ext uri="{BB962C8B-B14F-4D97-AF65-F5344CB8AC3E}">
        <p14:creationId xmlns:p14="http://schemas.microsoft.com/office/powerpoint/2010/main" val="1496234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74B8-B839-4D4F-BC35-0D2239B7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Meeting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C39CB-79C2-A64E-A7EB-9A8CD22877A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Jeff cleaned up the code to be more readable and modular – source()</a:t>
            </a:r>
          </a:p>
          <a:p>
            <a:r>
              <a:rPr lang="en-US" dirty="0"/>
              <a:t>The current visualization are predicated on per-day</a:t>
            </a:r>
          </a:p>
          <a:p>
            <a:r>
              <a:rPr lang="en-US" dirty="0"/>
              <a:t>Do we modify this to consider a larger time dimension?</a:t>
            </a:r>
          </a:p>
          <a:p>
            <a:pPr lvl="1"/>
            <a:r>
              <a:rPr lang="en-US" dirty="0"/>
              <a:t>3D visual?</a:t>
            </a:r>
          </a:p>
          <a:p>
            <a:r>
              <a:rPr lang="en-US" dirty="0"/>
              <a:t>Chris – Visual of china vs </a:t>
            </a:r>
            <a:r>
              <a:rPr lang="en-US" dirty="0" err="1"/>
              <a:t>nochina</a:t>
            </a:r>
            <a:r>
              <a:rPr lang="en-US" dirty="0"/>
              <a:t> highlighted a significant delta between the different countries</a:t>
            </a:r>
          </a:p>
          <a:p>
            <a:r>
              <a:rPr lang="en-US" dirty="0"/>
              <a:t>Open question – being able to provide a general “spread rate” – How?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7C65C4-C411-9C4E-B369-253C483188CD}"/>
              </a:ext>
            </a:extLst>
          </p:cNvPr>
          <p:cNvSpPr/>
          <p:nvPr/>
        </p:nvSpPr>
        <p:spPr>
          <a:xfrm>
            <a:off x="443996" y="4668486"/>
            <a:ext cx="2908803" cy="28298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EFE31-6528-114B-A165-959C93D8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7520-8A9D-DB40-B0FB-CD21321E242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Considering the current situation surrounding COVID-19, the team took a strong interest in understanding “How bad can bad be?”</a:t>
            </a:r>
          </a:p>
          <a:p>
            <a:r>
              <a:rPr lang="en-US" dirty="0"/>
              <a:t>Through this lens, the team put a focus on anticipating the global spread rate.</a:t>
            </a:r>
          </a:p>
          <a:p>
            <a:r>
              <a:rPr lang="en-US" dirty="0"/>
              <a:t>A dataset was made available from the John Hopkins Center for Systems Science and Engineering. </a:t>
            </a:r>
            <a:r>
              <a:rPr lang="en-US" dirty="0">
                <a:hlinkClick r:id="rId2"/>
              </a:rPr>
              <a:t>JH CSSE Dataset</a:t>
            </a:r>
            <a:endParaRPr lang="en-US" dirty="0"/>
          </a:p>
          <a:p>
            <a:r>
              <a:rPr lang="en-US" dirty="0"/>
              <a:t>The “data science” began…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BFDCB7-477B-0342-B49F-91F4205563B7}"/>
              </a:ext>
            </a:extLst>
          </p:cNvPr>
          <p:cNvSpPr/>
          <p:nvPr/>
        </p:nvSpPr>
        <p:spPr>
          <a:xfrm>
            <a:off x="443996" y="4668486"/>
            <a:ext cx="2908803" cy="28298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50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74B8-B839-4D4F-BC35-0D2239B7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4th Meeting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C39CB-79C2-A64E-A7EB-9A8CD22877A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Chris – Animation complete</a:t>
            </a:r>
          </a:p>
          <a:p>
            <a:pPr lvl="1"/>
            <a:r>
              <a:rPr lang="en-US" dirty="0"/>
              <a:t>For total some functions inserted a NA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isNA</a:t>
            </a:r>
            <a:r>
              <a:rPr lang="en-US" dirty="0">
                <a:sym typeface="Wingdings" pitchFamily="2" charset="2"/>
              </a:rPr>
              <a:t> function remove?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68738A-B022-624F-AA90-E96EEE63EF56}"/>
              </a:ext>
            </a:extLst>
          </p:cNvPr>
          <p:cNvSpPr/>
          <p:nvPr/>
        </p:nvSpPr>
        <p:spPr>
          <a:xfrm>
            <a:off x="443996" y="4668486"/>
            <a:ext cx="2908803" cy="28298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63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6F1DE8F-C15A-AE4E-A282-6400A509B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4EAA81-B531-FF4F-B0DF-4C76B4AAEF0E}"/>
              </a:ext>
            </a:extLst>
          </p:cNvPr>
          <p:cNvSpPr/>
          <p:nvPr/>
        </p:nvSpPr>
        <p:spPr>
          <a:xfrm>
            <a:off x="295835" y="282388"/>
            <a:ext cx="1317812" cy="7799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21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74B8-B839-4D4F-BC35-0D2239B7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C39CB-79C2-A64E-A7EB-9A8CD22877A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Much time was spent on data cleaning; ~65-70%</a:t>
            </a:r>
          </a:p>
          <a:p>
            <a:r>
              <a:rPr lang="en-US" dirty="0"/>
              <a:t>Who cares about “warnings” ;-)</a:t>
            </a:r>
          </a:p>
          <a:p>
            <a:r>
              <a:rPr lang="en-US" dirty="0"/>
              <a:t>Open Question -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537AC2-C564-5245-A5C5-C623E64D3D3F}"/>
              </a:ext>
            </a:extLst>
          </p:cNvPr>
          <p:cNvSpPr/>
          <p:nvPr/>
        </p:nvSpPr>
        <p:spPr>
          <a:xfrm>
            <a:off x="443996" y="4668486"/>
            <a:ext cx="2908803" cy="28298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80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8C98EF-3D2E-6146-9308-3D0FF451ABD9}"/>
              </a:ext>
            </a:extLst>
          </p:cNvPr>
          <p:cNvSpPr/>
          <p:nvPr/>
        </p:nvSpPr>
        <p:spPr>
          <a:xfrm>
            <a:off x="2803060" y="1609743"/>
            <a:ext cx="3597739" cy="18708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576C060A-C787-C046-88F5-E77E2A6E5972}"/>
              </a:ext>
            </a:extLst>
          </p:cNvPr>
          <p:cNvSpPr txBox="1">
            <a:spLocks/>
          </p:cNvSpPr>
          <p:nvPr/>
        </p:nvSpPr>
        <p:spPr>
          <a:xfrm>
            <a:off x="431853" y="2249385"/>
            <a:ext cx="8340152" cy="644730"/>
          </a:xfrm>
          <a:prstGeom prst="rect">
            <a:avLst/>
          </a:prstGeom>
        </p:spPr>
        <p:txBody>
          <a:bodyPr/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kern="1200" dirty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8042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EFE31-6528-114B-A165-959C93D8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Continued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BFDCB7-477B-0342-B49F-91F4205563B7}"/>
              </a:ext>
            </a:extLst>
          </p:cNvPr>
          <p:cNvSpPr/>
          <p:nvPr/>
        </p:nvSpPr>
        <p:spPr>
          <a:xfrm>
            <a:off x="443996" y="4668486"/>
            <a:ext cx="2908803" cy="28298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7520-8A9D-DB40-B0FB-CD21321E242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3997" y="1099803"/>
            <a:ext cx="8257032" cy="3392424"/>
          </a:xfrm>
        </p:spPr>
        <p:txBody>
          <a:bodyPr/>
          <a:lstStyle/>
          <a:p>
            <a:r>
              <a:rPr lang="en-US" dirty="0"/>
              <a:t>The team held several working sessions to discuss:</a:t>
            </a:r>
          </a:p>
          <a:p>
            <a:pPr lvl="1"/>
            <a:r>
              <a:rPr lang="en-US" dirty="0"/>
              <a:t>Strategy about how best to understand what a “spread rate” looks like</a:t>
            </a:r>
          </a:p>
          <a:p>
            <a:pPr lvl="1"/>
            <a:r>
              <a:rPr lang="en-US" dirty="0"/>
              <a:t>Much discussion on all available data sources</a:t>
            </a:r>
          </a:p>
          <a:p>
            <a:pPr lvl="1"/>
            <a:r>
              <a:rPr lang="en-US" dirty="0"/>
              <a:t>Which are the most appropriate visualizations</a:t>
            </a:r>
          </a:p>
          <a:p>
            <a:pPr lvl="1"/>
            <a:r>
              <a:rPr lang="en-US" dirty="0"/>
              <a:t>What are some appropriate modeling techniques</a:t>
            </a:r>
          </a:p>
          <a:p>
            <a:pPr lvl="1"/>
            <a:r>
              <a:rPr lang="en-US" dirty="0"/>
              <a:t>Division of efforts</a:t>
            </a:r>
          </a:p>
          <a:p>
            <a:pPr lvl="1"/>
            <a:r>
              <a:rPr lang="en-US" dirty="0"/>
              <a:t>How to keep organized</a:t>
            </a:r>
          </a:p>
          <a:p>
            <a:r>
              <a:rPr lang="en-US" dirty="0"/>
              <a:t>Mario – PM /Docs/</a:t>
            </a:r>
            <a:r>
              <a:rPr lang="en-US" dirty="0" err="1"/>
              <a:t>SwE</a:t>
            </a:r>
            <a:r>
              <a:rPr lang="en-US" dirty="0"/>
              <a:t>/Contrarian </a:t>
            </a:r>
          </a:p>
          <a:p>
            <a:r>
              <a:rPr lang="en-US" dirty="0"/>
              <a:t>Jeff – DS/</a:t>
            </a:r>
            <a:r>
              <a:rPr lang="en-US" dirty="0" err="1"/>
              <a:t>SwE</a:t>
            </a:r>
            <a:r>
              <a:rPr lang="en-US" dirty="0"/>
              <a:t>/Master Data Cleanser</a:t>
            </a:r>
          </a:p>
          <a:p>
            <a:r>
              <a:rPr lang="en-US" dirty="0"/>
              <a:t>Chris – DS/</a:t>
            </a:r>
            <a:r>
              <a:rPr lang="en-US" dirty="0" err="1"/>
              <a:t>SwE</a:t>
            </a:r>
            <a:r>
              <a:rPr lang="en-US" dirty="0"/>
              <a:t>/Best Hair</a:t>
            </a:r>
          </a:p>
        </p:txBody>
      </p:sp>
    </p:spTree>
    <p:extLst>
      <p:ext uri="{BB962C8B-B14F-4D97-AF65-F5344CB8AC3E}">
        <p14:creationId xmlns:p14="http://schemas.microsoft.com/office/powerpoint/2010/main" val="348217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6F1DE8F-C15A-AE4E-A282-6400A509B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Spread Rates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4EAA81-B531-FF4F-B0DF-4C76B4AAEF0E}"/>
              </a:ext>
            </a:extLst>
          </p:cNvPr>
          <p:cNvSpPr/>
          <p:nvPr/>
        </p:nvSpPr>
        <p:spPr>
          <a:xfrm>
            <a:off x="295835" y="282388"/>
            <a:ext cx="1317812" cy="7799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34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6539B5-A7F9-B045-BFEB-99044FDF1C8D}"/>
              </a:ext>
            </a:extLst>
          </p:cNvPr>
          <p:cNvSpPr/>
          <p:nvPr/>
        </p:nvSpPr>
        <p:spPr>
          <a:xfrm>
            <a:off x="596396" y="4820886"/>
            <a:ext cx="2908803" cy="28298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EFE31-6528-114B-A165-959C93D8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Rates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BFDCB7-477B-0342-B49F-91F4205563B7}"/>
              </a:ext>
            </a:extLst>
          </p:cNvPr>
          <p:cNvSpPr/>
          <p:nvPr/>
        </p:nvSpPr>
        <p:spPr>
          <a:xfrm>
            <a:off x="443996" y="4668486"/>
            <a:ext cx="2908803" cy="28298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05ACF6-AA35-44F3-8E34-98D321D4E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6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6539B5-A7F9-B045-BFEB-99044FDF1C8D}"/>
              </a:ext>
            </a:extLst>
          </p:cNvPr>
          <p:cNvSpPr/>
          <p:nvPr/>
        </p:nvSpPr>
        <p:spPr>
          <a:xfrm>
            <a:off x="596396" y="4820886"/>
            <a:ext cx="2908803" cy="28298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EFE31-6528-114B-A165-959C93D8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Rates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BFDCB7-477B-0342-B49F-91F4205563B7}"/>
              </a:ext>
            </a:extLst>
          </p:cNvPr>
          <p:cNvSpPr/>
          <p:nvPr/>
        </p:nvSpPr>
        <p:spPr>
          <a:xfrm>
            <a:off x="443996" y="4668486"/>
            <a:ext cx="2908803" cy="28298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90F19C7-D255-42AF-934C-FDCB22428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91BCAA3-9309-1D40-AB94-AE1A80CEF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21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C3CD13-C003-0745-9272-D147728085A1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9144000" cy="5143500"/>
          </a:xfrm>
        </p:spPr>
      </p:pic>
    </p:spTree>
    <p:extLst>
      <p:ext uri="{BB962C8B-B14F-4D97-AF65-F5344CB8AC3E}">
        <p14:creationId xmlns:p14="http://schemas.microsoft.com/office/powerpoint/2010/main" val="345392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13E0251-885E-7140-ADE9-2246BDE99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285750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69542"/>
      </p:ext>
    </p:extLst>
  </p:cSld>
  <p:clrMapOvr>
    <a:masterClrMapping/>
  </p:clrMapOvr>
</p:sld>
</file>

<file path=ppt/theme/theme1.xml><?xml version="1.0" encoding="utf-8"?>
<a:theme xmlns:a="http://schemas.openxmlformats.org/drawingml/2006/main" name="2017 Corporate Theme Default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7 Corporate Theme Default" id="{A44DA701-94F7-894E-AE13-DA50A13BF679}" vid="{302C28B8-327E-384B-8555-F84584DCB9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424</Words>
  <Application>Microsoft Office PowerPoint</Application>
  <PresentationFormat>On-screen Show (16:9)</PresentationFormat>
  <Paragraphs>64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CiscoSansTT ExtraLight</vt:lpstr>
      <vt:lpstr>CiscoSansTT Light</vt:lpstr>
      <vt:lpstr>Arial</vt:lpstr>
      <vt:lpstr>Calibri</vt:lpstr>
      <vt:lpstr>2017 Corporate Theme Default</vt:lpstr>
      <vt:lpstr>Visualizing COVID-19 Spread Rate</vt:lpstr>
      <vt:lpstr>Project Overview</vt:lpstr>
      <vt:lpstr>Project Overview Continued</vt:lpstr>
      <vt:lpstr>Spread Rates</vt:lpstr>
      <vt:lpstr>Spread Rates</vt:lpstr>
      <vt:lpstr>Spread Rates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Meeting Notes</vt:lpstr>
      <vt:lpstr>First Meeting Notes</vt:lpstr>
      <vt:lpstr>Second Meeting Notes</vt:lpstr>
      <vt:lpstr>Third Meeting Notes</vt:lpstr>
      <vt:lpstr>4th Meeting Notes</vt:lpstr>
      <vt:lpstr>Lessons Learned</vt:lpstr>
      <vt:lpstr>Project Recap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– Back to the Edge</dc:title>
  <dc:creator>Mario Ruiz (mariorui)</dc:creator>
  <cp:lastModifiedBy>Jeffrey Chao</cp:lastModifiedBy>
  <cp:revision>22</cp:revision>
  <dcterms:created xsi:type="dcterms:W3CDTF">2020-02-24T01:05:40Z</dcterms:created>
  <dcterms:modified xsi:type="dcterms:W3CDTF">2020-03-24T23:53:38Z</dcterms:modified>
</cp:coreProperties>
</file>