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3" r:id="rId2"/>
    <p:sldId id="272" r:id="rId3"/>
    <p:sldId id="287" r:id="rId4"/>
    <p:sldId id="288" r:id="rId5"/>
    <p:sldId id="296" r:id="rId6"/>
    <p:sldId id="295" r:id="rId7"/>
    <p:sldId id="289" r:id="rId8"/>
    <p:sldId id="297" r:id="rId9"/>
    <p:sldId id="299" r:id="rId10"/>
    <p:sldId id="301" r:id="rId11"/>
    <p:sldId id="300" r:id="rId12"/>
    <p:sldId id="284" r:id="rId13"/>
    <p:sldId id="292" r:id="rId14"/>
    <p:sldId id="293" r:id="rId15"/>
    <p:sldId id="286" r:id="rId16"/>
  </p:sldIdLst>
  <p:sldSz cx="9144000" cy="6858000" type="screen4x3"/>
  <p:notesSz cx="6858000" cy="9144000"/>
  <p:defaultTextStyle>
    <a:defPPr>
      <a:defRPr lang="en-GB"/>
    </a:defPPr>
    <a:lvl1pPr marL="0" lvl="0" indent="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lvl="1" indent="-28575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lvl="2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lvl="3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lvl="4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lvl="5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lvl="6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lvl="7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lvl="8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Noto Sans CJK SC Regular" charset="0"/>
              <a:cs typeface="Arial" panose="020B0604020202020204" pitchFamily="34" charset="0"/>
            </a:endParaRP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Noto Sans CJK SC Regular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3" cy="45561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t" anchorCtr="0" compatLnSpc="1"/>
          <a:lstStyle/>
          <a:p>
            <a:pPr lvl="0" algn="r" defTabSz="44958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120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5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  <a:noFill/>
          <a:ln w="126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t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Noto Sans CJK SC Regular" charset="0"/>
              <a:cs typeface="Arial" panose="020B0604020202020204" pitchFamily="34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3" cy="45561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b" anchorCtr="0" compatLnSpc="1"/>
          <a:lstStyle/>
          <a:p>
            <a:pPr lvl="0" algn="r" defTabSz="44958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defTabSz="449580" eaLnBrk="1" hangingPunct="1"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alt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  <a:pPr lvl="0" algn="r" defTabSz="449580" eaLnBrk="1" hangingPunct="1"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614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6148" name="Text Box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 eaLnBrk="1" hangingPunct="1"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6149" name="Text Box 3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  <a:pPr lvl="0" algn="r" defTabSz="449580" eaLnBrk="1" hangingPunct="1"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  <a:pPr lvl="0" algn="r" defTabSz="449580" eaLnBrk="1" hangingPunct="1"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7172" name="Text Box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 eaLnBrk="1" hangingPunct="1"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7173" name="Text Box 3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  <a:pPr lvl="0" algn="r" defTabSz="449580" eaLnBrk="1" hangingPunct="1"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  <a:pPr lvl="0" algn="r" defTabSz="449580" eaLnBrk="1" hangingPunct="1"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7172" name="Text Box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 eaLnBrk="1" hangingPunct="1"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7173" name="Text Box 3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  <a:pPr lvl="0" algn="r" defTabSz="449580" eaLnBrk="1" hangingPunct="1"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50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  <a:pPr lvl="0" algn="r" defTabSz="449580" eaLnBrk="1" hangingPunct="1"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7172" name="Text Box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 eaLnBrk="1" hangingPunct="1"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7173" name="Text Box 3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  <a:pPr lvl="0" algn="r" defTabSz="449580" eaLnBrk="1" hangingPunct="1"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77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  <a:pPr lvl="0" algn="r" defTabSz="449580" eaLnBrk="1" hangingPunct="1"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7172" name="Text Box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 eaLnBrk="1" hangingPunct="1"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7173" name="Text Box 3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  <a:pPr lvl="0" algn="r" defTabSz="449580" eaLnBrk="1" hangingPunct="1"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8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  <a:pPr lvl="0" algn="r" defTabSz="449580" eaLnBrk="1" hangingPunct="1"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7172" name="Text Box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 eaLnBrk="1" hangingPunct="1"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7173" name="Text Box 3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  <a:pPr lvl="0" algn="r" defTabSz="449580" eaLnBrk="1" hangingPunct="1"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31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  <a:pPr lvl="0" algn="r" defTabSz="449580" eaLnBrk="1" hangingPunct="1"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7172" name="Text Box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 eaLnBrk="1" hangingPunct="1"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7173" name="Text Box 3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  <a:pPr lvl="0" algn="r" defTabSz="449580" eaLnBrk="1" hangingPunct="1"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  <a:pPr lvl="0" algn="r" defTabSz="449580" eaLnBrk="1" hangingPunct="1"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</p:spPr>
      </p:sp>
      <p:sp>
        <p:nvSpPr>
          <p:cNvPr id="7172" name="Text Box 2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 eaLnBrk="1" hangingPunct="1">
              <a:buFont typeface="Times New Roman" panose="02020603050405020304" pitchFamily="18" charset="0"/>
            </a:pPr>
            <a:endParaRPr lang="en-US" altLang="en-US" dirty="0"/>
          </a:p>
        </p:txBody>
      </p:sp>
      <p:sp>
        <p:nvSpPr>
          <p:cNvPr id="7173" name="Text Box 3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49580" eaLnBrk="1" hangingPunct="1"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  <a:pPr lvl="0" algn="r" defTabSz="449580" eaLnBrk="1" hangingPunct="1"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5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01/20/18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>
                <a:latin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01/20/18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>
                <a:latin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01/20/18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>
                <a:latin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01/20/18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>
                <a:latin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01/20/18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>
                <a:latin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01/20/18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>
                <a:latin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01/20/18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>
                <a:latin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01/20/18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>
                <a:latin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01/20/18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>
                <a:latin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01/20/18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>
                <a:latin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01/20/18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>
                <a:latin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01/20/18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>
                <a:latin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ctr" anchorCtr="0" compatLnSpc="1"/>
          <a:lstStyle>
            <a:lvl1pPr defTabSz="449580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01/20/18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Noto Sans CJK SC Regular" charset="0"/>
              <a:cs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ctr" anchorCtr="0" compatLnSpc="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IN" altLang="en-US" dirty="0">
                <a:latin typeface="Arial" panose="020B0604020202020204" pitchFamily="34" charset="0"/>
              </a:rPr>
              <a:pPr lvl="0" eaLnBrk="1" hangingPunct="1">
                <a:buNone/>
              </a:pPr>
              <a:t>‹#›</a:t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defTabSz="44958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Noto Sans CJK SC Regular" charset="0"/>
          <a:cs typeface="Noto Sans CJK SC Regular" charset="0"/>
        </a:defRPr>
      </a:lvl2pPr>
      <a:lvl3pPr algn="ctr" defTabSz="44958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Noto Sans CJK SC Regular" charset="0"/>
          <a:cs typeface="Noto Sans CJK SC Regular" charset="0"/>
        </a:defRPr>
      </a:lvl3pPr>
      <a:lvl4pPr algn="ctr" defTabSz="44958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Noto Sans CJK SC Regular" charset="0"/>
          <a:cs typeface="Noto Sans CJK SC Regular" charset="0"/>
        </a:defRPr>
      </a:lvl4pPr>
      <a:lvl5pPr algn="ctr" defTabSz="449580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Noto Sans CJK SC Regular" charset="0"/>
          <a:cs typeface="Noto Sans CJK SC Regular" charset="0"/>
        </a:defRPr>
      </a:lvl5pPr>
      <a:lvl6pPr marL="25146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Noto Sans CJK SC Regular" charset="0"/>
          <a:cs typeface="Noto Sans CJK SC Regular" charset="0"/>
        </a:defRPr>
      </a:lvl6pPr>
      <a:lvl7pPr marL="29718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Noto Sans CJK SC Regular" charset="0"/>
          <a:cs typeface="Noto Sans CJK SC Regular" charset="0"/>
        </a:defRPr>
      </a:lvl7pPr>
      <a:lvl8pPr marL="34290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Noto Sans CJK SC Regular" charset="0"/>
          <a:cs typeface="Noto Sans CJK SC Regular" charset="0"/>
        </a:defRPr>
      </a:lvl8pPr>
      <a:lvl9pPr marL="38862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580" rtl="0" eaLnBrk="0" fontAlgn="base" hangingPunct="0">
        <a:spcBef>
          <a:spcPts val="800"/>
        </a:spcBef>
        <a:spcAft>
          <a:spcPct val="0"/>
        </a:spcAft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spcBef>
          <a:spcPts val="700"/>
        </a:spcBef>
        <a:spcAft>
          <a:spcPct val="0"/>
        </a:spcAft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spcBef>
          <a:spcPts val="600"/>
        </a:spcBef>
        <a:spcAft>
          <a:spcPct val="0"/>
        </a:spcAft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" TargetMode="External"/><Relationship Id="rId2" Type="http://schemas.openxmlformats.org/officeDocument/2006/relationships/hyperlink" Target="https://www.ntpc.co.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smodels.org/" TargetMode="External"/><Relationship Id="rId4" Type="http://schemas.openxmlformats.org/officeDocument/2006/relationships/hyperlink" Target="https://plotly.com/python/plotly-expres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/>
          <p:nvPr/>
        </p:nvSpPr>
        <p:spPr>
          <a:xfrm>
            <a:off x="228600" y="304800"/>
            <a:ext cx="8610600" cy="1066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defTabSz="44958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I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Assessment </a:t>
            </a:r>
          </a:p>
          <a:p>
            <a:pPr algn="ctr" defTabSz="44958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(Summer Internship</a:t>
            </a:r>
            <a:r>
              <a:rPr lang="en-IN" alt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051" name="Text Box 2"/>
          <p:cNvSpPr txBox="1"/>
          <p:nvPr/>
        </p:nvSpPr>
        <p:spPr>
          <a:xfrm>
            <a:off x="3505200" y="3429000"/>
            <a:ext cx="5486400" cy="1371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 defTabSz="449580">
              <a:lnSpc>
                <a:spcPct val="90000"/>
              </a:lnSpc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Submitted By                     Supervised By</a:t>
            </a:r>
          </a:p>
          <a:p>
            <a:pPr algn="just" defTabSz="449580">
              <a:lnSpc>
                <a:spcPct val="90000"/>
              </a:lnSpc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Atharv Singh</a:t>
            </a: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	Dr. </a:t>
            </a:r>
            <a:r>
              <a:rPr lang="en-IN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Sonali</a:t>
            </a: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alt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Mathur</a:t>
            </a:r>
            <a:endParaRPr lang="en-I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defTabSz="449580">
              <a:lnSpc>
                <a:spcPct val="90000"/>
              </a:lnSpc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2201430100066</a:t>
            </a:r>
            <a:r>
              <a:rPr lang="en-I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</a:t>
            </a: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Prof.</a:t>
            </a:r>
          </a:p>
          <a:p>
            <a:pPr algn="just" defTabSz="449580">
              <a:lnSpc>
                <a:spcPct val="90000"/>
              </a:lnSpc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7</a:t>
            </a:r>
            <a:r>
              <a:rPr lang="en-IN" altLang="en-US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Sem, CSE-1                    Department: CSE</a:t>
            </a:r>
            <a:endParaRPr lang="en-IN" alt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2" name="Text Box 3"/>
          <p:cNvSpPr txBox="1"/>
          <p:nvPr/>
        </p:nvSpPr>
        <p:spPr>
          <a:xfrm>
            <a:off x="228600" y="3429000"/>
            <a:ext cx="3124200" cy="1371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algn="just" defTabSz="44958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      Submitted To</a:t>
            </a:r>
          </a:p>
          <a:p>
            <a:pPr algn="just" defTabSz="44958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	      Mr. Basudeo Singh Roohani</a:t>
            </a:r>
          </a:p>
          <a:p>
            <a:pPr algn="just" defTabSz="44958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Mr. Gaurav Gulati</a:t>
            </a:r>
          </a:p>
          <a:p>
            <a:pPr algn="just" defTabSz="44958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(Internship Coordinators)</a:t>
            </a:r>
          </a:p>
          <a:p>
            <a:pPr algn="ctr" defTabSz="44958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defTabSz="44958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3" name="Text Box 4"/>
          <p:cNvSpPr txBox="1"/>
          <p:nvPr/>
        </p:nvSpPr>
        <p:spPr>
          <a:xfrm>
            <a:off x="609600" y="5334000"/>
            <a:ext cx="7772400" cy="1295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algn="ctr" defTabSz="449580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Department of Computer Science &amp; Engineering</a:t>
            </a:r>
          </a:p>
          <a:p>
            <a:pPr algn="ctr" defTabSz="449580">
              <a:lnSpc>
                <a:spcPct val="90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IMS Engineering College, Ghaziabad, India</a:t>
            </a:r>
          </a:p>
          <a:p>
            <a:pPr algn="ctr" defTabSz="449580">
              <a:lnSpc>
                <a:spcPct val="90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(2025-26)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4" name="Text Box 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lstStyle/>
          <a:p>
            <a:pPr algn="r" defTabSz="44958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  <a:latin typeface="Arial" panose="020B0604020202020204" pitchFamily="34" charset="0"/>
              </a:rPr>
              <a:pPr algn="r" defTabSz="44958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IN" alt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056" name="TextBox 1"/>
          <p:cNvSpPr txBox="1"/>
          <p:nvPr/>
        </p:nvSpPr>
        <p:spPr>
          <a:xfrm>
            <a:off x="3238500" y="1143000"/>
            <a:ext cx="2667000" cy="738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en-IN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algn="ctr" eaLnBrk="0" hangingPunct="0"/>
            <a:r>
              <a:rPr lang="en-I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I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7" name="TextBox 8"/>
          <p:cNvSpPr txBox="1"/>
          <p:nvPr/>
        </p:nvSpPr>
        <p:spPr>
          <a:xfrm>
            <a:off x="1409700" y="1989097"/>
            <a:ext cx="617220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x-none" b="1" dirty="0">
                <a:solidFill>
                  <a:schemeClr val="tx1"/>
                </a:solidFill>
                <a:latin typeface="Arial" panose="020B0604020202020204" pitchFamily="34" charset="0"/>
              </a:rPr>
              <a:t>On</a:t>
            </a:r>
          </a:p>
          <a:p>
            <a:pPr algn="ctr"/>
            <a:endParaRPr lang="en-US" altLang="x-none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x-none" sz="2400" b="1" dirty="0">
                <a:solidFill>
                  <a:srgbClr val="FF0000"/>
                </a:solidFill>
              </a:rPr>
              <a:t>Energy Data Analysis &amp; Visualization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2133600" cy="200062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E42D0-C26E-B917-CCE9-0EFAD576E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56F00-895E-4EEC-E29F-0CCB183B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Results &amp;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8A6EE-78ED-392C-4523-E0C30EFB6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8013" cy="4524375"/>
          </a:xfrm>
        </p:spPr>
        <p:txBody>
          <a:bodyPr/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r>
              <a:rPr lang="en-IN" sz="1800" i="1" dirty="0"/>
              <a:t>Plant-wise Power Generation</a:t>
            </a:r>
          </a:p>
        </p:txBody>
      </p:sp>
      <p:pic>
        <p:nvPicPr>
          <p:cNvPr id="7" name="image229.png">
            <a:extLst>
              <a:ext uri="{FF2B5EF4-FFF2-40B4-BE49-F238E27FC236}">
                <a16:creationId xmlns:a16="http://schemas.microsoft.com/office/drawing/2014/main" id="{D0C67B34-383D-1EB8-666F-E22C41B30B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8923" y="1877403"/>
            <a:ext cx="7544566" cy="310319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4695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CA3AE-5FF7-6418-1FD0-B5F6E116C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2882B5-EAD3-2E66-DC88-DBC59CCB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Results &amp;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EDFF2-EB47-FA8B-3F1F-300CC0E60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8013" cy="4524375"/>
          </a:xfrm>
        </p:spPr>
        <p:txBody>
          <a:bodyPr/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r>
              <a:rPr lang="en-IN" sz="1800" i="1" dirty="0"/>
              <a:t>Plant Efficiency Comparison</a:t>
            </a:r>
          </a:p>
        </p:txBody>
      </p:sp>
      <p:pic>
        <p:nvPicPr>
          <p:cNvPr id="7" name="image229.png">
            <a:extLst>
              <a:ext uri="{FF2B5EF4-FFF2-40B4-BE49-F238E27FC236}">
                <a16:creationId xmlns:a16="http://schemas.microsoft.com/office/drawing/2014/main" id="{D77CFBB3-FC7C-03B0-5AFD-5B7BC0C463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342" y="1877403"/>
            <a:ext cx="6991728" cy="310319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2190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003366"/>
                </a:solidFill>
                <a:latin typeface="Calibri"/>
              </a:defRPr>
            </a:pPr>
            <a:r>
              <a:rPr sz="3200" dirty="0"/>
              <a:t>Conclusion &amp; </a:t>
            </a:r>
            <a:r>
              <a:rPr sz="3200" dirty="0">
                <a:latin typeface="+mn-lt"/>
              </a:rPr>
              <a:t>Future</a:t>
            </a:r>
            <a:r>
              <a:rPr sz="3200" dirty="0"/>
              <a:t>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600200"/>
            <a:ext cx="7772401" cy="4524375"/>
          </a:xfrm>
        </p:spPr>
        <p:txBody>
          <a:bodyPr/>
          <a:lstStyle/>
          <a:p>
            <a:pPr marL="0" indent="0">
              <a:buNone/>
              <a:defRPr sz="2400" b="0">
                <a:solidFill>
                  <a:srgbClr val="3C3C3C"/>
                </a:solidFill>
                <a:latin typeface="Calibri"/>
              </a:defRPr>
            </a:pPr>
            <a:r>
              <a:rPr lang="en-US" sz="2400" b="1" dirty="0">
                <a:solidFill>
                  <a:schemeClr val="tx1"/>
                </a:solidFill>
              </a:rPr>
              <a:t>Summary:</a:t>
            </a:r>
          </a:p>
          <a:p>
            <a:pPr>
              <a:buFont typeface="Wingdings" panose="05000000000000000000" pitchFamily="2" charset="2"/>
              <a:buChar char="§"/>
              <a:defRPr sz="2400" b="0">
                <a:solidFill>
                  <a:srgbClr val="3C3C3C"/>
                </a:solidFill>
                <a:latin typeface="Calibri"/>
              </a:defRPr>
            </a:pPr>
            <a:r>
              <a:rPr lang="en-US" sz="2000" dirty="0">
                <a:solidFill>
                  <a:schemeClr val="tx1"/>
                </a:solidFill>
              </a:rPr>
              <a:t>Built a data-driven dashboard for energy analysis at NTPC Tanda.</a:t>
            </a:r>
          </a:p>
          <a:p>
            <a:pPr>
              <a:buFont typeface="Wingdings" panose="05000000000000000000" pitchFamily="2" charset="2"/>
              <a:buChar char="§"/>
              <a:defRPr sz="2400" b="0">
                <a:solidFill>
                  <a:srgbClr val="3C3C3C"/>
                </a:solidFill>
                <a:latin typeface="Calibri"/>
              </a:defRPr>
            </a:pPr>
            <a:r>
              <a:rPr lang="en-US" sz="2000" dirty="0">
                <a:solidFill>
                  <a:schemeClr val="tx1"/>
                </a:solidFill>
              </a:rPr>
              <a:t>Enabled interactive visualization and demand forecasting.</a:t>
            </a:r>
          </a:p>
          <a:p>
            <a:pPr>
              <a:buFont typeface="Wingdings" panose="05000000000000000000" pitchFamily="2" charset="2"/>
              <a:buChar char="§"/>
              <a:defRPr sz="2400" b="0">
                <a:solidFill>
                  <a:srgbClr val="3C3C3C"/>
                </a:solidFill>
                <a:latin typeface="Calibri"/>
              </a:defRPr>
            </a:pPr>
            <a:r>
              <a:rPr lang="en-US" sz="2000" dirty="0">
                <a:solidFill>
                  <a:schemeClr val="tx1"/>
                </a:solidFill>
              </a:rPr>
              <a:t>Supported planning through actionable insights.</a:t>
            </a:r>
          </a:p>
          <a:p>
            <a:pPr>
              <a:buFont typeface="Wingdings" panose="05000000000000000000" pitchFamily="2" charset="2"/>
              <a:buChar char="§"/>
              <a:defRPr sz="2400" b="0">
                <a:solidFill>
                  <a:srgbClr val="3C3C3C"/>
                </a:solidFill>
                <a:latin typeface="Calibri"/>
              </a:defRPr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  <a:defRPr sz="2400" b="0">
                <a:solidFill>
                  <a:srgbClr val="3C3C3C"/>
                </a:solidFill>
                <a:latin typeface="Calibri"/>
              </a:defRPr>
            </a:pPr>
            <a:r>
              <a:rPr lang="en-US" sz="2400" b="1" dirty="0">
                <a:solidFill>
                  <a:schemeClr val="tx1"/>
                </a:solidFill>
              </a:rPr>
              <a:t>Recommendations: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  <a:defRPr sz="2400" b="0">
                <a:solidFill>
                  <a:srgbClr val="3C3C3C"/>
                </a:solidFill>
                <a:latin typeface="Calibri"/>
              </a:defRPr>
            </a:pPr>
            <a:r>
              <a:rPr lang="en-US" sz="2000" dirty="0">
                <a:solidFill>
                  <a:schemeClr val="tx1"/>
                </a:solidFill>
              </a:rPr>
              <a:t>Extend to real-time monitoring with IoT data.</a:t>
            </a:r>
          </a:p>
          <a:p>
            <a:pPr>
              <a:buFont typeface="Wingdings" panose="05000000000000000000" pitchFamily="2" charset="2"/>
              <a:buChar char="§"/>
              <a:defRPr sz="2400" b="0">
                <a:solidFill>
                  <a:srgbClr val="3C3C3C"/>
                </a:solidFill>
                <a:latin typeface="Calibri"/>
              </a:defRPr>
            </a:pPr>
            <a:r>
              <a:rPr lang="en-US" sz="2000" dirty="0">
                <a:solidFill>
                  <a:schemeClr val="tx1"/>
                </a:solidFill>
              </a:rPr>
              <a:t>Use advanced models like LSTM or Prophet.</a:t>
            </a:r>
          </a:p>
          <a:p>
            <a:pPr>
              <a:buFont typeface="Wingdings" panose="05000000000000000000" pitchFamily="2" charset="2"/>
              <a:buChar char="§"/>
              <a:defRPr sz="2400" b="0">
                <a:solidFill>
                  <a:srgbClr val="3C3C3C"/>
                </a:solidFill>
                <a:latin typeface="Calibri"/>
              </a:defRPr>
            </a:pPr>
            <a:r>
              <a:rPr lang="en-US" sz="2000" dirty="0">
                <a:solidFill>
                  <a:schemeClr val="tx1"/>
                </a:solidFill>
              </a:rPr>
              <a:t>Integrate dashboards into operational workflows.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6882"/>
            <a:ext cx="8228013" cy="1141412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3200" b="1" kern="1200" dirty="0">
                <a:solidFill>
                  <a:schemeClr val="accent2">
                    <a:lumMod val="50000"/>
                  </a:schemeClr>
                </a:solidFill>
                <a:ea typeface="PMingLiU" pitchFamily="18" charset="-120"/>
                <a:cs typeface="Noto Sans CJK SC Regular" charset="0"/>
              </a:rPr>
              <a:t>References</a:t>
            </a:r>
            <a:endParaRPr lang="en-US" altLang="en-US" sz="3200" kern="1200" dirty="0">
              <a:solidFill>
                <a:schemeClr val="accent2">
                  <a:lumMod val="50000"/>
                </a:schemeClr>
              </a:solidFill>
              <a:ea typeface="PMingLiU" pitchFamily="18" charset="-120"/>
              <a:cs typeface="Noto Sans CJK SC Regula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8013" cy="4829175"/>
          </a:xfrm>
        </p:spPr>
        <p:txBody>
          <a:bodyPr/>
          <a:lstStyle/>
          <a:p>
            <a:pPr algn="just">
              <a:spcBef>
                <a:spcPts val="600"/>
              </a:spcBef>
              <a:buSzTx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kern="1200" dirty="0">
                <a:latin typeface="+mj-lt"/>
                <a:ea typeface="PMingLiU" pitchFamily="18" charset="-120"/>
                <a:cs typeface="Noto Sans CJK SC Regular" charset="0"/>
              </a:rPr>
              <a:t>NTPC Official Website: </a:t>
            </a:r>
            <a:r>
              <a:rPr lang="en-US" altLang="en-US" sz="2000" kern="1200" dirty="0">
                <a:latin typeface="+mj-lt"/>
                <a:ea typeface="PMingLiU" pitchFamily="18" charset="-120"/>
                <a:cs typeface="Noto Sans CJK SC Regular" charset="0"/>
                <a:hlinkClick r:id="rId2"/>
              </a:rPr>
              <a:t>https://www.ntpc.co.in</a:t>
            </a:r>
            <a:endParaRPr lang="en-US" altLang="en-US" sz="2000" kern="1200" dirty="0">
              <a:latin typeface="+mj-lt"/>
              <a:ea typeface="PMingLiU" pitchFamily="18" charset="-120"/>
              <a:cs typeface="Noto Sans CJK SC Regular" charset="0"/>
            </a:endParaRPr>
          </a:p>
          <a:p>
            <a:pPr algn="just">
              <a:spcBef>
                <a:spcPts val="600"/>
              </a:spcBef>
              <a:buSzTx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z="2000" kern="1200" dirty="0">
              <a:latin typeface="+mj-lt"/>
              <a:ea typeface="PMingLiU" pitchFamily="18" charset="-120"/>
              <a:cs typeface="Noto Sans CJK SC Regular" charset="0"/>
            </a:endParaRPr>
          </a:p>
          <a:p>
            <a:pPr algn="just">
              <a:spcBef>
                <a:spcPts val="600"/>
              </a:spcBef>
              <a:buSzTx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kern="1200" dirty="0" err="1">
                <a:latin typeface="+mj-lt"/>
                <a:ea typeface="PMingLiU" pitchFamily="18" charset="-120"/>
                <a:cs typeface="Noto Sans CJK SC Regular" charset="0"/>
              </a:rPr>
              <a:t>Streamlit</a:t>
            </a:r>
            <a:r>
              <a:rPr lang="en-US" altLang="en-US" sz="2000" kern="1200" dirty="0">
                <a:latin typeface="+mj-lt"/>
                <a:ea typeface="PMingLiU" pitchFamily="18" charset="-120"/>
                <a:cs typeface="Noto Sans CJK SC Regular" charset="0"/>
              </a:rPr>
              <a:t> Documentation: </a:t>
            </a:r>
            <a:r>
              <a:rPr lang="en-US" altLang="en-US" sz="2000" kern="1200" dirty="0">
                <a:latin typeface="+mj-lt"/>
                <a:ea typeface="PMingLiU" pitchFamily="18" charset="-120"/>
                <a:cs typeface="Noto Sans CJK SC Regular" charset="0"/>
                <a:hlinkClick r:id="rId3"/>
              </a:rPr>
              <a:t>https://docs.streamlit.io</a:t>
            </a:r>
            <a:endParaRPr lang="en-US" altLang="en-US" sz="2000" kern="1200" dirty="0">
              <a:latin typeface="+mj-lt"/>
              <a:ea typeface="PMingLiU" pitchFamily="18" charset="-120"/>
              <a:cs typeface="Noto Sans CJK SC Regular" charset="0"/>
            </a:endParaRPr>
          </a:p>
          <a:p>
            <a:pPr algn="just">
              <a:spcBef>
                <a:spcPts val="600"/>
              </a:spcBef>
              <a:buSzTx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z="2000" kern="1200" dirty="0">
              <a:latin typeface="+mj-lt"/>
              <a:ea typeface="PMingLiU" pitchFamily="18" charset="-120"/>
              <a:cs typeface="Noto Sans CJK SC Regular" charset="0"/>
            </a:endParaRPr>
          </a:p>
          <a:p>
            <a:pPr algn="just">
              <a:spcBef>
                <a:spcPts val="600"/>
              </a:spcBef>
              <a:buSzTx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kern="1200" dirty="0" err="1">
                <a:latin typeface="+mj-lt"/>
                <a:ea typeface="PMingLiU" pitchFamily="18" charset="-120"/>
                <a:cs typeface="Noto Sans CJK SC Regular" charset="0"/>
              </a:rPr>
              <a:t>Plotly</a:t>
            </a:r>
            <a:r>
              <a:rPr lang="en-US" altLang="en-US" sz="2000" kern="1200" dirty="0">
                <a:latin typeface="+mj-lt"/>
                <a:ea typeface="PMingLiU" pitchFamily="18" charset="-120"/>
                <a:cs typeface="Noto Sans CJK SC Regular" charset="0"/>
              </a:rPr>
              <a:t> Express: </a:t>
            </a:r>
            <a:r>
              <a:rPr lang="en-US" altLang="en-US" sz="2000" kern="1200" dirty="0">
                <a:latin typeface="+mj-lt"/>
                <a:ea typeface="PMingLiU" pitchFamily="18" charset="-120"/>
                <a:cs typeface="Noto Sans CJK SC Regular" charset="0"/>
                <a:hlinkClick r:id="rId4"/>
              </a:rPr>
              <a:t>https://plotly.com/python/plotly-express/</a:t>
            </a:r>
            <a:endParaRPr lang="en-US" altLang="en-US" sz="2000" kern="1200" dirty="0">
              <a:latin typeface="+mj-lt"/>
              <a:ea typeface="PMingLiU" pitchFamily="18" charset="-120"/>
              <a:cs typeface="Noto Sans CJK SC Regular" charset="0"/>
            </a:endParaRPr>
          </a:p>
          <a:p>
            <a:pPr algn="just">
              <a:spcBef>
                <a:spcPts val="600"/>
              </a:spcBef>
              <a:buSzTx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z="2000" kern="1200" dirty="0">
              <a:latin typeface="+mj-lt"/>
              <a:ea typeface="PMingLiU" pitchFamily="18" charset="-120"/>
              <a:cs typeface="Noto Sans CJK SC Regular" charset="0"/>
            </a:endParaRPr>
          </a:p>
          <a:p>
            <a:pPr algn="just">
              <a:spcBef>
                <a:spcPts val="600"/>
              </a:spcBef>
              <a:buSzTx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kern="1200" dirty="0" err="1">
                <a:latin typeface="+mj-lt"/>
                <a:ea typeface="PMingLiU" pitchFamily="18" charset="-120"/>
                <a:cs typeface="Noto Sans CJK SC Regular" charset="0"/>
              </a:rPr>
              <a:t>Statsmodels</a:t>
            </a:r>
            <a:r>
              <a:rPr lang="en-US" altLang="en-US" sz="2000" kern="1200" dirty="0">
                <a:latin typeface="+mj-lt"/>
                <a:ea typeface="PMingLiU" pitchFamily="18" charset="-120"/>
                <a:cs typeface="Noto Sans CJK SC Regular" charset="0"/>
              </a:rPr>
              <a:t> ARIMA: </a:t>
            </a:r>
            <a:r>
              <a:rPr lang="en-US" altLang="en-US" sz="2000" kern="1200" dirty="0">
                <a:latin typeface="+mj-lt"/>
                <a:ea typeface="PMingLiU" pitchFamily="18" charset="-120"/>
                <a:cs typeface="Noto Sans CJK SC Regular" charset="0"/>
                <a:hlinkClick r:id="rId5"/>
              </a:rPr>
              <a:t>https://www.statsmodels.org</a:t>
            </a:r>
            <a:endParaRPr lang="en-US" altLang="en-US" sz="2000" kern="1200" dirty="0">
              <a:latin typeface="+mj-lt"/>
              <a:ea typeface="PMingLiU" pitchFamily="18" charset="-120"/>
              <a:cs typeface="Noto Sans CJK SC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08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3200" b="1" kern="1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PMingLiU" pitchFamily="18" charset="-120"/>
                <a:cs typeface="Noto Sans CJK SC Regular" charset="0"/>
              </a:rPr>
              <a:t>Acknowledgement</a:t>
            </a:r>
            <a:endParaRPr lang="en-US" altLang="en-US" sz="3200" kern="1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PMingLiU" pitchFamily="18" charset="-120"/>
              <a:cs typeface="Noto Sans CJK SC Regula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8013" cy="4905375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latin typeface="+mj-lt"/>
              </a:rPr>
              <a:t>I would like to express my sincere gratitude to NTPC Tanda, for giving me the opportunity to pursue my internship with their organization. I am especially thankful to the Training and Operations Teams for their guidance and support during the initial days of my internship, which helped me understand the working of a thermal power plant.</a:t>
            </a:r>
          </a:p>
          <a:p>
            <a:pPr marL="0" indent="0" algn="just">
              <a:buNone/>
            </a:pPr>
            <a:r>
              <a:rPr lang="en-US" sz="1800" dirty="0">
                <a:latin typeface="+mj-lt"/>
              </a:rPr>
              <a:t>I would also like to thank my mentors at NTPC Tanda for their constant guidance, support, and encouragement, which helped me grow both professionally and personally.</a:t>
            </a:r>
          </a:p>
          <a:p>
            <a:pPr marL="0" indent="0" algn="just">
              <a:buNone/>
            </a:pPr>
            <a:r>
              <a:rPr lang="en-US" sz="1800" dirty="0">
                <a:latin typeface="+mj-lt"/>
              </a:rPr>
              <a:t>I also extend my sincere thanks to Respected Director, </a:t>
            </a:r>
            <a:r>
              <a:rPr lang="en-US" sz="1800" b="1" dirty="0">
                <a:latin typeface="+mj-lt"/>
              </a:rPr>
              <a:t>Prof. (Dr.) Manas Kumar Mishra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HoD</a:t>
            </a:r>
            <a:r>
              <a:rPr lang="en-US" sz="1800" dirty="0">
                <a:latin typeface="+mj-lt"/>
              </a:rPr>
              <a:t>, </a:t>
            </a:r>
            <a:r>
              <a:rPr lang="en-US" sz="1800" b="1" dirty="0">
                <a:latin typeface="+mj-lt"/>
              </a:rPr>
              <a:t>Prof. (Dr.) </a:t>
            </a:r>
            <a:r>
              <a:rPr lang="en-US" sz="1800" b="1" dirty="0" err="1">
                <a:latin typeface="+mj-lt"/>
              </a:rPr>
              <a:t>Sonali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Mathur</a:t>
            </a:r>
            <a:r>
              <a:rPr lang="en-US" sz="1800" dirty="0">
                <a:latin typeface="+mj-lt"/>
              </a:rPr>
              <a:t>, Internship Coordinators, </a:t>
            </a:r>
            <a:r>
              <a:rPr lang="en-US" sz="1800" b="1" dirty="0">
                <a:latin typeface="+mj-lt"/>
              </a:rPr>
              <a:t>Mr. </a:t>
            </a:r>
            <a:r>
              <a:rPr lang="en-US" sz="1800" b="1" dirty="0" err="1">
                <a:latin typeface="+mj-lt"/>
              </a:rPr>
              <a:t>Basudeo</a:t>
            </a:r>
            <a:r>
              <a:rPr lang="en-US" sz="1800" b="1" dirty="0">
                <a:latin typeface="+mj-lt"/>
              </a:rPr>
              <a:t> Singh </a:t>
            </a:r>
            <a:r>
              <a:rPr lang="en-US" sz="1800" b="1" dirty="0" err="1">
                <a:latin typeface="+mj-lt"/>
              </a:rPr>
              <a:t>Roohani</a:t>
            </a:r>
            <a:r>
              <a:rPr lang="en-US" sz="1800" dirty="0">
                <a:latin typeface="+mj-lt"/>
              </a:rPr>
              <a:t> and </a:t>
            </a:r>
            <a:r>
              <a:rPr lang="en-US" sz="1800" b="1" dirty="0">
                <a:latin typeface="+mj-lt"/>
              </a:rPr>
              <a:t>Mr. Gaurav Gulati</a:t>
            </a:r>
            <a:r>
              <a:rPr lang="en-US" sz="1800" dirty="0">
                <a:latin typeface="+mj-lt"/>
              </a:rPr>
              <a:t>, and all the faculty members of the CSE Department for their invaluable support and guidance.</a:t>
            </a:r>
            <a:endParaRPr lang="en-IN" sz="1800" dirty="0">
              <a:latin typeface="+mj-lt"/>
            </a:endParaRPr>
          </a:p>
          <a:p>
            <a:pPr marL="457200" indent="-457200" algn="just">
              <a:spcBef>
                <a:spcPts val="600"/>
              </a:spcBef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z="1800" kern="1200" dirty="0">
              <a:latin typeface="+mj-lt"/>
              <a:ea typeface="PMingLiU" pitchFamily="18" charset="-120"/>
              <a:cs typeface="Noto Sans CJK SC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5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95600"/>
            <a:ext cx="8228013" cy="1141412"/>
          </a:xfrm>
        </p:spPr>
        <p:txBody>
          <a:bodyPr/>
          <a:lstStyle/>
          <a:p>
            <a:pPr>
              <a:defRPr sz="4000" b="1">
                <a:solidFill>
                  <a:srgbClr val="003366"/>
                </a:solidFill>
                <a:latin typeface="Calibri"/>
              </a:defRPr>
            </a:pPr>
            <a:r>
              <a:rPr sz="1000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800" b="0">
                <a:solidFill>
                  <a:srgbClr val="3C3C3C"/>
                </a:solidFill>
                <a:latin typeface="Calibri"/>
              </a:defRPr>
            </a:pP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/>
          <p:nvPr/>
        </p:nvSpPr>
        <p:spPr>
          <a:xfrm>
            <a:off x="470418" y="304800"/>
            <a:ext cx="8229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defTabSz="44958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MingLiU" pitchFamily="18" charset="-120"/>
              </a:rPr>
              <a:t>Introduction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78837" y="789991"/>
            <a:ext cx="8812763" cy="5959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 algn="just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	</a:t>
            </a:r>
            <a:r>
              <a:rPr lang="en-US" altLang="en-US" sz="2800" b="1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Company Profile :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NTPC Limited is India’s largest power generation company with 70+ GW installed capacity.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NTPC Tanda is a coal-based thermal plant in Uttar Pradesh with 1760 MW capacity.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Focuses on reliable energy supply and operational efficiency.</a:t>
            </a:r>
          </a:p>
          <a:p>
            <a:pPr marL="457200" indent="-457200" algn="just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z="2000" dirty="0">
              <a:solidFill>
                <a:schemeClr val="tx1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indent="-457200" algn="just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2000" b="1" kern="1200" cap="none" spc="0" normalizeH="0" baseline="0" noProof="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	</a:t>
            </a:r>
            <a:r>
              <a:rPr kumimoji="0" lang="en-US" altLang="en-US" sz="2800" b="1" kern="1200" cap="none" spc="0" normalizeH="0" baseline="0" noProof="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Domain of work</a:t>
            </a:r>
            <a:r>
              <a:rPr lang="en-US" altLang="en-US" sz="2800" b="1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 : 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AI-powered analytics and visualization tools for energy sector.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Using Python to enhance decision-making.</a:t>
            </a:r>
          </a:p>
          <a:p>
            <a:pPr marL="457200" indent="-457200" algn="just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altLang="en-US" sz="2000" kern="1200" cap="none" spc="0" normalizeH="0" baseline="0" noProof="0" dirty="0">
              <a:solidFill>
                <a:schemeClr val="tx1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indent="-457200" algn="just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2000" b="1" kern="1200" cap="none" spc="0" normalizeH="0" baseline="0" noProof="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	</a:t>
            </a:r>
            <a:r>
              <a:rPr kumimoji="0" lang="en-US" altLang="en-US" sz="2800" b="1" kern="1200" cap="none" spc="0" normalizeH="0" baseline="0" noProof="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Objective of the internship :</a:t>
            </a:r>
            <a:r>
              <a:rPr kumimoji="0" lang="en-US" altLang="en-US" sz="2800" kern="1200" cap="none" spc="0" normalizeH="0" baseline="0" noProof="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 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To gain industrial experience.</a:t>
            </a:r>
            <a:endParaRPr kumimoji="0" lang="en-US" altLang="en-US" sz="2000" kern="1200" cap="none" spc="0" normalizeH="0" baseline="0" noProof="0" dirty="0">
              <a:solidFill>
                <a:schemeClr val="tx1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Analyze NTPC data for better monitoring of generation, demand, coal usage and waste.</a:t>
            </a:r>
          </a:p>
        </p:txBody>
      </p:sp>
      <p:sp>
        <p:nvSpPr>
          <p:cNvPr id="3076" name="Text Box 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lstStyle/>
          <a:p>
            <a:pPr algn="r" defTabSz="44958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  <a:latin typeface="Arial" panose="020B0604020202020204" pitchFamily="34" charset="0"/>
              </a:rPr>
              <a:pPr algn="r" defTabSz="44958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IN" alt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/>
          <p:nvPr/>
        </p:nvSpPr>
        <p:spPr>
          <a:xfrm>
            <a:off x="457200" y="276808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defTabSz="44958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MingLiU" pitchFamily="18" charset="-120"/>
              </a:rPr>
              <a:t>Problem Statement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762000" y="914399"/>
            <a:ext cx="7620000" cy="54419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Background: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Power plants generate large datasets from operations, fuel consumption and energy demand.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Manual reporting is slow and lacks real-time insights. </a:t>
            </a:r>
          </a:p>
          <a:p>
            <a:pPr algn="just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Why Relevant: 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Efficient planning is critical to avoid energy shortages.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Monitoring coal usage and waste helps reduce cost and environmental impact.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Forecasting demand ensures better energy distribution.</a:t>
            </a:r>
          </a:p>
          <a:p>
            <a:pPr algn="just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Issues in Existing Methods: </a:t>
            </a:r>
            <a:endParaRPr lang="en-US" altLang="en-US" sz="2000" b="1" dirty="0">
              <a:solidFill>
                <a:schemeClr val="tx1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Static reports with limited interactivity.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No centralized system for all plant data.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Noto Sans CJK SC Regular" charset="0"/>
              </a:rPr>
              <a:t>Lack of forecasting and trend analysis capabilities.</a:t>
            </a:r>
            <a:endParaRPr kumimoji="0" lang="en-US" altLang="en-US" sz="2000" kern="1200" cap="none" spc="0" normalizeH="0" baseline="0" noProof="0" dirty="0">
              <a:solidFill>
                <a:schemeClr val="tx1"/>
              </a:solidFill>
              <a:latin typeface="+mj-lt"/>
              <a:ea typeface="PMingLiU" pitchFamily="18" charset="-120"/>
              <a:cs typeface="Noto Sans CJK SC Regular" charset="0"/>
            </a:endParaRPr>
          </a:p>
        </p:txBody>
      </p:sp>
      <p:sp>
        <p:nvSpPr>
          <p:cNvPr id="3076" name="Text Box 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lstStyle/>
          <a:p>
            <a:pPr algn="r" defTabSz="44958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  <a:latin typeface="Arial" panose="020B0604020202020204" pitchFamily="34" charset="0"/>
              </a:rPr>
              <a:pPr algn="r" defTabSz="44958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IN" alt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735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/>
          <p:nvPr/>
        </p:nvSpPr>
        <p:spPr>
          <a:xfrm>
            <a:off x="483637" y="244475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defTabSz="44958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Requirement Analysis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78837" y="739827"/>
            <a:ext cx="8839200" cy="6009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algn="just" defTabSz="449580">
              <a:spcBef>
                <a:spcPts val="600"/>
              </a:spcBef>
              <a:buClrTx/>
              <a:buSz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     </a:t>
            </a:r>
            <a:r>
              <a:rPr kumimoji="0" lang="en-US" altLang="en-US" sz="2400" b="1" kern="1200" cap="none" spc="0" normalizeH="0" baseline="0" noProof="0" dirty="0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Software</a:t>
            </a:r>
            <a:r>
              <a:rPr kumimoji="0" lang="en-US" altLang="en-US" sz="2400" b="1" kern="1200" cap="none" spc="0" normalizeH="0" noProof="0" dirty="0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 Requirements :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Operating System	      :		Windows 7 &amp; Higher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User Interface	    	      :		</a:t>
            </a:r>
            <a:r>
              <a:rPr lang="en-US" altLang="en-US" sz="2000" dirty="0" err="1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Streamlit</a:t>
            </a:r>
            <a:endParaRPr lang="en-US" altLang="en-US" sz="2000" dirty="0">
              <a:solidFill>
                <a:schemeClr val="tx1"/>
              </a:solidFill>
              <a:latin typeface="+mj-lt"/>
              <a:ea typeface="PMingLiU" pitchFamily="18" charset="-12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Calibri (Headings)"/>
              </a:rPr>
              <a:t>Development Tools	      </a:t>
            </a: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:		</a:t>
            </a:r>
            <a:r>
              <a:rPr lang="en-US" altLang="en-US" sz="2000" dirty="0" err="1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Jupyter</a:t>
            </a: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 Notebook &amp; PyCharm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Programming Language     :		Python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Libraries		      :		Pandas, </a:t>
            </a:r>
            <a:r>
              <a:rPr lang="en-US" altLang="en-US" sz="2000" dirty="0" err="1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Plotly</a:t>
            </a: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Statsmodels</a:t>
            </a:r>
            <a:endParaRPr lang="en-US" altLang="en-US" sz="2000" dirty="0">
              <a:solidFill>
                <a:schemeClr val="tx1"/>
              </a:solidFill>
              <a:latin typeface="+mj-lt"/>
              <a:ea typeface="PMingLiU" pitchFamily="18" charset="-12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Version Control 	      :		Git &amp; GitHub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Browser Support	      :		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Chrome, Firefox &amp; Edge </a:t>
            </a:r>
            <a:endParaRPr lang="en-US" altLang="en-US" sz="2000" dirty="0">
              <a:solidFill>
                <a:schemeClr val="tx1"/>
              </a:solidFill>
              <a:latin typeface="+mj-lt"/>
              <a:ea typeface="PMingLiU" pitchFamily="18" charset="-12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z="2400" dirty="0">
              <a:solidFill>
                <a:schemeClr val="tx1"/>
              </a:solidFill>
              <a:latin typeface="+mj-lt"/>
              <a:ea typeface="PMingLiU" pitchFamily="18" charset="-120"/>
              <a:cs typeface="Arial" panose="020B0604020202020204" pitchFamily="34" charset="0"/>
            </a:endParaRPr>
          </a:p>
          <a:p>
            <a:pPr marL="341630" marR="0" indent="-341630" defTabSz="449580">
              <a:spcBef>
                <a:spcPts val="600"/>
              </a:spcBef>
              <a:buClrTx/>
              <a:buSzTx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2000" b="1" kern="1200" cap="none" spc="0" normalizeH="0" baseline="0" noProof="0" dirty="0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     </a:t>
            </a:r>
            <a:r>
              <a:rPr kumimoji="0" lang="en-US" altLang="en-US" sz="2400" b="1" kern="1200" cap="none" spc="0" normalizeH="0" baseline="0" noProof="0" dirty="0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Hardware Requirements</a:t>
            </a:r>
            <a:r>
              <a:rPr kumimoji="0" lang="en-US" altLang="en-US" sz="2400" b="1" kern="1200" cap="none" spc="0" normalizeH="0" noProof="0" dirty="0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 :</a:t>
            </a:r>
            <a:endParaRPr kumimoji="0" lang="en-US" altLang="en-US" sz="2400" kern="1200" cap="none" spc="0" normalizeH="0" noProof="0" dirty="0">
              <a:solidFill>
                <a:schemeClr val="tx1"/>
              </a:solidFill>
              <a:latin typeface="+mj-lt"/>
              <a:ea typeface="PMingLiU" pitchFamily="18" charset="-12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Processor: i3 &amp; Higher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Hard Disk: 40GB (For Dataset Uploads)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RAM: 8GB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000" dirty="0">
                <a:solidFill>
                  <a:schemeClr val="tx1"/>
                </a:solidFill>
                <a:latin typeface="+mj-lt"/>
                <a:ea typeface="PMingLiU" pitchFamily="18" charset="-120"/>
                <a:cs typeface="Arial" panose="020B0604020202020204" pitchFamily="34" charset="0"/>
              </a:rPr>
              <a:t>Internet connection for data processing and visualization</a:t>
            </a:r>
            <a:endParaRPr kumimoji="0" lang="en-US" altLang="en-US" sz="2000" kern="1200" cap="none" spc="0" normalizeH="0" baseline="0" noProof="0" dirty="0">
              <a:solidFill>
                <a:schemeClr val="tx1"/>
              </a:solidFill>
              <a:latin typeface="+mj-lt"/>
              <a:ea typeface="PMingLiU" pitchFamily="18" charset="-120"/>
              <a:cs typeface="Arial" panose="020B0604020202020204" pitchFamily="34" charset="0"/>
            </a:endParaRPr>
          </a:p>
        </p:txBody>
      </p:sp>
      <p:sp>
        <p:nvSpPr>
          <p:cNvPr id="3076" name="Text Box 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lstStyle/>
          <a:p>
            <a:pPr algn="r" defTabSz="44958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  <a:latin typeface="Arial" panose="020B0604020202020204" pitchFamily="34" charset="0"/>
              </a:rPr>
              <a:pPr algn="r" defTabSz="44958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IN" alt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272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/>
          <p:nvPr/>
        </p:nvSpPr>
        <p:spPr>
          <a:xfrm>
            <a:off x="483637" y="190449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defTabSz="44958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MingLiU" pitchFamily="18" charset="-120"/>
              </a:rPr>
              <a:t>Methodology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83637" y="914400"/>
            <a:ext cx="8203163" cy="5781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</p:spPr>
        <p:txBody>
          <a:bodyPr/>
          <a:lstStyle/>
          <a:p>
            <a:pPr marL="341630" marR="0" indent="-341630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400" b="1" noProof="0" dirty="0">
                <a:solidFill>
                  <a:srgbClr val="000000"/>
                </a:solidFill>
                <a:latin typeface="+mj-lt"/>
                <a:ea typeface="PMingLiU" pitchFamily="18" charset="-120"/>
                <a:cs typeface="Noto Sans CJK SC Regular" charset="0"/>
              </a:rPr>
              <a:t> Model Used :</a:t>
            </a:r>
          </a:p>
          <a:p>
            <a:pPr marL="341630" marR="0" indent="-341630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z="2400" b="1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1630" marR="0" indent="-341630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altLang="en-US" sz="2400" b="1" kern="1200" cap="none" spc="0" normalizeH="0" baseline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1630" marR="0" indent="-341630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z="2400" b="1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1630" marR="0" indent="-341630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altLang="en-US" sz="2400" b="1" kern="1200" cap="none" spc="0" normalizeH="0" baseline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1630" marR="0" indent="-341630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z="2400" b="1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1630" marR="0" indent="-341630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altLang="en-US" sz="2400" b="1" kern="1200" cap="none" spc="0" normalizeH="0" baseline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1630" marR="0" indent="-341630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z="2400" b="1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1630" marR="0" indent="-341630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altLang="en-US" sz="2400" b="1" kern="1200" cap="none" spc="0" normalizeH="0" baseline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1630" marR="0" indent="-341630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altLang="en-US" sz="2400" b="1" kern="1200" cap="none" spc="0" normalizeH="0" baseline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1630" indent="-341630" algn="ctr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i="1" dirty="0">
                <a:solidFill>
                  <a:srgbClr val="000000"/>
                </a:solidFill>
                <a:latin typeface="+mj-lt"/>
                <a:ea typeface="PMingLiU" pitchFamily="18" charset="-120"/>
                <a:cs typeface="Noto Sans CJK SC Regular" charset="0"/>
              </a:rPr>
              <a:t>Agile with Prototype Focus</a:t>
            </a:r>
            <a:endParaRPr kumimoji="0" lang="en-US" altLang="en-US" i="1" kern="1200" cap="none" spc="0" normalizeH="0" baseline="0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</p:txBody>
      </p:sp>
      <p:sp>
        <p:nvSpPr>
          <p:cNvPr id="3076" name="Text Box 3"/>
          <p:cNvSpPr txBox="1"/>
          <p:nvPr/>
        </p:nvSpPr>
        <p:spPr>
          <a:xfrm>
            <a:off x="6553200" y="6330315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lstStyle/>
          <a:p>
            <a:pPr algn="r" defTabSz="44958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  <a:latin typeface="Arial" panose="020B0604020202020204" pitchFamily="34" charset="0"/>
              </a:rPr>
              <a:pPr algn="r" defTabSz="44958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IN" alt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45"/>
          <a:stretch>
            <a:fillRect/>
          </a:stretch>
        </p:blipFill>
        <p:spPr>
          <a:xfrm>
            <a:off x="1912370" y="1626592"/>
            <a:ext cx="5372132" cy="34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730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/>
          <p:nvPr/>
        </p:nvSpPr>
        <p:spPr>
          <a:xfrm>
            <a:off x="483637" y="218440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defTabSz="44958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PMingLiU" pitchFamily="18" charset="-120"/>
              </a:rPr>
              <a:t>Methodology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2400" y="685800"/>
            <a:ext cx="8839200" cy="5715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1630" marR="0" indent="-341630" algn="ctr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altLang="en-US" sz="2400" kern="1200" cap="none" spc="0" normalizeH="0" baseline="0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1630" marR="0" indent="-341630" algn="ctr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z="240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1630" marR="0" indent="-341630" algn="ctr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altLang="en-US" sz="2400" kern="1200" cap="none" spc="0" normalizeH="0" baseline="0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1630" marR="0" indent="-341630" algn="ctr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z="240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1630" marR="0" indent="-341630" algn="ctr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altLang="en-US" sz="2400" kern="1200" cap="none" spc="0" normalizeH="0" baseline="0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1630" marR="0" indent="-341630" algn="ctr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z="240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1630" marR="0" indent="-341630" algn="ctr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altLang="en-US" sz="2400" kern="1200" cap="none" spc="0" normalizeH="0" baseline="0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1630" marR="0" indent="-341630" algn="ctr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sz="240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1630" marR="0" indent="-341630" algn="ctr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altLang="en-US" sz="2400" kern="1200" cap="none" spc="0" normalizeH="0" baseline="0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1630" marR="0" indent="-341630" algn="ctr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i="1" kern="1200" cap="none" spc="0" normalizeH="0" baseline="0" noProof="0" dirty="0">
                <a:solidFill>
                  <a:srgbClr val="000000"/>
                </a:solidFill>
                <a:latin typeface="+mj-lt"/>
                <a:ea typeface="PMingLiU" pitchFamily="18" charset="-120"/>
                <a:cs typeface="Noto Sans CJK SC Regular" charset="0"/>
              </a:rPr>
              <a:t>Data</a:t>
            </a:r>
            <a:r>
              <a:rPr kumimoji="0" lang="en-US" altLang="en-US" i="1" kern="1200" cap="none" spc="0" normalizeH="0" noProof="0" dirty="0">
                <a:solidFill>
                  <a:srgbClr val="000000"/>
                </a:solidFill>
                <a:latin typeface="+mj-lt"/>
                <a:ea typeface="PMingLiU" pitchFamily="18" charset="-120"/>
                <a:cs typeface="Noto Sans CJK SC Regular" charset="0"/>
              </a:rPr>
              <a:t> Flow Diagram</a:t>
            </a:r>
            <a:endParaRPr kumimoji="0" lang="en-US" altLang="en-US" i="1" kern="1200" cap="none" spc="0" normalizeH="0" baseline="0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341630" marR="0" indent="-341630" defTabSz="449580">
              <a:spcBef>
                <a:spcPts val="600"/>
              </a:spcBef>
              <a:buClrTx/>
              <a:buSzTx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altLang="en-US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PMingLiU" pitchFamily="18" charset="-120"/>
              <a:cs typeface="Noto Sans CJK SC Regular" charset="0"/>
            </a:endParaRPr>
          </a:p>
        </p:txBody>
      </p:sp>
      <p:sp>
        <p:nvSpPr>
          <p:cNvPr id="3076" name="Text Box 3"/>
          <p:cNvSpPr txBox="1"/>
          <p:nvPr/>
        </p:nvSpPr>
        <p:spPr>
          <a:xfrm>
            <a:off x="6553200" y="6330315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lstStyle/>
          <a:p>
            <a:pPr algn="r" defTabSz="44958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  <a:latin typeface="Arial" panose="020B0604020202020204" pitchFamily="34" charset="0"/>
              </a:rPr>
              <a:pPr algn="r" defTabSz="44958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IN" alt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88" b="33962"/>
          <a:stretch>
            <a:fillRect/>
          </a:stretch>
        </p:blipFill>
        <p:spPr>
          <a:xfrm>
            <a:off x="453558" y="1600200"/>
            <a:ext cx="828975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538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/>
          <p:nvPr/>
        </p:nvSpPr>
        <p:spPr>
          <a:xfrm>
            <a:off x="483637" y="284182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defTabSz="44958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PMingLiU" pitchFamily="18" charset="-120"/>
              </a:rPr>
              <a:t>Implementation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78837" y="838200"/>
            <a:ext cx="8839200" cy="5518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noProof="0" dirty="0">
                <a:solidFill>
                  <a:srgbClr val="000000"/>
                </a:solidFill>
                <a:latin typeface="+mj-lt"/>
                <a:ea typeface="PMingLiU" pitchFamily="18" charset="-120"/>
                <a:cs typeface="Noto Sans CJK SC Regular" charset="0"/>
              </a:rPr>
              <a:t>							             	</a:t>
            </a:r>
            <a:r>
              <a:rPr lang="en-US" altLang="en-US" i="1" dirty="0">
                <a:solidFill>
                  <a:srgbClr val="000000"/>
                </a:solidFill>
                <a:latin typeface="+mj-lt"/>
                <a:ea typeface="PMingLiU" pitchFamily="18" charset="-120"/>
                <a:cs typeface="Noto Sans CJK SC Regular" charset="0"/>
              </a:rPr>
              <a:t>app.py</a:t>
            </a:r>
            <a:endParaRPr lang="en-US" altLang="en-US" i="1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i="1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i="1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i="1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i="1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i="1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i="1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indent="-457200" algn="just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i="1" dirty="0">
                <a:solidFill>
                  <a:srgbClr val="000000"/>
                </a:solidFill>
                <a:latin typeface="+mj-lt"/>
                <a:ea typeface="PMingLiU" pitchFamily="18" charset="-120"/>
                <a:cs typeface="Noto Sans CJK SC Regular" charset="0"/>
              </a:rPr>
              <a:t>								visualizations.py</a:t>
            </a:r>
          </a:p>
        </p:txBody>
      </p:sp>
      <p:sp>
        <p:nvSpPr>
          <p:cNvPr id="3076" name="Text Box 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lstStyle/>
          <a:p>
            <a:pPr algn="r" defTabSz="44958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  <a:latin typeface="Arial" panose="020B0604020202020204" pitchFamily="34" charset="0"/>
              </a:rPr>
              <a:pPr algn="r" defTabSz="44958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IN" alt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9" name="image22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0161" y="1122998"/>
            <a:ext cx="4419883" cy="2326005"/>
          </a:xfrm>
          <a:prstGeom prst="rect">
            <a:avLst/>
          </a:prstGeom>
          <a:ln/>
        </p:spPr>
      </p:pic>
      <p:pic>
        <p:nvPicPr>
          <p:cNvPr id="10" name="image227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1122" y="3733801"/>
            <a:ext cx="4437960" cy="23260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185857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/>
          <p:nvPr/>
        </p:nvSpPr>
        <p:spPr>
          <a:xfrm>
            <a:off x="483637" y="284182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defTabSz="44958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PMingLiU" pitchFamily="18" charset="-120"/>
              </a:rPr>
              <a:t>Implementation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78837" y="609600"/>
            <a:ext cx="8839200" cy="5518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  <a:ea typeface="PMingLiU" pitchFamily="18" charset="-120"/>
                <a:cs typeface="Noto Sans CJK SC Regular" charset="0"/>
              </a:rPr>
              <a:t>								</a:t>
            </a:r>
            <a:r>
              <a:rPr lang="en-US" altLang="en-US" i="1" dirty="0">
                <a:solidFill>
                  <a:srgbClr val="000000"/>
                </a:solidFill>
                <a:latin typeface="+mj-lt"/>
                <a:ea typeface="PMingLiU" pitchFamily="18" charset="-120"/>
                <a:cs typeface="Noto Sans CJK SC Regular" charset="0"/>
              </a:rPr>
              <a:t>forecasting.py</a:t>
            </a: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  <a:ea typeface="PMingLiU" pitchFamily="18" charset="-120"/>
                <a:cs typeface="Noto Sans CJK SC Regular" charset="0"/>
              </a:rPr>
              <a:t>								</a:t>
            </a:r>
            <a:r>
              <a:rPr lang="en-US" altLang="en-US" i="1" dirty="0">
                <a:solidFill>
                  <a:srgbClr val="000000"/>
                </a:solidFill>
                <a:latin typeface="+mj-lt"/>
                <a:ea typeface="PMingLiU" pitchFamily="18" charset="-120"/>
                <a:cs typeface="Noto Sans CJK SC Regular" charset="0"/>
              </a:rPr>
              <a:t>data_loader.py</a:t>
            </a: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  <a:p>
            <a:pPr marL="457200" marR="0" indent="-457200" algn="just" defTabSz="449580">
              <a:spcBef>
                <a:spcPts val="6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  <a:ea typeface="PMingLiU" pitchFamily="18" charset="-120"/>
                <a:cs typeface="Noto Sans CJK SC Regular" charset="0"/>
              </a:rPr>
              <a:t>																	</a:t>
            </a:r>
            <a:endParaRPr lang="en-US" altLang="en-US" noProof="0" dirty="0">
              <a:solidFill>
                <a:srgbClr val="000000"/>
              </a:solidFill>
              <a:latin typeface="+mj-lt"/>
              <a:ea typeface="PMingLiU" pitchFamily="18" charset="-120"/>
              <a:cs typeface="Noto Sans CJK SC Regular" charset="0"/>
            </a:endParaRPr>
          </a:p>
        </p:txBody>
      </p:sp>
      <p:sp>
        <p:nvSpPr>
          <p:cNvPr id="3076" name="Text Box 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lstStyle/>
          <a:p>
            <a:pPr algn="r" defTabSz="44958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  <a:latin typeface="Arial" panose="020B0604020202020204" pitchFamily="34" charset="0"/>
              </a:rPr>
              <a:pPr algn="r" defTabSz="44958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IN" alt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217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9997" y="990599"/>
            <a:ext cx="4612096" cy="2597973"/>
          </a:xfrm>
          <a:prstGeom prst="rect">
            <a:avLst/>
          </a:prstGeom>
          <a:ln/>
        </p:spPr>
      </p:pic>
      <p:pic>
        <p:nvPicPr>
          <p:cNvPr id="8" name="image237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9997" y="3817173"/>
            <a:ext cx="4612095" cy="241456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896897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4E030-E5A5-43B7-7F49-2B542014A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7D4E23-B979-FF21-91CC-634868DC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Results &amp;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664AA-8917-10AB-B65E-F3DB545A6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8013" cy="4524375"/>
          </a:xfrm>
        </p:spPr>
        <p:txBody>
          <a:bodyPr/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r>
              <a:rPr lang="en-IN" sz="1800" i="1" dirty="0"/>
              <a:t>Power Generation vs Demand</a:t>
            </a:r>
          </a:p>
        </p:txBody>
      </p:sp>
      <p:pic>
        <p:nvPicPr>
          <p:cNvPr id="7" name="image229.png">
            <a:extLst>
              <a:ext uri="{FF2B5EF4-FFF2-40B4-BE49-F238E27FC236}">
                <a16:creationId xmlns:a16="http://schemas.microsoft.com/office/drawing/2014/main" id="{3DFB5708-F3FF-A5B7-02E9-B90A7AE11B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206" y="1877403"/>
            <a:ext cx="7620000" cy="310319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8978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Noto Sans CJK SC Regular"/>
        <a:cs typeface="Noto Sans CJK SC Regular"/>
      </a:majorFont>
      <a:minorFont>
        <a:latin typeface="Calibri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739</Words>
  <Application>Microsoft Office PowerPoint</Application>
  <PresentationFormat>On-screen Show (4:3)</PresentationFormat>
  <Paragraphs>198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PMingLiU</vt:lpstr>
      <vt:lpstr>Arial</vt:lpstr>
      <vt:lpstr>Calibri</vt:lpstr>
      <vt:lpstr>Calibri (Headings)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&amp; Analysis</vt:lpstr>
      <vt:lpstr>Results &amp; Analysis</vt:lpstr>
      <vt:lpstr>Results &amp; Analysis</vt:lpstr>
      <vt:lpstr>Conclusion &amp; Future Work</vt:lpstr>
      <vt:lpstr>References</vt:lpstr>
      <vt:lpstr>Acknowledgement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of Routing Protocol  Under Security Attacks</dc:title>
  <dc:creator>SAINATH</dc:creator>
  <cp:lastModifiedBy>Atharv Singh</cp:lastModifiedBy>
  <cp:revision>408</cp:revision>
  <dcterms:created xsi:type="dcterms:W3CDTF">2012-05-24T06:22:00Z</dcterms:created>
  <dcterms:modified xsi:type="dcterms:W3CDTF">2025-09-16T15:28:33Z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FC636E2E2A264E20A1776DCA2C0207AF_13</vt:lpwstr>
  </property>
  <property fmtid="{D5CDD505-2E9C-101B-9397-08002B2CF9AE}" pid="3" name="KSOProductBuildVer">
    <vt:lpwstr>1033-12.2.0.22222</vt:lpwstr>
  </property>
</Properties>
</file>