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9" r:id="rId5"/>
    <p:sldId id="278" r:id="rId6"/>
    <p:sldId id="277" r:id="rId7"/>
    <p:sldId id="281" r:id="rId8"/>
    <p:sldId id="282" r:id="rId9"/>
    <p:sldId id="283" r:id="rId10"/>
    <p:sldId id="284" r:id="rId11"/>
    <p:sldId id="272" r:id="rId12"/>
    <p:sldId id="28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5262"/>
            <a:ext cx="12192000" cy="1896291"/>
          </a:xfrm>
        </p:spPr>
        <p:txBody>
          <a:bodyPr anchor="t"/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SAP BUSINESS ONE</a:t>
            </a:r>
          </a:p>
        </p:txBody>
      </p:sp>
    </p:spTree>
    <p:extLst>
      <p:ext uri="{BB962C8B-B14F-4D97-AF65-F5344CB8AC3E}">
        <p14:creationId xmlns:p14="http://schemas.microsoft.com/office/powerpoint/2010/main" val="3790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1337" y="2444560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PO#3</a:t>
            </a:r>
            <a:r>
              <a:rPr lang="en-US" sz="3200" dirty="0">
                <a:latin typeface="Arial Black" panose="020B0A04020102020204" pitchFamily="34" charset="0"/>
              </a:rPr>
              <a:t>		</a:t>
            </a:r>
            <a:r>
              <a:rPr lang="en-US" sz="3200" dirty="0" smtClean="0">
                <a:latin typeface="Arial Black" panose="020B0A04020102020204" pitchFamily="34" charset="0"/>
              </a:rPr>
              <a:t>QTY </a:t>
            </a:r>
            <a:r>
              <a:rPr lang="en-US" sz="3200" dirty="0">
                <a:latin typeface="Arial Black" panose="020B0A04020102020204" pitchFamily="34" charset="0"/>
              </a:rPr>
              <a:t>= 3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120177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GRPO GOOD </a:t>
            </a:r>
            <a:r>
              <a:rPr lang="en-US" sz="3200" dirty="0">
                <a:latin typeface="Arial Black" panose="020B0A04020102020204" pitchFamily="34" charset="0"/>
              </a:rPr>
              <a:t>RECIEPT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75211" y="3351334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24 0004 001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75211" y="3916659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24 0004 002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4481984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	</a:t>
            </a:r>
            <a:r>
              <a:rPr lang="en-US" sz="3200" dirty="0" smtClean="0">
                <a:latin typeface="Arial Black" panose="020B0A04020102020204" pitchFamily="34" charset="0"/>
              </a:rPr>
              <a:t>	24 0004 003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75211" y="1767104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AAUN0202VC01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557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6" grpId="0"/>
      <p:bldP spid="1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75211" y="1688538"/>
            <a:ext cx="10633166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OAD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101744" y="2246814"/>
            <a:ext cx="5773780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WHITE – AGM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101744" y="2751752"/>
            <a:ext cx="5773780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BLUE – CAF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101744" y="3256690"/>
            <a:ext cx="5773780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PINK			 – JTA  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101744" y="3761627"/>
            <a:ext cx="5773780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YELLOW	 – SPS 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99462" y="3526290"/>
            <a:ext cx="1018902" cy="586128"/>
            <a:chOff x="5499462" y="3526290"/>
            <a:chExt cx="1018902" cy="58612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499462" y="3526290"/>
              <a:ext cx="1018902" cy="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03699" y="4112418"/>
              <a:ext cx="313509" cy="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518364" y="3539355"/>
              <a:ext cx="0" cy="56592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7893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875211" y="1658982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NAMING CONVENTION BP CUSTOMER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1006"/>
              </p:ext>
            </p:extLst>
          </p:nvPr>
        </p:nvGraphicFramePr>
        <p:xfrm>
          <a:off x="1091478" y="2336438"/>
          <a:ext cx="9087946" cy="3506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385">
                  <a:extLst>
                    <a:ext uri="{9D8B030D-6E8A-4147-A177-3AD203B41FA5}">
                      <a16:colId xmlns:a16="http://schemas.microsoft.com/office/drawing/2014/main" val="114073390"/>
                    </a:ext>
                  </a:extLst>
                </a:gridCol>
                <a:gridCol w="2086387">
                  <a:extLst>
                    <a:ext uri="{9D8B030D-6E8A-4147-A177-3AD203B41FA5}">
                      <a16:colId xmlns:a16="http://schemas.microsoft.com/office/drawing/2014/main" val="456695785"/>
                    </a:ext>
                  </a:extLst>
                </a:gridCol>
                <a:gridCol w="2348878">
                  <a:extLst>
                    <a:ext uri="{9D8B030D-6E8A-4147-A177-3AD203B41FA5}">
                      <a16:colId xmlns:a16="http://schemas.microsoft.com/office/drawing/2014/main" val="1213921423"/>
                    </a:ext>
                  </a:extLst>
                </a:gridCol>
                <a:gridCol w="2310296">
                  <a:extLst>
                    <a:ext uri="{9D8B030D-6E8A-4147-A177-3AD203B41FA5}">
                      <a16:colId xmlns:a16="http://schemas.microsoft.com/office/drawing/2014/main" val="337152297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48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TO15</a:t>
                      </a:r>
                      <a:endParaRPr lang="en-US" sz="20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TO01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UL010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5895401"/>
                  </a:ext>
                </a:extLst>
              </a:tr>
              <a:tr h="798755">
                <a:tc>
                  <a:txBody>
                    <a:bodyPr/>
                    <a:lstStyle/>
                    <a:p>
                      <a:r>
                        <a:rPr lang="en-US" sz="4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 Black" panose="020B0A04020102020204" pitchFamily="34" charset="0"/>
                        </a:rPr>
                        <a:t>FR:</a:t>
                      </a:r>
                      <a:r>
                        <a:rPr lang="en-US" sz="2000" baseline="0" dirty="0" smtClean="0">
                          <a:latin typeface="Arial Black" panose="020B0A04020102020204" pitchFamily="34" charset="0"/>
                        </a:rPr>
                        <a:t>  GR010</a:t>
                      </a:r>
                    </a:p>
                    <a:p>
                      <a:pPr algn="l"/>
                      <a:r>
                        <a:rPr lang="en-US" sz="2000" baseline="0" dirty="0" smtClean="0">
                          <a:latin typeface="Arial Black" panose="020B0A04020102020204" pitchFamily="34" charset="0"/>
                        </a:rPr>
                        <a:t>TO:  TO15IT</a:t>
                      </a:r>
                      <a:endParaRPr lang="en-US" sz="20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FR:  GR010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TO:  TO01IT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FR:  GR010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TO:  UL010IT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4355275"/>
                  </a:ext>
                </a:extLst>
              </a:tr>
              <a:tr h="11073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TR(DR)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FR:  GR010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TO:  TO15IT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FR:  GR010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TO:  TO01IT</a:t>
                      </a:r>
                      <a:endParaRPr lang="en-US" dirty="0" smtClean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FR:  GR010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TO:  UL010IT</a:t>
                      </a:r>
                      <a:endParaRPr lang="en-US" dirty="0" smtClean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7129244"/>
                  </a:ext>
                </a:extLst>
              </a:tr>
              <a:tr h="3550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TR(BW)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FR:  TO15IT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TO:  T015SW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FR:  TO01IT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TO:  TO001SW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FR:  UL010IT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TO:  UL010SW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72912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230203" y="2695598"/>
            <a:ext cx="166531" cy="1022962"/>
            <a:chOff x="10364673" y="2695598"/>
            <a:chExt cx="166531" cy="1022962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0531204" y="2695598"/>
              <a:ext cx="0" cy="1022962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366104" y="2695598"/>
              <a:ext cx="165100" cy="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364673" y="3718560"/>
              <a:ext cx="165100" cy="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227822" y="4229918"/>
            <a:ext cx="166051" cy="456220"/>
            <a:chOff x="10363723" y="2921818"/>
            <a:chExt cx="166051" cy="456220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10528823" y="2925764"/>
              <a:ext cx="951" cy="452274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363723" y="2921818"/>
              <a:ext cx="165100" cy="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364673" y="3378038"/>
              <a:ext cx="165100" cy="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0226871" y="5201441"/>
            <a:ext cx="166051" cy="456220"/>
            <a:chOff x="10363723" y="2921818"/>
            <a:chExt cx="166051" cy="45622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0528823" y="2925764"/>
              <a:ext cx="951" cy="452274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363723" y="2921818"/>
              <a:ext cx="165100" cy="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364673" y="3378038"/>
              <a:ext cx="165100" cy="0"/>
            </a:xfrm>
            <a:prstGeom prst="line">
              <a:avLst/>
            </a:prstGeom>
            <a:ln w="3810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1"/>
          <p:cNvSpPr txBox="1">
            <a:spLocks/>
          </p:cNvSpPr>
          <p:nvPr/>
        </p:nvSpPr>
        <p:spPr>
          <a:xfrm>
            <a:off x="10524136" y="3083018"/>
            <a:ext cx="214665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Arial Black" panose="020B0A04020102020204" pitchFamily="34" charset="0"/>
              </a:rPr>
              <a:t>REQUESTOR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0492526" y="4394923"/>
            <a:ext cx="214665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Arial Black" panose="020B0A04020102020204" pitchFamily="34" charset="0"/>
              </a:rPr>
              <a:t>JAI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0492526" y="5277401"/>
            <a:ext cx="214665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Arial Black" panose="020B0A04020102020204" pitchFamily="34" charset="0"/>
              </a:rPr>
              <a:t>REQUESTOR</a:t>
            </a:r>
            <a:endParaRPr 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191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9502"/>
            <a:ext cx="12192000" cy="1896291"/>
          </a:xfrm>
        </p:spPr>
        <p:txBody>
          <a:bodyPr anchor="t"/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SAP – SYSTEMS, APPLICATIONS, </a:t>
            </a:r>
            <a:r>
              <a:rPr lang="en-US" sz="6000" dirty="0" smtClean="0">
                <a:latin typeface="Arial Black" panose="020B0A04020102020204" pitchFamily="34" charset="0"/>
              </a:rPr>
              <a:t>PRODUCTS </a:t>
            </a:r>
            <a:r>
              <a:rPr lang="en-US" sz="6000" dirty="0">
                <a:latin typeface="Arial Black" panose="020B0A04020102020204" pitchFamily="34" charset="0"/>
              </a:rPr>
              <a:t>IN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2527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573809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Black" panose="020B0A04020102020204" pitchFamily="34" charset="0"/>
              </a:rPr>
              <a:t>BPCODE + INITIAL OF CUSTOMER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1658982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NAMING CONVENTION BP CUSTOMER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49085" y="3480583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EX: STEPHEN </a:t>
            </a:r>
            <a:r>
              <a:rPr lang="en-US" sz="3200" dirty="0">
                <a:latin typeface="Arial Black" panose="020B0A04020102020204" pitchFamily="34" charset="0"/>
              </a:rPr>
              <a:t>P </a:t>
            </a:r>
            <a:r>
              <a:rPr lang="en-US" sz="3200" dirty="0" smtClean="0">
                <a:latin typeface="Arial Black" panose="020B0A04020102020204" pitchFamily="34" charset="0"/>
              </a:rPr>
              <a:t>SORIANO					GC010	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49085" y="4045908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</a:t>
            </a:r>
            <a:r>
              <a:rPr lang="en-US" sz="3200" dirty="0">
                <a:latin typeface="Arial Black" panose="020B0A04020102020204" pitchFamily="34" charset="0"/>
              </a:rPr>
              <a:t>	</a:t>
            </a:r>
            <a:r>
              <a:rPr lang="en-US" sz="3200" dirty="0" smtClean="0">
                <a:latin typeface="Arial Black" panose="020B0A04020102020204" pitchFamily="34" charset="0"/>
              </a:rPr>
              <a:t>		PUO1	SPS											GR010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5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0130"/>
            <a:ext cx="12192000" cy="1896291"/>
          </a:xfrm>
        </p:spPr>
        <p:txBody>
          <a:bodyPr anchor="t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POLICY OF ITR</a:t>
            </a:r>
            <a:br>
              <a:rPr lang="en-US" sz="4800" dirty="0">
                <a:latin typeface="Arial Black" panose="020B0A04020102020204" pitchFamily="34" charset="0"/>
              </a:rPr>
            </a:br>
            <a:r>
              <a:rPr lang="en-US" sz="4800" dirty="0">
                <a:latin typeface="Arial Black" panose="020B0A04020102020204" pitchFamily="34" charset="0"/>
              </a:rPr>
              <a:t>(INVENTORY TRANSFER REQUEST)</a:t>
            </a:r>
          </a:p>
        </p:txBody>
      </p:sp>
    </p:spTree>
    <p:extLst>
      <p:ext uri="{BB962C8B-B14F-4D97-AF65-F5344CB8AC3E}">
        <p14:creationId xmlns:p14="http://schemas.microsoft.com/office/powerpoint/2010/main" val="330086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23852" y="1567965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sz="3200" dirty="0" smtClean="0">
                <a:latin typeface="Arial Black" panose="020B0A04020102020204" pitchFamily="34" charset="0"/>
              </a:rPr>
              <a:t>REQUEST ITEM FROM WHSE – 16001 – 16050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62146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 Black" panose="020B0A04020102020204" pitchFamily="34" charset="0"/>
              </a:rPr>
              <a:t>USE OF J.O SERIES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852" y="2182681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 startAt="2"/>
            </a:pPr>
            <a:r>
              <a:rPr lang="en-US" sz="3200" dirty="0" smtClean="0">
                <a:latin typeface="Arial Black" panose="020B0A04020102020204" pitchFamily="34" charset="0"/>
              </a:rPr>
              <a:t>DURING SALES – 16051 - 16100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15293" y="4031734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1 J.O = 1O ROWS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75211" y="3325915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latin typeface="Arial Black" panose="020B0A04020102020204" pitchFamily="34" charset="0"/>
              </a:rPr>
              <a:t> 1 J.O = 1 TEMPLATE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15293" y="4646450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1 TEMPLATE = 10 ROWS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515293" y="526116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smtClean="0">
                <a:latin typeface="Arial Black" panose="020B0A04020102020204" pitchFamily="34" charset="0"/>
              </a:rPr>
              <a:t>                     ≠ 11 ROWS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15293" y="5875882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1 ITR = 10 ROWS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63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" grpId="0"/>
      <p:bldP spid="13" grpId="0"/>
      <p:bldP spid="14" grpId="0"/>
      <p:bldP spid="15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547691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latin typeface="Arial Black" panose="020B0A04020102020204" pitchFamily="34" charset="0"/>
              </a:rPr>
              <a:t>JAI WILL SEND EMAIL TO JGC W/ PRICE LIST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1632864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3200" dirty="0" smtClean="0">
                <a:latin typeface="Arial Black" panose="020B0A04020102020204" pitchFamily="34" charset="0"/>
              </a:rPr>
              <a:t>IF ITEM HAS NO UNIT PRICE, INFORM JAI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3399779"/>
            <a:ext cx="10633166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3200" dirty="0" smtClean="0">
                <a:latin typeface="Arial Black" panose="020B0A04020102020204" pitchFamily="34" charset="0"/>
              </a:rPr>
              <a:t>JGC WILL UPLOAD PRICE LIST IN SAP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4195427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sz="3200" dirty="0" smtClean="0">
                <a:latin typeface="Arial Black" panose="020B0A04020102020204" pitchFamily="34" charset="0"/>
              </a:rPr>
              <a:t>CREATE ITR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89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782817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u="sng" dirty="0" smtClean="0">
                <a:latin typeface="Arial Black" panose="020B0A04020102020204" pitchFamily="34" charset="0"/>
              </a:rPr>
              <a:t>214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u="sng" dirty="0" smtClean="0">
                <a:latin typeface="Arial Black" panose="020B0A04020102020204" pitchFamily="34" charset="0"/>
              </a:rPr>
              <a:t>994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u="sng" dirty="0" smtClean="0">
                <a:latin typeface="Arial Black" panose="020B0A04020102020204" pitchFamily="34" charset="0"/>
              </a:rPr>
              <a:t>009</a:t>
            </a:r>
            <a:r>
              <a:rPr lang="en-US" sz="4400" dirty="0" smtClean="0">
                <a:latin typeface="Arial Black" panose="020B0A04020102020204" pitchFamily="34" charset="0"/>
              </a:rPr>
              <a:t>				181599 = 10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1867990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NAMING CONVENTION </a:t>
            </a:r>
            <a:r>
              <a:rPr lang="en-US" sz="3200" dirty="0" smtClean="0">
                <a:latin typeface="Arial Black" panose="020B0A04020102020204" pitchFamily="34" charset="0"/>
              </a:rPr>
              <a:t>– BATCH NUMBER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280160" y="3406928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Arial Black" panose="020B0A04020102020204" pitchFamily="34" charset="0"/>
              </a:rPr>
              <a:t>YR           COUNTER     IDENTIFIER</a:t>
            </a:r>
            <a:endParaRPr 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916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11660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PO#1		</a:t>
            </a:r>
            <a:r>
              <a:rPr lang="en-US" sz="3200" dirty="0" smtClean="0">
                <a:latin typeface="Arial Black" panose="020B0A04020102020204" pitchFamily="34" charset="0"/>
              </a:rPr>
              <a:t>QTY </a:t>
            </a:r>
            <a:r>
              <a:rPr lang="en-US" sz="3200" dirty="0">
                <a:latin typeface="Arial Black" panose="020B0A04020102020204" pitchFamily="34" charset="0"/>
              </a:rPr>
              <a:t>= 10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120177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PRUN0136SC02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49085" y="3023380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24 0001 001 – 9 DIGITS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49085" y="3588705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24 0001 002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9085" y="4154030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             003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9085" y="4719355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					↓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9085" y="5284680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	</a:t>
            </a:r>
            <a:r>
              <a:rPr lang="en-US" sz="3200" dirty="0" smtClean="0">
                <a:latin typeface="Arial Black" panose="020B0A04020102020204" pitchFamily="34" charset="0"/>
              </a:rPr>
              <a:t>	24 0001 010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331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6" grpId="0"/>
      <p:bldP spid="17" grpId="0"/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1567968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latin typeface="Arial Black" panose="020B0A04020102020204" pitchFamily="34" charset="0"/>
              </a:rPr>
              <a:t>PO#2</a:t>
            </a:r>
            <a:r>
              <a:rPr lang="en-US" sz="3200" dirty="0">
                <a:latin typeface="Arial Black" panose="020B0A04020102020204" pitchFamily="34" charset="0"/>
              </a:rPr>
              <a:t>		</a:t>
            </a:r>
            <a:r>
              <a:rPr lang="en-US" sz="3200" dirty="0" smtClean="0">
                <a:latin typeface="Arial Black" panose="020B0A04020102020204" pitchFamily="34" charset="0"/>
              </a:rPr>
              <a:t>QTY </a:t>
            </a:r>
            <a:r>
              <a:rPr lang="en-US" sz="3200" dirty="0">
                <a:latin typeface="Arial Black" panose="020B0A04020102020204" pitchFamily="34" charset="0"/>
              </a:rPr>
              <a:t>= 5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49085" y="2474742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24 0002 001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49085" y="3040067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24 0002 002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9085" y="3605392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             003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9085" y="4736042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	</a:t>
            </a:r>
            <a:r>
              <a:rPr lang="en-US" sz="3200" dirty="0" smtClean="0">
                <a:latin typeface="Arial Black" panose="020B0A04020102020204" pitchFamily="34" charset="0"/>
              </a:rPr>
              <a:t>	24 0002 005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9085" y="4170717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             004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75058" y="1617359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3200" dirty="0" smtClean="0">
                <a:latin typeface="Arial Black" panose="020B0A04020102020204" pitchFamily="34" charset="0"/>
              </a:rPr>
              <a:t>	</a:t>
            </a:r>
            <a:r>
              <a:rPr lang="en-US" sz="3200" dirty="0" smtClean="0">
                <a:latin typeface="Arial Black" panose="020B0A04020102020204" pitchFamily="34" charset="0"/>
              </a:rPr>
              <a:t>24 </a:t>
            </a:r>
            <a:r>
              <a:rPr lang="en-US" sz="3200" dirty="0" smtClean="0">
                <a:latin typeface="Arial Black" panose="020B0A04020102020204" pitchFamily="34" charset="0"/>
              </a:rPr>
              <a:t>0003 001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375058" y="2182684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24 0003 002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375058" y="2748009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             003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375058" y="3878659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 Black" panose="020B0A04020102020204" pitchFamily="34" charset="0"/>
              </a:rPr>
              <a:t>	</a:t>
            </a:r>
            <a:r>
              <a:rPr lang="en-US" sz="3200" dirty="0" smtClean="0">
                <a:latin typeface="Arial Black" panose="020B0A04020102020204" pitchFamily="34" charset="0"/>
              </a:rPr>
              <a:t>	24 0003 020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375058" y="3313334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               ↓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764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7" grpId="0"/>
      <p:bldP spid="10" grpId="0"/>
      <p:bldP spid="11" grpId="0"/>
      <p:bldP spid="21" grpId="0"/>
      <p:bldP spid="22" grpId="0"/>
      <p:bldP spid="23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413</TotalTime>
  <Words>198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Century Gothic</vt:lpstr>
      <vt:lpstr>Wingdings</vt:lpstr>
      <vt:lpstr>Wingdings 3</vt:lpstr>
      <vt:lpstr>Ion</vt:lpstr>
      <vt:lpstr>SAP BUSINESS ONE</vt:lpstr>
      <vt:lpstr>SAP – SYSTEMS, APPLICATIONS, PRODUCTS IN DATA PROCESSING</vt:lpstr>
      <vt:lpstr>PowerPoint Presentation</vt:lpstr>
      <vt:lpstr>POLICY OF ITR (INVENTORY TRANSFER REQUEST)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43</cp:revision>
  <dcterms:created xsi:type="dcterms:W3CDTF">2024-03-15T08:18:10Z</dcterms:created>
  <dcterms:modified xsi:type="dcterms:W3CDTF">2024-03-23T03:50:53Z</dcterms:modified>
</cp:coreProperties>
</file>