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4" r:id="rId4"/>
    <p:sldId id="265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9167E3"/>
    <a:srgbClr val="4CB5D3"/>
    <a:srgbClr val="4BC298"/>
    <a:srgbClr val="A2C84E"/>
    <a:srgbClr val="F4B54B"/>
    <a:srgbClr val="CF7133"/>
    <a:srgbClr val="E9A039"/>
    <a:srgbClr val="E7BF5F"/>
    <a:srgbClr val="DCD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34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3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3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8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50" y="2466082"/>
            <a:ext cx="1179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SAP BUSINESS ONE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9106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746436" y="1512724"/>
            <a:ext cx="5546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SAP – SYSTEM APPLICATIONS PRODUCT IN DATA PROCESSING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-5311594" y="0"/>
            <a:ext cx="11366695" cy="6858000"/>
            <a:chOff x="392517" y="10554"/>
            <a:chExt cx="11366695" cy="6858000"/>
          </a:xfrm>
        </p:grpSpPr>
        <p:grpSp>
          <p:nvGrpSpPr>
            <p:cNvPr id="39" name="Group 38"/>
            <p:cNvGrpSpPr/>
            <p:nvPr/>
          </p:nvGrpSpPr>
          <p:grpSpPr>
            <a:xfrm>
              <a:off x="392517" y="10554"/>
              <a:ext cx="11366695" cy="6858000"/>
              <a:chOff x="-5506534" y="0"/>
              <a:chExt cx="11366695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5506534" y="0"/>
                <a:ext cx="11366695" cy="6858000"/>
                <a:chOff x="0" y="0"/>
                <a:chExt cx="11366695" cy="6858000"/>
              </a:xfrm>
              <a:effectLst>
                <a:outerShdw blurRad="50800" dist="38100" sx="60000" sy="60000" algn="l" rotWithShape="0">
                  <a:prstClr val="black">
                    <a:alpha val="60000"/>
                  </a:prstClr>
                </a:outerShdw>
              </a:effectLst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10635175" cy="6858000"/>
                </a:xfrm>
                <a:prstGeom prst="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 Same Side Corner Rectangle 15"/>
                <p:cNvSpPr/>
                <p:nvPr/>
              </p:nvSpPr>
              <p:spPr>
                <a:xfrm rot="5400000">
                  <a:off x="10600006" y="5479368"/>
                  <a:ext cx="801858" cy="731520"/>
                </a:xfrm>
                <a:prstGeom prst="round2Same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128641" y="5457626"/>
                <a:ext cx="7315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&gt;</a:t>
                </a:r>
                <a:endParaRPr lang="en-US" sz="4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614899" y="1529377"/>
              <a:ext cx="531547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NAMING CONVENTION BP CUSTOMER</a:t>
              </a:r>
            </a:p>
            <a:p>
              <a:pPr algn="ctr"/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BPCODE + INITIAL OF CUSTOMER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lvl="2"/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EX: STEPHEN P SORIANO       GC010</a:t>
              </a:r>
            </a:p>
            <a:p>
              <a:pPr lvl="2"/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      PUO1		         GR010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6429304" y="0"/>
            <a:ext cx="11366695" cy="6858000"/>
            <a:chOff x="-725193" y="10554"/>
            <a:chExt cx="11366695" cy="6858000"/>
          </a:xfrm>
        </p:grpSpPr>
        <p:grpSp>
          <p:nvGrpSpPr>
            <p:cNvPr id="18" name="Group 17"/>
            <p:cNvGrpSpPr/>
            <p:nvPr/>
          </p:nvGrpSpPr>
          <p:grpSpPr>
            <a:xfrm>
              <a:off x="-725193" y="10554"/>
              <a:ext cx="11366695" cy="6858000"/>
              <a:chOff x="0" y="0"/>
              <a:chExt cx="11366695" cy="6858000"/>
            </a:xfrm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rot="5400000">
                <a:off x="10600006" y="4677510"/>
                <a:ext cx="801858" cy="731520"/>
              </a:xfrm>
              <a:prstGeom prst="round2Same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909982" y="4664608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84861" y="521740"/>
              <a:ext cx="5139061" cy="495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POLICY OF ITR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(INVENTORY TRANSFER REQUEST)</a:t>
              </a:r>
            </a:p>
            <a:p>
              <a:pPr algn="ctr"/>
              <a:endPara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algn="ctr"/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buFont typeface="+mj-lt"/>
                <a:buAutoNum type="arabicPeriod"/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USE OF J.O SERIES</a:t>
              </a:r>
            </a:p>
            <a:p>
              <a:pPr marL="514350" indent="-514350">
                <a:buFont typeface="+mj-lt"/>
                <a:buAutoNum type="arabicPeriod"/>
              </a:pPr>
              <a:endPara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971550" lvl="1" indent="-514350">
                <a:buFont typeface="+mj-lt"/>
                <a:buAutoNum type="alphaU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) REQUEST ITEM FROM WHSE – 16001 – 16050</a:t>
              </a:r>
            </a:p>
            <a:p>
              <a:pPr marL="971550" lvl="1" indent="-514350">
                <a:buFont typeface="+mj-lt"/>
                <a:buAutoNum type="alphaUcPeriod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971550" lvl="1" indent="-514350">
                <a:buFont typeface="+mj-lt"/>
                <a:buAutoNum type="alphaU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) DURING SALES – 16051 - 16100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7547014" y="0"/>
            <a:ext cx="11366695" cy="6858000"/>
            <a:chOff x="-1842903" y="10554"/>
            <a:chExt cx="11366695" cy="6858000"/>
          </a:xfrm>
        </p:grpSpPr>
        <p:grpSp>
          <p:nvGrpSpPr>
            <p:cNvPr id="21" name="Group 20"/>
            <p:cNvGrpSpPr/>
            <p:nvPr/>
          </p:nvGrpSpPr>
          <p:grpSpPr>
            <a:xfrm>
              <a:off x="-1842903" y="10554"/>
              <a:ext cx="11366695" cy="6858000"/>
              <a:chOff x="0" y="0"/>
              <a:chExt cx="11366695" cy="6858000"/>
            </a:xfrm>
            <a:solidFill>
              <a:srgbClr val="E7BF5F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2" name="Rectangle 21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 rot="5400000">
                <a:off x="10600006" y="3875652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792272" y="3845526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70360" y="521740"/>
              <a:ext cx="5688917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2. 1 J.O = 1 TEMPLATE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  1 J.O = 10 ROWS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   1 TEMPLATE = 10 ROWS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</a:t>
              </a: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	   ≠ 11 ROWS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  1 ITR = 10 ROWS</a:t>
              </a:r>
            </a:p>
            <a:p>
              <a:pPr>
                <a:lnSpc>
                  <a:spcPct val="200000"/>
                </a:lnSpc>
              </a:pP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8664724" y="10554"/>
            <a:ext cx="11366695" cy="6858000"/>
            <a:chOff x="-3305943" y="0"/>
            <a:chExt cx="11366695" cy="6858000"/>
          </a:xfrm>
        </p:grpSpPr>
        <p:grpSp>
          <p:nvGrpSpPr>
            <p:cNvPr id="24" name="Group 23"/>
            <p:cNvGrpSpPr/>
            <p:nvPr/>
          </p:nvGrpSpPr>
          <p:grpSpPr>
            <a:xfrm>
              <a:off x="-3305943" y="0"/>
              <a:ext cx="11366695" cy="6858000"/>
              <a:chOff x="0" y="0"/>
              <a:chExt cx="11366695" cy="6858000"/>
            </a:xfrm>
            <a:solidFill>
              <a:srgbClr val="E9A039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 rot="5400000">
                <a:off x="10600006" y="3073794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329232" y="3043843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4676" y="931519"/>
              <a:ext cx="5520501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IF ITEM HAS NO UNIT PRICE, INFORM JAI</a:t>
              </a:r>
            </a:p>
            <a:p>
              <a:pPr marL="514350" indent="-514350">
                <a:buFont typeface="+mj-lt"/>
                <a:buAutoNum type="arabicPeriod" startAt="3"/>
              </a:pP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JAI WILL SEND EMAIL TO JGC W/ PRICE LIST</a:t>
              </a:r>
            </a:p>
            <a:p>
              <a:pPr marL="514350" indent="-514350">
                <a:buFont typeface="+mj-lt"/>
                <a:buAutoNum type="arabicPeriod" startAt="3"/>
              </a:pP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JGC WILL UPLOAD PRICE LIST IN SAP</a:t>
              </a:r>
            </a:p>
            <a:p>
              <a:pPr marL="514350" indent="-514350">
                <a:buFont typeface="+mj-lt"/>
                <a:buAutoNum type="arabicPeriod" startAt="3"/>
              </a:pP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CREATE ITR</a:t>
              </a:r>
            </a:p>
            <a:p>
              <a:pPr marL="514350" indent="-514350">
                <a:buFont typeface="+mj-lt"/>
                <a:buAutoNum type="arabicPeriod" startAt="3"/>
              </a:pP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5320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47279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47839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1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0.48398 -0.00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9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48893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5311594" y="0"/>
            <a:ext cx="11368379" cy="6858000"/>
            <a:chOff x="392517" y="10554"/>
            <a:chExt cx="11368379" cy="6858000"/>
          </a:xfrm>
        </p:grpSpPr>
        <p:grpSp>
          <p:nvGrpSpPr>
            <p:cNvPr id="39" name="Group 38"/>
            <p:cNvGrpSpPr/>
            <p:nvPr/>
          </p:nvGrpSpPr>
          <p:grpSpPr>
            <a:xfrm>
              <a:off x="392517" y="10554"/>
              <a:ext cx="11368379" cy="6858000"/>
              <a:chOff x="-5506534" y="0"/>
              <a:chExt cx="11368379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5506534" y="0"/>
                <a:ext cx="11366695" cy="6858000"/>
                <a:chOff x="0" y="0"/>
                <a:chExt cx="11366695" cy="6858000"/>
              </a:xfrm>
              <a:effectLst>
                <a:outerShdw blurRad="50800" dist="38100" sx="60000" sy="60000" algn="l" rotWithShape="0">
                  <a:prstClr val="black">
                    <a:alpha val="60000"/>
                  </a:prstClr>
                </a:outerShdw>
              </a:effectLst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10635175" cy="6858000"/>
                </a:xfrm>
                <a:prstGeom prst="rect">
                  <a:avLst/>
                </a:prstGeom>
                <a:solidFill>
                  <a:srgbClr val="F4B54B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 Same Side Corner Rectangle 15"/>
                <p:cNvSpPr/>
                <p:nvPr/>
              </p:nvSpPr>
              <p:spPr>
                <a:xfrm rot="5400000">
                  <a:off x="10600006" y="5479368"/>
                  <a:ext cx="801858" cy="731520"/>
                </a:xfrm>
                <a:prstGeom prst="round2SameRect">
                  <a:avLst/>
                </a:prstGeom>
                <a:solidFill>
                  <a:srgbClr val="F4B54B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130325" y="5458713"/>
                <a:ext cx="7315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&gt;</a:t>
                </a:r>
                <a:endParaRPr lang="en-US" sz="4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611911" y="1475431"/>
              <a:ext cx="541310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NAMING CONVENTION – BATCH NUMBER</a:t>
              </a:r>
            </a:p>
            <a:p>
              <a:endPara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r>
                <a:rPr lang="en-US" sz="2800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214994009</a:t>
              </a: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       </a:t>
              </a:r>
              <a:r>
                <a:rPr lang="en-US" sz="2800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181599=10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YR COUNTER IDENTIFIER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6429304" y="0"/>
            <a:ext cx="11366695" cy="6890562"/>
            <a:chOff x="-725193" y="10554"/>
            <a:chExt cx="11366695" cy="6890562"/>
          </a:xfrm>
        </p:grpSpPr>
        <p:grpSp>
          <p:nvGrpSpPr>
            <p:cNvPr id="18" name="Group 17"/>
            <p:cNvGrpSpPr/>
            <p:nvPr/>
          </p:nvGrpSpPr>
          <p:grpSpPr>
            <a:xfrm>
              <a:off x="-725193" y="10554"/>
              <a:ext cx="11366695" cy="6858000"/>
              <a:chOff x="0" y="0"/>
              <a:chExt cx="11366695" cy="6858000"/>
            </a:xfrm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A2C84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rot="5400000">
                <a:off x="10600006" y="4677510"/>
                <a:ext cx="801858" cy="731520"/>
              </a:xfrm>
              <a:prstGeom prst="round2SameRect">
                <a:avLst/>
              </a:prstGeom>
              <a:solidFill>
                <a:srgbClr val="A2C84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897152" y="4669103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80391" y="345475"/>
              <a:ext cx="5077415" cy="655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PRUN0136SC02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PO#1		QTY = 10</a:t>
              </a:r>
            </a:p>
            <a:p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</a:t>
              </a: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24 0001 001 – 9 </a:t>
              </a:r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DIGITS</a:t>
              </a:r>
              <a:endPara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</a:t>
              </a: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24 0001 002</a:t>
              </a:r>
            </a:p>
            <a:p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</a:t>
              </a: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24 0001 003</a:t>
              </a:r>
            </a:p>
            <a:p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</a:t>
              </a: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	 ↓</a:t>
              </a:r>
            </a:p>
            <a:p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</a:t>
              </a: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      010</a:t>
              </a:r>
            </a:p>
            <a:p>
              <a:endPara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PO#2		QTY = 5</a:t>
              </a:r>
            </a:p>
            <a:p>
              <a:pPr lvl="1"/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</a:t>
              </a: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24 0002 001</a:t>
              </a:r>
            </a:p>
            <a:p>
              <a:pPr lvl="1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                 002</a:t>
              </a:r>
            </a:p>
            <a:p>
              <a:pPr lvl="1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                     3</a:t>
              </a:r>
            </a:p>
            <a:p>
              <a:pPr lvl="1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                     4</a:t>
              </a:r>
            </a:p>
            <a:p>
              <a:pPr lvl="1"/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</a:t>
              </a: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24 0002 005</a:t>
              </a:r>
            </a:p>
            <a:p>
              <a:endPara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7547014" y="-213"/>
            <a:ext cx="11381441" cy="6858000"/>
            <a:chOff x="-1842903" y="39369"/>
            <a:chExt cx="11381441" cy="6858000"/>
          </a:xfrm>
        </p:grpSpPr>
        <p:grpSp>
          <p:nvGrpSpPr>
            <p:cNvPr id="21" name="Group 20"/>
            <p:cNvGrpSpPr/>
            <p:nvPr/>
          </p:nvGrpSpPr>
          <p:grpSpPr>
            <a:xfrm>
              <a:off x="-1842903" y="39369"/>
              <a:ext cx="11366695" cy="6858000"/>
              <a:chOff x="0" y="28815"/>
              <a:chExt cx="11366695" cy="6858000"/>
            </a:xfrm>
            <a:solidFill>
              <a:srgbClr val="E7BF5F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2" name="Rectangle 21"/>
              <p:cNvSpPr/>
              <p:nvPr/>
            </p:nvSpPr>
            <p:spPr>
              <a:xfrm>
                <a:off x="0" y="28815"/>
                <a:ext cx="10635175" cy="6858000"/>
              </a:xfrm>
              <a:prstGeom prst="rect">
                <a:avLst/>
              </a:prstGeom>
              <a:solidFill>
                <a:srgbClr val="4BC298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 rot="5400000">
                <a:off x="10600006" y="3875652"/>
                <a:ext cx="801858" cy="731520"/>
              </a:xfrm>
              <a:prstGeom prst="round2SameRect">
                <a:avLst/>
              </a:prstGeom>
              <a:solidFill>
                <a:srgbClr val="4BC298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807018" y="3861592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95516" y="1841425"/>
              <a:ext cx="425955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+mj-lt"/>
                <a:buAutoNum type="arabicPeriod" startAt="3"/>
              </a:pPr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24 0003 001</a:t>
              </a:r>
            </a:p>
            <a:p>
              <a:r>
                <a:rPr 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</a:t>
              </a:r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    002</a:t>
              </a:r>
            </a:p>
            <a:p>
              <a:r>
                <a:rPr 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</a:t>
              </a:r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    003</a:t>
              </a:r>
            </a:p>
            <a:p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	    004</a:t>
              </a:r>
            </a:p>
            <a:p>
              <a:r>
                <a:rPr 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</a:t>
              </a:r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	↓</a:t>
              </a:r>
            </a:p>
            <a:p>
              <a:r>
                <a:rPr 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                </a:t>
              </a:r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020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8658218" y="14088"/>
            <a:ext cx="11360189" cy="6858000"/>
            <a:chOff x="-3299437" y="47076"/>
            <a:chExt cx="11360189" cy="6858000"/>
          </a:xfrm>
        </p:grpSpPr>
        <p:grpSp>
          <p:nvGrpSpPr>
            <p:cNvPr id="24" name="Group 23"/>
            <p:cNvGrpSpPr/>
            <p:nvPr/>
          </p:nvGrpSpPr>
          <p:grpSpPr>
            <a:xfrm>
              <a:off x="-3299437" y="47076"/>
              <a:ext cx="11360189" cy="6858000"/>
              <a:chOff x="6506" y="47076"/>
              <a:chExt cx="11360189" cy="6858000"/>
            </a:xfrm>
            <a:solidFill>
              <a:srgbClr val="E9A039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5" name="Rectangle 24"/>
              <p:cNvSpPr/>
              <p:nvPr/>
            </p:nvSpPr>
            <p:spPr>
              <a:xfrm>
                <a:off x="6506" y="47076"/>
                <a:ext cx="10635175" cy="6858000"/>
              </a:xfrm>
              <a:prstGeom prst="rect">
                <a:avLst/>
              </a:prstGeom>
              <a:solidFill>
                <a:srgbClr val="4CB5D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 rot="5400000">
                <a:off x="10600006" y="3073794"/>
                <a:ext cx="801858" cy="731520"/>
              </a:xfrm>
              <a:prstGeom prst="round2SameRect">
                <a:avLst/>
              </a:prstGeom>
              <a:solidFill>
                <a:srgbClr val="4CB5D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329232" y="3029718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26540" y="1240578"/>
              <a:ext cx="49244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GRPO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GOOD RECIEPT</a:t>
              </a:r>
            </a:p>
            <a:p>
              <a:pPr algn="ctr"/>
              <a:endPara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AAUN0202VC01</a:t>
              </a:r>
            </a:p>
            <a:p>
              <a:endPara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PO#3 = 3</a:t>
              </a:r>
            </a:p>
            <a:p>
              <a:endPara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24 0004 001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             002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24 0004 003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9782434" y="21108"/>
            <a:ext cx="11431358" cy="6858000"/>
            <a:chOff x="-4078323" y="31662"/>
            <a:chExt cx="11431358" cy="6858000"/>
          </a:xfrm>
        </p:grpSpPr>
        <p:grpSp>
          <p:nvGrpSpPr>
            <p:cNvPr id="27" name="Group 26"/>
            <p:cNvGrpSpPr/>
            <p:nvPr/>
          </p:nvGrpSpPr>
          <p:grpSpPr>
            <a:xfrm>
              <a:off x="-4078323" y="31662"/>
              <a:ext cx="11366695" cy="6858000"/>
              <a:chOff x="0" y="0"/>
              <a:chExt cx="11366695" cy="6858000"/>
            </a:xfrm>
            <a:solidFill>
              <a:srgbClr val="CF7133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8" name="Rectangle 27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9167E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Same Side Corner Rectangle 28"/>
              <p:cNvSpPr/>
              <p:nvPr/>
            </p:nvSpPr>
            <p:spPr>
              <a:xfrm rot="5400000">
                <a:off x="10600006" y="2271936"/>
                <a:ext cx="801858" cy="731520"/>
              </a:xfrm>
              <a:prstGeom prst="round2SameRect">
                <a:avLst/>
              </a:prstGeom>
              <a:solidFill>
                <a:srgbClr val="9167E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377345" y="2320715"/>
              <a:ext cx="975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  <a:endParaRPr lang="en-US" sz="3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03082" y="1512724"/>
              <a:ext cx="4692758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OAD</a:t>
              </a:r>
            </a:p>
            <a:p>
              <a:pPr algn="ctr"/>
              <a:endPara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WHITE		  - </a:t>
              </a:r>
            </a:p>
            <a:p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BLUE	         - CAF</a:t>
              </a:r>
            </a:p>
            <a:p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PINK	------	┐- JTA</a:t>
              </a:r>
            </a:p>
            <a:p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YELLOW 	┘- SPS</a:t>
              </a:r>
            </a:p>
            <a:p>
              <a:pPr algn="ctr"/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84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47279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47839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1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48398 -0.00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9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48893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49778 -0.0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5311594" y="0"/>
            <a:ext cx="11366695" cy="6858000"/>
            <a:chOff x="392517" y="10554"/>
            <a:chExt cx="11366695" cy="6858000"/>
          </a:xfrm>
        </p:grpSpPr>
        <p:grpSp>
          <p:nvGrpSpPr>
            <p:cNvPr id="39" name="Group 38"/>
            <p:cNvGrpSpPr/>
            <p:nvPr/>
          </p:nvGrpSpPr>
          <p:grpSpPr>
            <a:xfrm>
              <a:off x="392517" y="10554"/>
              <a:ext cx="11366695" cy="6858000"/>
              <a:chOff x="-5506534" y="0"/>
              <a:chExt cx="11366695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5506534" y="0"/>
                <a:ext cx="11366695" cy="6858000"/>
                <a:chOff x="0" y="0"/>
                <a:chExt cx="11366695" cy="6858000"/>
              </a:xfrm>
              <a:effectLst>
                <a:outerShdw blurRad="50800" dist="38100" sx="60000" sy="60000" algn="l" rotWithShape="0">
                  <a:prstClr val="black">
                    <a:alpha val="60000"/>
                  </a:prstClr>
                </a:outerShdw>
              </a:effectLst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10635175" cy="6858000"/>
                </a:xfrm>
                <a:prstGeom prst="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 Same Side Corner Rectangle 15"/>
                <p:cNvSpPr/>
                <p:nvPr/>
              </p:nvSpPr>
              <p:spPr>
                <a:xfrm rot="5400000">
                  <a:off x="10600006" y="5479368"/>
                  <a:ext cx="801858" cy="731520"/>
                </a:xfrm>
                <a:prstGeom prst="round2Same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128641" y="5457626"/>
                <a:ext cx="7315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&gt;</a:t>
                </a:r>
                <a:endParaRPr lang="en-US" sz="4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614899" y="1529377"/>
              <a:ext cx="531547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NAMING CONVENTION BP CUSTOMER</a:t>
              </a:r>
            </a:p>
            <a:p>
              <a:pPr algn="ctr"/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BPCODE + INITIAL OF CUSTOMER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lvl="2"/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EX: STEPHEN P SORIANO       GC010</a:t>
              </a:r>
            </a:p>
            <a:p>
              <a:pPr lvl="2"/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      PUO1		         GR010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6429304" y="0"/>
            <a:ext cx="11366695" cy="6858000"/>
            <a:chOff x="-725193" y="10554"/>
            <a:chExt cx="11366695" cy="6858000"/>
          </a:xfrm>
        </p:grpSpPr>
        <p:grpSp>
          <p:nvGrpSpPr>
            <p:cNvPr id="18" name="Group 17"/>
            <p:cNvGrpSpPr/>
            <p:nvPr/>
          </p:nvGrpSpPr>
          <p:grpSpPr>
            <a:xfrm>
              <a:off x="-725193" y="10554"/>
              <a:ext cx="11366695" cy="6858000"/>
              <a:chOff x="0" y="0"/>
              <a:chExt cx="11366695" cy="6858000"/>
            </a:xfrm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rot="5400000">
                <a:off x="10600006" y="4677510"/>
                <a:ext cx="801858" cy="731520"/>
              </a:xfrm>
              <a:prstGeom prst="round2Same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909982" y="4664608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84861" y="521740"/>
              <a:ext cx="5139061" cy="495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POLICY OF ITR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(INVENTORY TRANSFER REQUEST)</a:t>
              </a:r>
            </a:p>
            <a:p>
              <a:pPr algn="ctr"/>
              <a:endPara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algn="ctr"/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buFont typeface="+mj-lt"/>
                <a:buAutoNum type="arabicPeriod"/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USE OF J.O SERIES</a:t>
              </a:r>
            </a:p>
            <a:p>
              <a:pPr marL="514350" indent="-514350">
                <a:buFont typeface="+mj-lt"/>
                <a:buAutoNum type="arabicPeriod"/>
              </a:pPr>
              <a:endPara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971550" lvl="1" indent="-514350">
                <a:buFont typeface="+mj-lt"/>
                <a:buAutoNum type="alphaU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) REQUEST ITEM FROM WHSE – 16001 – 16050</a:t>
              </a:r>
            </a:p>
            <a:p>
              <a:pPr marL="971550" lvl="1" indent="-514350">
                <a:buFont typeface="+mj-lt"/>
                <a:buAutoNum type="alphaUcPeriod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971550" lvl="1" indent="-514350">
                <a:buFont typeface="+mj-lt"/>
                <a:buAutoNum type="alphaU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) DURING SALES – 16051 - 16100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7547014" y="0"/>
            <a:ext cx="11366695" cy="6858000"/>
            <a:chOff x="-1842903" y="10554"/>
            <a:chExt cx="11366695" cy="6858000"/>
          </a:xfrm>
        </p:grpSpPr>
        <p:grpSp>
          <p:nvGrpSpPr>
            <p:cNvPr id="21" name="Group 20"/>
            <p:cNvGrpSpPr/>
            <p:nvPr/>
          </p:nvGrpSpPr>
          <p:grpSpPr>
            <a:xfrm>
              <a:off x="-1842903" y="10554"/>
              <a:ext cx="11366695" cy="6858000"/>
              <a:chOff x="0" y="0"/>
              <a:chExt cx="11366695" cy="6858000"/>
            </a:xfrm>
            <a:solidFill>
              <a:srgbClr val="E7BF5F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2" name="Rectangle 21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 rot="5400000">
                <a:off x="10600006" y="3875652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792272" y="3845526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70360" y="521740"/>
              <a:ext cx="5688917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2. 1 J.O = 1 TEMPLATE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  1 J.O = 10 ROWS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   1 TEMPLATE = 10 ROWS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</a:t>
              </a: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	   ≠ 11 ROWS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  1 ITR = 10 ROWS</a:t>
              </a:r>
            </a:p>
            <a:p>
              <a:pPr>
                <a:lnSpc>
                  <a:spcPct val="200000"/>
                </a:lnSpc>
              </a:pP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8664724" y="10554"/>
            <a:ext cx="11366695" cy="6858000"/>
            <a:chOff x="-3305943" y="0"/>
            <a:chExt cx="11366695" cy="6858000"/>
          </a:xfrm>
        </p:grpSpPr>
        <p:grpSp>
          <p:nvGrpSpPr>
            <p:cNvPr id="24" name="Group 23"/>
            <p:cNvGrpSpPr/>
            <p:nvPr/>
          </p:nvGrpSpPr>
          <p:grpSpPr>
            <a:xfrm>
              <a:off x="-3305943" y="0"/>
              <a:ext cx="11366695" cy="6858000"/>
              <a:chOff x="0" y="0"/>
              <a:chExt cx="11366695" cy="6858000"/>
            </a:xfrm>
            <a:solidFill>
              <a:srgbClr val="E9A039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 rot="5400000">
                <a:off x="10600006" y="3073794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329232" y="3043843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4676" y="931519"/>
              <a:ext cx="5520501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IF ITEM HAS NO UNIT PRICE, INFORM JAI</a:t>
              </a:r>
            </a:p>
            <a:p>
              <a:pPr marL="514350" indent="-514350">
                <a:buFont typeface="+mj-lt"/>
                <a:buAutoNum type="arabicPeriod" startAt="3"/>
              </a:pP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JAI WILL SEND EMAIL TO JGC W/ PRICE LIST</a:t>
              </a:r>
            </a:p>
            <a:p>
              <a:pPr marL="514350" indent="-514350">
                <a:buFont typeface="+mj-lt"/>
                <a:buAutoNum type="arabicPeriod" startAt="3"/>
              </a:pP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JGC WILL UPLOAD PRICE LIST IN SAP</a:t>
              </a:r>
            </a:p>
            <a:p>
              <a:pPr marL="514350" indent="-514350">
                <a:buFont typeface="+mj-lt"/>
                <a:buAutoNum type="arabicPeriod" startAt="3"/>
              </a:pP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CREATE ITR</a:t>
              </a:r>
            </a:p>
            <a:p>
              <a:pPr marL="514350" indent="-514350">
                <a:buFont typeface="+mj-lt"/>
                <a:buAutoNum type="arabicPeriod" startAt="3"/>
              </a:pP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604586" y="1094473"/>
            <a:ext cx="552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 DATA PROCESSING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16676"/>
              </p:ext>
            </p:extLst>
          </p:nvPr>
        </p:nvGraphicFramePr>
        <p:xfrm>
          <a:off x="6253619" y="2013270"/>
          <a:ext cx="5324078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891">
                  <a:extLst>
                    <a:ext uri="{9D8B030D-6E8A-4147-A177-3AD203B41FA5}">
                      <a16:colId xmlns:a16="http://schemas.microsoft.com/office/drawing/2014/main" val="956710279"/>
                    </a:ext>
                  </a:extLst>
                </a:gridCol>
                <a:gridCol w="1280729">
                  <a:extLst>
                    <a:ext uri="{9D8B030D-6E8A-4147-A177-3AD203B41FA5}">
                      <a16:colId xmlns:a16="http://schemas.microsoft.com/office/drawing/2014/main" val="816354825"/>
                    </a:ext>
                  </a:extLst>
                </a:gridCol>
                <a:gridCol w="1280729">
                  <a:extLst>
                    <a:ext uri="{9D8B030D-6E8A-4147-A177-3AD203B41FA5}">
                      <a16:colId xmlns:a16="http://schemas.microsoft.com/office/drawing/2014/main" val="3548175908"/>
                    </a:ext>
                  </a:extLst>
                </a:gridCol>
                <a:gridCol w="1280729">
                  <a:extLst>
                    <a:ext uri="{9D8B030D-6E8A-4147-A177-3AD203B41FA5}">
                      <a16:colId xmlns:a16="http://schemas.microsoft.com/office/drawing/2014/main" val="26167290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sz="4800" dirty="0" smtClean="0">
                          <a:solidFill>
                            <a:schemeClr val="bg1"/>
                          </a:solidFill>
                        </a:rPr>
                        <a:t>ITR:</a:t>
                      </a:r>
                      <a:endParaRPr lang="en-US" sz="4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FR: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GR010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03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TO: TD15IT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67499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 smtClean="0">
                          <a:solidFill>
                            <a:schemeClr val="bg1"/>
                          </a:solidFill>
                        </a:rPr>
                        <a:t>ITR: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995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001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4800" dirty="0" smtClean="0">
                          <a:solidFill>
                            <a:schemeClr val="bg1"/>
                          </a:solidFill>
                        </a:rPr>
                        <a:t>ITR:</a:t>
                      </a:r>
                      <a:endParaRPr lang="en-US" sz="4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64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9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1686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47279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47839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1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0.48398 -0.00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9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48893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50" y="2466082"/>
            <a:ext cx="11791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END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3453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6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23" y="2864542"/>
            <a:ext cx="5305352" cy="30071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407" y="422274"/>
            <a:ext cx="6877050" cy="41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258</Words>
  <Application>Microsoft Office PowerPoint</Application>
  <PresentationFormat>Widescreen</PresentationFormat>
  <Paragraphs>116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GOLDRICH</dc:creator>
  <cp:lastModifiedBy>GOLDRICH</cp:lastModifiedBy>
  <cp:revision>30</cp:revision>
  <dcterms:created xsi:type="dcterms:W3CDTF">2024-03-19T00:40:12Z</dcterms:created>
  <dcterms:modified xsi:type="dcterms:W3CDTF">2024-03-19T09:05:20Z</dcterms:modified>
</cp:coreProperties>
</file>