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  <p:sldId id="261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2DC0AB"/>
    <a:srgbClr val="FC3F5C"/>
    <a:srgbClr val="7E7D7E"/>
    <a:srgbClr val="FCC200"/>
    <a:srgbClr val="D4E1F5"/>
    <a:srgbClr val="EBF2EC"/>
    <a:srgbClr val="3CC5E5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35" autoAdjust="0"/>
    <p:restoredTop sz="94660"/>
  </p:normalViewPr>
  <p:slideViewPr>
    <p:cSldViewPr snapToGrid="0">
      <p:cViewPr>
        <p:scale>
          <a:sx n="125" d="100"/>
          <a:sy n="125" d="100"/>
        </p:scale>
        <p:origin x="-126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93A2-4985-47A4-BDFD-126F90EB1B0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6580-9704-49E0-AD9B-F8E09547C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2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93A2-4985-47A4-BDFD-126F90EB1B0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6580-9704-49E0-AD9B-F8E09547C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5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93A2-4985-47A4-BDFD-126F90EB1B0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6580-9704-49E0-AD9B-F8E09547C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2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93A2-4985-47A4-BDFD-126F90EB1B0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6580-9704-49E0-AD9B-F8E09547C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2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93A2-4985-47A4-BDFD-126F90EB1B0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6580-9704-49E0-AD9B-F8E09547C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9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93A2-4985-47A4-BDFD-126F90EB1B0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6580-9704-49E0-AD9B-F8E09547C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93A2-4985-47A4-BDFD-126F90EB1B0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6580-9704-49E0-AD9B-F8E09547C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8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93A2-4985-47A4-BDFD-126F90EB1B0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6580-9704-49E0-AD9B-F8E09547C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2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93A2-4985-47A4-BDFD-126F90EB1B0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6580-9704-49E0-AD9B-F8E09547C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5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93A2-4985-47A4-BDFD-126F90EB1B0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6580-9704-49E0-AD9B-F8E09547C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7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93A2-4985-47A4-BDFD-126F90EB1B0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6580-9704-49E0-AD9B-F8E09547C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7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293A2-4985-47A4-BDFD-126F90EB1B0B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C6580-9704-49E0-AD9B-F8E09547C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53880" y="613954"/>
            <a:ext cx="11611846" cy="1254034"/>
            <a:chOff x="249228" y="613954"/>
            <a:chExt cx="11611846" cy="1254034"/>
          </a:xfrm>
          <a:solidFill>
            <a:srgbClr val="F2F2F2"/>
          </a:solidFill>
        </p:grpSpPr>
        <p:grpSp>
          <p:nvGrpSpPr>
            <p:cNvPr id="11" name="Group 10"/>
            <p:cNvGrpSpPr/>
            <p:nvPr/>
          </p:nvGrpSpPr>
          <p:grpSpPr>
            <a:xfrm>
              <a:off x="313508" y="613954"/>
              <a:ext cx="11547566" cy="1254034"/>
              <a:chOff x="313508" y="613954"/>
              <a:chExt cx="11547566" cy="1254034"/>
            </a:xfrm>
            <a:grpFill/>
          </p:grpSpPr>
          <p:sp>
            <p:nvSpPr>
              <p:cNvPr id="4" name="Rectangle 3"/>
              <p:cNvSpPr/>
              <p:nvPr/>
            </p:nvSpPr>
            <p:spPr>
              <a:xfrm>
                <a:off x="313508" y="613954"/>
                <a:ext cx="11547566" cy="1254034"/>
              </a:xfrm>
              <a:prstGeom prst="rect">
                <a:avLst/>
              </a:prstGeom>
              <a:grpFill/>
              <a:ln>
                <a:solidFill>
                  <a:srgbClr val="EBF2EC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13509" y="613954"/>
                <a:ext cx="280852" cy="1254034"/>
              </a:xfrm>
              <a:prstGeom prst="rect">
                <a:avLst/>
              </a:prstGeom>
              <a:grpFill/>
              <a:ln>
                <a:solidFill>
                  <a:srgbClr val="EBF2EC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49228" y="613954"/>
              <a:ext cx="400110" cy="1254034"/>
            </a:xfrm>
            <a:prstGeom prst="rect">
              <a:avLst/>
            </a:prstGeom>
            <a:solidFill>
              <a:srgbClr val="FCC200"/>
            </a:solidFill>
            <a:ln>
              <a:solidFill>
                <a:srgbClr val="EBF2EC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vert270" wrap="square" rtlCol="0" anchor="t" anchorCtr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REQUESTOR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50386" y="1867988"/>
            <a:ext cx="11615339" cy="1254034"/>
            <a:chOff x="249228" y="1867988"/>
            <a:chExt cx="11906868" cy="1254034"/>
          </a:xfrm>
          <a:solidFill>
            <a:srgbClr val="FBFBFB"/>
          </a:solidFill>
        </p:grpSpPr>
        <p:grpSp>
          <p:nvGrpSpPr>
            <p:cNvPr id="16" name="Group 15"/>
            <p:cNvGrpSpPr/>
            <p:nvPr/>
          </p:nvGrpSpPr>
          <p:grpSpPr>
            <a:xfrm>
              <a:off x="313509" y="1867988"/>
              <a:ext cx="11842587" cy="1254034"/>
              <a:chOff x="313509" y="613954"/>
              <a:chExt cx="11842587" cy="1254034"/>
            </a:xfrm>
            <a:grpFill/>
          </p:grpSpPr>
          <p:sp>
            <p:nvSpPr>
              <p:cNvPr id="17" name="Rectangle 16"/>
              <p:cNvSpPr/>
              <p:nvPr/>
            </p:nvSpPr>
            <p:spPr>
              <a:xfrm>
                <a:off x="608530" y="613954"/>
                <a:ext cx="11547566" cy="1254034"/>
              </a:xfrm>
              <a:prstGeom prst="rect">
                <a:avLst/>
              </a:prstGeom>
              <a:grpFill/>
              <a:ln>
                <a:solidFill>
                  <a:srgbClr val="EBF2EC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13509" y="613954"/>
                <a:ext cx="280852" cy="1254034"/>
              </a:xfrm>
              <a:prstGeom prst="rect">
                <a:avLst/>
              </a:prstGeom>
              <a:grpFill/>
              <a:ln>
                <a:solidFill>
                  <a:srgbClr val="EBF2EC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49228" y="1867988"/>
              <a:ext cx="400110" cy="1254034"/>
            </a:xfrm>
            <a:prstGeom prst="rect">
              <a:avLst/>
            </a:prstGeom>
            <a:solidFill>
              <a:srgbClr val="FC3F5C"/>
            </a:solidFill>
            <a:ln>
              <a:solidFill>
                <a:srgbClr val="EBF2EC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vert270" wrap="square" rtlCol="0" anchor="t" anchorCtr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JAI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53880" y="3122022"/>
            <a:ext cx="11611846" cy="1254034"/>
            <a:chOff x="258532" y="3122022"/>
            <a:chExt cx="11611846" cy="1254034"/>
          </a:xfrm>
          <a:solidFill>
            <a:srgbClr val="F2F2F2"/>
          </a:solidFill>
        </p:grpSpPr>
        <p:grpSp>
          <p:nvGrpSpPr>
            <p:cNvPr id="20" name="Group 19"/>
            <p:cNvGrpSpPr/>
            <p:nvPr/>
          </p:nvGrpSpPr>
          <p:grpSpPr>
            <a:xfrm>
              <a:off x="322812" y="3122022"/>
              <a:ext cx="11547566" cy="1254034"/>
              <a:chOff x="313508" y="613954"/>
              <a:chExt cx="11547566" cy="1254034"/>
            </a:xfrm>
            <a:grpFill/>
          </p:grpSpPr>
          <p:sp>
            <p:nvSpPr>
              <p:cNvPr id="21" name="Rectangle 20"/>
              <p:cNvSpPr/>
              <p:nvPr/>
            </p:nvSpPr>
            <p:spPr>
              <a:xfrm>
                <a:off x="313508" y="613954"/>
                <a:ext cx="11547566" cy="1254034"/>
              </a:xfrm>
              <a:prstGeom prst="rect">
                <a:avLst/>
              </a:prstGeom>
              <a:grpFill/>
              <a:ln>
                <a:solidFill>
                  <a:srgbClr val="EBF2EC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13509" y="613954"/>
                <a:ext cx="280852" cy="1254034"/>
              </a:xfrm>
              <a:prstGeom prst="rect">
                <a:avLst/>
              </a:prstGeom>
              <a:grpFill/>
              <a:ln>
                <a:solidFill>
                  <a:srgbClr val="EBF2EC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58532" y="3122022"/>
              <a:ext cx="369332" cy="1254034"/>
            </a:xfrm>
            <a:prstGeom prst="rect">
              <a:avLst/>
            </a:prstGeom>
            <a:solidFill>
              <a:srgbClr val="2DC0AB"/>
            </a:solidFill>
            <a:ln>
              <a:solidFill>
                <a:srgbClr val="EBF2EC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vert270" wrap="square" rtlCol="0" anchor="t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+mj-lt"/>
                </a:rPr>
                <a:t>WAREHOUSE MAN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Flowchart: Predefined Process 36"/>
          <p:cNvSpPr/>
          <p:nvPr/>
        </p:nvSpPr>
        <p:spPr>
          <a:xfrm>
            <a:off x="2293693" y="1022270"/>
            <a:ext cx="1021960" cy="627903"/>
          </a:xfrm>
          <a:prstGeom prst="flowChartPredefinedProcess">
            <a:avLst/>
          </a:prstGeom>
          <a:solidFill>
            <a:srgbClr val="FCC200"/>
          </a:solidFill>
          <a:ln w="31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bg1"/>
                </a:solidFill>
              </a:rPr>
              <a:t>Specifying the destination, details (e.g., TO - SAN PABLO - 23DB - 0900)</a:t>
            </a:r>
            <a:endParaRPr lang="en-US" sz="700" dirty="0">
              <a:solidFill>
                <a:schemeClr val="bg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909485" y="891953"/>
            <a:ext cx="952500" cy="698037"/>
            <a:chOff x="878528" y="774007"/>
            <a:chExt cx="952500" cy="698037"/>
          </a:xfrm>
        </p:grpSpPr>
        <p:grpSp>
          <p:nvGrpSpPr>
            <p:cNvPr id="41" name="Group 40"/>
            <p:cNvGrpSpPr/>
            <p:nvPr/>
          </p:nvGrpSpPr>
          <p:grpSpPr>
            <a:xfrm>
              <a:off x="878528" y="806484"/>
              <a:ext cx="952500" cy="665560"/>
              <a:chOff x="878528" y="806484"/>
              <a:chExt cx="952500" cy="665560"/>
            </a:xfrm>
          </p:grpSpPr>
          <p:sp>
            <p:nvSpPr>
              <p:cNvPr id="39" name="Flowchart: Manual Operation 38"/>
              <p:cNvSpPr/>
              <p:nvPr/>
            </p:nvSpPr>
            <p:spPr>
              <a:xfrm>
                <a:off x="878528" y="969124"/>
                <a:ext cx="952500" cy="502920"/>
              </a:xfrm>
              <a:prstGeom prst="flowChartManualOperation">
                <a:avLst/>
              </a:prstGeom>
              <a:solidFill>
                <a:srgbClr val="FCC2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78528" y="806484"/>
                <a:ext cx="952500" cy="162640"/>
              </a:xfrm>
              <a:prstGeom prst="rect">
                <a:avLst/>
              </a:prstGeom>
              <a:solidFill>
                <a:srgbClr val="FCC2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885465" y="774007"/>
              <a:ext cx="9455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01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85465" y="984151"/>
              <a:ext cx="9455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Fill-In Template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747361" y="891953"/>
            <a:ext cx="952500" cy="698037"/>
            <a:chOff x="878528" y="774007"/>
            <a:chExt cx="952500" cy="698037"/>
          </a:xfrm>
        </p:grpSpPr>
        <p:grpSp>
          <p:nvGrpSpPr>
            <p:cNvPr id="53" name="Group 52"/>
            <p:cNvGrpSpPr/>
            <p:nvPr/>
          </p:nvGrpSpPr>
          <p:grpSpPr>
            <a:xfrm>
              <a:off x="878528" y="806484"/>
              <a:ext cx="952500" cy="665560"/>
              <a:chOff x="878528" y="806484"/>
              <a:chExt cx="952500" cy="665560"/>
            </a:xfrm>
          </p:grpSpPr>
          <p:sp>
            <p:nvSpPr>
              <p:cNvPr id="56" name="Flowchart: Manual Operation 55"/>
              <p:cNvSpPr/>
              <p:nvPr/>
            </p:nvSpPr>
            <p:spPr>
              <a:xfrm>
                <a:off x="878528" y="969124"/>
                <a:ext cx="952500" cy="502920"/>
              </a:xfrm>
              <a:prstGeom prst="flowChartManualOperation">
                <a:avLst/>
              </a:prstGeom>
              <a:solidFill>
                <a:srgbClr val="FCC2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878528" y="806484"/>
                <a:ext cx="952500" cy="162640"/>
              </a:xfrm>
              <a:prstGeom prst="rect">
                <a:avLst/>
              </a:prstGeom>
              <a:solidFill>
                <a:srgbClr val="FCC2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885465" y="774007"/>
              <a:ext cx="9455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02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81996" y="970890"/>
              <a:ext cx="945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Email Template</a:t>
              </a:r>
            </a:p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(SRP Price)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8" name="Straight Arrow Connector 67"/>
          <p:cNvCxnSpPr>
            <a:stCxn id="39" idx="3"/>
            <a:endCxn id="37" idx="1"/>
          </p:cNvCxnSpPr>
          <p:nvPr/>
        </p:nvCxnSpPr>
        <p:spPr>
          <a:xfrm flipV="1">
            <a:off x="1766735" y="1336222"/>
            <a:ext cx="526958" cy="2308"/>
          </a:xfrm>
          <a:prstGeom prst="straightConnector1">
            <a:avLst/>
          </a:prstGeom>
          <a:ln w="9525">
            <a:solidFill>
              <a:srgbClr val="7E7D7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7" idx="3"/>
          </p:cNvCxnSpPr>
          <p:nvPr/>
        </p:nvCxnSpPr>
        <p:spPr>
          <a:xfrm flipV="1">
            <a:off x="3315653" y="1332930"/>
            <a:ext cx="537397" cy="3292"/>
          </a:xfrm>
          <a:prstGeom prst="straightConnector1">
            <a:avLst/>
          </a:prstGeom>
          <a:ln w="9525">
            <a:solidFill>
              <a:srgbClr val="7E7D7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Flowchart: Predefined Process 71"/>
          <p:cNvSpPr/>
          <p:nvPr/>
        </p:nvSpPr>
        <p:spPr>
          <a:xfrm>
            <a:off x="3721971" y="2269959"/>
            <a:ext cx="1021960" cy="627903"/>
          </a:xfrm>
          <a:prstGeom prst="flowChartPredefinedProcess">
            <a:avLst/>
          </a:prstGeom>
          <a:solidFill>
            <a:srgbClr val="FC3F5C"/>
          </a:solidFill>
          <a:ln w="31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Received Template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73" name="Straight Arrow Connector 72"/>
          <p:cNvCxnSpPr>
            <a:stCxn id="56" idx="2"/>
            <a:endCxn id="72" idx="0"/>
          </p:cNvCxnSpPr>
          <p:nvPr/>
        </p:nvCxnSpPr>
        <p:spPr>
          <a:xfrm>
            <a:off x="4223611" y="1589990"/>
            <a:ext cx="9340" cy="679969"/>
          </a:xfrm>
          <a:prstGeom prst="straightConnector1">
            <a:avLst/>
          </a:prstGeom>
          <a:ln w="9525">
            <a:solidFill>
              <a:srgbClr val="7E7D7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72" idx="3"/>
            <a:endCxn id="132" idx="1"/>
          </p:cNvCxnSpPr>
          <p:nvPr/>
        </p:nvCxnSpPr>
        <p:spPr>
          <a:xfrm>
            <a:off x="4743931" y="2583911"/>
            <a:ext cx="527638" cy="2295"/>
          </a:xfrm>
          <a:prstGeom prst="straightConnector1">
            <a:avLst/>
          </a:prstGeom>
          <a:ln w="9525">
            <a:solidFill>
              <a:srgbClr val="7E7D7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2" name="Group 151"/>
          <p:cNvGrpSpPr/>
          <p:nvPr/>
        </p:nvGrpSpPr>
        <p:grpSpPr>
          <a:xfrm>
            <a:off x="5271566" y="2269500"/>
            <a:ext cx="633415" cy="633412"/>
            <a:chOff x="5271566" y="2269500"/>
            <a:chExt cx="633415" cy="633412"/>
          </a:xfrm>
        </p:grpSpPr>
        <p:sp>
          <p:nvSpPr>
            <p:cNvPr id="132" name="Flowchart: Sequential Access Storage 131"/>
            <p:cNvSpPr/>
            <p:nvPr/>
          </p:nvSpPr>
          <p:spPr>
            <a:xfrm>
              <a:off x="5271569" y="2269500"/>
              <a:ext cx="633412" cy="633412"/>
            </a:xfrm>
            <a:prstGeom prst="flowChartMagneticTape">
              <a:avLst/>
            </a:prstGeom>
            <a:solidFill>
              <a:srgbClr val="FC3F5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271566" y="2411010"/>
              <a:ext cx="63341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chemeClr val="bg1"/>
                  </a:solidFill>
                </a:rPr>
                <a:t>Inventory Check Process</a:t>
              </a:r>
              <a:endParaRPr lang="en-US" sz="7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09" name="Straight Arrow Connector 208"/>
          <p:cNvCxnSpPr>
            <a:stCxn id="132" idx="3"/>
            <a:endCxn id="221" idx="1"/>
          </p:cNvCxnSpPr>
          <p:nvPr/>
        </p:nvCxnSpPr>
        <p:spPr>
          <a:xfrm>
            <a:off x="5904981" y="2586206"/>
            <a:ext cx="524071" cy="2334"/>
          </a:xfrm>
          <a:prstGeom prst="straightConnector1">
            <a:avLst/>
          </a:prstGeom>
          <a:ln w="9525">
            <a:solidFill>
              <a:srgbClr val="7E7D7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0" name="Group 209"/>
          <p:cNvGrpSpPr/>
          <p:nvPr/>
        </p:nvGrpSpPr>
        <p:grpSpPr>
          <a:xfrm>
            <a:off x="7628137" y="3420576"/>
            <a:ext cx="955681" cy="698037"/>
            <a:chOff x="878528" y="774007"/>
            <a:chExt cx="955681" cy="698037"/>
          </a:xfrm>
        </p:grpSpPr>
        <p:grpSp>
          <p:nvGrpSpPr>
            <p:cNvPr id="211" name="Group 210"/>
            <p:cNvGrpSpPr/>
            <p:nvPr/>
          </p:nvGrpSpPr>
          <p:grpSpPr>
            <a:xfrm>
              <a:off x="878528" y="806484"/>
              <a:ext cx="952500" cy="665560"/>
              <a:chOff x="878528" y="806484"/>
              <a:chExt cx="952500" cy="665560"/>
            </a:xfrm>
          </p:grpSpPr>
          <p:sp>
            <p:nvSpPr>
              <p:cNvPr id="214" name="Flowchart: Manual Operation 213"/>
              <p:cNvSpPr/>
              <p:nvPr/>
            </p:nvSpPr>
            <p:spPr>
              <a:xfrm>
                <a:off x="878528" y="969124"/>
                <a:ext cx="952500" cy="502920"/>
              </a:xfrm>
              <a:prstGeom prst="flowChartManualOperation">
                <a:avLst/>
              </a:prstGeom>
              <a:solidFill>
                <a:srgbClr val="2DC0A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878528" y="806484"/>
                <a:ext cx="952500" cy="162640"/>
              </a:xfrm>
              <a:prstGeom prst="rect">
                <a:avLst/>
              </a:prstGeom>
              <a:solidFill>
                <a:srgbClr val="2DC0A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2" name="TextBox 211"/>
            <p:cNvSpPr txBox="1"/>
            <p:nvPr/>
          </p:nvSpPr>
          <p:spPr>
            <a:xfrm>
              <a:off x="888646" y="774007"/>
              <a:ext cx="9455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05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883080" y="1044540"/>
              <a:ext cx="9455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Check Stock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6333802" y="2141963"/>
            <a:ext cx="952501" cy="698037"/>
            <a:chOff x="878528" y="774007"/>
            <a:chExt cx="952501" cy="698037"/>
          </a:xfrm>
        </p:grpSpPr>
        <p:grpSp>
          <p:nvGrpSpPr>
            <p:cNvPr id="218" name="Group 217"/>
            <p:cNvGrpSpPr/>
            <p:nvPr/>
          </p:nvGrpSpPr>
          <p:grpSpPr>
            <a:xfrm>
              <a:off x="878528" y="806484"/>
              <a:ext cx="952500" cy="665560"/>
              <a:chOff x="878528" y="806484"/>
              <a:chExt cx="952500" cy="665560"/>
            </a:xfrm>
          </p:grpSpPr>
          <p:sp>
            <p:nvSpPr>
              <p:cNvPr id="221" name="Flowchart: Manual Operation 220"/>
              <p:cNvSpPr/>
              <p:nvPr/>
            </p:nvSpPr>
            <p:spPr>
              <a:xfrm>
                <a:off x="878528" y="969124"/>
                <a:ext cx="952500" cy="502920"/>
              </a:xfrm>
              <a:prstGeom prst="flowChartManualOperation">
                <a:avLst/>
              </a:prstGeom>
              <a:solidFill>
                <a:srgbClr val="FC3F5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878528" y="806484"/>
                <a:ext cx="952500" cy="162640"/>
              </a:xfrm>
              <a:prstGeom prst="rect">
                <a:avLst/>
              </a:prstGeom>
              <a:solidFill>
                <a:srgbClr val="FC3F5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9" name="TextBox 218"/>
            <p:cNvSpPr txBox="1"/>
            <p:nvPr/>
          </p:nvSpPr>
          <p:spPr>
            <a:xfrm>
              <a:off x="885466" y="774007"/>
              <a:ext cx="9455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03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883884" y="1015964"/>
              <a:ext cx="9455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chemeClr val="bg1"/>
                  </a:solidFill>
                </a:rPr>
                <a:t>Review &amp; Print</a:t>
              </a:r>
            </a:p>
            <a:p>
              <a:pPr algn="ctr"/>
              <a:r>
                <a:rPr lang="en-US" sz="700" dirty="0" smtClean="0">
                  <a:solidFill>
                    <a:schemeClr val="bg1"/>
                  </a:solidFill>
                </a:rPr>
                <a:t>Template</a:t>
              </a:r>
              <a:endParaRPr lang="en-US" sz="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7628286" y="2141963"/>
            <a:ext cx="952501" cy="698037"/>
            <a:chOff x="878528" y="774007"/>
            <a:chExt cx="952501" cy="698037"/>
          </a:xfrm>
        </p:grpSpPr>
        <p:grpSp>
          <p:nvGrpSpPr>
            <p:cNvPr id="227" name="Group 226"/>
            <p:cNvGrpSpPr/>
            <p:nvPr/>
          </p:nvGrpSpPr>
          <p:grpSpPr>
            <a:xfrm>
              <a:off x="878528" y="806484"/>
              <a:ext cx="952500" cy="665560"/>
              <a:chOff x="878528" y="806484"/>
              <a:chExt cx="952500" cy="665560"/>
            </a:xfrm>
          </p:grpSpPr>
          <p:sp>
            <p:nvSpPr>
              <p:cNvPr id="230" name="Flowchart: Manual Operation 229"/>
              <p:cNvSpPr/>
              <p:nvPr/>
            </p:nvSpPr>
            <p:spPr>
              <a:xfrm>
                <a:off x="878528" y="969124"/>
                <a:ext cx="952500" cy="502920"/>
              </a:xfrm>
              <a:prstGeom prst="flowChartManualOperation">
                <a:avLst/>
              </a:prstGeom>
              <a:solidFill>
                <a:srgbClr val="FC3F5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878528" y="806484"/>
                <a:ext cx="952500" cy="162640"/>
              </a:xfrm>
              <a:prstGeom prst="rect">
                <a:avLst/>
              </a:prstGeom>
              <a:solidFill>
                <a:srgbClr val="FC3F5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8" name="TextBox 227"/>
            <p:cNvSpPr txBox="1"/>
            <p:nvPr/>
          </p:nvSpPr>
          <p:spPr>
            <a:xfrm>
              <a:off x="885466" y="774007"/>
              <a:ext cx="9455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04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880709" y="1015964"/>
              <a:ext cx="94556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chemeClr val="bg1"/>
                  </a:solidFill>
                </a:rPr>
                <a:t>Forward Template</a:t>
              </a:r>
              <a:endParaRPr lang="en-US" sz="7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2" name="Straight Arrow Connector 231"/>
          <p:cNvCxnSpPr>
            <a:stCxn id="221" idx="3"/>
          </p:cNvCxnSpPr>
          <p:nvPr/>
        </p:nvCxnSpPr>
        <p:spPr>
          <a:xfrm flipV="1">
            <a:off x="7191052" y="2587475"/>
            <a:ext cx="532336" cy="1065"/>
          </a:xfrm>
          <a:prstGeom prst="straightConnector1">
            <a:avLst/>
          </a:prstGeom>
          <a:ln w="9525">
            <a:solidFill>
              <a:srgbClr val="7E7D7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stCxn id="230" idx="2"/>
            <a:endCxn id="215" idx="0"/>
          </p:cNvCxnSpPr>
          <p:nvPr/>
        </p:nvCxnSpPr>
        <p:spPr>
          <a:xfrm flipH="1">
            <a:off x="8104387" y="2840000"/>
            <a:ext cx="149" cy="613053"/>
          </a:xfrm>
          <a:prstGeom prst="straightConnector1">
            <a:avLst/>
          </a:prstGeom>
          <a:ln w="9525">
            <a:solidFill>
              <a:srgbClr val="7E7D7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8485387" y="3521822"/>
            <a:ext cx="1551057" cy="675846"/>
            <a:chOff x="8485387" y="3521822"/>
            <a:chExt cx="1551057" cy="675846"/>
          </a:xfrm>
        </p:grpSpPr>
        <p:grpSp>
          <p:nvGrpSpPr>
            <p:cNvPr id="223" name="Group 222"/>
            <p:cNvGrpSpPr/>
            <p:nvPr/>
          </p:nvGrpSpPr>
          <p:grpSpPr>
            <a:xfrm>
              <a:off x="9027719" y="3521822"/>
              <a:ext cx="1008725" cy="675846"/>
              <a:chOff x="4961823" y="1001802"/>
              <a:chExt cx="1008725" cy="675846"/>
            </a:xfrm>
          </p:grpSpPr>
          <p:sp>
            <p:nvSpPr>
              <p:cNvPr id="224" name="Flowchart: Decision 223"/>
              <p:cNvSpPr/>
              <p:nvPr/>
            </p:nvSpPr>
            <p:spPr>
              <a:xfrm>
                <a:off x="4961823" y="1001802"/>
                <a:ext cx="1008725" cy="675846"/>
              </a:xfrm>
              <a:prstGeom prst="flowChartDecision">
                <a:avLst/>
              </a:prstGeom>
              <a:solidFill>
                <a:srgbClr val="2DC0A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5124450" y="1201535"/>
                <a:ext cx="6794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solidFill>
                      <a:schemeClr val="bg1"/>
                    </a:solidFill>
                  </a:rPr>
                  <a:t>With Stock?</a:t>
                </a:r>
              </a:p>
            </p:txBody>
          </p:sp>
        </p:grpSp>
        <p:cxnSp>
          <p:nvCxnSpPr>
            <p:cNvPr id="234" name="Straight Arrow Connector 233"/>
            <p:cNvCxnSpPr>
              <a:stCxn id="214" idx="3"/>
              <a:endCxn id="224" idx="1"/>
            </p:cNvCxnSpPr>
            <p:nvPr/>
          </p:nvCxnSpPr>
          <p:spPr>
            <a:xfrm flipV="1">
              <a:off x="8485387" y="3859745"/>
              <a:ext cx="542332" cy="7408"/>
            </a:xfrm>
            <a:prstGeom prst="straightConnector1">
              <a:avLst/>
            </a:prstGeom>
            <a:ln w="9525">
              <a:solidFill>
                <a:srgbClr val="7E7D7E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053667" y="2145986"/>
            <a:ext cx="953498" cy="1375836"/>
            <a:chOff x="9053667" y="2145986"/>
            <a:chExt cx="953498" cy="1375836"/>
          </a:xfrm>
        </p:grpSpPr>
        <p:grpSp>
          <p:nvGrpSpPr>
            <p:cNvPr id="203" name="Group 202"/>
            <p:cNvGrpSpPr/>
            <p:nvPr/>
          </p:nvGrpSpPr>
          <p:grpSpPr>
            <a:xfrm>
              <a:off x="9053667" y="2145986"/>
              <a:ext cx="953498" cy="708025"/>
              <a:chOff x="877531" y="774007"/>
              <a:chExt cx="953498" cy="708025"/>
            </a:xfrm>
          </p:grpSpPr>
          <p:grpSp>
            <p:nvGrpSpPr>
              <p:cNvPr id="204" name="Group 203"/>
              <p:cNvGrpSpPr/>
              <p:nvPr/>
            </p:nvGrpSpPr>
            <p:grpSpPr>
              <a:xfrm>
                <a:off x="878528" y="806484"/>
                <a:ext cx="952500" cy="665560"/>
                <a:chOff x="878528" y="806484"/>
                <a:chExt cx="952500" cy="665560"/>
              </a:xfrm>
            </p:grpSpPr>
            <p:sp>
              <p:nvSpPr>
                <p:cNvPr id="207" name="Flowchart: Manual Operation 206"/>
                <p:cNvSpPr/>
                <p:nvPr/>
              </p:nvSpPr>
              <p:spPr>
                <a:xfrm>
                  <a:off x="878528" y="969124"/>
                  <a:ext cx="952500" cy="502920"/>
                </a:xfrm>
                <a:prstGeom prst="flowChartManualOperation">
                  <a:avLst/>
                </a:prstGeom>
                <a:solidFill>
                  <a:srgbClr val="FC3F5C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878528" y="806484"/>
                  <a:ext cx="952500" cy="162640"/>
                </a:xfrm>
                <a:prstGeom prst="rect">
                  <a:avLst/>
                </a:prstGeom>
                <a:solidFill>
                  <a:srgbClr val="FC3F5C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5" name="TextBox 204"/>
              <p:cNvSpPr txBox="1"/>
              <p:nvPr/>
            </p:nvSpPr>
            <p:spPr>
              <a:xfrm>
                <a:off x="885466" y="774007"/>
                <a:ext cx="94556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/>
                    </a:solidFill>
                  </a:rPr>
                  <a:t>06</a:t>
                </a:r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877531" y="958812"/>
                <a:ext cx="9455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>
                    <a:solidFill>
                      <a:schemeClr val="bg1"/>
                    </a:solidFill>
                  </a:rPr>
                  <a:t>Send Back ITR</a:t>
                </a:r>
              </a:p>
              <a:p>
                <a:pPr algn="ctr"/>
                <a:r>
                  <a:rPr lang="en-US" sz="700" dirty="0" smtClean="0">
                    <a:solidFill>
                      <a:schemeClr val="bg1"/>
                    </a:solidFill>
                  </a:rPr>
                  <a:t>Template</a:t>
                </a:r>
              </a:p>
              <a:p>
                <a:pPr algn="ctr"/>
                <a:r>
                  <a:rPr lang="en-US" sz="700" dirty="0" smtClean="0">
                    <a:solidFill>
                      <a:schemeClr val="bg1"/>
                    </a:solidFill>
                  </a:rPr>
                  <a:t>(Item Code</a:t>
                </a:r>
              </a:p>
              <a:p>
                <a:pPr algn="ctr"/>
                <a:r>
                  <a:rPr lang="en-US" sz="700" dirty="0" smtClean="0">
                    <a:solidFill>
                      <a:schemeClr val="bg1"/>
                    </a:solidFill>
                  </a:rPr>
                  <a:t> &amp; DR Price)</a:t>
                </a:r>
                <a:endParaRPr lang="en-US" sz="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9329597" y="2844023"/>
              <a:ext cx="380999" cy="677799"/>
              <a:chOff x="9329597" y="2844023"/>
              <a:chExt cx="380999" cy="677799"/>
            </a:xfrm>
          </p:grpSpPr>
          <p:cxnSp>
            <p:nvCxnSpPr>
              <p:cNvPr id="237" name="Straight Arrow Connector 236"/>
              <p:cNvCxnSpPr>
                <a:stCxn id="224" idx="0"/>
                <a:endCxn id="207" idx="2"/>
              </p:cNvCxnSpPr>
              <p:nvPr/>
            </p:nvCxnSpPr>
            <p:spPr>
              <a:xfrm flipH="1" flipV="1">
                <a:off x="9530914" y="2844023"/>
                <a:ext cx="1168" cy="677799"/>
              </a:xfrm>
              <a:prstGeom prst="straightConnector1">
                <a:avLst/>
              </a:prstGeom>
              <a:ln w="9525">
                <a:solidFill>
                  <a:srgbClr val="7E7D7E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5" name="TextBox 234"/>
              <p:cNvSpPr txBox="1"/>
              <p:nvPr/>
            </p:nvSpPr>
            <p:spPr>
              <a:xfrm>
                <a:off x="9329597" y="3219654"/>
                <a:ext cx="380999" cy="200055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/>
                  <a:t>YES</a:t>
                </a:r>
                <a:endParaRPr lang="en-US" sz="700" dirty="0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10036444" y="3546278"/>
            <a:ext cx="1669159" cy="627903"/>
            <a:chOff x="10036444" y="3546278"/>
            <a:chExt cx="1669159" cy="627903"/>
          </a:xfrm>
        </p:grpSpPr>
        <p:sp>
          <p:nvSpPr>
            <p:cNvPr id="216" name="Flowchart: Predefined Process 215"/>
            <p:cNvSpPr/>
            <p:nvPr/>
          </p:nvSpPr>
          <p:spPr>
            <a:xfrm>
              <a:off x="10683643" y="3546278"/>
              <a:ext cx="1021960" cy="627903"/>
            </a:xfrm>
            <a:prstGeom prst="flowChartPredefinedProcess">
              <a:avLst/>
            </a:prstGeom>
            <a:solidFill>
              <a:srgbClr val="2DC0A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Formal document</a:t>
              </a:r>
            </a:p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for goods transfer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36" name="Straight Arrow Connector 235"/>
            <p:cNvCxnSpPr>
              <a:stCxn id="224" idx="3"/>
              <a:endCxn id="216" idx="1"/>
            </p:cNvCxnSpPr>
            <p:nvPr/>
          </p:nvCxnSpPr>
          <p:spPr>
            <a:xfrm>
              <a:off x="10036444" y="3859745"/>
              <a:ext cx="647199" cy="485"/>
            </a:xfrm>
            <a:prstGeom prst="straightConnector1">
              <a:avLst/>
            </a:prstGeom>
            <a:ln w="9525">
              <a:solidFill>
                <a:srgbClr val="7E7D7E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8" name="TextBox 237"/>
            <p:cNvSpPr txBox="1"/>
            <p:nvPr/>
          </p:nvSpPr>
          <p:spPr>
            <a:xfrm>
              <a:off x="10199071" y="3767424"/>
              <a:ext cx="176829" cy="200055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700" dirty="0" smtClean="0"/>
                <a:t>NO</a:t>
              </a:r>
              <a:endParaRPr 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005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7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253620" y="1594207"/>
            <a:ext cx="7694437" cy="1254034"/>
            <a:chOff x="313509" y="613954"/>
            <a:chExt cx="11842587" cy="1254034"/>
          </a:xfrm>
          <a:solidFill>
            <a:srgbClr val="FBFBFB"/>
          </a:solidFill>
        </p:grpSpPr>
        <p:sp>
          <p:nvSpPr>
            <p:cNvPr id="17" name="Rectangle 16"/>
            <p:cNvSpPr/>
            <p:nvPr/>
          </p:nvSpPr>
          <p:spPr>
            <a:xfrm>
              <a:off x="608530" y="613954"/>
              <a:ext cx="11547566" cy="1254034"/>
            </a:xfrm>
            <a:prstGeom prst="rect">
              <a:avLst/>
            </a:prstGeom>
            <a:grpFill/>
            <a:ln>
              <a:solidFill>
                <a:srgbClr val="EBF2EC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3509" y="613954"/>
              <a:ext cx="280852" cy="1254034"/>
            </a:xfrm>
            <a:prstGeom prst="rect">
              <a:avLst/>
            </a:prstGeom>
            <a:grpFill/>
            <a:ln>
              <a:solidFill>
                <a:srgbClr val="EBF2EC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190913" y="1594207"/>
            <a:ext cx="390314" cy="1254034"/>
          </a:xfrm>
          <a:prstGeom prst="rect">
            <a:avLst/>
          </a:prstGeom>
          <a:solidFill>
            <a:srgbClr val="FC3F5C"/>
          </a:solidFill>
          <a:ln>
            <a:solidFill>
              <a:srgbClr val="EBF2EC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vert270" wrap="square" rtlCol="0" anchor="t" anchorCtr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JAI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261336" y="2834639"/>
            <a:ext cx="7686721" cy="1254034"/>
            <a:chOff x="313508" y="613954"/>
            <a:chExt cx="11547566" cy="1254034"/>
          </a:xfrm>
          <a:solidFill>
            <a:srgbClr val="F2F2F2"/>
          </a:solidFill>
        </p:grpSpPr>
        <p:sp>
          <p:nvSpPr>
            <p:cNvPr id="21" name="Rectangle 20"/>
            <p:cNvSpPr/>
            <p:nvPr/>
          </p:nvSpPr>
          <p:spPr>
            <a:xfrm>
              <a:off x="313508" y="613954"/>
              <a:ext cx="11547566" cy="1254034"/>
            </a:xfrm>
            <a:prstGeom prst="rect">
              <a:avLst/>
            </a:prstGeom>
            <a:grpFill/>
            <a:ln>
              <a:solidFill>
                <a:srgbClr val="EBF2EC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509" y="613954"/>
              <a:ext cx="280852" cy="1254034"/>
            </a:xfrm>
            <a:prstGeom prst="rect">
              <a:avLst/>
            </a:prstGeom>
            <a:grpFill/>
            <a:ln>
              <a:solidFill>
                <a:srgbClr val="EBF2EC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194406" y="2834639"/>
            <a:ext cx="384557" cy="1254034"/>
          </a:xfrm>
          <a:prstGeom prst="rect">
            <a:avLst/>
          </a:prstGeom>
          <a:solidFill>
            <a:srgbClr val="2DC0AB"/>
          </a:solidFill>
          <a:ln>
            <a:solidFill>
              <a:srgbClr val="EBF2EC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vert270" wrap="square" rtlCol="0" anchor="t" anchorCtr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WAREHOUSE MAN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5768703" y="1838048"/>
            <a:ext cx="952501" cy="708025"/>
            <a:chOff x="878528" y="774007"/>
            <a:chExt cx="952501" cy="708025"/>
          </a:xfrm>
        </p:grpSpPr>
        <p:grpSp>
          <p:nvGrpSpPr>
            <p:cNvPr id="78" name="Group 77"/>
            <p:cNvGrpSpPr/>
            <p:nvPr/>
          </p:nvGrpSpPr>
          <p:grpSpPr>
            <a:xfrm>
              <a:off x="878528" y="806484"/>
              <a:ext cx="952500" cy="665560"/>
              <a:chOff x="878528" y="806484"/>
              <a:chExt cx="952500" cy="665560"/>
            </a:xfrm>
          </p:grpSpPr>
          <p:sp>
            <p:nvSpPr>
              <p:cNvPr id="81" name="Flowchart: Manual Operation 80"/>
              <p:cNvSpPr/>
              <p:nvPr/>
            </p:nvSpPr>
            <p:spPr>
              <a:xfrm>
                <a:off x="878528" y="969124"/>
                <a:ext cx="952500" cy="502920"/>
              </a:xfrm>
              <a:prstGeom prst="flowChartManualOperation">
                <a:avLst/>
              </a:prstGeom>
              <a:solidFill>
                <a:srgbClr val="FC3F5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878528" y="806484"/>
                <a:ext cx="952500" cy="162640"/>
              </a:xfrm>
              <a:prstGeom prst="rect">
                <a:avLst/>
              </a:prstGeom>
              <a:solidFill>
                <a:srgbClr val="FC3F5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885466" y="774007"/>
              <a:ext cx="9455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02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80706" y="958812"/>
              <a:ext cx="9455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chemeClr val="bg1"/>
                  </a:solidFill>
                </a:rPr>
                <a:t>Send Back ITR</a:t>
              </a:r>
            </a:p>
            <a:p>
              <a:pPr algn="ctr"/>
              <a:r>
                <a:rPr lang="en-US" sz="700" dirty="0" smtClean="0">
                  <a:solidFill>
                    <a:schemeClr val="bg1"/>
                  </a:solidFill>
                </a:rPr>
                <a:t>Template</a:t>
              </a:r>
            </a:p>
            <a:p>
              <a:pPr algn="ctr"/>
              <a:r>
                <a:rPr lang="en-US" sz="700" dirty="0" smtClean="0">
                  <a:solidFill>
                    <a:schemeClr val="bg1"/>
                  </a:solidFill>
                </a:rPr>
                <a:t>(Item Code</a:t>
              </a:r>
            </a:p>
            <a:p>
              <a:pPr algn="ctr"/>
              <a:r>
                <a:rPr lang="en-US" sz="700" dirty="0" smtClean="0">
                  <a:solidFill>
                    <a:schemeClr val="bg1"/>
                  </a:solidFill>
                </a:rPr>
                <a:t> &amp; DR Price)</a:t>
              </a:r>
              <a:endParaRPr lang="en-US" sz="7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6" name="Straight Arrow Connector 75"/>
          <p:cNvCxnSpPr>
            <a:stCxn id="115" idx="3"/>
            <a:endCxn id="129" idx="1"/>
          </p:cNvCxnSpPr>
          <p:nvPr/>
        </p:nvCxnSpPr>
        <p:spPr>
          <a:xfrm>
            <a:off x="2611080" y="2277983"/>
            <a:ext cx="532011" cy="2619"/>
          </a:xfrm>
          <a:prstGeom prst="straightConnector1">
            <a:avLst/>
          </a:prstGeom>
          <a:ln w="9525">
            <a:solidFill>
              <a:srgbClr val="7E7D7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4342176" y="3112638"/>
            <a:ext cx="955681" cy="698037"/>
            <a:chOff x="878528" y="774007"/>
            <a:chExt cx="955681" cy="698037"/>
          </a:xfrm>
        </p:grpSpPr>
        <p:grpSp>
          <p:nvGrpSpPr>
            <p:cNvPr id="97" name="Group 96"/>
            <p:cNvGrpSpPr/>
            <p:nvPr/>
          </p:nvGrpSpPr>
          <p:grpSpPr>
            <a:xfrm>
              <a:off x="878528" y="806484"/>
              <a:ext cx="952500" cy="665560"/>
              <a:chOff x="878528" y="806484"/>
              <a:chExt cx="952500" cy="665560"/>
            </a:xfrm>
          </p:grpSpPr>
          <p:sp>
            <p:nvSpPr>
              <p:cNvPr id="100" name="Flowchart: Manual Operation 99"/>
              <p:cNvSpPr/>
              <p:nvPr/>
            </p:nvSpPr>
            <p:spPr>
              <a:xfrm>
                <a:off x="878528" y="969124"/>
                <a:ext cx="952500" cy="502920"/>
              </a:xfrm>
              <a:prstGeom prst="flowChartManualOperation">
                <a:avLst/>
              </a:prstGeom>
              <a:solidFill>
                <a:srgbClr val="2DC0A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878528" y="806484"/>
                <a:ext cx="952500" cy="162640"/>
              </a:xfrm>
              <a:prstGeom prst="rect">
                <a:avLst/>
              </a:prstGeom>
              <a:solidFill>
                <a:srgbClr val="2DC0A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888646" y="774007"/>
              <a:ext cx="9455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07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83080" y="1044540"/>
              <a:ext cx="94556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Check Stock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7" name="Flowchart: Predefined Process 106"/>
          <p:cNvSpPr/>
          <p:nvPr/>
        </p:nvSpPr>
        <p:spPr>
          <a:xfrm>
            <a:off x="7296082" y="3238340"/>
            <a:ext cx="1021960" cy="627903"/>
          </a:xfrm>
          <a:prstGeom prst="flowChartPredefinedProcess">
            <a:avLst/>
          </a:prstGeom>
          <a:solidFill>
            <a:srgbClr val="2DC0AB"/>
          </a:solidFill>
          <a:ln w="31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Formal document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for goods transfer</a:t>
            </a:r>
            <a:endParaRPr lang="en-US" sz="800" dirty="0">
              <a:solidFill>
                <a:schemeClr val="bg1"/>
              </a:solidFill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1977665" y="1961277"/>
            <a:ext cx="633415" cy="633412"/>
            <a:chOff x="5271566" y="2269500"/>
            <a:chExt cx="633415" cy="633412"/>
          </a:xfrm>
        </p:grpSpPr>
        <p:sp>
          <p:nvSpPr>
            <p:cNvPr id="115" name="Flowchart: Sequential Access Storage 114"/>
            <p:cNvSpPr/>
            <p:nvPr/>
          </p:nvSpPr>
          <p:spPr>
            <a:xfrm>
              <a:off x="5271569" y="2269500"/>
              <a:ext cx="633412" cy="633412"/>
            </a:xfrm>
            <a:prstGeom prst="flowChartMagneticTape">
              <a:avLst/>
            </a:prstGeom>
            <a:solidFill>
              <a:srgbClr val="FC3F5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271566" y="2411010"/>
              <a:ext cx="63341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chemeClr val="bg1"/>
                  </a:solidFill>
                </a:rPr>
                <a:t>Inventory Check Process</a:t>
              </a:r>
              <a:endParaRPr lang="en-US" sz="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047841" y="1834025"/>
            <a:ext cx="952501" cy="698037"/>
            <a:chOff x="878528" y="774007"/>
            <a:chExt cx="952501" cy="698037"/>
          </a:xfrm>
        </p:grpSpPr>
        <p:grpSp>
          <p:nvGrpSpPr>
            <p:cNvPr id="120" name="Group 119"/>
            <p:cNvGrpSpPr/>
            <p:nvPr/>
          </p:nvGrpSpPr>
          <p:grpSpPr>
            <a:xfrm>
              <a:off x="878528" y="806484"/>
              <a:ext cx="952500" cy="665560"/>
              <a:chOff x="878528" y="806484"/>
              <a:chExt cx="952500" cy="665560"/>
            </a:xfrm>
          </p:grpSpPr>
          <p:sp>
            <p:nvSpPr>
              <p:cNvPr id="129" name="Flowchart: Manual Operation 128"/>
              <p:cNvSpPr/>
              <p:nvPr/>
            </p:nvSpPr>
            <p:spPr>
              <a:xfrm>
                <a:off x="878528" y="969124"/>
                <a:ext cx="952500" cy="502920"/>
              </a:xfrm>
              <a:prstGeom prst="flowChartManualOperation">
                <a:avLst/>
              </a:prstGeom>
              <a:solidFill>
                <a:srgbClr val="FC3F5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878528" y="806484"/>
                <a:ext cx="952500" cy="162640"/>
              </a:xfrm>
              <a:prstGeom prst="rect">
                <a:avLst/>
              </a:prstGeom>
              <a:solidFill>
                <a:srgbClr val="FC3F5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TextBox 120"/>
            <p:cNvSpPr txBox="1"/>
            <p:nvPr/>
          </p:nvSpPr>
          <p:spPr>
            <a:xfrm>
              <a:off x="885466" y="774007"/>
              <a:ext cx="9455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03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83884" y="1015964"/>
              <a:ext cx="9455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chemeClr val="bg1"/>
                  </a:solidFill>
                </a:rPr>
                <a:t>Review &amp; Print</a:t>
              </a:r>
            </a:p>
            <a:p>
              <a:pPr algn="ctr"/>
              <a:r>
                <a:rPr lang="en-US" sz="700" dirty="0" smtClean="0">
                  <a:solidFill>
                    <a:schemeClr val="bg1"/>
                  </a:solidFill>
                </a:rPr>
                <a:t>Template</a:t>
              </a:r>
              <a:endParaRPr lang="en-US" sz="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5741758" y="3213884"/>
            <a:ext cx="1008725" cy="675846"/>
            <a:chOff x="4961823" y="1001802"/>
            <a:chExt cx="1008725" cy="675846"/>
          </a:xfrm>
        </p:grpSpPr>
        <p:sp>
          <p:nvSpPr>
            <p:cNvPr id="133" name="Flowchart: Decision 132"/>
            <p:cNvSpPr/>
            <p:nvPr/>
          </p:nvSpPr>
          <p:spPr>
            <a:xfrm>
              <a:off x="4961823" y="1001802"/>
              <a:ext cx="1008725" cy="675846"/>
            </a:xfrm>
            <a:prstGeom prst="flowChartDecision">
              <a:avLst/>
            </a:prstGeom>
            <a:solidFill>
              <a:srgbClr val="2DC0A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124450" y="1201535"/>
              <a:ext cx="6794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With Stock?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4342325" y="1834025"/>
            <a:ext cx="952501" cy="698037"/>
            <a:chOff x="878528" y="774007"/>
            <a:chExt cx="952501" cy="698037"/>
          </a:xfrm>
        </p:grpSpPr>
        <p:grpSp>
          <p:nvGrpSpPr>
            <p:cNvPr id="138" name="Group 137"/>
            <p:cNvGrpSpPr/>
            <p:nvPr/>
          </p:nvGrpSpPr>
          <p:grpSpPr>
            <a:xfrm>
              <a:off x="878528" y="806484"/>
              <a:ext cx="952500" cy="665560"/>
              <a:chOff x="878528" y="806484"/>
              <a:chExt cx="952500" cy="665560"/>
            </a:xfrm>
          </p:grpSpPr>
          <p:sp>
            <p:nvSpPr>
              <p:cNvPr id="141" name="Flowchart: Manual Operation 140"/>
              <p:cNvSpPr/>
              <p:nvPr/>
            </p:nvSpPr>
            <p:spPr>
              <a:xfrm>
                <a:off x="878528" y="969124"/>
                <a:ext cx="952500" cy="502920"/>
              </a:xfrm>
              <a:prstGeom prst="flowChartManualOperation">
                <a:avLst/>
              </a:prstGeom>
              <a:solidFill>
                <a:srgbClr val="FC3F5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878528" y="806484"/>
                <a:ext cx="952500" cy="162640"/>
              </a:xfrm>
              <a:prstGeom prst="rect">
                <a:avLst/>
              </a:prstGeom>
              <a:solidFill>
                <a:srgbClr val="FC3F5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9" name="TextBox 138"/>
            <p:cNvSpPr txBox="1"/>
            <p:nvPr/>
          </p:nvSpPr>
          <p:spPr>
            <a:xfrm>
              <a:off x="885466" y="774007"/>
              <a:ext cx="9455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04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880709" y="1015964"/>
              <a:ext cx="94556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chemeClr val="bg1"/>
                  </a:solidFill>
                </a:rPr>
                <a:t>Forward Template</a:t>
              </a:r>
              <a:endParaRPr lang="en-US" sz="7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3" name="Straight Arrow Connector 142"/>
          <p:cNvCxnSpPr>
            <a:stCxn id="129" idx="3"/>
          </p:cNvCxnSpPr>
          <p:nvPr/>
        </p:nvCxnSpPr>
        <p:spPr>
          <a:xfrm flipV="1">
            <a:off x="3905091" y="2279537"/>
            <a:ext cx="532336" cy="1065"/>
          </a:xfrm>
          <a:prstGeom prst="straightConnector1">
            <a:avLst/>
          </a:prstGeom>
          <a:ln w="9525">
            <a:solidFill>
              <a:srgbClr val="7E7D7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41" idx="2"/>
            <a:endCxn id="101" idx="0"/>
          </p:cNvCxnSpPr>
          <p:nvPr/>
        </p:nvCxnSpPr>
        <p:spPr>
          <a:xfrm flipH="1">
            <a:off x="4818426" y="2532062"/>
            <a:ext cx="149" cy="613053"/>
          </a:xfrm>
          <a:prstGeom prst="straightConnector1">
            <a:avLst/>
          </a:prstGeom>
          <a:ln w="9525">
            <a:solidFill>
              <a:srgbClr val="7E7D7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00" idx="3"/>
            <a:endCxn id="133" idx="1"/>
          </p:cNvCxnSpPr>
          <p:nvPr/>
        </p:nvCxnSpPr>
        <p:spPr>
          <a:xfrm flipV="1">
            <a:off x="5199426" y="3551807"/>
            <a:ext cx="542332" cy="7408"/>
          </a:xfrm>
          <a:prstGeom prst="straightConnector1">
            <a:avLst/>
          </a:prstGeom>
          <a:ln w="9525">
            <a:solidFill>
              <a:srgbClr val="7E7D7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33" idx="0"/>
            <a:endCxn id="81" idx="2"/>
          </p:cNvCxnSpPr>
          <p:nvPr/>
        </p:nvCxnSpPr>
        <p:spPr>
          <a:xfrm flipH="1" flipV="1">
            <a:off x="6244953" y="2536085"/>
            <a:ext cx="1168" cy="677799"/>
          </a:xfrm>
          <a:prstGeom prst="straightConnector1">
            <a:avLst/>
          </a:prstGeom>
          <a:ln w="9525">
            <a:solidFill>
              <a:srgbClr val="7E7D7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043636" y="2911716"/>
            <a:ext cx="380999" cy="200055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00" dirty="0" smtClean="0"/>
              <a:t>YES</a:t>
            </a:r>
            <a:endParaRPr lang="en-US" sz="700" dirty="0"/>
          </a:p>
        </p:txBody>
      </p:sp>
      <p:cxnSp>
        <p:nvCxnSpPr>
          <p:cNvPr id="150" name="Straight Arrow Connector 149"/>
          <p:cNvCxnSpPr>
            <a:stCxn id="133" idx="3"/>
            <a:endCxn id="107" idx="1"/>
          </p:cNvCxnSpPr>
          <p:nvPr/>
        </p:nvCxnSpPr>
        <p:spPr>
          <a:xfrm>
            <a:off x="6750483" y="3551807"/>
            <a:ext cx="545599" cy="485"/>
          </a:xfrm>
          <a:prstGeom prst="straightConnector1">
            <a:avLst/>
          </a:prstGeom>
          <a:ln w="9525">
            <a:solidFill>
              <a:srgbClr val="7E7D7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36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53880" y="613954"/>
            <a:ext cx="11611846" cy="1254034"/>
            <a:chOff x="249228" y="613954"/>
            <a:chExt cx="11611846" cy="1254034"/>
          </a:xfrm>
          <a:solidFill>
            <a:srgbClr val="F2F2F2"/>
          </a:solidFill>
        </p:grpSpPr>
        <p:grpSp>
          <p:nvGrpSpPr>
            <p:cNvPr id="11" name="Group 10"/>
            <p:cNvGrpSpPr/>
            <p:nvPr/>
          </p:nvGrpSpPr>
          <p:grpSpPr>
            <a:xfrm>
              <a:off x="313508" y="613954"/>
              <a:ext cx="11547566" cy="1254034"/>
              <a:chOff x="313508" y="613954"/>
              <a:chExt cx="11547566" cy="1254034"/>
            </a:xfrm>
            <a:grpFill/>
          </p:grpSpPr>
          <p:sp>
            <p:nvSpPr>
              <p:cNvPr id="4" name="Rectangle 3"/>
              <p:cNvSpPr/>
              <p:nvPr/>
            </p:nvSpPr>
            <p:spPr>
              <a:xfrm>
                <a:off x="313508" y="613954"/>
                <a:ext cx="11547566" cy="1254034"/>
              </a:xfrm>
              <a:prstGeom prst="rect">
                <a:avLst/>
              </a:prstGeom>
              <a:grpFill/>
              <a:ln>
                <a:solidFill>
                  <a:srgbClr val="EBF2EC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13509" y="613954"/>
                <a:ext cx="280852" cy="1254034"/>
              </a:xfrm>
              <a:prstGeom prst="rect">
                <a:avLst/>
              </a:prstGeom>
              <a:grpFill/>
              <a:ln>
                <a:solidFill>
                  <a:srgbClr val="EBF2EC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49228" y="613954"/>
              <a:ext cx="400110" cy="1254034"/>
            </a:xfrm>
            <a:prstGeom prst="rect">
              <a:avLst/>
            </a:prstGeom>
            <a:solidFill>
              <a:srgbClr val="FCC200"/>
            </a:solidFill>
            <a:ln>
              <a:solidFill>
                <a:srgbClr val="EBF2EC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vert270" wrap="square" rtlCol="0" anchor="t" anchorCtr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REQUESTOR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50386" y="1867988"/>
            <a:ext cx="11615339" cy="1254034"/>
            <a:chOff x="249228" y="1867988"/>
            <a:chExt cx="11906868" cy="1254034"/>
          </a:xfrm>
          <a:solidFill>
            <a:srgbClr val="FBFBFB"/>
          </a:solidFill>
        </p:grpSpPr>
        <p:grpSp>
          <p:nvGrpSpPr>
            <p:cNvPr id="16" name="Group 15"/>
            <p:cNvGrpSpPr/>
            <p:nvPr/>
          </p:nvGrpSpPr>
          <p:grpSpPr>
            <a:xfrm>
              <a:off x="313509" y="1867988"/>
              <a:ext cx="11842587" cy="1254034"/>
              <a:chOff x="313509" y="613954"/>
              <a:chExt cx="11842587" cy="1254034"/>
            </a:xfrm>
            <a:grpFill/>
          </p:grpSpPr>
          <p:sp>
            <p:nvSpPr>
              <p:cNvPr id="17" name="Rectangle 16"/>
              <p:cNvSpPr/>
              <p:nvPr/>
            </p:nvSpPr>
            <p:spPr>
              <a:xfrm>
                <a:off x="608530" y="613954"/>
                <a:ext cx="11547566" cy="1254034"/>
              </a:xfrm>
              <a:prstGeom prst="rect">
                <a:avLst/>
              </a:prstGeom>
              <a:grpFill/>
              <a:ln>
                <a:solidFill>
                  <a:srgbClr val="EBF2EC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13509" y="613954"/>
                <a:ext cx="280852" cy="1254034"/>
              </a:xfrm>
              <a:prstGeom prst="rect">
                <a:avLst/>
              </a:prstGeom>
              <a:grpFill/>
              <a:ln>
                <a:solidFill>
                  <a:srgbClr val="EBF2EC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49228" y="1867988"/>
              <a:ext cx="400110" cy="1254034"/>
            </a:xfrm>
            <a:prstGeom prst="rect">
              <a:avLst/>
            </a:prstGeom>
            <a:solidFill>
              <a:srgbClr val="FC3F5C"/>
            </a:solidFill>
            <a:ln>
              <a:solidFill>
                <a:srgbClr val="EBF2EC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vert270" wrap="square" rtlCol="0" anchor="t" anchorCtr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JAI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53880" y="3122022"/>
            <a:ext cx="11611846" cy="1254034"/>
            <a:chOff x="258532" y="3122022"/>
            <a:chExt cx="11611846" cy="1254034"/>
          </a:xfrm>
          <a:solidFill>
            <a:srgbClr val="F2F2F2"/>
          </a:solidFill>
        </p:grpSpPr>
        <p:grpSp>
          <p:nvGrpSpPr>
            <p:cNvPr id="20" name="Group 19"/>
            <p:cNvGrpSpPr/>
            <p:nvPr/>
          </p:nvGrpSpPr>
          <p:grpSpPr>
            <a:xfrm>
              <a:off x="322812" y="3122022"/>
              <a:ext cx="11547566" cy="1254034"/>
              <a:chOff x="313508" y="613954"/>
              <a:chExt cx="11547566" cy="1254034"/>
            </a:xfrm>
            <a:grpFill/>
          </p:grpSpPr>
          <p:sp>
            <p:nvSpPr>
              <p:cNvPr id="21" name="Rectangle 20"/>
              <p:cNvSpPr/>
              <p:nvPr/>
            </p:nvSpPr>
            <p:spPr>
              <a:xfrm>
                <a:off x="313508" y="613954"/>
                <a:ext cx="11547566" cy="1254034"/>
              </a:xfrm>
              <a:prstGeom prst="rect">
                <a:avLst/>
              </a:prstGeom>
              <a:grpFill/>
              <a:ln>
                <a:solidFill>
                  <a:srgbClr val="EBF2EC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13509" y="613954"/>
                <a:ext cx="280852" cy="1254034"/>
              </a:xfrm>
              <a:prstGeom prst="rect">
                <a:avLst/>
              </a:prstGeom>
              <a:grpFill/>
              <a:ln>
                <a:solidFill>
                  <a:srgbClr val="EBF2EC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58532" y="3122022"/>
              <a:ext cx="400110" cy="1254034"/>
            </a:xfrm>
            <a:prstGeom prst="rect">
              <a:avLst/>
            </a:prstGeom>
            <a:solidFill>
              <a:srgbClr val="2DC0AB"/>
            </a:solidFill>
            <a:ln>
              <a:solidFill>
                <a:srgbClr val="EBF2EC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vert270" wrap="square" rtlCol="0" anchor="t" anchorCtr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TO-MANILA BAY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53880" y="4376056"/>
            <a:ext cx="11611846" cy="1254034"/>
            <a:chOff x="258532" y="4502331"/>
            <a:chExt cx="11611846" cy="1254034"/>
          </a:xfrm>
          <a:solidFill>
            <a:schemeClr val="bg1"/>
          </a:solidFill>
        </p:grpSpPr>
        <p:grpSp>
          <p:nvGrpSpPr>
            <p:cNvPr id="24" name="Group 23"/>
            <p:cNvGrpSpPr/>
            <p:nvPr/>
          </p:nvGrpSpPr>
          <p:grpSpPr>
            <a:xfrm>
              <a:off x="322812" y="4502331"/>
              <a:ext cx="11547566" cy="1254034"/>
              <a:chOff x="313508" y="613954"/>
              <a:chExt cx="11547566" cy="1254034"/>
            </a:xfrm>
            <a:grpFill/>
          </p:grpSpPr>
          <p:sp>
            <p:nvSpPr>
              <p:cNvPr id="25" name="Rectangle 24"/>
              <p:cNvSpPr/>
              <p:nvPr/>
            </p:nvSpPr>
            <p:spPr>
              <a:xfrm>
                <a:off x="313508" y="613954"/>
                <a:ext cx="11547566" cy="1254034"/>
              </a:xfrm>
              <a:prstGeom prst="rect">
                <a:avLst/>
              </a:prstGeom>
              <a:grpFill/>
              <a:ln>
                <a:solidFill>
                  <a:srgbClr val="EBF2EC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13509" y="613954"/>
                <a:ext cx="280852" cy="1254034"/>
              </a:xfrm>
              <a:prstGeom prst="rect">
                <a:avLst/>
              </a:prstGeom>
              <a:grpFill/>
              <a:ln>
                <a:solidFill>
                  <a:srgbClr val="EBF2EC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258532" y="4502331"/>
              <a:ext cx="400110" cy="1254034"/>
            </a:xfrm>
            <a:prstGeom prst="rect">
              <a:avLst/>
            </a:prstGeom>
            <a:solidFill>
              <a:srgbClr val="3CC5E5"/>
            </a:solidFill>
            <a:ln>
              <a:solidFill>
                <a:srgbClr val="EBF2EC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vert270" wrap="square" rtlCol="0" anchor="t" anchorCtr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JGC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Flowchart: Predefined Process 36"/>
          <p:cNvSpPr/>
          <p:nvPr/>
        </p:nvSpPr>
        <p:spPr>
          <a:xfrm>
            <a:off x="2293693" y="1022270"/>
            <a:ext cx="1021960" cy="627903"/>
          </a:xfrm>
          <a:prstGeom prst="flowChartPredefinedProcess">
            <a:avLst/>
          </a:prstGeom>
          <a:solidFill>
            <a:srgbClr val="FCC200"/>
          </a:solidFill>
          <a:ln w="31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bg1"/>
                </a:solidFill>
              </a:rPr>
              <a:t>Specifying the destination, details (e.g., TO - SAN PABLO - 23DB - 0900)</a:t>
            </a:r>
            <a:endParaRPr lang="en-US" sz="700" dirty="0">
              <a:solidFill>
                <a:schemeClr val="bg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909485" y="891953"/>
            <a:ext cx="952500" cy="698037"/>
            <a:chOff x="878528" y="774007"/>
            <a:chExt cx="952500" cy="698037"/>
          </a:xfrm>
        </p:grpSpPr>
        <p:grpSp>
          <p:nvGrpSpPr>
            <p:cNvPr id="41" name="Group 40"/>
            <p:cNvGrpSpPr/>
            <p:nvPr/>
          </p:nvGrpSpPr>
          <p:grpSpPr>
            <a:xfrm>
              <a:off x="878528" y="806484"/>
              <a:ext cx="952500" cy="665560"/>
              <a:chOff x="878528" y="806484"/>
              <a:chExt cx="952500" cy="665560"/>
            </a:xfrm>
          </p:grpSpPr>
          <p:sp>
            <p:nvSpPr>
              <p:cNvPr id="39" name="Flowchart: Manual Operation 38"/>
              <p:cNvSpPr/>
              <p:nvPr/>
            </p:nvSpPr>
            <p:spPr>
              <a:xfrm>
                <a:off x="878528" y="969124"/>
                <a:ext cx="952500" cy="502920"/>
              </a:xfrm>
              <a:prstGeom prst="flowChartManualOperation">
                <a:avLst/>
              </a:prstGeom>
              <a:solidFill>
                <a:srgbClr val="FCC2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78528" y="806484"/>
                <a:ext cx="952500" cy="162640"/>
              </a:xfrm>
              <a:prstGeom prst="rect">
                <a:avLst/>
              </a:prstGeom>
              <a:solidFill>
                <a:srgbClr val="FCC2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885465" y="774007"/>
              <a:ext cx="9455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01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85465" y="984151"/>
              <a:ext cx="9455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Fill-In Template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747361" y="891953"/>
            <a:ext cx="952500" cy="698037"/>
            <a:chOff x="878528" y="774007"/>
            <a:chExt cx="952500" cy="698037"/>
          </a:xfrm>
        </p:grpSpPr>
        <p:grpSp>
          <p:nvGrpSpPr>
            <p:cNvPr id="53" name="Group 52"/>
            <p:cNvGrpSpPr/>
            <p:nvPr/>
          </p:nvGrpSpPr>
          <p:grpSpPr>
            <a:xfrm>
              <a:off x="878528" y="806484"/>
              <a:ext cx="952500" cy="665560"/>
              <a:chOff x="878528" y="806484"/>
              <a:chExt cx="952500" cy="665560"/>
            </a:xfrm>
          </p:grpSpPr>
          <p:sp>
            <p:nvSpPr>
              <p:cNvPr id="56" name="Flowchart: Manual Operation 55"/>
              <p:cNvSpPr/>
              <p:nvPr/>
            </p:nvSpPr>
            <p:spPr>
              <a:xfrm>
                <a:off x="878528" y="969124"/>
                <a:ext cx="952500" cy="502920"/>
              </a:xfrm>
              <a:prstGeom prst="flowChartManualOperation">
                <a:avLst/>
              </a:prstGeom>
              <a:solidFill>
                <a:srgbClr val="FCC2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878528" y="806484"/>
                <a:ext cx="952500" cy="162640"/>
              </a:xfrm>
              <a:prstGeom prst="rect">
                <a:avLst/>
              </a:prstGeom>
              <a:solidFill>
                <a:srgbClr val="FCC2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885465" y="774007"/>
              <a:ext cx="9455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02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81996" y="970890"/>
              <a:ext cx="945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Email Template</a:t>
              </a:r>
            </a:p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(SRP Price)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8" name="Straight Arrow Connector 67"/>
          <p:cNvCxnSpPr>
            <a:stCxn id="39" idx="3"/>
            <a:endCxn id="37" idx="1"/>
          </p:cNvCxnSpPr>
          <p:nvPr/>
        </p:nvCxnSpPr>
        <p:spPr>
          <a:xfrm flipV="1">
            <a:off x="1766735" y="1336222"/>
            <a:ext cx="526958" cy="2308"/>
          </a:xfrm>
          <a:prstGeom prst="straightConnector1">
            <a:avLst/>
          </a:prstGeom>
          <a:ln w="9525">
            <a:solidFill>
              <a:srgbClr val="7E7D7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7" idx="3"/>
          </p:cNvCxnSpPr>
          <p:nvPr/>
        </p:nvCxnSpPr>
        <p:spPr>
          <a:xfrm flipV="1">
            <a:off x="3315653" y="1332930"/>
            <a:ext cx="537397" cy="3292"/>
          </a:xfrm>
          <a:prstGeom prst="straightConnector1">
            <a:avLst/>
          </a:prstGeom>
          <a:ln w="9525">
            <a:solidFill>
              <a:srgbClr val="7E7D7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Flowchart: Predefined Process 71"/>
          <p:cNvSpPr/>
          <p:nvPr/>
        </p:nvSpPr>
        <p:spPr>
          <a:xfrm>
            <a:off x="3721971" y="2269959"/>
            <a:ext cx="1021960" cy="627903"/>
          </a:xfrm>
          <a:prstGeom prst="flowChartPredefinedProcess">
            <a:avLst/>
          </a:prstGeom>
          <a:solidFill>
            <a:srgbClr val="FC3F5C"/>
          </a:solidFill>
          <a:ln w="31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Received Template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73" name="Straight Arrow Connector 72"/>
          <p:cNvCxnSpPr>
            <a:stCxn id="56" idx="2"/>
            <a:endCxn id="72" idx="0"/>
          </p:cNvCxnSpPr>
          <p:nvPr/>
        </p:nvCxnSpPr>
        <p:spPr>
          <a:xfrm>
            <a:off x="4223611" y="1589990"/>
            <a:ext cx="9340" cy="679969"/>
          </a:xfrm>
          <a:prstGeom prst="straightConnector1">
            <a:avLst/>
          </a:prstGeom>
          <a:ln w="9525">
            <a:solidFill>
              <a:srgbClr val="7E7D7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6315376" y="2141391"/>
            <a:ext cx="952501" cy="708025"/>
            <a:chOff x="878528" y="774007"/>
            <a:chExt cx="952501" cy="708025"/>
          </a:xfrm>
        </p:grpSpPr>
        <p:grpSp>
          <p:nvGrpSpPr>
            <p:cNvPr id="78" name="Group 77"/>
            <p:cNvGrpSpPr/>
            <p:nvPr/>
          </p:nvGrpSpPr>
          <p:grpSpPr>
            <a:xfrm>
              <a:off x="878528" y="806484"/>
              <a:ext cx="952500" cy="665560"/>
              <a:chOff x="878528" y="806484"/>
              <a:chExt cx="952500" cy="665560"/>
            </a:xfrm>
          </p:grpSpPr>
          <p:sp>
            <p:nvSpPr>
              <p:cNvPr id="81" name="Flowchart: Manual Operation 80"/>
              <p:cNvSpPr/>
              <p:nvPr/>
            </p:nvSpPr>
            <p:spPr>
              <a:xfrm>
                <a:off x="878528" y="969124"/>
                <a:ext cx="952500" cy="502920"/>
              </a:xfrm>
              <a:prstGeom prst="flowChartManualOperation">
                <a:avLst/>
              </a:prstGeom>
              <a:solidFill>
                <a:srgbClr val="FC3F5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878528" y="806484"/>
                <a:ext cx="952500" cy="162640"/>
              </a:xfrm>
              <a:prstGeom prst="rect">
                <a:avLst/>
              </a:prstGeom>
              <a:solidFill>
                <a:srgbClr val="FC3F5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885466" y="774007"/>
              <a:ext cx="9455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02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80706" y="958812"/>
              <a:ext cx="9455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chemeClr val="bg1"/>
                  </a:solidFill>
                </a:rPr>
                <a:t>Send Back ITR</a:t>
              </a:r>
            </a:p>
            <a:p>
              <a:pPr algn="ctr"/>
              <a:r>
                <a:rPr lang="en-US" sz="700" dirty="0" smtClean="0">
                  <a:solidFill>
                    <a:schemeClr val="bg1"/>
                  </a:solidFill>
                </a:rPr>
                <a:t>Template</a:t>
              </a:r>
            </a:p>
            <a:p>
              <a:pPr algn="ctr"/>
              <a:r>
                <a:rPr lang="en-US" sz="700" dirty="0" smtClean="0">
                  <a:solidFill>
                    <a:schemeClr val="bg1"/>
                  </a:solidFill>
                </a:rPr>
                <a:t>(Item Code</a:t>
              </a:r>
            </a:p>
            <a:p>
              <a:pPr algn="ctr"/>
              <a:r>
                <a:rPr lang="en-US" sz="700" dirty="0" smtClean="0">
                  <a:solidFill>
                    <a:schemeClr val="bg1"/>
                  </a:solidFill>
                </a:rPr>
                <a:t> &amp; DR Price)</a:t>
              </a:r>
              <a:endParaRPr lang="en-US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94" name="Flowchart: Predefined Process 93"/>
          <p:cNvSpPr/>
          <p:nvPr/>
        </p:nvSpPr>
        <p:spPr>
          <a:xfrm>
            <a:off x="6279551" y="1022270"/>
            <a:ext cx="1021960" cy="627903"/>
          </a:xfrm>
          <a:prstGeom prst="flowChartPredefinedProcess">
            <a:avLst/>
          </a:prstGeom>
          <a:solidFill>
            <a:srgbClr val="FCC200"/>
          </a:solidFill>
          <a:ln w="31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bg1"/>
                </a:solidFill>
              </a:rPr>
              <a:t>Received Template</a:t>
            </a:r>
            <a:endParaRPr lang="en-US" sz="700" dirty="0">
              <a:solidFill>
                <a:schemeClr val="bg1"/>
              </a:solidFill>
            </a:endParaRPr>
          </a:p>
        </p:txBody>
      </p:sp>
      <p:cxnSp>
        <p:nvCxnSpPr>
          <p:cNvPr id="104" name="Straight Arrow Connector 103"/>
          <p:cNvCxnSpPr>
            <a:stCxn id="82" idx="0"/>
            <a:endCxn id="94" idx="2"/>
          </p:cNvCxnSpPr>
          <p:nvPr/>
        </p:nvCxnSpPr>
        <p:spPr>
          <a:xfrm flipH="1" flipV="1">
            <a:off x="6790531" y="1650173"/>
            <a:ext cx="1095" cy="523695"/>
          </a:xfrm>
          <a:prstGeom prst="straightConnector1">
            <a:avLst/>
          </a:prstGeom>
          <a:ln w="9525">
            <a:solidFill>
              <a:srgbClr val="7E7D7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7838908" y="887271"/>
            <a:ext cx="952500" cy="700107"/>
            <a:chOff x="6847655" y="906854"/>
            <a:chExt cx="952500" cy="700107"/>
          </a:xfrm>
        </p:grpSpPr>
        <p:grpSp>
          <p:nvGrpSpPr>
            <p:cNvPr id="117" name="Group 116"/>
            <p:cNvGrpSpPr/>
            <p:nvPr/>
          </p:nvGrpSpPr>
          <p:grpSpPr>
            <a:xfrm>
              <a:off x="6847655" y="906854"/>
              <a:ext cx="952500" cy="230832"/>
              <a:chOff x="878528" y="774007"/>
              <a:chExt cx="952500" cy="230832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878528" y="806484"/>
                <a:ext cx="952500" cy="162640"/>
              </a:xfrm>
              <a:prstGeom prst="rect">
                <a:avLst/>
              </a:prstGeom>
              <a:solidFill>
                <a:srgbClr val="FCC2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885465" y="774007"/>
                <a:ext cx="94556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/>
                    </a:solidFill>
                  </a:rPr>
                  <a:t>02</a:t>
                </a:r>
                <a:endParaRPr lang="en-US" sz="9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3" name="Rectangle 122"/>
            <p:cNvSpPr/>
            <p:nvPr/>
          </p:nvSpPr>
          <p:spPr>
            <a:xfrm>
              <a:off x="6849389" y="1104041"/>
              <a:ext cx="949032" cy="50292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2130" y="964822"/>
              <a:ext cx="347414" cy="92644"/>
            </a:xfrm>
            <a:prstGeom prst="rect">
              <a:avLst/>
            </a:prstGeom>
          </p:spPr>
        </p:pic>
        <p:sp>
          <p:nvSpPr>
            <p:cNvPr id="126" name="TextBox 125"/>
            <p:cNvSpPr txBox="1"/>
            <p:nvPr/>
          </p:nvSpPr>
          <p:spPr>
            <a:xfrm>
              <a:off x="6847655" y="1202368"/>
              <a:ext cx="9455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Create ITR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8" name="Straight Arrow Connector 127"/>
          <p:cNvCxnSpPr>
            <a:stCxn id="72" idx="3"/>
            <a:endCxn id="132" idx="1"/>
          </p:cNvCxnSpPr>
          <p:nvPr/>
        </p:nvCxnSpPr>
        <p:spPr>
          <a:xfrm>
            <a:off x="4743931" y="2583911"/>
            <a:ext cx="527638" cy="2295"/>
          </a:xfrm>
          <a:prstGeom prst="straightConnector1">
            <a:avLst/>
          </a:prstGeom>
          <a:ln w="9525">
            <a:solidFill>
              <a:srgbClr val="7E7D7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2" name="Group 151"/>
          <p:cNvGrpSpPr/>
          <p:nvPr/>
        </p:nvGrpSpPr>
        <p:grpSpPr>
          <a:xfrm>
            <a:off x="5271566" y="2269500"/>
            <a:ext cx="633415" cy="633412"/>
            <a:chOff x="5271566" y="2269500"/>
            <a:chExt cx="633415" cy="633412"/>
          </a:xfrm>
        </p:grpSpPr>
        <p:sp>
          <p:nvSpPr>
            <p:cNvPr id="132" name="Flowchart: Sequential Access Storage 131"/>
            <p:cNvSpPr/>
            <p:nvPr/>
          </p:nvSpPr>
          <p:spPr>
            <a:xfrm>
              <a:off x="5271569" y="2269500"/>
              <a:ext cx="633412" cy="633412"/>
            </a:xfrm>
            <a:prstGeom prst="flowChartMagneticTape">
              <a:avLst/>
            </a:prstGeom>
            <a:solidFill>
              <a:srgbClr val="FC3F5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271566" y="2411010"/>
              <a:ext cx="63341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chemeClr val="bg1"/>
                  </a:solidFill>
                </a:rPr>
                <a:t>Inventory Check Process</a:t>
              </a:r>
              <a:endParaRPr lang="en-US" sz="7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5" name="Straight Arrow Connector 134"/>
          <p:cNvCxnSpPr>
            <a:stCxn id="132" idx="3"/>
            <a:endCxn id="81" idx="1"/>
          </p:cNvCxnSpPr>
          <p:nvPr/>
        </p:nvCxnSpPr>
        <p:spPr>
          <a:xfrm>
            <a:off x="5904981" y="2586206"/>
            <a:ext cx="505645" cy="1762"/>
          </a:xfrm>
          <a:prstGeom prst="straightConnector1">
            <a:avLst/>
          </a:prstGeom>
          <a:ln w="9525">
            <a:solidFill>
              <a:srgbClr val="7E7D7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94" idx="3"/>
            <a:endCxn id="123" idx="1"/>
          </p:cNvCxnSpPr>
          <p:nvPr/>
        </p:nvCxnSpPr>
        <p:spPr>
          <a:xfrm flipV="1">
            <a:off x="7301511" y="1335918"/>
            <a:ext cx="539131" cy="304"/>
          </a:xfrm>
          <a:prstGeom prst="straightConnector1">
            <a:avLst/>
          </a:prstGeom>
          <a:ln w="9525">
            <a:solidFill>
              <a:srgbClr val="7E7D7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Flowchart: Predefined Process 153"/>
          <p:cNvSpPr/>
          <p:nvPr/>
        </p:nvSpPr>
        <p:spPr>
          <a:xfrm>
            <a:off x="9306607" y="1022270"/>
            <a:ext cx="1021960" cy="627903"/>
          </a:xfrm>
          <a:prstGeom prst="flowChartPredefinedProcess">
            <a:avLst/>
          </a:prstGeom>
          <a:solidFill>
            <a:srgbClr val="FCC200"/>
          </a:solidFill>
          <a:ln w="31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bg1"/>
                </a:solidFill>
              </a:rPr>
              <a:t>Indicate</a:t>
            </a:r>
          </a:p>
          <a:p>
            <a:pPr algn="ctr"/>
            <a:r>
              <a:rPr lang="en-US" sz="700" dirty="0" smtClean="0">
                <a:solidFill>
                  <a:schemeClr val="bg1"/>
                </a:solidFill>
              </a:rPr>
              <a:t>FR: GR010 (MAIN WHSE) </a:t>
            </a:r>
          </a:p>
          <a:p>
            <a:pPr algn="ctr"/>
            <a:r>
              <a:rPr lang="en-US" sz="700" dirty="0" smtClean="0">
                <a:solidFill>
                  <a:schemeClr val="bg1"/>
                </a:solidFill>
              </a:rPr>
              <a:t>TO: BPCODE + IT (TRANSIT)</a:t>
            </a:r>
            <a:endParaRPr lang="en-US" sz="700" dirty="0">
              <a:solidFill>
                <a:schemeClr val="bg1"/>
              </a:solidFill>
            </a:endParaRPr>
          </a:p>
        </p:txBody>
      </p:sp>
      <p:cxnSp>
        <p:nvCxnSpPr>
          <p:cNvPr id="155" name="Straight Arrow Connector 154"/>
          <p:cNvCxnSpPr>
            <a:stCxn id="123" idx="3"/>
            <a:endCxn id="154" idx="1"/>
          </p:cNvCxnSpPr>
          <p:nvPr/>
        </p:nvCxnSpPr>
        <p:spPr>
          <a:xfrm>
            <a:off x="8789674" y="1335918"/>
            <a:ext cx="516933" cy="304"/>
          </a:xfrm>
          <a:prstGeom prst="straightConnector1">
            <a:avLst/>
          </a:prstGeom>
          <a:ln w="9525">
            <a:solidFill>
              <a:srgbClr val="7E7D7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9344312" y="2139696"/>
            <a:ext cx="952500" cy="700107"/>
            <a:chOff x="6847655" y="906854"/>
            <a:chExt cx="952500" cy="700107"/>
          </a:xfrm>
        </p:grpSpPr>
        <p:grpSp>
          <p:nvGrpSpPr>
            <p:cNvPr id="159" name="Group 158"/>
            <p:cNvGrpSpPr/>
            <p:nvPr/>
          </p:nvGrpSpPr>
          <p:grpSpPr>
            <a:xfrm>
              <a:off x="6847655" y="906854"/>
              <a:ext cx="952500" cy="230832"/>
              <a:chOff x="878528" y="774007"/>
              <a:chExt cx="952500" cy="230832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878528" y="806484"/>
                <a:ext cx="952500" cy="162640"/>
              </a:xfrm>
              <a:prstGeom prst="rect">
                <a:avLst/>
              </a:prstGeom>
              <a:solidFill>
                <a:srgbClr val="FC3F5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885463" y="774007"/>
                <a:ext cx="94556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/>
                    </a:solidFill>
                  </a:rPr>
                  <a:t>02</a:t>
                </a:r>
                <a:endParaRPr lang="en-US" sz="9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60" name="Rectangle 159"/>
            <p:cNvSpPr/>
            <p:nvPr/>
          </p:nvSpPr>
          <p:spPr>
            <a:xfrm>
              <a:off x="6849389" y="1104041"/>
              <a:ext cx="949032" cy="502920"/>
            </a:xfrm>
            <a:prstGeom prst="rect">
              <a:avLst/>
            </a:prstGeom>
            <a:solidFill>
              <a:srgbClr val="FC3F5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2130" y="964822"/>
              <a:ext cx="347414" cy="92644"/>
            </a:xfrm>
            <a:prstGeom prst="rect">
              <a:avLst/>
            </a:prstGeom>
          </p:spPr>
        </p:pic>
        <p:sp>
          <p:nvSpPr>
            <p:cNvPr id="162" name="TextBox 161"/>
            <p:cNvSpPr txBox="1"/>
            <p:nvPr/>
          </p:nvSpPr>
          <p:spPr>
            <a:xfrm>
              <a:off x="6852858" y="1160349"/>
              <a:ext cx="9455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Create ITR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5" name="Straight Arrow Connector 164"/>
          <p:cNvCxnSpPr>
            <a:stCxn id="154" idx="2"/>
            <a:endCxn id="163" idx="0"/>
          </p:cNvCxnSpPr>
          <p:nvPr/>
        </p:nvCxnSpPr>
        <p:spPr>
          <a:xfrm>
            <a:off x="9817587" y="1650173"/>
            <a:ext cx="2975" cy="522000"/>
          </a:xfrm>
          <a:prstGeom prst="straightConnector1">
            <a:avLst/>
          </a:prstGeom>
          <a:ln w="9525">
            <a:solidFill>
              <a:srgbClr val="7E7D7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Flowchart: Connector 170"/>
          <p:cNvSpPr/>
          <p:nvPr/>
        </p:nvSpPr>
        <p:spPr>
          <a:xfrm>
            <a:off x="10788888" y="2315388"/>
            <a:ext cx="549120" cy="549120"/>
          </a:xfrm>
          <a:prstGeom prst="flowChartConnector">
            <a:avLst/>
          </a:prstGeom>
          <a:solidFill>
            <a:srgbClr val="FC3F5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72" name="Straight Arrow Connector 171"/>
          <p:cNvCxnSpPr>
            <a:stCxn id="160" idx="3"/>
            <a:endCxn id="171" idx="2"/>
          </p:cNvCxnSpPr>
          <p:nvPr/>
        </p:nvCxnSpPr>
        <p:spPr>
          <a:xfrm>
            <a:off x="10295078" y="2588343"/>
            <a:ext cx="493810" cy="1605"/>
          </a:xfrm>
          <a:prstGeom prst="straightConnector1">
            <a:avLst/>
          </a:prstGeom>
          <a:ln w="9525">
            <a:solidFill>
              <a:srgbClr val="7E7D7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18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72" grpId="0" animBg="1"/>
      <p:bldP spid="94" grpId="0" animBg="1"/>
      <p:bldP spid="1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53880" y="613954"/>
            <a:ext cx="11611846" cy="1254034"/>
            <a:chOff x="249228" y="613954"/>
            <a:chExt cx="11611846" cy="1254034"/>
          </a:xfrm>
          <a:solidFill>
            <a:srgbClr val="F2F2F2"/>
          </a:solidFill>
        </p:grpSpPr>
        <p:grpSp>
          <p:nvGrpSpPr>
            <p:cNvPr id="11" name="Group 10"/>
            <p:cNvGrpSpPr/>
            <p:nvPr/>
          </p:nvGrpSpPr>
          <p:grpSpPr>
            <a:xfrm>
              <a:off x="313508" y="613954"/>
              <a:ext cx="11547566" cy="1254034"/>
              <a:chOff x="313508" y="613954"/>
              <a:chExt cx="11547566" cy="1254034"/>
            </a:xfrm>
            <a:grpFill/>
          </p:grpSpPr>
          <p:sp>
            <p:nvSpPr>
              <p:cNvPr id="4" name="Rectangle 3"/>
              <p:cNvSpPr/>
              <p:nvPr/>
            </p:nvSpPr>
            <p:spPr>
              <a:xfrm>
                <a:off x="313508" y="613954"/>
                <a:ext cx="11547566" cy="1254034"/>
              </a:xfrm>
              <a:prstGeom prst="rect">
                <a:avLst/>
              </a:prstGeom>
              <a:grpFill/>
              <a:ln>
                <a:solidFill>
                  <a:srgbClr val="EBF2EC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13509" y="613954"/>
                <a:ext cx="280852" cy="1254034"/>
              </a:xfrm>
              <a:prstGeom prst="rect">
                <a:avLst/>
              </a:prstGeom>
              <a:grpFill/>
              <a:ln>
                <a:solidFill>
                  <a:srgbClr val="EBF2EC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49228" y="613954"/>
              <a:ext cx="400110" cy="1254034"/>
            </a:xfrm>
            <a:prstGeom prst="rect">
              <a:avLst/>
            </a:prstGeom>
            <a:solidFill>
              <a:srgbClr val="FCC200"/>
            </a:solidFill>
            <a:ln>
              <a:solidFill>
                <a:srgbClr val="EBF2EC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vert270" wrap="square" rtlCol="0" anchor="t" anchorCtr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REQUESTOR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50387" y="1881590"/>
            <a:ext cx="11615339" cy="1254034"/>
            <a:chOff x="249228" y="1867988"/>
            <a:chExt cx="11906868" cy="1254034"/>
          </a:xfrm>
          <a:solidFill>
            <a:srgbClr val="FBFBFB"/>
          </a:solidFill>
        </p:grpSpPr>
        <p:grpSp>
          <p:nvGrpSpPr>
            <p:cNvPr id="16" name="Group 15"/>
            <p:cNvGrpSpPr/>
            <p:nvPr/>
          </p:nvGrpSpPr>
          <p:grpSpPr>
            <a:xfrm>
              <a:off x="313509" y="1867988"/>
              <a:ext cx="11842587" cy="1254034"/>
              <a:chOff x="313509" y="613954"/>
              <a:chExt cx="11842587" cy="1254034"/>
            </a:xfrm>
            <a:grpFill/>
          </p:grpSpPr>
          <p:sp>
            <p:nvSpPr>
              <p:cNvPr id="17" name="Rectangle 16"/>
              <p:cNvSpPr/>
              <p:nvPr/>
            </p:nvSpPr>
            <p:spPr>
              <a:xfrm>
                <a:off x="608530" y="613954"/>
                <a:ext cx="11547566" cy="1254034"/>
              </a:xfrm>
              <a:prstGeom prst="rect">
                <a:avLst/>
              </a:prstGeom>
              <a:grpFill/>
              <a:ln>
                <a:solidFill>
                  <a:srgbClr val="EBF2EC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13509" y="613954"/>
                <a:ext cx="280852" cy="1254034"/>
              </a:xfrm>
              <a:prstGeom prst="rect">
                <a:avLst/>
              </a:prstGeom>
              <a:grpFill/>
              <a:ln>
                <a:solidFill>
                  <a:srgbClr val="EBF2EC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49228" y="1867988"/>
              <a:ext cx="400110" cy="1254034"/>
            </a:xfrm>
            <a:prstGeom prst="rect">
              <a:avLst/>
            </a:prstGeom>
            <a:solidFill>
              <a:srgbClr val="FC3F5C"/>
            </a:solidFill>
            <a:ln>
              <a:solidFill>
                <a:srgbClr val="EBF2EC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vert270" wrap="square" rtlCol="0" anchor="t" anchorCtr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JAI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53880" y="3122022"/>
            <a:ext cx="11611846" cy="1254034"/>
            <a:chOff x="258532" y="3122022"/>
            <a:chExt cx="11611846" cy="1254034"/>
          </a:xfrm>
          <a:solidFill>
            <a:srgbClr val="F2F2F2"/>
          </a:solidFill>
        </p:grpSpPr>
        <p:grpSp>
          <p:nvGrpSpPr>
            <p:cNvPr id="20" name="Group 19"/>
            <p:cNvGrpSpPr/>
            <p:nvPr/>
          </p:nvGrpSpPr>
          <p:grpSpPr>
            <a:xfrm>
              <a:off x="322812" y="3122022"/>
              <a:ext cx="11547566" cy="1254034"/>
              <a:chOff x="313508" y="613954"/>
              <a:chExt cx="11547566" cy="1254034"/>
            </a:xfrm>
            <a:grpFill/>
          </p:grpSpPr>
          <p:sp>
            <p:nvSpPr>
              <p:cNvPr id="21" name="Rectangle 20"/>
              <p:cNvSpPr/>
              <p:nvPr/>
            </p:nvSpPr>
            <p:spPr>
              <a:xfrm>
                <a:off x="313508" y="613954"/>
                <a:ext cx="11547566" cy="1254034"/>
              </a:xfrm>
              <a:prstGeom prst="rect">
                <a:avLst/>
              </a:prstGeom>
              <a:grpFill/>
              <a:ln>
                <a:solidFill>
                  <a:srgbClr val="EBF2EC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13509" y="613954"/>
                <a:ext cx="280852" cy="1254034"/>
              </a:xfrm>
              <a:prstGeom prst="rect">
                <a:avLst/>
              </a:prstGeom>
              <a:grpFill/>
              <a:ln>
                <a:solidFill>
                  <a:srgbClr val="EBF2EC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58532" y="3122022"/>
              <a:ext cx="400110" cy="1254034"/>
            </a:xfrm>
            <a:prstGeom prst="rect">
              <a:avLst/>
            </a:prstGeom>
            <a:solidFill>
              <a:srgbClr val="2DC0AB"/>
            </a:solidFill>
            <a:ln>
              <a:solidFill>
                <a:srgbClr val="EBF2EC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vert270" wrap="square" rtlCol="0" anchor="t" anchorCtr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TO-MANILA BAY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53880" y="4376056"/>
            <a:ext cx="11611846" cy="1254034"/>
            <a:chOff x="258532" y="4502331"/>
            <a:chExt cx="11611846" cy="1254034"/>
          </a:xfrm>
          <a:solidFill>
            <a:schemeClr val="bg1"/>
          </a:solidFill>
        </p:grpSpPr>
        <p:grpSp>
          <p:nvGrpSpPr>
            <p:cNvPr id="24" name="Group 23"/>
            <p:cNvGrpSpPr/>
            <p:nvPr/>
          </p:nvGrpSpPr>
          <p:grpSpPr>
            <a:xfrm>
              <a:off x="322812" y="4502331"/>
              <a:ext cx="11547566" cy="1254034"/>
              <a:chOff x="313508" y="613954"/>
              <a:chExt cx="11547566" cy="1254034"/>
            </a:xfrm>
            <a:grpFill/>
          </p:grpSpPr>
          <p:sp>
            <p:nvSpPr>
              <p:cNvPr id="25" name="Rectangle 24"/>
              <p:cNvSpPr/>
              <p:nvPr/>
            </p:nvSpPr>
            <p:spPr>
              <a:xfrm>
                <a:off x="313508" y="613954"/>
                <a:ext cx="11547566" cy="1254034"/>
              </a:xfrm>
              <a:prstGeom prst="rect">
                <a:avLst/>
              </a:prstGeom>
              <a:grpFill/>
              <a:ln>
                <a:solidFill>
                  <a:srgbClr val="EBF2EC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13509" y="613954"/>
                <a:ext cx="280852" cy="1254034"/>
              </a:xfrm>
              <a:prstGeom prst="rect">
                <a:avLst/>
              </a:prstGeom>
              <a:grpFill/>
              <a:ln>
                <a:solidFill>
                  <a:srgbClr val="EBF2EC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258532" y="4502331"/>
              <a:ext cx="400110" cy="1254034"/>
            </a:xfrm>
            <a:prstGeom prst="rect">
              <a:avLst/>
            </a:prstGeom>
            <a:solidFill>
              <a:srgbClr val="3CC5E5"/>
            </a:solidFill>
            <a:ln>
              <a:solidFill>
                <a:srgbClr val="EBF2EC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vert270" wrap="square" rtlCol="0" anchor="t" anchorCtr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JGC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224158" y="896652"/>
            <a:ext cx="952500" cy="704714"/>
            <a:chOff x="878528" y="774007"/>
            <a:chExt cx="952500" cy="704714"/>
          </a:xfrm>
        </p:grpSpPr>
        <p:grpSp>
          <p:nvGrpSpPr>
            <p:cNvPr id="53" name="Group 52"/>
            <p:cNvGrpSpPr/>
            <p:nvPr/>
          </p:nvGrpSpPr>
          <p:grpSpPr>
            <a:xfrm>
              <a:off x="878528" y="806484"/>
              <a:ext cx="952500" cy="665560"/>
              <a:chOff x="878528" y="806484"/>
              <a:chExt cx="952500" cy="665560"/>
            </a:xfrm>
          </p:grpSpPr>
          <p:sp>
            <p:nvSpPr>
              <p:cNvPr id="56" name="Flowchart: Manual Operation 55"/>
              <p:cNvSpPr/>
              <p:nvPr/>
            </p:nvSpPr>
            <p:spPr>
              <a:xfrm>
                <a:off x="878528" y="969124"/>
                <a:ext cx="952500" cy="502920"/>
              </a:xfrm>
              <a:prstGeom prst="flowChartManualOperation">
                <a:avLst/>
              </a:prstGeom>
              <a:solidFill>
                <a:srgbClr val="FCC2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878528" y="806484"/>
                <a:ext cx="952500" cy="162640"/>
              </a:xfrm>
              <a:prstGeom prst="rect">
                <a:avLst/>
              </a:prstGeom>
              <a:solidFill>
                <a:srgbClr val="FCC2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885465" y="774007"/>
              <a:ext cx="9455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02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81996" y="970890"/>
              <a:ext cx="94556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Check the</a:t>
              </a:r>
            </a:p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delivered</a:t>
              </a:r>
            </a:p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item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837963" y="2125431"/>
            <a:ext cx="952501" cy="708025"/>
            <a:chOff x="878528" y="774007"/>
            <a:chExt cx="952501" cy="708025"/>
          </a:xfrm>
        </p:grpSpPr>
        <p:grpSp>
          <p:nvGrpSpPr>
            <p:cNvPr id="78" name="Group 77"/>
            <p:cNvGrpSpPr/>
            <p:nvPr/>
          </p:nvGrpSpPr>
          <p:grpSpPr>
            <a:xfrm>
              <a:off x="878528" y="806484"/>
              <a:ext cx="952500" cy="665560"/>
              <a:chOff x="878528" y="806484"/>
              <a:chExt cx="952500" cy="665560"/>
            </a:xfrm>
          </p:grpSpPr>
          <p:sp>
            <p:nvSpPr>
              <p:cNvPr id="81" name="Flowchart: Manual Operation 80"/>
              <p:cNvSpPr/>
              <p:nvPr/>
            </p:nvSpPr>
            <p:spPr>
              <a:xfrm>
                <a:off x="878528" y="969124"/>
                <a:ext cx="952500" cy="502920"/>
              </a:xfrm>
              <a:prstGeom prst="flowChartManualOperation">
                <a:avLst/>
              </a:prstGeom>
              <a:solidFill>
                <a:srgbClr val="FC3F5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878528" y="806484"/>
                <a:ext cx="952500" cy="162640"/>
              </a:xfrm>
              <a:prstGeom prst="rect">
                <a:avLst/>
              </a:prstGeom>
              <a:solidFill>
                <a:srgbClr val="FC3F5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885466" y="774007"/>
              <a:ext cx="9455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02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80706" y="958812"/>
              <a:ext cx="9455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chemeClr val="bg1"/>
                  </a:solidFill>
                </a:rPr>
                <a:t>Send Back ITR</a:t>
              </a:r>
            </a:p>
            <a:p>
              <a:pPr algn="ctr"/>
              <a:r>
                <a:rPr lang="en-US" sz="700" dirty="0" smtClean="0">
                  <a:solidFill>
                    <a:schemeClr val="bg1"/>
                  </a:solidFill>
                </a:rPr>
                <a:t>Template</a:t>
              </a:r>
            </a:p>
            <a:p>
              <a:pPr algn="ctr"/>
              <a:r>
                <a:rPr lang="en-US" sz="700" dirty="0" smtClean="0">
                  <a:solidFill>
                    <a:schemeClr val="bg1"/>
                  </a:solidFill>
                </a:rPr>
                <a:t>(Item Code</a:t>
              </a:r>
            </a:p>
            <a:p>
              <a:pPr algn="ctr"/>
              <a:r>
                <a:rPr lang="en-US" sz="700" dirty="0" smtClean="0">
                  <a:solidFill>
                    <a:schemeClr val="bg1"/>
                  </a:solidFill>
                </a:rPr>
                <a:t> &amp; DR Price)</a:t>
              </a:r>
              <a:endParaRPr lang="en-US" sz="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838908" y="887271"/>
            <a:ext cx="952500" cy="700107"/>
            <a:chOff x="6847655" y="906854"/>
            <a:chExt cx="952500" cy="700107"/>
          </a:xfrm>
        </p:grpSpPr>
        <p:grpSp>
          <p:nvGrpSpPr>
            <p:cNvPr id="117" name="Group 116"/>
            <p:cNvGrpSpPr/>
            <p:nvPr/>
          </p:nvGrpSpPr>
          <p:grpSpPr>
            <a:xfrm>
              <a:off x="6847655" y="906854"/>
              <a:ext cx="952500" cy="230832"/>
              <a:chOff x="878528" y="774007"/>
              <a:chExt cx="952500" cy="230832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878528" y="806484"/>
                <a:ext cx="952500" cy="162640"/>
              </a:xfrm>
              <a:prstGeom prst="rect">
                <a:avLst/>
              </a:prstGeom>
              <a:solidFill>
                <a:srgbClr val="FCC2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885465" y="774007"/>
                <a:ext cx="94556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/>
                    </a:solidFill>
                  </a:rPr>
                  <a:t>02</a:t>
                </a:r>
                <a:endParaRPr lang="en-US" sz="9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3" name="Rectangle 122"/>
            <p:cNvSpPr/>
            <p:nvPr/>
          </p:nvSpPr>
          <p:spPr>
            <a:xfrm>
              <a:off x="6849389" y="1104041"/>
              <a:ext cx="949032" cy="50292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2130" y="964822"/>
              <a:ext cx="347414" cy="92644"/>
            </a:xfrm>
            <a:prstGeom prst="rect">
              <a:avLst/>
            </a:prstGeom>
          </p:spPr>
        </p:pic>
        <p:sp>
          <p:nvSpPr>
            <p:cNvPr id="126" name="TextBox 125"/>
            <p:cNvSpPr txBox="1"/>
            <p:nvPr/>
          </p:nvSpPr>
          <p:spPr>
            <a:xfrm>
              <a:off x="6847655" y="1202368"/>
              <a:ext cx="9455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Create ITR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4" name="Flowchart: Predefined Process 153"/>
          <p:cNvSpPr/>
          <p:nvPr/>
        </p:nvSpPr>
        <p:spPr>
          <a:xfrm>
            <a:off x="9306607" y="1022270"/>
            <a:ext cx="1021960" cy="627903"/>
          </a:xfrm>
          <a:prstGeom prst="flowChartPredefinedProcess">
            <a:avLst/>
          </a:prstGeom>
          <a:solidFill>
            <a:srgbClr val="FCC200"/>
          </a:solidFill>
          <a:ln w="31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bg1"/>
                </a:solidFill>
              </a:rPr>
              <a:t>Indicate</a:t>
            </a:r>
          </a:p>
          <a:p>
            <a:pPr algn="ctr"/>
            <a:r>
              <a:rPr lang="en-US" sz="700" dirty="0" smtClean="0">
                <a:solidFill>
                  <a:schemeClr val="bg1"/>
                </a:solidFill>
              </a:rPr>
              <a:t>FR: GR010 (MAIN WHSE) </a:t>
            </a:r>
          </a:p>
          <a:p>
            <a:pPr algn="ctr"/>
            <a:r>
              <a:rPr lang="en-US" sz="700" dirty="0" smtClean="0">
                <a:solidFill>
                  <a:schemeClr val="bg1"/>
                </a:solidFill>
              </a:rPr>
              <a:t>TO: BPCODE + IT (TRANSIT)</a:t>
            </a:r>
            <a:endParaRPr lang="en-US" sz="700" dirty="0">
              <a:solidFill>
                <a:schemeClr val="bg1"/>
              </a:solidFill>
            </a:endParaRPr>
          </a:p>
        </p:txBody>
      </p:sp>
      <p:cxnSp>
        <p:nvCxnSpPr>
          <p:cNvPr id="155" name="Straight Arrow Connector 154"/>
          <p:cNvCxnSpPr>
            <a:stCxn id="123" idx="3"/>
            <a:endCxn id="154" idx="1"/>
          </p:cNvCxnSpPr>
          <p:nvPr/>
        </p:nvCxnSpPr>
        <p:spPr>
          <a:xfrm>
            <a:off x="8789674" y="1335918"/>
            <a:ext cx="516933" cy="304"/>
          </a:xfrm>
          <a:prstGeom prst="straightConnector1">
            <a:avLst/>
          </a:prstGeom>
          <a:ln w="9525">
            <a:solidFill>
              <a:srgbClr val="7E7D7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9344312" y="2139696"/>
            <a:ext cx="952500" cy="700107"/>
            <a:chOff x="6847655" y="906854"/>
            <a:chExt cx="952500" cy="700107"/>
          </a:xfrm>
        </p:grpSpPr>
        <p:grpSp>
          <p:nvGrpSpPr>
            <p:cNvPr id="159" name="Group 158"/>
            <p:cNvGrpSpPr/>
            <p:nvPr/>
          </p:nvGrpSpPr>
          <p:grpSpPr>
            <a:xfrm>
              <a:off x="6847655" y="906854"/>
              <a:ext cx="952500" cy="230832"/>
              <a:chOff x="878528" y="774007"/>
              <a:chExt cx="952500" cy="230832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878528" y="806484"/>
                <a:ext cx="952500" cy="162640"/>
              </a:xfrm>
              <a:prstGeom prst="rect">
                <a:avLst/>
              </a:prstGeom>
              <a:solidFill>
                <a:srgbClr val="FC3F5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885463" y="774007"/>
                <a:ext cx="94556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/>
                    </a:solidFill>
                  </a:rPr>
                  <a:t>02</a:t>
                </a:r>
                <a:endParaRPr lang="en-US" sz="9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60" name="Rectangle 159"/>
            <p:cNvSpPr/>
            <p:nvPr/>
          </p:nvSpPr>
          <p:spPr>
            <a:xfrm>
              <a:off x="6849389" y="1104041"/>
              <a:ext cx="949032" cy="502920"/>
            </a:xfrm>
            <a:prstGeom prst="rect">
              <a:avLst/>
            </a:prstGeom>
            <a:solidFill>
              <a:srgbClr val="FC3F5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2130" y="964822"/>
              <a:ext cx="347414" cy="92644"/>
            </a:xfrm>
            <a:prstGeom prst="rect">
              <a:avLst/>
            </a:prstGeom>
          </p:spPr>
        </p:pic>
        <p:sp>
          <p:nvSpPr>
            <p:cNvPr id="162" name="TextBox 161"/>
            <p:cNvSpPr txBox="1"/>
            <p:nvPr/>
          </p:nvSpPr>
          <p:spPr>
            <a:xfrm>
              <a:off x="6852858" y="1160349"/>
              <a:ext cx="9455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Create ITR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5" name="Straight Arrow Connector 164"/>
          <p:cNvCxnSpPr>
            <a:stCxn id="154" idx="2"/>
            <a:endCxn id="163" idx="0"/>
          </p:cNvCxnSpPr>
          <p:nvPr/>
        </p:nvCxnSpPr>
        <p:spPr>
          <a:xfrm>
            <a:off x="9817587" y="1650173"/>
            <a:ext cx="2975" cy="522000"/>
          </a:xfrm>
          <a:prstGeom prst="straightConnector1">
            <a:avLst/>
          </a:prstGeom>
          <a:ln w="9525">
            <a:solidFill>
              <a:srgbClr val="7E7D7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Flowchart: Connector 170"/>
          <p:cNvSpPr/>
          <p:nvPr/>
        </p:nvSpPr>
        <p:spPr>
          <a:xfrm>
            <a:off x="1111175" y="2313432"/>
            <a:ext cx="549120" cy="549120"/>
          </a:xfrm>
          <a:prstGeom prst="flowChartConnector">
            <a:avLst/>
          </a:prstGeom>
          <a:solidFill>
            <a:srgbClr val="FC3F5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5" name="Flowchart: Predefined Process 74"/>
          <p:cNvSpPr/>
          <p:nvPr/>
        </p:nvSpPr>
        <p:spPr>
          <a:xfrm>
            <a:off x="2192183" y="2267712"/>
            <a:ext cx="1021960" cy="627903"/>
          </a:xfrm>
          <a:prstGeom prst="flowChartPredefinedProcess">
            <a:avLst/>
          </a:prstGeom>
          <a:solidFill>
            <a:srgbClr val="FC3F5C"/>
          </a:solidFill>
          <a:ln w="31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Formal document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for goods transfer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5"/>
          <p:cNvCxnSpPr>
            <a:stCxn id="171" idx="6"/>
            <a:endCxn id="75" idx="1"/>
          </p:cNvCxnSpPr>
          <p:nvPr/>
        </p:nvCxnSpPr>
        <p:spPr>
          <a:xfrm flipV="1">
            <a:off x="1660295" y="2581664"/>
            <a:ext cx="531888" cy="6328"/>
          </a:xfrm>
          <a:prstGeom prst="straightConnector1">
            <a:avLst/>
          </a:prstGeom>
          <a:ln w="9525">
            <a:solidFill>
              <a:srgbClr val="7E7D7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5" idx="0"/>
            <a:endCxn id="56" idx="2"/>
          </p:cNvCxnSpPr>
          <p:nvPr/>
        </p:nvCxnSpPr>
        <p:spPr>
          <a:xfrm flipH="1" flipV="1">
            <a:off x="2700408" y="1594689"/>
            <a:ext cx="2755" cy="673023"/>
          </a:xfrm>
          <a:prstGeom prst="straightConnector1">
            <a:avLst/>
          </a:prstGeom>
          <a:ln w="9525">
            <a:solidFill>
              <a:srgbClr val="7E7D7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Flowchart: Predefined Process 83"/>
          <p:cNvSpPr/>
          <p:nvPr/>
        </p:nvSpPr>
        <p:spPr>
          <a:xfrm>
            <a:off x="3615657" y="1022270"/>
            <a:ext cx="1021960" cy="627903"/>
          </a:xfrm>
          <a:prstGeom prst="flowChartPredefinedProcess">
            <a:avLst/>
          </a:prstGeom>
          <a:solidFill>
            <a:srgbClr val="FCC200"/>
          </a:solidFill>
          <a:ln w="31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Verify quantity and condition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85" name="Straight Arrow Connector 84"/>
          <p:cNvCxnSpPr>
            <a:stCxn id="56" idx="3"/>
            <a:endCxn id="84" idx="1"/>
          </p:cNvCxnSpPr>
          <p:nvPr/>
        </p:nvCxnSpPr>
        <p:spPr>
          <a:xfrm flipV="1">
            <a:off x="3081408" y="1336222"/>
            <a:ext cx="534249" cy="7007"/>
          </a:xfrm>
          <a:prstGeom prst="straightConnector1">
            <a:avLst/>
          </a:prstGeom>
          <a:ln w="9525">
            <a:solidFill>
              <a:srgbClr val="7E7D7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5187986" y="994574"/>
            <a:ext cx="1008725" cy="675846"/>
            <a:chOff x="4961823" y="1001802"/>
            <a:chExt cx="1008725" cy="675846"/>
          </a:xfrm>
        </p:grpSpPr>
        <p:sp>
          <p:nvSpPr>
            <p:cNvPr id="32" name="Flowchart: Decision 31"/>
            <p:cNvSpPr/>
            <p:nvPr/>
          </p:nvSpPr>
          <p:spPr>
            <a:xfrm>
              <a:off x="4961823" y="1001802"/>
              <a:ext cx="1008725" cy="675846"/>
            </a:xfrm>
            <a:prstGeom prst="flowChartDecision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24450" y="1201535"/>
              <a:ext cx="679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To-Manila Bay?</a:t>
              </a:r>
            </a:p>
          </p:txBody>
        </p:sp>
      </p:grpSp>
      <p:cxnSp>
        <p:nvCxnSpPr>
          <p:cNvPr id="90" name="Straight Arrow Connector 89"/>
          <p:cNvCxnSpPr>
            <a:stCxn id="84" idx="3"/>
            <a:endCxn id="32" idx="1"/>
          </p:cNvCxnSpPr>
          <p:nvPr/>
        </p:nvCxnSpPr>
        <p:spPr>
          <a:xfrm flipV="1">
            <a:off x="4637617" y="1332497"/>
            <a:ext cx="550369" cy="3725"/>
          </a:xfrm>
          <a:prstGeom prst="straightConnector1">
            <a:avLst/>
          </a:prstGeom>
          <a:ln w="9525">
            <a:solidFill>
              <a:srgbClr val="7E7D7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5214087" y="3395027"/>
            <a:ext cx="955676" cy="698037"/>
            <a:chOff x="878528" y="774007"/>
            <a:chExt cx="955676" cy="698037"/>
          </a:xfrm>
        </p:grpSpPr>
        <p:grpSp>
          <p:nvGrpSpPr>
            <p:cNvPr id="97" name="Group 96"/>
            <p:cNvGrpSpPr/>
            <p:nvPr/>
          </p:nvGrpSpPr>
          <p:grpSpPr>
            <a:xfrm>
              <a:off x="878528" y="806484"/>
              <a:ext cx="952500" cy="665560"/>
              <a:chOff x="878528" y="806484"/>
              <a:chExt cx="952500" cy="665560"/>
            </a:xfrm>
          </p:grpSpPr>
          <p:sp>
            <p:nvSpPr>
              <p:cNvPr id="100" name="Flowchart: Manual Operation 99"/>
              <p:cNvSpPr/>
              <p:nvPr/>
            </p:nvSpPr>
            <p:spPr>
              <a:xfrm>
                <a:off x="878528" y="969124"/>
                <a:ext cx="952500" cy="502920"/>
              </a:xfrm>
              <a:prstGeom prst="flowChartManualOperation">
                <a:avLst/>
              </a:prstGeom>
              <a:solidFill>
                <a:srgbClr val="2DC0A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878528" y="806484"/>
                <a:ext cx="952500" cy="162640"/>
              </a:xfrm>
              <a:prstGeom prst="rect">
                <a:avLst/>
              </a:prstGeom>
              <a:solidFill>
                <a:srgbClr val="2DC0A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888641" y="774007"/>
              <a:ext cx="9455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07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85465" y="958812"/>
              <a:ext cx="9455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Scan Item</a:t>
              </a:r>
            </a:p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Received</a:t>
              </a:r>
            </a:p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(Excel File)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2" name="Straight Arrow Connector 101"/>
          <p:cNvCxnSpPr>
            <a:stCxn id="32" idx="2"/>
            <a:endCxn id="101" idx="0"/>
          </p:cNvCxnSpPr>
          <p:nvPr/>
        </p:nvCxnSpPr>
        <p:spPr>
          <a:xfrm flipH="1">
            <a:off x="5690337" y="1670420"/>
            <a:ext cx="2012" cy="1757084"/>
          </a:xfrm>
          <a:prstGeom prst="straightConnector1">
            <a:avLst/>
          </a:prstGeom>
          <a:ln w="9525">
            <a:solidFill>
              <a:srgbClr val="7E7D7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Flowchart: Predefined Process 106"/>
          <p:cNvSpPr/>
          <p:nvPr/>
        </p:nvSpPr>
        <p:spPr>
          <a:xfrm>
            <a:off x="6612258" y="3527652"/>
            <a:ext cx="1021960" cy="627903"/>
          </a:xfrm>
          <a:prstGeom prst="flowChartPredefinedProcess">
            <a:avLst/>
          </a:prstGeom>
          <a:solidFill>
            <a:srgbClr val="2DC0AB"/>
          </a:solidFill>
          <a:ln w="31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Formal document</a:t>
            </a:r>
          </a:p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for goods transfer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108" name="Straight Arrow Connector 107"/>
          <p:cNvCxnSpPr>
            <a:stCxn id="100" idx="3"/>
            <a:endCxn id="107" idx="1"/>
          </p:cNvCxnSpPr>
          <p:nvPr/>
        </p:nvCxnSpPr>
        <p:spPr>
          <a:xfrm>
            <a:off x="6071337" y="3841604"/>
            <a:ext cx="540921" cy="0"/>
          </a:xfrm>
          <a:prstGeom prst="straightConnector1">
            <a:avLst/>
          </a:prstGeom>
          <a:ln w="9525">
            <a:solidFill>
              <a:srgbClr val="7E7D7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67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75" grpId="0" animBg="1"/>
      <p:bldP spid="84" grpId="0" animBg="1"/>
      <p:bldP spid="1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811338"/>
            <a:ext cx="7735712" cy="4351338"/>
          </a:xfrm>
        </p:spPr>
      </p:pic>
      <p:sp>
        <p:nvSpPr>
          <p:cNvPr id="5" name="Rectangle 4"/>
          <p:cNvSpPr/>
          <p:nvPr/>
        </p:nvSpPr>
        <p:spPr>
          <a:xfrm>
            <a:off x="2190750" y="2184400"/>
            <a:ext cx="1676400" cy="891540"/>
          </a:xfrm>
          <a:prstGeom prst="rect">
            <a:avLst/>
          </a:prstGeom>
          <a:solidFill>
            <a:srgbClr val="2DC0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5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255</Words>
  <Application>Microsoft Office PowerPoint</Application>
  <PresentationFormat>Widescreen</PresentationFormat>
  <Paragraphs>104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GOLDRICH</dc:creator>
  <cp:lastModifiedBy>GOLDRICH</cp:lastModifiedBy>
  <cp:revision>21</cp:revision>
  <dcterms:created xsi:type="dcterms:W3CDTF">2024-04-16T03:08:27Z</dcterms:created>
  <dcterms:modified xsi:type="dcterms:W3CDTF">2024-04-16T09:07:07Z</dcterms:modified>
</cp:coreProperties>
</file>