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80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76F"/>
    <a:srgbClr val="4256AC"/>
    <a:srgbClr val="99CCFF"/>
    <a:srgbClr val="3B7EB3"/>
    <a:srgbClr val="33BFD6"/>
    <a:srgbClr val="9998FF"/>
    <a:srgbClr val="BE1BE8"/>
    <a:srgbClr val="282C32"/>
    <a:srgbClr val="ECECEC"/>
    <a:srgbClr val="558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3883" autoAdjust="0"/>
  </p:normalViewPr>
  <p:slideViewPr>
    <p:cSldViewPr snapToGrid="0">
      <p:cViewPr varScale="1">
        <p:scale>
          <a:sx n="86" d="100"/>
          <a:sy n="86" d="100"/>
        </p:scale>
        <p:origin x="1542" y="12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arlow Bold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arlow Bold" panose="00000800000000000000" pitchFamily="2" charset="0"/>
              </a:defRPr>
            </a:lvl1pPr>
          </a:lstStyle>
          <a:p>
            <a:fld id="{96D0FF2A-A6A1-429D-A15A-6B8172D8B7F0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arlow Bold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arlow Bold" panose="00000800000000000000" pitchFamily="2" charset="0"/>
              </a:defRPr>
            </a:lvl1pPr>
          </a:lstStyle>
          <a:p>
            <a:fld id="{393A7A01-DCED-4A0D-A87E-01A82C8B95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41D3B-98BD-BE28-2529-DF2BF077B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0B500-706F-1B66-B696-1E3DC9374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E0E4E2-FACD-0426-AA8C-311859D61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BCDBB-94A5-5412-5F4E-56F47F08A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100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6DC7B-FACB-589A-791E-55D34E9F4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978C1-33FB-F7BA-5321-99F8E4972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794EF-E9EC-8FC6-01B4-137A02360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b="1" dirty="0"/>
              <a:t>Requires more initial setup</a:t>
            </a:r>
            <a:r>
              <a:rPr lang="en-US" dirty="0"/>
              <a:t> – Takes more effort to design and structure compared to simpler architectures.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CCFC-C020-0446-AFAA-81E497A90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7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29E90-6E2C-FA0F-2085-2271F1965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1ADD4-3677-BA16-6EDA-D9C2843FB8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E2C92-6409-333B-D621-8698A4486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055A4-48BF-8385-B8CA-459CEB59D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3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A64B8-57F1-559D-31E3-D8205565F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A2488B-FF81-AC6F-8538-5927A1C1E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EDAC3C-77BB-F334-818B-2EAAC1BF2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b="1" dirty="0"/>
              <a:t>Onion Architecture</a:t>
            </a:r>
            <a:r>
              <a:rPr lang="en-US" dirty="0"/>
              <a:t> is a </a:t>
            </a:r>
            <a:r>
              <a:rPr lang="en-US" b="1" dirty="0"/>
              <a:t>domain-centric</a:t>
            </a:r>
            <a:r>
              <a:rPr lang="en-US" dirty="0"/>
              <a:t> design pattern that emphasizes dependency inversion, keeping business logic </a:t>
            </a:r>
            <a:r>
              <a:rPr lang="en-US" b="1" dirty="0"/>
              <a:t>independent of frameworks, UI, and databases</a:t>
            </a:r>
            <a:r>
              <a:rPr lang="en-US" dirty="0"/>
              <a:t>.</a:t>
            </a:r>
          </a:p>
          <a:p>
            <a:pPr algn="l" rtl="1"/>
            <a:endParaRPr lang="en-US" dirty="0"/>
          </a:p>
          <a:p>
            <a:r>
              <a:rPr lang="en-US" b="1" dirty="0"/>
              <a:t>Core Layers: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Entities (Domain Layer)</a:t>
            </a:r>
            <a:r>
              <a:rPr lang="en-US" dirty="0"/>
              <a:t> - Business models &amp; rules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 Cases (Application Layer)</a:t>
            </a:r>
            <a:r>
              <a:rPr lang="en-US" dirty="0"/>
              <a:t> - Business logic &amp; workflows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Adapters (Infrastructure Layer)</a:t>
            </a:r>
            <a:r>
              <a:rPr lang="en-US" dirty="0"/>
              <a:t> - Communication with DB, APIs, UI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Frameworks &amp; Drivers (Outer Layer)</a:t>
            </a:r>
            <a:r>
              <a:rPr lang="en-US" dirty="0"/>
              <a:t> - UI frameworks, database engines</a:t>
            </a:r>
          </a:p>
          <a:p>
            <a:pPr algn="l" rt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67D8A-C7D2-8E42-6D38-E9B04F73B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37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FDECA-F746-EB60-A80C-9FA28C7FF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18EA1A-5818-31E8-9F40-2FC9680FF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C695B3-FC80-2DF6-FB89-DD6A18550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b="1" dirty="0"/>
              <a:t>Onion Architecture</a:t>
            </a:r>
            <a:r>
              <a:rPr lang="en-US" dirty="0"/>
              <a:t> is a </a:t>
            </a:r>
            <a:r>
              <a:rPr lang="en-US" b="1" dirty="0"/>
              <a:t>domain-centric</a:t>
            </a:r>
            <a:r>
              <a:rPr lang="en-US" dirty="0"/>
              <a:t> design pattern that emphasizes dependency inversion, keeping business logic </a:t>
            </a:r>
            <a:r>
              <a:rPr lang="en-US" b="1" dirty="0"/>
              <a:t>independent of frameworks, UI, and databases</a:t>
            </a:r>
            <a:r>
              <a:rPr lang="en-US" dirty="0"/>
              <a:t>.</a:t>
            </a:r>
          </a:p>
          <a:p>
            <a:pPr algn="l" rtl="1"/>
            <a:endParaRPr lang="en-US" dirty="0"/>
          </a:p>
          <a:p>
            <a:r>
              <a:rPr lang="en-US" b="1" dirty="0"/>
              <a:t>Core Layers: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Entities (Domain Layer)</a:t>
            </a:r>
            <a:r>
              <a:rPr lang="en-US" dirty="0"/>
              <a:t> - Business models &amp; rules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 Cases (Application Layer)</a:t>
            </a:r>
            <a:r>
              <a:rPr lang="en-US" dirty="0"/>
              <a:t> - Business logic &amp; workflows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Adapters (Infrastructure Layer)</a:t>
            </a:r>
            <a:r>
              <a:rPr lang="en-US" dirty="0"/>
              <a:t> - Communication with DB, APIs, UI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Frameworks &amp; Drivers (Outer Layer)</a:t>
            </a:r>
            <a:r>
              <a:rPr lang="en-US" dirty="0"/>
              <a:t> - UI frameworks, database engines</a:t>
            </a:r>
          </a:p>
          <a:p>
            <a:pPr algn="l" rt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55D8-DA3F-E833-2EC6-50D26CA63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091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55F17-053E-AF5D-2315-E9458E118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B7D47A-A118-61EB-F9DE-A3265566E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687A81-CF7E-5F9B-4039-A8E1CD132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/>
              <a:t>Tier</a:t>
            </a:r>
            <a:r>
              <a:rPr lang="fa-IR" b="0"/>
              <a:t> :</a:t>
            </a:r>
            <a:r>
              <a:rPr lang="en-US" b="0"/>
              <a:t> </a:t>
            </a:r>
            <a:r>
              <a:rPr lang="fa-IR" b="0"/>
              <a:t>ردیف</a:t>
            </a:r>
          </a:p>
          <a:p>
            <a:pPr algn="r" rt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B0F21-75F7-C0F8-B3E8-37FD4973D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619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4EE17-0FEF-2046-B50D-64719C2C6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CB5F9-70BA-DDA2-6683-6E736A3366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501785-BF77-5A55-57B8-69DAA3382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b="1" dirty="0"/>
              <a:t>Highly maintainable</a:t>
            </a:r>
            <a:r>
              <a:rPr lang="en-US" dirty="0"/>
              <a:t> – The architecture keeps business logic separate from frameworks, making changes and updates easier.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A5B7F-420C-D60B-113D-E5AEAACB7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98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17B3E-56DB-A99A-4EA7-D01EEB66E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3D2C2A-425C-B891-6F03-C6F80FED7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F6F8B-4FD7-F53F-C9DE-60025DF4A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b="1" dirty="0"/>
              <a:t>independence of frameworks</a:t>
            </a:r>
            <a:r>
              <a:rPr lang="en-US" dirty="0"/>
              <a:t> – The system does not rely on specific technologies, allowing flexibility in choosing tools.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343AE-2E9D-7C65-9E8A-5475157DF8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09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44054-A216-AD94-055E-5A680082A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394C22-04A1-E08E-25F6-F00C4B81D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9BDC09-CB24-E07A-9F3C-F883E2327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b="1" dirty="0"/>
              <a:t>Easy to test</a:t>
            </a:r>
            <a:r>
              <a:rPr lang="en-US" dirty="0"/>
              <a:t> – Business logic can be tested independently without dependencies on external components.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C94E-F285-6D0C-ABB9-C08B0D4E5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3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4F988-D101-8180-A9CE-87912023E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D0CD4-37C6-FB37-BA1D-9B302B4AD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84EBF-8CDA-78C3-F662-278A135C6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b="1" dirty="0"/>
              <a:t>Higher complexity</a:t>
            </a:r>
            <a:r>
              <a:rPr lang="en-US" dirty="0"/>
              <a:t> – Requires more layers and abstractions (</a:t>
            </a:r>
            <a:r>
              <a:rPr lang="fa-IR" dirty="0"/>
              <a:t>تجرد</a:t>
            </a:r>
            <a:r>
              <a:rPr lang="en-US" dirty="0"/>
              <a:t>), making it harder to learn and implement.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178F-1513-FBAF-B602-F447C25F0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2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ED86-7C87-0ACA-014B-BC41F0B06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69D60-F63C-C62A-B780-90312087E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C9D8-AD59-40BB-6DF6-BCDF117C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5681-4813-AFE0-423E-4D80CB0E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D759-9886-E34D-ECBB-02A00EDC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26F8-6F7D-0FAC-CF27-AB33D1B1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AFD39-1A06-AA4F-7BE3-2146509E2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97C7-6B7F-22DE-911F-E21DAEC7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C55D-1A83-9415-3CD2-408AD95B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66F5-FA5A-BD92-02B1-7FE941EE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8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ED9D8-7635-3AB9-1DCB-3028ACAF0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0D776-BCD5-1E76-D3E9-FE04209D5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C543B-A2E8-F652-E7F0-F5E4768C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197F4-8C16-8E80-4A59-4658E80C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82AC-AE29-091F-9125-72306DC7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9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4B73-D64B-F2EE-169B-1158CC61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0208-F12B-DB15-C4EB-B92D05E2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84FD-15DB-D123-92DF-13FB02F6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AE4A-5330-FEB0-B8DC-02AAB3F0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171A-D3BE-EAB7-A118-A0CB0E71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5389-41E7-7959-4599-F202833B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020DE-C2B7-A64D-EA93-F7E4CAB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FEE9-E7F5-8473-6754-0D924DB7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36A9-CDB1-405C-3445-0055441B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E69-6A40-9FC6-9EE2-0234051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D830-2566-9E8F-A8A3-6B9F9210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A724-232B-D194-E48C-012B88096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D975F-DD74-59E9-A1D0-B5CE9E7A9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8559B-37D4-CBC5-648D-A51C27B8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304E3-0F7D-B4D3-E528-C13692FD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C1E2-2A2C-1269-B1C3-E604DD9E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A47F-5C5A-87E6-7038-64555B56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AD3C0-ECA6-65E4-D2BE-FD502219B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85E98-3C44-0A24-2788-E22EACF3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BDE01-6654-1E6F-8E27-AE8ADCBD5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2848D-90FC-38AA-34E3-51B1B3498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52D2E-D527-0666-16E6-02D22469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E11B6-92E5-2A3F-A393-75E2CCAD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28A7E-FF13-D3C3-CEF1-4165913C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3854-0AEC-E671-1A3C-3608CBF3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16D74-2805-E603-1BEB-5009DA9B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4C8F4-5E41-AA35-C34D-C058538F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0308C-4C36-9A2F-8B7B-17C5F20B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20482-37A7-F2FC-1434-14457CF4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B2D0D-CB20-FC51-5D1E-4D1AF064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2731D-C0CB-9304-F0B3-CF5E61B3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9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7397-87FE-7741-67E3-59BF077D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F6F1-D334-B20C-C121-4F57557D3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9C07-91AA-BBE3-2479-789AE572B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83D2F-2612-7FA1-0F92-30E66C45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29C84-10FF-F592-8D34-C92A18EB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AF1A4-7256-DDD3-7916-8603DC3A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F088-CD01-04E4-61B4-F18A8387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B7175-DDAF-1425-C3F2-B4005CF11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3E953-51F2-3ADA-C829-F4C0AA9A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E049D-337A-0DEC-F055-DB4C03E4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CA563-5E17-BA10-995C-2F8DADA8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ED9F3-3CEC-C3C9-F99B-0C78ABBC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84000">
              <a:srgbClr val="02476F">
                <a:shade val="67500"/>
                <a:satMod val="115000"/>
              </a:srgbClr>
            </a:gs>
            <a:gs pos="100000">
              <a:srgbClr val="02476F">
                <a:shade val="100000"/>
                <a:satMod val="115000"/>
              </a:srgbClr>
            </a:gs>
          </a:gsLst>
          <a:path path="circle">
            <a:fillToRect t="100000" r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595BD-09E1-37B0-CDE1-3D226B48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6FDB-BD2A-B6DE-6DF9-5670CF1C2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E916F-6174-D106-1834-D0FC81CD7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rlow Bold" panose="00000800000000000000" pitchFamily="2" charset="0"/>
              </a:defRPr>
            </a:lvl1pPr>
          </a:lstStyle>
          <a:p>
            <a:fld id="{63073B27-6A9E-46DC-9354-B2865D9C2DA7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7CF4-6EB5-4167-C10E-872210C67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rlow Bold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A757-11AA-7467-1C47-AB7C16437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rlow Bold" panose="00000800000000000000" pitchFamily="2" charset="0"/>
              </a:defRPr>
            </a:lvl1pPr>
          </a:lstStyle>
          <a:p>
            <a:fld id="{B09E8869-39B3-4D36-A6C9-0D455EAC94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9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5EF4B-742B-20E2-22D3-DAB1BF65D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2AD009-1052-0DBE-AF2C-B59905DB4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8125"/>
            <a:ext cx="12164785" cy="709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39471C-514F-3236-A1B1-29BC91A8CA37}"/>
              </a:ext>
            </a:extLst>
          </p:cNvPr>
          <p:cNvSpPr txBox="1"/>
          <p:nvPr/>
        </p:nvSpPr>
        <p:spPr>
          <a:xfrm>
            <a:off x="27215" y="6858000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 Deep Dive into Modern Architectural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3338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62388-BC3E-7CCB-1728-6CB8C7EB2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3EECF3-2CEB-2515-A94D-6ED86CC7D08B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BFEB4-2C46-E1B6-6963-10DC8D3838EC}"/>
              </a:ext>
            </a:extLst>
          </p:cNvPr>
          <p:cNvSpPr txBox="1"/>
          <p:nvPr/>
        </p:nvSpPr>
        <p:spPr>
          <a:xfrm>
            <a:off x="800100" y="1682826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Highly maintainable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55F93-6E58-E59C-A112-924722BDC72F}"/>
              </a:ext>
            </a:extLst>
          </p:cNvPr>
          <p:cNvSpPr txBox="1"/>
          <p:nvPr/>
        </p:nvSpPr>
        <p:spPr>
          <a:xfrm>
            <a:off x="800100" y="3604702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Easy to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5D437-8026-22E1-0942-A031FFCD3EB4}"/>
              </a:ext>
            </a:extLst>
          </p:cNvPr>
          <p:cNvSpPr txBox="1"/>
          <p:nvPr/>
        </p:nvSpPr>
        <p:spPr>
          <a:xfrm>
            <a:off x="800100" y="5639765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Requires more initial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84DB0-E41D-0DB2-5442-AA33023EF2FA}"/>
              </a:ext>
            </a:extLst>
          </p:cNvPr>
          <p:cNvSpPr txBox="1"/>
          <p:nvPr/>
        </p:nvSpPr>
        <p:spPr>
          <a:xfrm>
            <a:off x="800100" y="4806547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Higher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2C7FF-F289-7FA0-7CCA-403E45DCF36E}"/>
              </a:ext>
            </a:extLst>
          </p:cNvPr>
          <p:cNvSpPr txBox="1"/>
          <p:nvPr/>
        </p:nvSpPr>
        <p:spPr>
          <a:xfrm>
            <a:off x="800100" y="264376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independence of frameworks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8628E-C660-6A43-0BEF-0EF37AF722E7}"/>
              </a:ext>
            </a:extLst>
          </p:cNvPr>
          <p:cNvSpPr txBox="1"/>
          <p:nvPr/>
        </p:nvSpPr>
        <p:spPr>
          <a:xfrm>
            <a:off x="587829" y="-971978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Domain -  Driven Design (DDD)</a:t>
            </a:r>
          </a:p>
        </p:txBody>
      </p:sp>
    </p:spTree>
    <p:extLst>
      <p:ext uri="{BB962C8B-B14F-4D97-AF65-F5344CB8AC3E}">
        <p14:creationId xmlns:p14="http://schemas.microsoft.com/office/powerpoint/2010/main" val="35143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382B4-BE66-329C-79EE-08061C334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5E7F29-FB53-54A4-5103-76A7E099550B}"/>
              </a:ext>
            </a:extLst>
          </p:cNvPr>
          <p:cNvSpPr txBox="1"/>
          <p:nvPr/>
        </p:nvSpPr>
        <p:spPr>
          <a:xfrm>
            <a:off x="587829" y="-1543556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688D6-D85A-9A79-BD44-6915AD458A59}"/>
              </a:ext>
            </a:extLst>
          </p:cNvPr>
          <p:cNvSpPr txBox="1"/>
          <p:nvPr/>
        </p:nvSpPr>
        <p:spPr>
          <a:xfrm>
            <a:off x="-7162800" y="-737253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Separation of concerns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25291-3DCA-7124-1FC4-B1770F9D397D}"/>
              </a:ext>
            </a:extLst>
          </p:cNvPr>
          <p:cNvSpPr txBox="1"/>
          <p:nvPr/>
        </p:nvSpPr>
        <p:spPr>
          <a:xfrm>
            <a:off x="-7162800" y="169413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Scalability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CA157-C0E6-192E-32A9-5FB9043BB69B}"/>
              </a:ext>
            </a:extLst>
          </p:cNvPr>
          <p:cNvSpPr txBox="1"/>
          <p:nvPr/>
        </p:nvSpPr>
        <p:spPr>
          <a:xfrm>
            <a:off x="-7162800" y="1670767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Easier to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23666-DC12-689E-FC34-4A4B962E3455}"/>
              </a:ext>
            </a:extLst>
          </p:cNvPr>
          <p:cNvSpPr txBox="1"/>
          <p:nvPr/>
        </p:nvSpPr>
        <p:spPr>
          <a:xfrm>
            <a:off x="14439900" y="498545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Tight coupling between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CD48F-EE80-ADFD-48B3-AAB34CFFC31B}"/>
              </a:ext>
            </a:extLst>
          </p:cNvPr>
          <p:cNvSpPr txBox="1"/>
          <p:nvPr/>
        </p:nvSpPr>
        <p:spPr>
          <a:xfrm>
            <a:off x="14439900" y="6101695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Performance overhead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229715-AFAA-A3B4-5F99-5BE4266B32BE}"/>
              </a:ext>
            </a:extLst>
          </p:cNvPr>
          <p:cNvSpPr txBox="1"/>
          <p:nvPr/>
        </p:nvSpPr>
        <p:spPr>
          <a:xfrm>
            <a:off x="14439900" y="7217936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Code duplication in certain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189D4-67C4-5427-D1DC-21501A8005CB}"/>
              </a:ext>
            </a:extLst>
          </p:cNvPr>
          <p:cNvSpPr txBox="1"/>
          <p:nvPr/>
        </p:nvSpPr>
        <p:spPr>
          <a:xfrm>
            <a:off x="587829" y="457719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Clean Architecture (Onion Architecture)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3954AD-82AC-2DC2-F275-505ED81F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487" y="7217936"/>
            <a:ext cx="5118583" cy="51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E0D11-524D-D19E-7375-6FFED58BD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135DD39-D27F-C25D-FA53-FBEDDAEA1844}"/>
              </a:ext>
            </a:extLst>
          </p:cNvPr>
          <p:cNvSpPr txBox="1"/>
          <p:nvPr/>
        </p:nvSpPr>
        <p:spPr>
          <a:xfrm>
            <a:off x="587829" y="-830997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Clean Architecture (Onion Architecture)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0BF2BB-A7E7-500E-3CAC-7BB11385F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032" y="132735"/>
            <a:ext cx="6787936" cy="65925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16F6DE-3ADD-CC60-6BDF-DBD76A01DFE0}"/>
              </a:ext>
            </a:extLst>
          </p:cNvPr>
          <p:cNvSpPr txBox="1"/>
          <p:nvPr/>
        </p:nvSpPr>
        <p:spPr>
          <a:xfrm>
            <a:off x="-4391693" y="7404392"/>
            <a:ext cx="497952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" panose="00000500000000000000" pitchFamily="2" charset="0"/>
              </a:rPr>
              <a:t>Core Layers:</a:t>
            </a:r>
          </a:p>
          <a:p>
            <a:endParaRPr lang="en-US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endParaRPr lang="en-US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Entities (Domain Layer) - Business models &amp; rules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Use Cases (Application Layer) - Business logic &amp; workflows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Adapters (Infrastructure Layer) - Communication with DB, APIs, UI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Frameworks &amp; Drivers (Outer Layer) - UI frameworks, database engines</a:t>
            </a:r>
          </a:p>
        </p:txBody>
      </p:sp>
    </p:spTree>
    <p:extLst>
      <p:ext uri="{BB962C8B-B14F-4D97-AF65-F5344CB8AC3E}">
        <p14:creationId xmlns:p14="http://schemas.microsoft.com/office/powerpoint/2010/main" val="3667574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54409-12B1-8B1B-8953-F2440121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E0016BF-0ED9-8FD4-45A4-CF3A7B56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793" y="132735"/>
            <a:ext cx="6787936" cy="6592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15A5E4-7937-F04F-5AEA-1E4F1D17B6D3}"/>
              </a:ext>
            </a:extLst>
          </p:cNvPr>
          <p:cNvSpPr txBox="1"/>
          <p:nvPr/>
        </p:nvSpPr>
        <p:spPr>
          <a:xfrm>
            <a:off x="212271" y="132735"/>
            <a:ext cx="497952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" panose="00000500000000000000" pitchFamily="2" charset="0"/>
              </a:rPr>
              <a:t>Core Layers:</a:t>
            </a:r>
          </a:p>
          <a:p>
            <a:endParaRPr lang="en-US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endParaRPr lang="en-US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Entities (Domain Layer) - Business models &amp; rules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Use Cases (Application Layer) - Business logic &amp; workflows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Adapters (Infrastructure Layer) - Communication with DB, APIs, UI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Frameworks &amp; Drivers (Outer Layer) - UI frameworks, database engines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3B96-3914-6FDE-E27D-1AC392389018}"/>
              </a:ext>
            </a:extLst>
          </p:cNvPr>
          <p:cNvSpPr txBox="1"/>
          <p:nvPr/>
        </p:nvSpPr>
        <p:spPr>
          <a:xfrm>
            <a:off x="9908810" y="-1436630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35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512B7-79E5-4A8F-7576-4BCF70DAE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C347E7-FBBE-6BC8-B233-5F148A4FEDE8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B3B5E6-4FC0-1F1F-672E-63685FF82CC2}"/>
              </a:ext>
            </a:extLst>
          </p:cNvPr>
          <p:cNvSpPr txBox="1"/>
          <p:nvPr/>
        </p:nvSpPr>
        <p:spPr>
          <a:xfrm>
            <a:off x="-8695755" y="628144"/>
            <a:ext cx="497952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" panose="00000500000000000000" pitchFamily="2" charset="0"/>
              </a:rPr>
              <a:t>Core Layers:</a:t>
            </a:r>
          </a:p>
          <a:p>
            <a:endParaRPr lang="en-US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endParaRPr lang="en-US" b="1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Entities (Domain Layer) - Business models &amp; rules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Use Cases (Application Layer) - Business logic &amp; workflows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Adapters (Infrastructure Layer) - Communication with DB, APIs, UI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Barlow" panose="000005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Barlow" panose="00000500000000000000" pitchFamily="2" charset="0"/>
              </a:rPr>
              <a:t>Frameworks &amp; Drivers (Outer Layer) - UI frameworks, database engines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74FE3-4A2E-543C-A55C-915BCCF1F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9823" y="132735"/>
            <a:ext cx="6787936" cy="6592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76CCB0-7737-7ED4-DE9D-C5CA8EA80AED}"/>
              </a:ext>
            </a:extLst>
          </p:cNvPr>
          <p:cNvSpPr txBox="1"/>
          <p:nvPr/>
        </p:nvSpPr>
        <p:spPr>
          <a:xfrm>
            <a:off x="-6205994" y="7080735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Highly maintainable</a:t>
            </a:r>
          </a:p>
        </p:txBody>
      </p:sp>
    </p:spTree>
    <p:extLst>
      <p:ext uri="{BB962C8B-B14F-4D97-AF65-F5344CB8AC3E}">
        <p14:creationId xmlns:p14="http://schemas.microsoft.com/office/powerpoint/2010/main" val="3396473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04CCE-826D-0A49-6368-03546CACC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F7AFB1-C248-DF6A-AF82-F853D9D37EA0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6DC7F-DA72-E607-B844-30CFEDEE191C}"/>
              </a:ext>
            </a:extLst>
          </p:cNvPr>
          <p:cNvSpPr txBox="1"/>
          <p:nvPr/>
        </p:nvSpPr>
        <p:spPr>
          <a:xfrm>
            <a:off x="800100" y="1682826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Highly maintainable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675A7-E607-64ED-58FB-A1C1A27F9CD6}"/>
              </a:ext>
            </a:extLst>
          </p:cNvPr>
          <p:cNvSpPr txBox="1"/>
          <p:nvPr/>
        </p:nvSpPr>
        <p:spPr>
          <a:xfrm>
            <a:off x="-7075539" y="4806547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independence of frameworks</a:t>
            </a:r>
          </a:p>
        </p:txBody>
      </p:sp>
    </p:spTree>
    <p:extLst>
      <p:ext uri="{BB962C8B-B14F-4D97-AF65-F5344CB8AC3E}">
        <p14:creationId xmlns:p14="http://schemas.microsoft.com/office/powerpoint/2010/main" val="3565628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586F0-B48D-2F3B-60B5-2F5F57BCF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586314-432F-DDE6-C41F-426C8AA0BAB9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7A63D-BAA3-81C9-785B-75B0A6C194E7}"/>
              </a:ext>
            </a:extLst>
          </p:cNvPr>
          <p:cNvSpPr txBox="1"/>
          <p:nvPr/>
        </p:nvSpPr>
        <p:spPr>
          <a:xfrm>
            <a:off x="800100" y="1682826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Highly maintainable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24AD2-1ADB-29AF-5E16-4D70A15FCAB2}"/>
              </a:ext>
            </a:extLst>
          </p:cNvPr>
          <p:cNvSpPr txBox="1"/>
          <p:nvPr/>
        </p:nvSpPr>
        <p:spPr>
          <a:xfrm>
            <a:off x="-5915332" y="6858000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Easy to 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CD5C3-9D49-CDD2-0CC7-1A7F4A77D6BC}"/>
              </a:ext>
            </a:extLst>
          </p:cNvPr>
          <p:cNvSpPr txBox="1"/>
          <p:nvPr/>
        </p:nvSpPr>
        <p:spPr>
          <a:xfrm>
            <a:off x="800100" y="264376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independence of frameworks</a:t>
            </a:r>
          </a:p>
        </p:txBody>
      </p:sp>
    </p:spTree>
    <p:extLst>
      <p:ext uri="{BB962C8B-B14F-4D97-AF65-F5344CB8AC3E}">
        <p14:creationId xmlns:p14="http://schemas.microsoft.com/office/powerpoint/2010/main" val="941820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6AD21-87EA-18DA-ABAC-4BE308442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EEB8E1-5307-E795-DE32-FF7398F81442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6E2A4-0A4D-1D99-EA52-CC16C5339C37}"/>
              </a:ext>
            </a:extLst>
          </p:cNvPr>
          <p:cNvSpPr txBox="1"/>
          <p:nvPr/>
        </p:nvSpPr>
        <p:spPr>
          <a:xfrm>
            <a:off x="800100" y="1682826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Highly maintainable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7DDC9-1605-175A-AF73-4105BE2A0E8B}"/>
              </a:ext>
            </a:extLst>
          </p:cNvPr>
          <p:cNvSpPr txBox="1"/>
          <p:nvPr/>
        </p:nvSpPr>
        <p:spPr>
          <a:xfrm>
            <a:off x="800100" y="3604702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Easy to test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4AAE67-F6C4-F3E3-1F19-87EA54981D3D}"/>
              </a:ext>
            </a:extLst>
          </p:cNvPr>
          <p:cNvSpPr txBox="1"/>
          <p:nvPr/>
        </p:nvSpPr>
        <p:spPr>
          <a:xfrm>
            <a:off x="800100" y="264376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independence of 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C8247-BE64-7AB8-E8FB-574469A957FE}"/>
              </a:ext>
            </a:extLst>
          </p:cNvPr>
          <p:cNvSpPr txBox="1"/>
          <p:nvPr/>
        </p:nvSpPr>
        <p:spPr>
          <a:xfrm>
            <a:off x="10135829" y="8308259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Higher complexity</a:t>
            </a:r>
          </a:p>
        </p:txBody>
      </p:sp>
    </p:spTree>
    <p:extLst>
      <p:ext uri="{BB962C8B-B14F-4D97-AF65-F5344CB8AC3E}">
        <p14:creationId xmlns:p14="http://schemas.microsoft.com/office/powerpoint/2010/main" val="323531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7B536-4A69-48B2-F1B7-71A52AE5C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65777E-1ACB-12C4-C4C7-5C589E17A7FD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4EB72-30AA-97CA-CCD5-A930B5896C77}"/>
              </a:ext>
            </a:extLst>
          </p:cNvPr>
          <p:cNvSpPr txBox="1"/>
          <p:nvPr/>
        </p:nvSpPr>
        <p:spPr>
          <a:xfrm>
            <a:off x="800100" y="1682826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Highly maintainable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C1D7A-0D81-604A-AC08-1CCD66A3C630}"/>
              </a:ext>
            </a:extLst>
          </p:cNvPr>
          <p:cNvSpPr txBox="1"/>
          <p:nvPr/>
        </p:nvSpPr>
        <p:spPr>
          <a:xfrm>
            <a:off x="800100" y="3604702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Easy to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214EC4-B870-011E-9F7D-0BAE35ADB232}"/>
              </a:ext>
            </a:extLst>
          </p:cNvPr>
          <p:cNvSpPr txBox="1"/>
          <p:nvPr/>
        </p:nvSpPr>
        <p:spPr>
          <a:xfrm>
            <a:off x="10135829" y="8308259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Requires more initial setup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13E77-D2BB-48A0-4061-E970A69D7940}"/>
              </a:ext>
            </a:extLst>
          </p:cNvPr>
          <p:cNvSpPr txBox="1"/>
          <p:nvPr/>
        </p:nvSpPr>
        <p:spPr>
          <a:xfrm>
            <a:off x="800100" y="4806547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Higher complexity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75E7F8-5A0B-9F03-4044-03851AC7D929}"/>
              </a:ext>
            </a:extLst>
          </p:cNvPr>
          <p:cNvSpPr txBox="1"/>
          <p:nvPr/>
        </p:nvSpPr>
        <p:spPr>
          <a:xfrm>
            <a:off x="800100" y="264376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independence of frameworks</a:t>
            </a:r>
          </a:p>
        </p:txBody>
      </p:sp>
    </p:spTree>
    <p:extLst>
      <p:ext uri="{BB962C8B-B14F-4D97-AF65-F5344CB8AC3E}">
        <p14:creationId xmlns:p14="http://schemas.microsoft.com/office/powerpoint/2010/main" val="1824399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547</Words>
  <Application>Microsoft Office PowerPoint</Application>
  <PresentationFormat>Widescreen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Barlow</vt:lpstr>
      <vt:lpstr>Barlow Bold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Amoori</dc:creator>
  <cp:lastModifiedBy>Ali Amoori</cp:lastModifiedBy>
  <cp:revision>126</cp:revision>
  <dcterms:created xsi:type="dcterms:W3CDTF">2025-01-18T08:38:12Z</dcterms:created>
  <dcterms:modified xsi:type="dcterms:W3CDTF">2025-03-11T10:27:48Z</dcterms:modified>
</cp:coreProperties>
</file>