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76F"/>
    <a:srgbClr val="4256AC"/>
    <a:srgbClr val="99CCFF"/>
    <a:srgbClr val="3B7EB3"/>
    <a:srgbClr val="33BFD6"/>
    <a:srgbClr val="9998FF"/>
    <a:srgbClr val="BE1BE8"/>
    <a:srgbClr val="282C32"/>
    <a:srgbClr val="ECECEC"/>
    <a:srgbClr val="558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3883" autoAdjust="0"/>
  </p:normalViewPr>
  <p:slideViewPr>
    <p:cSldViewPr snapToGrid="0">
      <p:cViewPr varScale="1">
        <p:scale>
          <a:sx n="84" d="100"/>
          <a:sy n="84" d="100"/>
        </p:scale>
        <p:origin x="3174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low Bold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low Bold" panose="00000800000000000000" pitchFamily="2" charset="0"/>
              </a:defRPr>
            </a:lvl1pPr>
          </a:lstStyle>
          <a:p>
            <a:fld id="{96D0FF2A-A6A1-429D-A15A-6B8172D8B7F0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low Bold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low Bold" panose="00000800000000000000" pitchFamily="2" charset="0"/>
              </a:defRPr>
            </a:lvl1pPr>
          </a:lstStyle>
          <a:p>
            <a:fld id="{393A7A01-DCED-4A0D-A87E-01A82C8B95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73DFB-D498-56D7-09F8-30BF29451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86E18-62A1-ACA1-48BF-3986EB0E2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DFA3A-0D71-034E-CF9E-BA0879FE2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9E4DF-8780-276E-1751-43456B082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86424-21B7-9F8A-083C-3124D8223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2467B8-DCBB-FC2E-F3A1-8694DFD3A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3EDA0-5451-A08D-031D-815D1149E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7668F-5724-E861-6A63-94759DB5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1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EF110-0336-47A0-76D1-67ABFAE4C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8362C-4127-9CFE-DD54-FF709F095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8EDCB-8F66-A6E5-7588-D09093DD5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B4E8-8E5F-D4A0-6BA1-B9456E739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6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A400F-8B14-2957-83F6-981E1746D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DE3D01-425B-C8C2-D65B-9448BB755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B2120-AD14-F986-4270-B4A081BD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5B39B-9385-385F-6BF5-916DCB559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B103-CB0D-F2A0-88A1-D410EFA4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83BFC-AAD5-6B44-2943-7C4222E4C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E79B6-EE18-809C-DFAA-DBC0BB0C3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dirty="0"/>
              <a:t>This leads to </a:t>
            </a:r>
            <a:r>
              <a:rPr lang="en-US" dirty="0"/>
              <a:t>Better domain understanding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49B6-E307-A5D1-7741-EB5D91363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2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784DE-CD57-3524-7B4F-912FC7D98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45F91-84F9-CC37-5AC6-3C3E8CB8D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EBFD2E-C9AD-7D33-E03C-3BB2B991F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sz="1200" dirty="0">
                <a:solidFill>
                  <a:schemeClr val="bg1"/>
                </a:solidFill>
                <a:latin typeface="Barlow" panose="00000500000000000000" pitchFamily="2" charset="0"/>
              </a:rPr>
              <a:t>Leads to a clear separation of concerns.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78DD3-9148-F775-640D-1D22E5511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17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229FF-66CD-059D-41AF-C6188E746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99658-ECE5-FCFC-529F-6C9C540F7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6F198-B1AD-D600-D84E-29044AC0B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dirty="0"/>
              <a:t>Works well with microservices and event-driven architectures.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FFD29-BF3D-3C37-574A-D611D32FA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41589-423D-5C64-7950-67F44FADA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99C14-27CD-9F52-53C2-A4064D8C2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6C0BC-170A-C892-BAA8-F40BCBA95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150F1-09E3-38A5-0586-EA726182D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9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845B-909B-A22F-0F84-F9814B762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60F5A-7791-5B70-14F3-06FCEB4BF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0E973-9D9A-7EE3-43C5-5456C2073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dirty="0"/>
              <a:t>More layers and concepts can slow development.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85F6-BF37-7925-80CA-2E53D5D7E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0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ED86-7C87-0ACA-014B-BC41F0B0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69D60-F63C-C62A-B780-90312087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C9D8-AD59-40BB-6DF6-BCDF117C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5681-4813-AFE0-423E-4D80CB0E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D759-9886-E34D-ECBB-02A00EDC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26F8-6F7D-0FAC-CF27-AB33D1B1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AFD39-1A06-AA4F-7BE3-2146509E2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97C7-6B7F-22DE-911F-E21DAEC7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C55D-1A83-9415-3CD2-408AD95B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66F5-FA5A-BD92-02B1-7FE941EE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ED9D8-7635-3AB9-1DCB-3028ACAF0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0D776-BCD5-1E76-D3E9-FE04209D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543B-A2E8-F652-E7F0-F5E4768C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97F4-8C16-8E80-4A59-4658E80C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2AC-AE29-091F-9125-72306DC7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4B73-D64B-F2EE-169B-1158CC61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0208-F12B-DB15-C4EB-B92D05E2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84FD-15DB-D123-92DF-13FB02F6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AE4A-5330-FEB0-B8DC-02AAB3F0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171A-D3BE-EAB7-A118-A0CB0E71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5389-41E7-7959-4599-F202833B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20DE-C2B7-A64D-EA93-F7E4CAB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FEE9-E7F5-8473-6754-0D924DB7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36A9-CDB1-405C-3445-0055441B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E69-6A40-9FC6-9EE2-0234051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D830-2566-9E8F-A8A3-6B9F9210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A724-232B-D194-E48C-012B88096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D975F-DD74-59E9-A1D0-B5CE9E7A9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8559B-37D4-CBC5-648D-A51C27B8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304E3-0F7D-B4D3-E528-C13692FD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C1E2-2A2C-1269-B1C3-E604DD9E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A47F-5C5A-87E6-7038-64555B56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AD3C0-ECA6-65E4-D2BE-FD502219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85E98-3C44-0A24-2788-E22EACF3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BDE01-6654-1E6F-8E27-AE8ADCBD5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2848D-90FC-38AA-34E3-51B1B3498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52D2E-D527-0666-16E6-02D22469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E11B6-92E5-2A3F-A393-75E2CCAD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28A7E-FF13-D3C3-CEF1-4165913C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3854-0AEC-E671-1A3C-3608CBF3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16D74-2805-E603-1BEB-5009DA9B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4C8F4-5E41-AA35-C34D-C058538F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0308C-4C36-9A2F-8B7B-17C5F20B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20482-37A7-F2FC-1434-14457CF4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2D0D-CB20-FC51-5D1E-4D1AF064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2731D-C0CB-9304-F0B3-CF5E61B3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7397-87FE-7741-67E3-59BF077D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F6F1-D334-B20C-C121-4F57557D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9C07-91AA-BBE3-2479-789AE572B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83D2F-2612-7FA1-0F92-30E66C45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9C84-10FF-F592-8D34-C92A18EB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AF1A4-7256-DDD3-7916-8603DC3A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F088-CD01-04E4-61B4-F18A8387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B7175-DDAF-1425-C3F2-B4005CF11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3E953-51F2-3ADA-C829-F4C0AA9A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E049D-337A-0DEC-F055-DB4C03E4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A563-5E17-BA10-995C-2F8DADA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D9F3-3CEC-C3C9-F99B-0C78ABBC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84000">
              <a:srgbClr val="02476F">
                <a:shade val="67500"/>
                <a:satMod val="115000"/>
              </a:srgbClr>
            </a:gs>
            <a:gs pos="100000">
              <a:srgbClr val="02476F">
                <a:shade val="100000"/>
                <a:satMod val="115000"/>
              </a:srgbClr>
            </a:gs>
          </a:gsLst>
          <a:path path="circle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595BD-09E1-37B0-CDE1-3D226B48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6FDB-BD2A-B6DE-6DF9-5670CF1C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916F-6174-D106-1834-D0FC81CD7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rlow Bold" panose="00000800000000000000" pitchFamily="2" charset="0"/>
              </a:defRPr>
            </a:lvl1pPr>
          </a:lstStyle>
          <a:p>
            <a:fld id="{63073B27-6A9E-46DC-9354-B2865D9C2DA7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7CF4-6EB5-4167-C10E-872210C67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rlow Bold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A757-11AA-7467-1C47-AB7C1643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rlow Bold" panose="00000800000000000000" pitchFamily="2" charset="0"/>
              </a:defRPr>
            </a:lvl1pPr>
          </a:lstStyle>
          <a:p>
            <a:fld id="{B09E8869-39B3-4D36-A6C9-0D455EAC94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9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4A4CC-2B18-66D7-EC29-B92F11CA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1D20EA-F141-C6A5-17B3-F15913185526}"/>
              </a:ext>
            </a:extLst>
          </p:cNvPr>
          <p:cNvSpPr txBox="1"/>
          <p:nvPr/>
        </p:nvSpPr>
        <p:spPr>
          <a:xfrm>
            <a:off x="587829" y="-1411672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71F86-4569-1E8C-A074-88766D825D26}"/>
              </a:ext>
            </a:extLst>
          </p:cNvPr>
          <p:cNvSpPr txBox="1"/>
          <p:nvPr/>
        </p:nvSpPr>
        <p:spPr>
          <a:xfrm>
            <a:off x="13190220" y="1240866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Highly maintainable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952AB-4C05-B7E1-BCE5-10E54C7F86C2}"/>
              </a:ext>
            </a:extLst>
          </p:cNvPr>
          <p:cNvSpPr txBox="1"/>
          <p:nvPr/>
        </p:nvSpPr>
        <p:spPr>
          <a:xfrm>
            <a:off x="13190220" y="3162742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Easy to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E6C6D-3959-2F03-931F-7589BCE78A42}"/>
              </a:ext>
            </a:extLst>
          </p:cNvPr>
          <p:cNvSpPr txBox="1"/>
          <p:nvPr/>
        </p:nvSpPr>
        <p:spPr>
          <a:xfrm>
            <a:off x="922020" y="7956245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Requires more initial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9454-D38A-063F-4E25-FF174F332307}"/>
              </a:ext>
            </a:extLst>
          </p:cNvPr>
          <p:cNvSpPr txBox="1"/>
          <p:nvPr/>
        </p:nvSpPr>
        <p:spPr>
          <a:xfrm>
            <a:off x="922020" y="712302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Higher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DAC0A-CFA6-F011-3706-D051E188B7ED}"/>
              </a:ext>
            </a:extLst>
          </p:cNvPr>
          <p:cNvSpPr txBox="1"/>
          <p:nvPr/>
        </p:nvSpPr>
        <p:spPr>
          <a:xfrm>
            <a:off x="13190220" y="220180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independence of frameworks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91C36-3A9B-6850-7A13-E0E583A5D1B2}"/>
              </a:ext>
            </a:extLst>
          </p:cNvPr>
          <p:cNvSpPr txBox="1"/>
          <p:nvPr/>
        </p:nvSpPr>
        <p:spPr>
          <a:xfrm>
            <a:off x="587829" y="194389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Domain -  Driven Design (DDD)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3CE06-F32A-1F80-F2F3-037C8BB729A0}"/>
              </a:ext>
            </a:extLst>
          </p:cNvPr>
          <p:cNvSpPr txBox="1"/>
          <p:nvPr/>
        </p:nvSpPr>
        <p:spPr>
          <a:xfrm>
            <a:off x="-11556023" y="-1613179"/>
            <a:ext cx="11391900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rlow" panose="00000500000000000000" pitchFamily="2" charset="0"/>
              </a:rPr>
              <a:t>Domain-Driven Design (DDD) is an approach to software development that focuses on modeling real-world business concepts, ensuring that software reflects the business domain accurately.</a:t>
            </a:r>
          </a:p>
        </p:txBody>
      </p:sp>
    </p:spTree>
    <p:extLst>
      <p:ext uri="{BB962C8B-B14F-4D97-AF65-F5344CB8AC3E}">
        <p14:creationId xmlns:p14="http://schemas.microsoft.com/office/powerpoint/2010/main" val="325490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27379-217F-E1BD-C7EE-1787AFB1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D26C4F-79C0-B019-044E-326313C41676}"/>
              </a:ext>
            </a:extLst>
          </p:cNvPr>
          <p:cNvSpPr txBox="1"/>
          <p:nvPr/>
        </p:nvSpPr>
        <p:spPr>
          <a:xfrm>
            <a:off x="587829" y="-1411672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953AB-8CB2-0C89-FC0F-499EC49A8238}"/>
              </a:ext>
            </a:extLst>
          </p:cNvPr>
          <p:cNvSpPr txBox="1"/>
          <p:nvPr/>
        </p:nvSpPr>
        <p:spPr>
          <a:xfrm>
            <a:off x="13190220" y="1240866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Highly maintainable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49EB5-4D8D-D554-7538-FA5F4750DF25}"/>
              </a:ext>
            </a:extLst>
          </p:cNvPr>
          <p:cNvSpPr txBox="1"/>
          <p:nvPr/>
        </p:nvSpPr>
        <p:spPr>
          <a:xfrm>
            <a:off x="13190220" y="3162742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Easy to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224DA-E9D7-EB0D-83C6-A2ACDF09E799}"/>
              </a:ext>
            </a:extLst>
          </p:cNvPr>
          <p:cNvSpPr txBox="1"/>
          <p:nvPr/>
        </p:nvSpPr>
        <p:spPr>
          <a:xfrm>
            <a:off x="922020" y="7956245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Requires more initial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666A-55E3-A1E9-3639-DBA8D5A3E791}"/>
              </a:ext>
            </a:extLst>
          </p:cNvPr>
          <p:cNvSpPr txBox="1"/>
          <p:nvPr/>
        </p:nvSpPr>
        <p:spPr>
          <a:xfrm>
            <a:off x="922020" y="712302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Higher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00BA5-E2C4-55BF-5B1E-EC54E786A9EA}"/>
              </a:ext>
            </a:extLst>
          </p:cNvPr>
          <p:cNvSpPr txBox="1"/>
          <p:nvPr/>
        </p:nvSpPr>
        <p:spPr>
          <a:xfrm>
            <a:off x="13190220" y="220180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independence of frameworks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A65CC-7ED9-386C-398E-6BAA21FCAB9C}"/>
              </a:ext>
            </a:extLst>
          </p:cNvPr>
          <p:cNvSpPr txBox="1"/>
          <p:nvPr/>
        </p:nvSpPr>
        <p:spPr>
          <a:xfrm>
            <a:off x="587829" y="194389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Domain -  Driven Design (DDD)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090F1-C007-2066-F27D-02D50D0ACF5F}"/>
              </a:ext>
            </a:extLst>
          </p:cNvPr>
          <p:cNvSpPr txBox="1"/>
          <p:nvPr/>
        </p:nvSpPr>
        <p:spPr>
          <a:xfrm>
            <a:off x="800100" y="1129810"/>
            <a:ext cx="11391900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Domain-Driven Design (DDD) is an approach to software development that focuses on modeling real-world business concepts, ensuring that software reflects the business domain accurately.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40ACC-097B-8D70-0D83-5FCF6622F031}"/>
              </a:ext>
            </a:extLst>
          </p:cNvPr>
          <p:cNvSpPr txBox="1"/>
          <p:nvPr/>
        </p:nvSpPr>
        <p:spPr>
          <a:xfrm>
            <a:off x="13190220" y="2602008"/>
            <a:ext cx="113919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rlow Bold" panose="00000800000000000000"/>
              </a:rPr>
              <a:t>Core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 Bold" panose="00000800000000000000"/>
              </a:rPr>
              <a:t>Bounded</a:t>
            </a: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 Contexts – Divide large systems into smaller, manageable parts.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Entities – Objects with a unique identity that evolve over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Value Objects – Objects without identity that represent concepts (e.g., Money, Address).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Aggregates – Groups of related entities that must be consistent.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Repositories – Abstraction for data access, managing aggregates.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Domain Events – Capture important business events for decoupling.</a:t>
            </a:r>
          </a:p>
        </p:txBody>
      </p:sp>
    </p:spTree>
    <p:extLst>
      <p:ext uri="{BB962C8B-B14F-4D97-AF65-F5344CB8AC3E}">
        <p14:creationId xmlns:p14="http://schemas.microsoft.com/office/powerpoint/2010/main" val="2275261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51059-4474-97E9-2802-8FFF35DE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06F41-6327-9107-D972-63BA812D9B42}"/>
              </a:ext>
            </a:extLst>
          </p:cNvPr>
          <p:cNvSpPr txBox="1"/>
          <p:nvPr/>
        </p:nvSpPr>
        <p:spPr>
          <a:xfrm>
            <a:off x="587829" y="-1177211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Domain -  Driven Design (DDD)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A1BCD-2226-7FE0-7DCA-0D1B59A71C61}"/>
              </a:ext>
            </a:extLst>
          </p:cNvPr>
          <p:cNvSpPr txBox="1"/>
          <p:nvPr/>
        </p:nvSpPr>
        <p:spPr>
          <a:xfrm>
            <a:off x="800100" y="-1677382"/>
            <a:ext cx="113919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Domain-Driven Design (DDD) is an approach to software development that focuses on modeling real-world business concepts, ensuring that software reflects the business domain accurately.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A447A-EF9C-9694-5CE5-63494CFBBB87}"/>
              </a:ext>
            </a:extLst>
          </p:cNvPr>
          <p:cNvSpPr txBox="1"/>
          <p:nvPr/>
        </p:nvSpPr>
        <p:spPr>
          <a:xfrm>
            <a:off x="587829" y="153957"/>
            <a:ext cx="113919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rlow Bold" panose="00000800000000000000"/>
              </a:rPr>
              <a:t>Core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Bounded Contexts – Divide large systems into smaller, manageable parts.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Entities – Objects with a unique identity that evolve over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Value Objects – Objects without identity that represent concepts (e.g., Money, Address).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Aggregates – Groups of related entities that must be consistent.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Repositories – Abstraction for data access, managing aggregates.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Domain Events – Capture important business events for decoupling.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2C283-C4BC-95CF-D780-AE537134AA35}"/>
              </a:ext>
            </a:extLst>
          </p:cNvPr>
          <p:cNvSpPr txBox="1"/>
          <p:nvPr/>
        </p:nvSpPr>
        <p:spPr>
          <a:xfrm>
            <a:off x="-7782448" y="-91589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</a:p>
        </p:txBody>
      </p:sp>
    </p:spTree>
    <p:extLst>
      <p:ext uri="{BB962C8B-B14F-4D97-AF65-F5344CB8AC3E}">
        <p14:creationId xmlns:p14="http://schemas.microsoft.com/office/powerpoint/2010/main" val="319555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6A573-829E-2D4F-60A1-777A5E3A4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A27A3C-1300-06F3-5B25-081DF4F672A9}"/>
              </a:ext>
            </a:extLst>
          </p:cNvPr>
          <p:cNvSpPr txBox="1"/>
          <p:nvPr/>
        </p:nvSpPr>
        <p:spPr>
          <a:xfrm>
            <a:off x="11804469" y="8596917"/>
            <a:ext cx="11391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 Bold" panose="00000800000000000000"/>
              </a:rPr>
              <a:t>Core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 Bold" panose="00000800000000000000"/>
              </a:rPr>
              <a:t>Bounded</a:t>
            </a: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 Contexts – Divide large systems into smaller, manageable parts.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Entities – Objects with a unique identity that evolve over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Value Objects – Objects without identity that represent concepts (e.g., Money, Address).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Aggregates – Groups of related entities that must be consistent.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Repositories – Abstraction for data access, managing aggregates.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Domain Events – Capture important business events for decoupling.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D132-6394-311B-F83B-0472E009C8A0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6779C-895E-16F8-2B9C-616E1E64226D}"/>
              </a:ext>
            </a:extLst>
          </p:cNvPr>
          <p:cNvSpPr txBox="1"/>
          <p:nvPr/>
        </p:nvSpPr>
        <p:spPr>
          <a:xfrm>
            <a:off x="-7710644" y="14591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Aligns software with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1271047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EA936-88F4-8F53-4BA2-19742FF1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6933A-BB59-B82E-CA79-E56DFFBD4454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3C3B3-D4FE-64D8-19B0-EFBA29A9EDA5}"/>
              </a:ext>
            </a:extLst>
          </p:cNvPr>
          <p:cNvSpPr txBox="1"/>
          <p:nvPr/>
        </p:nvSpPr>
        <p:spPr>
          <a:xfrm>
            <a:off x="587829" y="14591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Aligns software with business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E7583-1EC0-915E-00BB-B788D125A8FD}"/>
              </a:ext>
            </a:extLst>
          </p:cNvPr>
          <p:cNvSpPr txBox="1"/>
          <p:nvPr/>
        </p:nvSpPr>
        <p:spPr>
          <a:xfrm>
            <a:off x="-9867691" y="2458800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Encapsulation of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3482292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370DB-BC29-1165-485F-083690593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596039-95D4-6450-2242-6E5BA1697F79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733F0-4978-DA6D-1719-9187727E1C2F}"/>
              </a:ext>
            </a:extLst>
          </p:cNvPr>
          <p:cNvSpPr txBox="1"/>
          <p:nvPr/>
        </p:nvSpPr>
        <p:spPr>
          <a:xfrm>
            <a:off x="587829" y="14591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Aligns software with business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F87A6-68D6-93C4-403E-53D4E022812D}"/>
              </a:ext>
            </a:extLst>
          </p:cNvPr>
          <p:cNvSpPr txBox="1"/>
          <p:nvPr/>
        </p:nvSpPr>
        <p:spPr>
          <a:xfrm>
            <a:off x="587829" y="2458800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Encapsulation of business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8031D-8B50-40DC-F205-682F4EAB9459}"/>
              </a:ext>
            </a:extLst>
          </p:cNvPr>
          <p:cNvSpPr txBox="1"/>
          <p:nvPr/>
        </p:nvSpPr>
        <p:spPr>
          <a:xfrm>
            <a:off x="-7243186" y="418827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Works well with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3448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F369-5893-94C1-3442-F998E89EE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7BD9C-5A39-585A-E501-969AB1D5E349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DB0A8-EAD3-8D35-2282-36FAC8BF12EA}"/>
              </a:ext>
            </a:extLst>
          </p:cNvPr>
          <p:cNvSpPr txBox="1"/>
          <p:nvPr/>
        </p:nvSpPr>
        <p:spPr>
          <a:xfrm>
            <a:off x="587829" y="14591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Aligns software with business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7340A-B0A1-00C2-32DA-9F1626F60456}"/>
              </a:ext>
            </a:extLst>
          </p:cNvPr>
          <p:cNvSpPr txBox="1"/>
          <p:nvPr/>
        </p:nvSpPr>
        <p:spPr>
          <a:xfrm>
            <a:off x="587829" y="2458800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Encapsulation of business 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A7D2-2280-C02B-3253-9F5F20B33088}"/>
              </a:ext>
            </a:extLst>
          </p:cNvPr>
          <p:cNvSpPr txBox="1"/>
          <p:nvPr/>
        </p:nvSpPr>
        <p:spPr>
          <a:xfrm>
            <a:off x="-11391900" y="492552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Requires deep domain knowledge and technical expertise.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ED47D-6EB9-FC00-B4DD-58F1651DA5DE}"/>
              </a:ext>
            </a:extLst>
          </p:cNvPr>
          <p:cNvSpPr txBox="1"/>
          <p:nvPr/>
        </p:nvSpPr>
        <p:spPr>
          <a:xfrm>
            <a:off x="587829" y="3458459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Works well with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6815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3C4D0-55E1-F946-07D7-58D9104A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7AEE1-7C68-F111-7A9B-FCDC14950F65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22FF28-2725-5F2E-F477-7BF529AB7DA5}"/>
              </a:ext>
            </a:extLst>
          </p:cNvPr>
          <p:cNvSpPr txBox="1"/>
          <p:nvPr/>
        </p:nvSpPr>
        <p:spPr>
          <a:xfrm>
            <a:off x="587829" y="14591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Aligns software with business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53745-7DC3-BC7F-F978-F55DFDB62418}"/>
              </a:ext>
            </a:extLst>
          </p:cNvPr>
          <p:cNvSpPr txBox="1"/>
          <p:nvPr/>
        </p:nvSpPr>
        <p:spPr>
          <a:xfrm>
            <a:off x="587829" y="2458800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Encapsulation of business 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F470C-368C-38BC-152E-D2DAA6CC46AC}"/>
              </a:ext>
            </a:extLst>
          </p:cNvPr>
          <p:cNvSpPr txBox="1"/>
          <p:nvPr/>
        </p:nvSpPr>
        <p:spPr>
          <a:xfrm>
            <a:off x="587829" y="5187933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Requires deep domain knowledge and technical expertise.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26898-461A-A44C-BC17-383A03F80CE2}"/>
              </a:ext>
            </a:extLst>
          </p:cNvPr>
          <p:cNvSpPr txBox="1"/>
          <p:nvPr/>
        </p:nvSpPr>
        <p:spPr>
          <a:xfrm>
            <a:off x="-6258448" y="6023969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Increased complexity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94372-1D65-04C2-D6CA-2314B15F8380}"/>
              </a:ext>
            </a:extLst>
          </p:cNvPr>
          <p:cNvSpPr txBox="1"/>
          <p:nvPr/>
        </p:nvSpPr>
        <p:spPr>
          <a:xfrm>
            <a:off x="587829" y="3458459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Works well with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91573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0DC7A-008A-0354-D1E0-B04738E43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B0CC2-8376-FD26-7871-30E313B40C83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E4708F-CC23-7DF9-3544-16088F8A7283}"/>
              </a:ext>
            </a:extLst>
          </p:cNvPr>
          <p:cNvSpPr txBox="1"/>
          <p:nvPr/>
        </p:nvSpPr>
        <p:spPr>
          <a:xfrm>
            <a:off x="587829" y="14591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Aligns software with business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5A91E-617E-559F-9CEF-792D212F740D}"/>
              </a:ext>
            </a:extLst>
          </p:cNvPr>
          <p:cNvSpPr txBox="1"/>
          <p:nvPr/>
        </p:nvSpPr>
        <p:spPr>
          <a:xfrm>
            <a:off x="587829" y="2458800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Encapsulation of business 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8F215-DAFA-C7FA-8B5F-EBD31573F952}"/>
              </a:ext>
            </a:extLst>
          </p:cNvPr>
          <p:cNvSpPr txBox="1"/>
          <p:nvPr/>
        </p:nvSpPr>
        <p:spPr>
          <a:xfrm>
            <a:off x="587829" y="5187933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Requires deep domain knowledge and technical expertise.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F84C-205F-51A7-70D9-BAC561DF4596}"/>
              </a:ext>
            </a:extLst>
          </p:cNvPr>
          <p:cNvSpPr txBox="1"/>
          <p:nvPr/>
        </p:nvSpPr>
        <p:spPr>
          <a:xfrm>
            <a:off x="587829" y="6023969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Increased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BB73C-D958-1308-F369-70A8E51F64E1}"/>
              </a:ext>
            </a:extLst>
          </p:cNvPr>
          <p:cNvSpPr txBox="1"/>
          <p:nvPr/>
        </p:nvSpPr>
        <p:spPr>
          <a:xfrm>
            <a:off x="587829" y="3458459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Works well with microservices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26A7E-EBBC-CC87-DBC7-05118F843345}"/>
              </a:ext>
            </a:extLst>
          </p:cNvPr>
          <p:cNvSpPr txBox="1"/>
          <p:nvPr/>
        </p:nvSpPr>
        <p:spPr>
          <a:xfrm>
            <a:off x="-5295900" y="-1654659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Comparison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596839-E55D-FF2B-9CFB-FBAA8335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776067">
            <a:off x="-10701174" y="-295918"/>
            <a:ext cx="3467781" cy="17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549</Words>
  <Application>Microsoft Office PowerPoint</Application>
  <PresentationFormat>Widescreen</PresentationFormat>
  <Paragraphs>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Barlow</vt:lpstr>
      <vt:lpstr>Barlow Bold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Amoori</dc:creator>
  <cp:lastModifiedBy>Ali Amoori</cp:lastModifiedBy>
  <cp:revision>126</cp:revision>
  <dcterms:created xsi:type="dcterms:W3CDTF">2025-01-18T08:38:12Z</dcterms:created>
  <dcterms:modified xsi:type="dcterms:W3CDTF">2025-03-11T10:29:11Z</dcterms:modified>
</cp:coreProperties>
</file>