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76F"/>
    <a:srgbClr val="4256AC"/>
    <a:srgbClr val="99CCFF"/>
    <a:srgbClr val="3B7EB3"/>
    <a:srgbClr val="33BFD6"/>
    <a:srgbClr val="9998FF"/>
    <a:srgbClr val="BE1BE8"/>
    <a:srgbClr val="282C32"/>
    <a:srgbClr val="ECECEC"/>
    <a:srgbClr val="558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73883" autoAdjust="0"/>
  </p:normalViewPr>
  <p:slideViewPr>
    <p:cSldViewPr snapToGrid="0">
      <p:cViewPr varScale="1">
        <p:scale>
          <a:sx n="84" d="100"/>
          <a:sy n="84" d="100"/>
        </p:scale>
        <p:origin x="60" y="10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arlow Bold" panose="00000800000000000000" pitchFamily="2" charset="0"/>
              </a:defRPr>
            </a:lvl1pPr>
          </a:lstStyle>
          <a:p>
            <a:fld id="{96D0FF2A-A6A1-429D-A15A-6B8172D8B7F0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arlow Bold" panose="00000800000000000000" pitchFamily="2" charset="0"/>
              </a:defRPr>
            </a:lvl1pPr>
          </a:lstStyle>
          <a:p>
            <a:fld id="{393A7A01-DCED-4A0D-A87E-01A82C8B95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5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arlow Bold" panose="000008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17983-DFCB-9232-D5F1-AB939770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55C36-26BF-76D5-6939-C01EEE29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3477D7-9808-0855-D752-64870CB47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Tier</a:t>
            </a:r>
            <a:r>
              <a:rPr lang="fa-IR" b="0" dirty="0"/>
              <a:t> :</a:t>
            </a:r>
            <a:r>
              <a:rPr lang="en-US" b="0" dirty="0"/>
              <a:t> </a:t>
            </a:r>
            <a:r>
              <a:rPr lang="fa-IR" b="0" dirty="0"/>
              <a:t>ردیف</a:t>
            </a:r>
          </a:p>
          <a:p>
            <a:pPr algn="r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710A3-C1A6-139B-F6A8-AA20FC754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234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C63C9-95B9-0294-61C9-E6218179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A8ABF-0950-0656-FD79-802548E51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2C9C1-096D-31D5-4D69-6F0F692AC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Extra layers may slow </a:t>
            </a:r>
            <a:r>
              <a:rPr lang="en-US"/>
              <a:t>down execution.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587F-BAF9-92DC-6A9A-4C8CE8D993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14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F0F7C-7FC2-1BBA-0690-120C217E0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08B15-92DA-7006-1801-3087B5ECD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DCD65-18AC-2224-7BA5-FA193341A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Some logic might be duplicated across layers.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336D1-DC6A-6FCB-37B2-2CFF1E39B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3C73-ED1F-C80C-9E03-018B698B5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85A6EB-BFED-22B9-C996-F9854FE35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49A15B-F8FD-3290-D4DB-65D3C1B97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Tier</a:t>
            </a:r>
            <a:r>
              <a:rPr lang="fa-IR" b="0" dirty="0"/>
              <a:t> :</a:t>
            </a:r>
            <a:r>
              <a:rPr lang="en-US" b="0" dirty="0"/>
              <a:t> </a:t>
            </a:r>
            <a:r>
              <a:rPr lang="fa-IR" b="0" dirty="0"/>
              <a:t>ردیف</a:t>
            </a:r>
          </a:p>
          <a:p>
            <a:pPr algn="r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E0A6C-329E-9AB8-D3EE-7D426D946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6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1E874-06E7-D8CB-B9A2-AF11E33ED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A4751-6BF7-2D77-C565-784730DB8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4E110-E4E6-6BC0-2E6C-31E769A250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Tier</a:t>
            </a:r>
            <a:r>
              <a:rPr lang="fa-IR" b="0" dirty="0"/>
              <a:t> :</a:t>
            </a:r>
            <a:r>
              <a:rPr lang="en-US" b="0" dirty="0"/>
              <a:t> </a:t>
            </a:r>
            <a:r>
              <a:rPr lang="fa-IR" b="0" dirty="0"/>
              <a:t>ردیف</a:t>
            </a:r>
          </a:p>
          <a:p>
            <a:pPr algn="r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1D3CE-BCE0-6151-BB07-AE55CD1AB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606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67E3-5C73-5239-0D44-4B1EFB50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113B3-25B8-64B7-8B0E-B6BD622AF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F6174-E652-11C7-0F16-2704C2EC4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Tier</a:t>
            </a:r>
            <a:r>
              <a:rPr lang="fa-IR" b="0" dirty="0"/>
              <a:t> :</a:t>
            </a:r>
            <a:r>
              <a:rPr lang="en-US" b="0" dirty="0"/>
              <a:t> </a:t>
            </a:r>
            <a:r>
              <a:rPr lang="fa-IR" b="0" dirty="0"/>
              <a:t>ردیف</a:t>
            </a:r>
          </a:p>
          <a:p>
            <a:pPr algn="r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6A892-DD4C-D2C6-CF6B-EDEE2CCED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3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2F133-3B85-D41A-45BA-706DE642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8CF55-77C7-33BD-FE7C-01F0023AB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DBC78-E10C-FE04-B4EB-84A2AE047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0" dirty="0"/>
              <a:t>Tier</a:t>
            </a:r>
            <a:r>
              <a:rPr lang="fa-IR" b="0" dirty="0"/>
              <a:t> :</a:t>
            </a:r>
            <a:r>
              <a:rPr lang="en-US" b="0" dirty="0"/>
              <a:t> </a:t>
            </a:r>
            <a:r>
              <a:rPr lang="fa-IR" b="0" dirty="0"/>
              <a:t>ردیف</a:t>
            </a:r>
          </a:p>
          <a:p>
            <a:pPr algn="r" rtl="1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E7330-D040-610A-E7EC-0138B7A72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1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3702A-2784-ECFC-BC96-8F54C052A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9BB5D-F331-B08B-B12A-DC1F8B7653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CC47A-CD8B-DF44-CADE-080C1E93E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Each layer has a distinct responsibility.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3D7F4-C0EF-A131-D018-3AADDD22B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25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32234-8EAA-2950-0998-1661A924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60E71-A8E6-B159-E02A-CD784C9BD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C58355-F640-2279-7E44-A2F425746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We can replace layers without affecting others.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FEA26-BCEA-05F6-45F2-8D6242AB6E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531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81EC-067E-CECD-C311-72F0CADC2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28322-F83E-12B2-5E17-49CF7AA6D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4594B-DAE2-DA08-1D83-CE7927EBF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Components are isolated and they are </a:t>
            </a:r>
            <a:r>
              <a:rPr lang="en-US" sz="1200" dirty="0">
                <a:solidFill>
                  <a:schemeClr val="bg1"/>
                </a:solidFill>
                <a:latin typeface="Barlow" panose="00000500000000000000" pitchFamily="2" charset="0"/>
              </a:rPr>
              <a:t>easier to test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74CF8-48C9-2BAE-9234-2AFCC3720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012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9E176-CF9E-BB4B-25F7-6D4B70482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7C440F-A38D-EB6D-6CA2-FFCF77C4F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7E0FD-0E6D-783A-473B-940F2B45A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1"/>
            <a:r>
              <a:rPr lang="en-US" dirty="0"/>
              <a:t>Tight coupling between layers means that changes in one layer (e.g., the database) may require modifications in other layers, making maintenance harder.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EA5B8-7E38-FF74-2672-4084C64E7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A7A01-DCED-4A0D-A87E-01A82C8B958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6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ED86-7C87-0ACA-014B-BC41F0B06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69D60-F63C-C62A-B780-90312087E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C9D8-AD59-40BB-6DF6-BCDF117C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5681-4813-AFE0-423E-4D80CB0E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5D759-9886-E34D-ECBB-02A00EDC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26F8-6F7D-0FAC-CF27-AB33D1B1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AFD39-1A06-AA4F-7BE3-2146509E2A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597C7-6B7F-22DE-911F-E21DAEC7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2C55D-1A83-9415-3CD2-408AD95B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966F5-FA5A-BD92-02B1-7FE941EE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2ED9D8-7635-3AB9-1DCB-3028ACAF0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0D776-BCD5-1E76-D3E9-FE04209D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C543B-A2E8-F652-E7F0-F5E4768C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197F4-8C16-8E80-4A59-4658E80C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2AC-AE29-091F-9125-72306DC7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4B73-D64B-F2EE-169B-1158CC61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20208-F12B-DB15-C4EB-B92D05E2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84FD-15DB-D123-92DF-13FB02F6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AAE4A-5330-FEB0-B8DC-02AAB3F0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171A-D3BE-EAB7-A118-A0CB0E71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94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5389-41E7-7959-4599-F202833B8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020DE-C2B7-A64D-EA93-F7E4CAB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FEE9-E7F5-8473-6754-0D924DB7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336A9-CDB1-405C-3445-0055441B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2E69-6A40-9FC6-9EE2-0234051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D830-2566-9E8F-A8A3-6B9F9210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A724-232B-D194-E48C-012B88096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D975F-DD74-59E9-A1D0-B5CE9E7A9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8559B-37D4-CBC5-648D-A51C27B8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04E3-0F7D-B4D3-E528-C13692FD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C1E2-2A2C-1269-B1C3-E604DD9E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A47F-5C5A-87E6-7038-64555B56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AD3C0-ECA6-65E4-D2BE-FD502219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85E98-3C44-0A24-2788-E22EACF3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BDE01-6654-1E6F-8E27-AE8ADCBD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2848D-90FC-38AA-34E3-51B1B3498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52D2E-D527-0666-16E6-02D22469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5E11B6-92E5-2A3F-A393-75E2CCADA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28A7E-FF13-D3C3-CEF1-4165913C9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5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13854-0AEC-E671-1A3C-3608CBF3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16D74-2805-E603-1BEB-5009DA9B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4C8F4-5E41-AA35-C34D-C058538F8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0308C-4C36-9A2F-8B7B-17C5F20B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75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620482-37A7-F2FC-1434-14457CF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2D0D-CB20-FC51-5D1E-4D1AF064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2731D-C0CB-9304-F0B3-CF5E61B3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9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7397-87FE-7741-67E3-59BF077D9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DF6F1-D334-B20C-C121-4F57557D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9C07-91AA-BBE3-2479-789AE572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83D2F-2612-7FA1-0F92-30E66C45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9C84-10FF-F592-8D34-C92A18EB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AF1A4-7256-DDD3-7916-8603DC3A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6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F088-CD01-04E4-61B4-F18A8387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B7175-DDAF-1425-C3F2-B4005CF11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3E953-51F2-3ADA-C829-F4C0AA9AB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E049D-337A-0DEC-F055-DB4C03E4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73B27-6A9E-46DC-9354-B2865D9C2DA7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CA563-5E17-BA10-995C-2F8DADA8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ED9F3-3CEC-C3C9-F99B-0C78ABB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E8869-39B3-4D36-A6C9-0D455EAC9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84000">
              <a:srgbClr val="02476F">
                <a:shade val="67500"/>
                <a:satMod val="115000"/>
              </a:srgbClr>
            </a:gs>
            <a:gs pos="100000">
              <a:srgbClr val="02476F">
                <a:shade val="100000"/>
                <a:satMod val="115000"/>
              </a:srgbClr>
            </a:gs>
          </a:gsLst>
          <a:path path="circle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595BD-09E1-37B0-CDE1-3D226B48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6FDB-BD2A-B6DE-6DF9-5670CF1C2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E916F-6174-D106-1834-D0FC81CD7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fld id="{63073B27-6A9E-46DC-9354-B2865D9C2DA7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27CF4-6EB5-4167-C10E-872210C67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0A757-11AA-7467-1C47-AB7C16437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Barlow Bold" panose="00000800000000000000" pitchFamily="2" charset="0"/>
              </a:defRPr>
            </a:lvl1pPr>
          </a:lstStyle>
          <a:p>
            <a:fld id="{B09E8869-39B3-4D36-A6C9-0D455EAC94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39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rlow Bold" panose="000008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6E6D7-851B-6E09-570B-8CC05C6F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7ECA509A-55F3-7663-97E9-A6D8D932FBDE}"/>
              </a:ext>
            </a:extLst>
          </p:cNvPr>
          <p:cNvSpPr txBox="1"/>
          <p:nvPr/>
        </p:nvSpPr>
        <p:spPr>
          <a:xfrm>
            <a:off x="800100" y="-2506137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What is Software Architecture?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E6D09B-FA42-8E80-D70C-012145BE9023}"/>
              </a:ext>
            </a:extLst>
          </p:cNvPr>
          <p:cNvSpPr txBox="1"/>
          <p:nvPr/>
        </p:nvSpPr>
        <p:spPr>
          <a:xfrm>
            <a:off x="800100" y="427562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Layered Architecture (N-Tier)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0F772-DBF2-C547-5928-B4ECB14A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7" r="6563"/>
          <a:stretch/>
        </p:blipFill>
        <p:spPr>
          <a:xfrm>
            <a:off x="12460515" y="-2501031"/>
            <a:ext cx="10731500" cy="33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82A4-F9F0-233C-CDE2-FF9483D5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1AC03-90EF-7FA0-BDB6-E57F0F762C38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29253-3582-2936-DEC3-17A473B860EF}"/>
              </a:ext>
            </a:extLst>
          </p:cNvPr>
          <p:cNvSpPr txBox="1"/>
          <p:nvPr/>
        </p:nvSpPr>
        <p:spPr>
          <a:xfrm>
            <a:off x="800100" y="15353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9D7DD-E106-57B8-9548-F7CC771D499E}"/>
              </a:ext>
            </a:extLst>
          </p:cNvPr>
          <p:cNvSpPr txBox="1"/>
          <p:nvPr/>
        </p:nvSpPr>
        <p:spPr>
          <a:xfrm>
            <a:off x="800100" y="227259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6A562-20E8-AC1E-646D-77414B0A02AF}"/>
              </a:ext>
            </a:extLst>
          </p:cNvPr>
          <p:cNvSpPr txBox="1"/>
          <p:nvPr/>
        </p:nvSpPr>
        <p:spPr>
          <a:xfrm>
            <a:off x="800100" y="306135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Easier to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30307-A45C-800A-A51D-001231EEF800}"/>
              </a:ext>
            </a:extLst>
          </p:cNvPr>
          <p:cNvSpPr txBox="1"/>
          <p:nvPr/>
        </p:nvSpPr>
        <p:spPr>
          <a:xfrm>
            <a:off x="800100" y="418535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Tight coupling between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A12B9C-A0CC-1978-AF29-AE5A1F6E9F2B}"/>
              </a:ext>
            </a:extLst>
          </p:cNvPr>
          <p:cNvSpPr txBox="1"/>
          <p:nvPr/>
        </p:nvSpPr>
        <p:spPr>
          <a:xfrm>
            <a:off x="800100" y="495403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Performance 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9C531-9B11-35EF-6202-7FFFD525B2C5}"/>
              </a:ext>
            </a:extLst>
          </p:cNvPr>
          <p:cNvSpPr txBox="1"/>
          <p:nvPr/>
        </p:nvSpPr>
        <p:spPr>
          <a:xfrm>
            <a:off x="5695950" y="737338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Code duplication in certain cases</a:t>
            </a:r>
          </a:p>
        </p:txBody>
      </p:sp>
    </p:spTree>
    <p:extLst>
      <p:ext uri="{BB962C8B-B14F-4D97-AF65-F5344CB8AC3E}">
        <p14:creationId xmlns:p14="http://schemas.microsoft.com/office/powerpoint/2010/main" val="126919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8FBE3-58F5-AF3D-5F19-841B578A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80B4A4-A246-48E8-3AD8-FF53ACF33221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DF732-153D-B98D-3B67-E3060EB72D1A}"/>
              </a:ext>
            </a:extLst>
          </p:cNvPr>
          <p:cNvSpPr txBox="1"/>
          <p:nvPr/>
        </p:nvSpPr>
        <p:spPr>
          <a:xfrm>
            <a:off x="800100" y="15353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6F8DB-6DC2-8488-92FA-289916F8AF08}"/>
              </a:ext>
            </a:extLst>
          </p:cNvPr>
          <p:cNvSpPr txBox="1"/>
          <p:nvPr/>
        </p:nvSpPr>
        <p:spPr>
          <a:xfrm>
            <a:off x="800100" y="227259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35986-69B9-DAEF-48B5-EAD9B6EB7359}"/>
              </a:ext>
            </a:extLst>
          </p:cNvPr>
          <p:cNvSpPr txBox="1"/>
          <p:nvPr/>
        </p:nvSpPr>
        <p:spPr>
          <a:xfrm>
            <a:off x="800100" y="306135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Easier to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48FE94-23CD-822B-45C6-FC33651A6E13}"/>
              </a:ext>
            </a:extLst>
          </p:cNvPr>
          <p:cNvSpPr txBox="1"/>
          <p:nvPr/>
        </p:nvSpPr>
        <p:spPr>
          <a:xfrm>
            <a:off x="800100" y="418535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Tight coupling between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778FE-9FD5-FC5D-00D7-318163DE1667}"/>
              </a:ext>
            </a:extLst>
          </p:cNvPr>
          <p:cNvSpPr txBox="1"/>
          <p:nvPr/>
        </p:nvSpPr>
        <p:spPr>
          <a:xfrm>
            <a:off x="800100" y="4954032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Performance overhead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EE76E-B129-050B-56BF-FACB332538DF}"/>
              </a:ext>
            </a:extLst>
          </p:cNvPr>
          <p:cNvSpPr txBox="1"/>
          <p:nvPr/>
        </p:nvSpPr>
        <p:spPr>
          <a:xfrm>
            <a:off x="800100" y="572270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Code duplication in certain cases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167FC-54A3-36D0-7C19-C512383144FD}"/>
              </a:ext>
            </a:extLst>
          </p:cNvPr>
          <p:cNvSpPr txBox="1"/>
          <p:nvPr/>
        </p:nvSpPr>
        <p:spPr>
          <a:xfrm>
            <a:off x="587829" y="-1016306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Clean Architecture (Onion Architecture)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00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5419-9B69-E863-2F82-4ACA7020A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4330A136-1E97-FBA7-C39D-2901AD046DE4}"/>
              </a:ext>
            </a:extLst>
          </p:cNvPr>
          <p:cNvSpPr txBox="1"/>
          <p:nvPr/>
        </p:nvSpPr>
        <p:spPr>
          <a:xfrm>
            <a:off x="800100" y="-2506137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What is Software Architecture?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D35D2-9082-3F82-4171-989DCA9CDEF2}"/>
              </a:ext>
            </a:extLst>
          </p:cNvPr>
          <p:cNvSpPr txBox="1"/>
          <p:nvPr/>
        </p:nvSpPr>
        <p:spPr>
          <a:xfrm>
            <a:off x="800100" y="427562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Layered Architecture (N-Tier)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3E6D36-3DFF-C003-6C3E-9523BE29CC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7" r="6563"/>
          <a:stretch/>
        </p:blipFill>
        <p:spPr>
          <a:xfrm>
            <a:off x="660400" y="1314503"/>
            <a:ext cx="10731500" cy="3344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9ED4A-A7DE-A09A-7EAB-26B8100CFE38}"/>
              </a:ext>
            </a:extLst>
          </p:cNvPr>
          <p:cNvSpPr txBox="1"/>
          <p:nvPr/>
        </p:nvSpPr>
        <p:spPr>
          <a:xfrm>
            <a:off x="-4425043" y="-1077218"/>
            <a:ext cx="1139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Organizes an application into separate layers, each with a specific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4107811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45933-7627-3F37-A157-253B6AFC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C0BC38FA-C8A8-F49C-B82D-39EFA9860E1D}"/>
              </a:ext>
            </a:extLst>
          </p:cNvPr>
          <p:cNvSpPr txBox="1"/>
          <p:nvPr/>
        </p:nvSpPr>
        <p:spPr>
          <a:xfrm>
            <a:off x="800100" y="-2506137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What is Software Architecture?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69F43-C44A-51DD-142D-61F823BC364F}"/>
              </a:ext>
            </a:extLst>
          </p:cNvPr>
          <p:cNvSpPr txBox="1"/>
          <p:nvPr/>
        </p:nvSpPr>
        <p:spPr>
          <a:xfrm>
            <a:off x="800100" y="427562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Layered Architecture (N-Tier)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1BF70-4528-D36A-A229-0B7A38A42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7" r="6563"/>
          <a:stretch/>
        </p:blipFill>
        <p:spPr>
          <a:xfrm>
            <a:off x="660400" y="1314503"/>
            <a:ext cx="10731500" cy="3344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591FE7-EED6-D934-FCC4-41A64791BBF7}"/>
              </a:ext>
            </a:extLst>
          </p:cNvPr>
          <p:cNvSpPr txBox="1"/>
          <p:nvPr/>
        </p:nvSpPr>
        <p:spPr>
          <a:xfrm>
            <a:off x="660400" y="4714538"/>
            <a:ext cx="1139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Organizes an application into separate layers, each with a specific responsibility.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B347E-CBDD-07C1-1BA4-E0C9398FEBF7}"/>
              </a:ext>
            </a:extLst>
          </p:cNvPr>
          <p:cNvSpPr txBox="1"/>
          <p:nvPr/>
        </p:nvSpPr>
        <p:spPr>
          <a:xfrm>
            <a:off x="-6502400" y="7648237"/>
            <a:ext cx="11391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" panose="00000500000000000000" pitchFamily="2" charset="0"/>
              </a:rPr>
              <a:t>Common Layers: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Presentation Layer (UI)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Application Layer (Business Logic)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Domain Layer (Entities, Business Rules)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Infrastructure Layer (Database, APIs)</a:t>
            </a:r>
          </a:p>
        </p:txBody>
      </p:sp>
    </p:spTree>
    <p:extLst>
      <p:ext uri="{BB962C8B-B14F-4D97-AF65-F5344CB8AC3E}">
        <p14:creationId xmlns:p14="http://schemas.microsoft.com/office/powerpoint/2010/main" val="406884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A3FB-0574-FEA5-D691-D825974E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09FB7A50-1CA9-ECBE-76E5-C9E88AC2CB52}"/>
              </a:ext>
            </a:extLst>
          </p:cNvPr>
          <p:cNvSpPr txBox="1"/>
          <p:nvPr/>
        </p:nvSpPr>
        <p:spPr>
          <a:xfrm>
            <a:off x="800100" y="-2506137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What is Software Architecture?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40B08-04F2-5685-3AD2-C8950FFD56FD}"/>
              </a:ext>
            </a:extLst>
          </p:cNvPr>
          <p:cNvSpPr txBox="1"/>
          <p:nvPr/>
        </p:nvSpPr>
        <p:spPr>
          <a:xfrm>
            <a:off x="800100" y="-1154495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Barlow Bold" panose="00000800000000000000" pitchFamily="2" charset="0"/>
              </a:rPr>
              <a:t>Layered Architecture (N-Tier)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40B5D-9661-6C11-B8A4-FE78338F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7" r="6563"/>
          <a:stretch/>
        </p:blipFill>
        <p:spPr>
          <a:xfrm>
            <a:off x="660400" y="197147"/>
            <a:ext cx="10731500" cy="3344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F1FBB3-DF77-8F06-C251-4EA578156343}"/>
              </a:ext>
            </a:extLst>
          </p:cNvPr>
          <p:cNvSpPr txBox="1"/>
          <p:nvPr/>
        </p:nvSpPr>
        <p:spPr>
          <a:xfrm>
            <a:off x="1132348" y="7532182"/>
            <a:ext cx="11391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Organizes an application into separate layers, each with a specific responsibility.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E7C14-1BE6-2AC2-3835-0A92AE01D2CE}"/>
              </a:ext>
            </a:extLst>
          </p:cNvPr>
          <p:cNvSpPr txBox="1"/>
          <p:nvPr/>
        </p:nvSpPr>
        <p:spPr>
          <a:xfrm>
            <a:off x="660400" y="3755021"/>
            <a:ext cx="11391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" panose="00000500000000000000" pitchFamily="2" charset="0"/>
              </a:rPr>
              <a:t>Common Layers: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Presentation Layer (UI)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Application Layer (Business Logic)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Domain Layer (Entities, Business Rules)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Infrastructure Layer (Database, APIs)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2488D-6C1D-5164-5868-580D1972898C}"/>
              </a:ext>
            </a:extLst>
          </p:cNvPr>
          <p:cNvSpPr txBox="1"/>
          <p:nvPr/>
        </p:nvSpPr>
        <p:spPr>
          <a:xfrm>
            <a:off x="-9057616" y="4578407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6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54217-B588-4BF6-275E-05F855A94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3221B7-DAC1-354B-D365-22A6DFD3E5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17" r="6563"/>
          <a:stretch/>
        </p:blipFill>
        <p:spPr>
          <a:xfrm>
            <a:off x="587829" y="-3595763"/>
            <a:ext cx="10731500" cy="3344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5B4ED-C94D-EB94-AC6B-72F223750470}"/>
              </a:ext>
            </a:extLst>
          </p:cNvPr>
          <p:cNvSpPr txBox="1"/>
          <p:nvPr/>
        </p:nvSpPr>
        <p:spPr>
          <a:xfrm>
            <a:off x="257629" y="-5671774"/>
            <a:ext cx="11391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arlow" panose="00000500000000000000" pitchFamily="2" charset="0"/>
              </a:rPr>
              <a:t>Common Layers: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Presentation Layer (UI)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Application Layer (Business Logic)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Domain Layer (Entities, Business Rules)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Infrastructure Layer (Database, APIs)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DFF44-577C-D087-F2D6-9B5463C42759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EF50D-A104-450E-C6BF-C380647D30CD}"/>
              </a:ext>
            </a:extLst>
          </p:cNvPr>
          <p:cNvSpPr txBox="1"/>
          <p:nvPr/>
        </p:nvSpPr>
        <p:spPr>
          <a:xfrm>
            <a:off x="13373100" y="464271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</p:spTree>
    <p:extLst>
      <p:ext uri="{BB962C8B-B14F-4D97-AF65-F5344CB8AC3E}">
        <p14:creationId xmlns:p14="http://schemas.microsoft.com/office/powerpoint/2010/main" val="182617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91CA7-BED3-14C7-2607-07A5C8CD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35D0149-9594-B76A-323C-E07B24D3D217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2C139-3547-2B4B-2287-ADE3409F16ED}"/>
              </a:ext>
            </a:extLst>
          </p:cNvPr>
          <p:cNvSpPr txBox="1"/>
          <p:nvPr/>
        </p:nvSpPr>
        <p:spPr>
          <a:xfrm>
            <a:off x="800100" y="15353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06A05-FC04-F969-D110-7D77EB2C2E60}"/>
              </a:ext>
            </a:extLst>
          </p:cNvPr>
          <p:cNvSpPr txBox="1"/>
          <p:nvPr/>
        </p:nvSpPr>
        <p:spPr>
          <a:xfrm>
            <a:off x="-4133850" y="234879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</p:spTree>
    <p:extLst>
      <p:ext uri="{BB962C8B-B14F-4D97-AF65-F5344CB8AC3E}">
        <p14:creationId xmlns:p14="http://schemas.microsoft.com/office/powerpoint/2010/main" val="306141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6B7FC-6DF4-445D-B391-E93A4AF02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7128D-0AFD-8CEF-E131-6B77A2A0E2C4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FEAE6-406B-617B-B107-12E83011CF08}"/>
              </a:ext>
            </a:extLst>
          </p:cNvPr>
          <p:cNvSpPr txBox="1"/>
          <p:nvPr/>
        </p:nvSpPr>
        <p:spPr>
          <a:xfrm>
            <a:off x="800100" y="15353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355AD-8BEE-7B95-AFC9-E157AD9A969E}"/>
              </a:ext>
            </a:extLst>
          </p:cNvPr>
          <p:cNvSpPr txBox="1"/>
          <p:nvPr/>
        </p:nvSpPr>
        <p:spPr>
          <a:xfrm>
            <a:off x="800100" y="227259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AA0493-C85F-B30D-A9DD-6D9D02D94EB7}"/>
              </a:ext>
            </a:extLst>
          </p:cNvPr>
          <p:cNvSpPr txBox="1"/>
          <p:nvPr/>
        </p:nvSpPr>
        <p:spPr>
          <a:xfrm>
            <a:off x="-4895850" y="4585406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Easier to test</a:t>
            </a:r>
          </a:p>
        </p:txBody>
      </p:sp>
    </p:spTree>
    <p:extLst>
      <p:ext uri="{BB962C8B-B14F-4D97-AF65-F5344CB8AC3E}">
        <p14:creationId xmlns:p14="http://schemas.microsoft.com/office/powerpoint/2010/main" val="299926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38B9-6564-06A3-3687-FDD6828F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D5AC6B-67E5-E32C-4CEE-E1DD077D7DA6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2A28B-0252-BD2D-843B-647B28CCA664}"/>
              </a:ext>
            </a:extLst>
          </p:cNvPr>
          <p:cNvSpPr txBox="1"/>
          <p:nvPr/>
        </p:nvSpPr>
        <p:spPr>
          <a:xfrm>
            <a:off x="800100" y="15353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C241A3-1644-8FAB-BF91-C83D5F717759}"/>
              </a:ext>
            </a:extLst>
          </p:cNvPr>
          <p:cNvSpPr txBox="1"/>
          <p:nvPr/>
        </p:nvSpPr>
        <p:spPr>
          <a:xfrm>
            <a:off x="800100" y="227259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367CF-D35F-DAA0-269F-9F523FDAEF89}"/>
              </a:ext>
            </a:extLst>
          </p:cNvPr>
          <p:cNvSpPr txBox="1"/>
          <p:nvPr/>
        </p:nvSpPr>
        <p:spPr>
          <a:xfrm>
            <a:off x="800100" y="306135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Easier to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BA24D-70B4-B14C-2B8A-9BF9F7F7AA08}"/>
              </a:ext>
            </a:extLst>
          </p:cNvPr>
          <p:cNvSpPr txBox="1"/>
          <p:nvPr/>
        </p:nvSpPr>
        <p:spPr>
          <a:xfrm>
            <a:off x="4095750" y="687140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Tight coupling between layers</a:t>
            </a:r>
          </a:p>
        </p:txBody>
      </p:sp>
    </p:spTree>
    <p:extLst>
      <p:ext uri="{BB962C8B-B14F-4D97-AF65-F5344CB8AC3E}">
        <p14:creationId xmlns:p14="http://schemas.microsoft.com/office/powerpoint/2010/main" val="4134882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F8E78-82F9-26DC-E9D3-7DE6D881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CDA050-BF20-5C10-1263-38BBFDC6D4BF}"/>
              </a:ext>
            </a:extLst>
          </p:cNvPr>
          <p:cNvSpPr txBox="1"/>
          <p:nvPr/>
        </p:nvSpPr>
        <p:spPr>
          <a:xfrm>
            <a:off x="587829" y="628144"/>
            <a:ext cx="11391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Barlow Bold" panose="00000800000000000000" pitchFamily="2" charset="0"/>
              </a:rPr>
              <a:t>Advantages  &amp; disadvantages </a:t>
            </a:r>
            <a:endParaRPr lang="en-US" sz="4800" b="1" dirty="0">
              <a:solidFill>
                <a:schemeClr val="bg1"/>
              </a:solidFill>
              <a:latin typeface="Barlow Bold" panose="000008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4FCCBF-3629-D8C5-E8F9-955D978E3A53}"/>
              </a:ext>
            </a:extLst>
          </p:cNvPr>
          <p:cNvSpPr txBox="1"/>
          <p:nvPr/>
        </p:nvSpPr>
        <p:spPr>
          <a:xfrm>
            <a:off x="800100" y="1535341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Separation of concerns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8013E-C981-CF0E-F2EC-F7E18BAFD3B8}"/>
              </a:ext>
            </a:extLst>
          </p:cNvPr>
          <p:cNvSpPr txBox="1"/>
          <p:nvPr/>
        </p:nvSpPr>
        <p:spPr>
          <a:xfrm>
            <a:off x="800100" y="227259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Scalability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4880D-A334-F88E-3666-33F9E075427A}"/>
              </a:ext>
            </a:extLst>
          </p:cNvPr>
          <p:cNvSpPr txBox="1"/>
          <p:nvPr/>
        </p:nvSpPr>
        <p:spPr>
          <a:xfrm>
            <a:off x="800100" y="3061354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✅ Easier to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4AE00-C693-8274-EF66-A03A6AA2CC5E}"/>
              </a:ext>
            </a:extLst>
          </p:cNvPr>
          <p:cNvSpPr txBox="1"/>
          <p:nvPr/>
        </p:nvSpPr>
        <p:spPr>
          <a:xfrm>
            <a:off x="800100" y="4185357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Tight coupling between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CAEAC-0740-FA74-18D7-6C96DEE0F36D}"/>
              </a:ext>
            </a:extLst>
          </p:cNvPr>
          <p:cNvSpPr txBox="1"/>
          <p:nvPr/>
        </p:nvSpPr>
        <p:spPr>
          <a:xfrm>
            <a:off x="4381500" y="7048500"/>
            <a:ext cx="11391900" cy="73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/>
                </a:solidFill>
                <a:latin typeface="Barlow" panose="00000500000000000000" pitchFamily="2" charset="0"/>
              </a:rPr>
              <a:t>❌ Performance overhead</a:t>
            </a:r>
          </a:p>
        </p:txBody>
      </p:sp>
    </p:spTree>
    <p:extLst>
      <p:ext uri="{BB962C8B-B14F-4D97-AF65-F5344CB8AC3E}">
        <p14:creationId xmlns:p14="http://schemas.microsoft.com/office/powerpoint/2010/main" val="353677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391</Words>
  <Application>Microsoft Office PowerPoint</Application>
  <PresentationFormat>Widescreen</PresentationFormat>
  <Paragraphs>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Barlow</vt:lpstr>
      <vt:lpstr>Barlow Bold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Amoori</dc:creator>
  <cp:lastModifiedBy>Ali Amoori</cp:lastModifiedBy>
  <cp:revision>126</cp:revision>
  <dcterms:created xsi:type="dcterms:W3CDTF">2025-01-18T08:38:12Z</dcterms:created>
  <dcterms:modified xsi:type="dcterms:W3CDTF">2025-03-11T10:26:57Z</dcterms:modified>
</cp:coreProperties>
</file>