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3200" cy="6858000"/>
  <p:notesSz cx="6858000" cy="121932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5758" y="365125"/>
            <a:ext cx="2629158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82" y="365125"/>
            <a:ext cx="7735061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931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931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82" y="1825625"/>
            <a:ext cx="518211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807" y="1825625"/>
            <a:ext cx="518211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870" y="365125"/>
            <a:ext cx="10516635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870" y="1681163"/>
            <a:ext cx="51582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870" y="2505074"/>
            <a:ext cx="5158294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807" y="1681163"/>
            <a:ext cx="51836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807" y="2505074"/>
            <a:ext cx="518369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870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697" y="987425"/>
            <a:ext cx="6172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870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870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697" y="987425"/>
            <a:ext cx="6172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870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82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82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82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997" y="6356350"/>
            <a:ext cx="4115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1447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206067" y="5627147"/>
            <a:ext cx="4540557" cy="4901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Cairo"/>
                <a:ea typeface="Cairo"/>
                <a:cs typeface="Cairo"/>
              </a:rPr>
              <a:t>Prepared By : Abdulrahman M. Al-Majayda</a:t>
            </a:r>
            <a:endParaRPr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1" y="1132171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5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Conditionals &amp; Control Structures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Less does not provide any conditionals or looping structures. Instead, it provides mixin guards and pattern matching which can be used to similar effect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5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Both Sass And Less provides porvide boolean types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true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and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fales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 the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and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, and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not 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operatiors as well as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&lt;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&gt;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&lt;=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&gt;=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, </a:t>
            </a:r>
            <a:r>
              <a:rPr lang="en-US" sz="1800" b="1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==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operators. There are minor syntax differences between the two (Sass syntax show in the next slide)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1" y="1132171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5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Conditionals &amp; Control Structures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2"/>
            <a:ext cx="4862237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A similar example in Less using mixins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: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mixin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(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) when (lightness(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)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&gt;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30%){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background-color: 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black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 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mixin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(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) when (lightness(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)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=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&lt;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30%){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background-color: </a:t>
            </a:r>
            <a:r>
              <a:rPr lang="en-US"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black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5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@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if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lightness(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$color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)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&gt;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30%{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background-color: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black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else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{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background-color: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white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@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for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$i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from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1px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to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10px{ 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.border-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#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{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i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}{border: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$i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solid blue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.border-i{ border: </a:t>
            </a:r>
            <a:r>
              <a:rPr lang="en-US" sz="16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1px solid blue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;}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.border-i{ border: </a:t>
            </a:r>
            <a:r>
              <a:rPr lang="en-US" sz="16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2px solid blue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;}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—————————-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.border-i{ border: </a:t>
            </a:r>
            <a:r>
              <a:rPr lang="en-US" sz="16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9px solid blue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;}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rot="0" flipH="1" flipV="0">
            <a:off x="9239271" y="4078178"/>
            <a:ext cx="518399" cy="914400"/>
          </a:xfrm>
          <a:prstGeom prst="curvedConnector3">
            <a:avLst>
              <a:gd name="adj1" fmla="val 50000"/>
            </a:avLst>
          </a:prstGeom>
          <a:ln w="12699" cap="flat" cmpd="sng" algn="ctr">
            <a:solidFill>
              <a:schemeClr val="bg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9581431" y="4522062"/>
            <a:ext cx="804538" cy="3236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solidFill>
                  <a:schemeClr val="bg1"/>
                </a:solidFill>
                <a:latin typeface="Cairo"/>
                <a:ea typeface="Cairo"/>
                <a:cs typeface="Cairo"/>
              </a:rPr>
              <a:t>outputs</a:t>
            </a:r>
            <a:endParaRPr sz="14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1" y="1132171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Compile to css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2"/>
            <a:ext cx="4862237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Less an run on the clinet-side and server-side, or can be compiled into plain CSS by less.js . However , not for production. To compaile run this command using Less.js evreytime.</a:t>
            </a: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endParaRPr lang="en-US"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——————————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rgbClr val="CC6699"/>
              </a:solidFill>
              <a:latin typeface="Cairo"/>
              <a:ea typeface="Cairo"/>
              <a:cs typeface="Cairo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lessc </a:t>
            </a:r>
            <a:r>
              <a:rPr lang="en-US" sz="1600" b="0" i="0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input.less</a:t>
            </a:r>
            <a:r>
              <a:rPr lang="en-US" sz="16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 </a:t>
            </a:r>
            <a:r>
              <a:rPr lang="en-US" sz="16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[output.css]</a:t>
            </a:r>
            <a:endParaRPr sz="1800" b="0" i="0" u="none" strike="noStrike" cap="none" spc="0">
              <a:solidFill>
                <a:srgbClr val="1E416F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5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This is the easiest part . Sass and compass does all the hard work , So run this command let Compass do this thing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——————————</a:t>
            </a: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compass watch</a:t>
            </a:r>
            <a:endParaRPr sz="1600" b="0" i="0" u="none" strike="noStrike" cap="none" spc="0">
              <a:solidFill>
                <a:srgbClr val="1E416F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What Are They ?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LESS designed by Alexis Sellier.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LESS provides the following mechanisms : variables, nesting , mixins , operators and functions.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the main difference between LESS and other  CSS precompilers being that LESS allow real-time compilation via LESS.js by The browser 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Less can Run on the clinet-side and server side , or can be compiled into plain css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Sass Designed by Hamoton Catlin and Developed by Natalie Weizenbaum 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SassScript provides the following mechanisms : variables, nesting , mixins, selector inheritance, and more.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Sass consist of two syntaxes.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The original syntax called "the indented syntax" uses a syntax similar to Haml.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The newer syntax "SCSS" uses block formatting like that of css .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Also Compass the companion open-source CSS authoring freamwork, can be used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What Are They ?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Variables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 Transformation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Mixins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Nesting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Loops and Conditionals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MATH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Less.js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and Libraries</a:t>
            </a: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Variables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 Transformation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Mixins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Nesting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Loops and Conditionals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MATH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@extend Selctotr Inheritance</a:t>
            </a:r>
            <a:endParaRPr sz="1800" b="0" i="0" u="none" strike="noStrike" cap="none" spc="0">
              <a:solidFill>
                <a:srgbClr val="1E416F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@media Media Queries</a:t>
            </a:r>
            <a:endParaRPr sz="1800" b="0" i="0" u="none" strike="noStrike" cap="none" spc="0">
              <a:solidFill>
                <a:srgbClr val="1E416F"/>
              </a:solidFill>
              <a:latin typeface="Cairo"/>
              <a:ea typeface="Cairo"/>
              <a:cs typeface="Cairo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@content Passing content to mixins</a:t>
            </a:r>
            <a:endParaRPr sz="1800" b="0" i="0" u="none" strike="noStrike" cap="none" spc="0">
              <a:solidFill>
                <a:srgbClr val="1E416F"/>
              </a:solidFill>
              <a:latin typeface="Cairo"/>
              <a:ea typeface="Cairo"/>
              <a:cs typeface="Cai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and Libraries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 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98399" y="5764649"/>
            <a:ext cx="1800000" cy="4572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5936049" y="5751000"/>
            <a:ext cx="1800000" cy="457200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8059633" y="5842033"/>
            <a:ext cx="1800000" cy="3744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10053566" y="5331883"/>
            <a:ext cx="1800000" cy="15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5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Extension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 SemiBold"/>
                <a:ea typeface="Cairo SemiBold"/>
                <a:cs typeface="Cairo SemiBold"/>
              </a:rPr>
              <a:t>*.less</a:t>
            </a:r>
            <a:endParaRPr sz="1800" b="0" i="0" u="none" strike="noStrike" cap="none" spc="0">
              <a:solidFill>
                <a:schemeClr val="bg1"/>
              </a:solidFill>
              <a:latin typeface="Cairo SemiBold"/>
              <a:ea typeface="Cairo SemiBold"/>
              <a:cs typeface="Cairo SemiBold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 SemiBold"/>
                <a:ea typeface="Cairo SemiBold"/>
                <a:cs typeface="Cairo SemiBold"/>
              </a:rPr>
              <a:t>*.sass</a:t>
            </a:r>
            <a:endParaRPr lang="en-US" sz="1800" b="0" i="0" u="none" strike="noStrike" cap="none" spc="0">
              <a:solidFill>
                <a:schemeClr val="bg1"/>
              </a:solidFill>
              <a:latin typeface="Cairo SemiBold"/>
              <a:ea typeface="Cairo SemiBold"/>
              <a:cs typeface="Cairo SemiBold"/>
            </a:endParaRPr>
          </a:p>
          <a:p>
            <a:pPr algn="ctr"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 SemiBold"/>
              <a:ea typeface="Cairo SemiBold"/>
              <a:cs typeface="Cairo SemiBold"/>
            </a:endParaRPr>
          </a:p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 SemiBold"/>
                <a:ea typeface="Cairo SemiBold"/>
                <a:cs typeface="Cairo SemiBold"/>
              </a:rPr>
              <a:t>*.scss</a:t>
            </a:r>
            <a:endParaRPr b="0">
              <a:latin typeface="Cairo SemiBold"/>
              <a:ea typeface="Cairo SemiBold"/>
              <a:cs typeface="Cairo SemiBold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rot="0" flipH="0" flipV="1">
            <a:off x="9917666" y="3122083"/>
            <a:ext cx="518583" cy="539749"/>
          </a:xfrm>
          <a:prstGeom prst="curvedConnector3">
            <a:avLst>
              <a:gd name="adj1" fmla="val 50000"/>
            </a:avLst>
          </a:prstGeom>
          <a:ln w="19049" cap="flat" cmpd="sng" algn="ctr">
            <a:solidFill>
              <a:schemeClr val="bg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10563249" y="2875685"/>
            <a:ext cx="730429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Cairo"/>
                <a:ea typeface="Cairo"/>
                <a:cs typeface="Cairo"/>
              </a:rPr>
              <a:t>old</a:t>
            </a:r>
            <a:endParaRPr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Variables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@color: </a:t>
            </a:r>
            <a:r>
              <a:rPr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red</a:t>
            </a: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div{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color: </a:t>
            </a:r>
            <a:r>
              <a:rPr sz="1800" b="0" i="0" u="none" strike="noStrike" cap="none" spc="0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$color: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red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div{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color: </a:t>
            </a:r>
            <a:r>
              <a:rPr lang="en-US" sz="1800" b="0" i="0" u="none" strike="noStrike" cap="none" spc="0">
                <a:solidFill>
                  <a:srgbClr val="1E416F"/>
                </a:solidFill>
                <a:latin typeface="Cairo"/>
                <a:ea typeface="Cairo"/>
                <a:cs typeface="Cairo"/>
              </a:rPr>
              <a:t>$color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 strike="noStrike" cap="none" spc="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5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Nested Selectors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.color(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 background-color: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@color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.whale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color(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blue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.fish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.color(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blue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@mixin color(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$color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 background-color: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$color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.whale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@include color(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pink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.fish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@include color(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pink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Extends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.fish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background-color: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blue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.whale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width: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20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rem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&amp;:extend(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.fish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.fish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background-color: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pink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.whale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width: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20rem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@extend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.fish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00">
                <a:solidFill>
                  <a:schemeClr val="bg1"/>
                </a:solidFill>
                <a:latin typeface="Cairo"/>
                <a:ea typeface="Cairo"/>
                <a:cs typeface="Cairo"/>
              </a:rPr>
              <a:t>Mixins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42358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.error(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@borderWidth: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2px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border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@borderWidth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solid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#F00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#F00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.generic-error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padding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20px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margin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4px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.error()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 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.login-error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left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12px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position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absolute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top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20px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.error(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5px</a:t>
            </a:r>
            <a:r>
              <a:rPr sz="1800" b="0" i="0" u="none">
                <a:solidFill>
                  <a:srgbClr val="CC6699"/>
                </a:solidFill>
                <a:latin typeface="Cairo"/>
                <a:ea typeface="Cairo"/>
                <a:cs typeface="Cairo"/>
              </a:rPr>
              <a:t>);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476499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@mixin error(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$borderWidth: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2px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)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border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$borderWidth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solid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#F00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color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#F00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.generic-error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padding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20px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margin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4px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@include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error()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.login-error {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left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12px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position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absolute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top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20px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@include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error(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5px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)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343142" y="1132172"/>
            <a:ext cx="5400000" cy="540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500" b="0" i="0" u="none" strike="noStrike" cap="none" spc="0">
                <a:solidFill>
                  <a:schemeClr val="bg1"/>
                </a:solidFill>
                <a:latin typeface="Cairo"/>
                <a:ea typeface="Cairo"/>
                <a:cs typeface="Cairo"/>
              </a:rPr>
              <a:t>Placeholder</a:t>
            </a:r>
            <a:endParaRPr sz="2500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382082" y="2264833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800" b="1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n/n</a:t>
            </a:r>
            <a:endParaRPr sz="1800" b="1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7155416" y="2264832"/>
            <a:ext cx="4680000" cy="33840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defRPr/>
            </a:pPr>
            <a:endParaRPr sz="1800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%border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border: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2px solid pink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  <a:p>
            <a:pPr>
              <a:defRPr/>
            </a:pP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.link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@extend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%border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.article a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@extend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%border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.title a {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  @extend </a:t>
            </a:r>
            <a:r>
              <a:rPr sz="1800" b="0" i="0" u="none">
                <a:solidFill>
                  <a:srgbClr val="1E416F"/>
                </a:solidFill>
                <a:latin typeface="Cairo"/>
                <a:ea typeface="Cairo"/>
                <a:cs typeface="Cairo"/>
              </a:rPr>
              <a:t>%border</a:t>
            </a: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;</a:t>
            </a:r>
            <a:b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</a:br>
            <a:r>
              <a:rPr sz="1800" b="0" i="0" u="none">
                <a:solidFill>
                  <a:schemeClr val="bg1"/>
                </a:solidFill>
                <a:latin typeface="Cairo"/>
                <a:ea typeface="Cairo"/>
                <a:cs typeface="Cairo"/>
              </a:rPr>
              <a:t>}</a:t>
            </a:r>
            <a:endParaRPr sz="1800" b="0" i="0" u="none">
              <a:solidFill>
                <a:schemeClr val="bg1"/>
              </a:solidFill>
              <a:latin typeface="Cairo"/>
              <a:ea typeface="Cairo"/>
              <a:cs typeface="Cai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split orient="vert" dir="in"/>
      </p:transition>
    </mc:Choice>
    <mc:Fallback>
      <p:transition spd="med" advClick="1">
        <p:split orient="vert" dir="in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2021-05-06T02:34:05Z</dcterms:modified>
  <cp:category/>
  <cp:contentStatus/>
  <cp:version/>
</cp:coreProperties>
</file>