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91" r:id="rId18"/>
    <p:sldId id="292" r:id="rId19"/>
    <p:sldId id="274" r:id="rId20"/>
    <p:sldId id="277" r:id="rId21"/>
    <p:sldId id="276" r:id="rId22"/>
    <p:sldId id="275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72" r:id="rId32"/>
    <p:sldId id="273" r:id="rId33"/>
    <p:sldId id="28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Server Side Template Injection</a:t>
            </a:r>
            <a:endParaRPr lang="en-US" sz="4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Presented By -</a:t>
            </a:r>
            <a:endParaRPr lang="en-US" dirty="0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Prajwal Srivastava</a:t>
            </a:r>
            <a:endParaRPr lang="en-US" dirty="0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(CS –A)</a:t>
            </a:r>
            <a:endParaRPr lang="en-US" dirty="0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Under </a:t>
            </a:r>
            <a:r>
              <a:rPr lang="en-US">
                <a:solidFill>
                  <a:srgbClr val="000000"/>
                </a:solidFill>
              </a:rPr>
              <a:t>the guidance </a:t>
            </a:r>
            <a:r>
              <a:rPr lang="en-US" dirty="0">
                <a:solidFill>
                  <a:srgbClr val="000000"/>
                </a:solidFill>
              </a:rPr>
              <a:t>of</a:t>
            </a:r>
            <a:endParaRPr lang="en-US" dirty="0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Krishna Vir Singh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 panose="020F0302020204030204"/>
              </a:rPr>
              <a:t>Detection via : Plane text Context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Plain Text Context </a:t>
            </a:r>
            <a:endParaRPr lang="en-US" sz="240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smarty=Hello {user.name} </a:t>
            </a:r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&gt; Hello user1 </a:t>
            </a:r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- Can be confused with XSS </a:t>
            </a:r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 {var}            {{var}}             ${var}               &lt;%var%&gt;         [% var %] </a:t>
            </a:r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- Results in execution or error message. </a:t>
            </a:r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 a{{var}}b </a:t>
            </a:r>
            <a:endParaRPr lang="en-US" sz="24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          &gt; Expect : ab or Error message </a:t>
            </a:r>
            <a:endParaRPr lang="en-US" sz="240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- a{{7*7}}b </a:t>
            </a:r>
            <a:endParaRPr lang="en-US" sz="24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         &gt; Expect : a49b</a:t>
            </a:r>
            <a:endParaRPr lang="en-US" sz="2400">
              <a:solidFill>
                <a:srgbClr val="000000"/>
              </a:solidFill>
              <a:cs typeface="Calibri" panose="020F0502020204030204"/>
            </a:endParaRPr>
          </a:p>
          <a:p>
            <a:endParaRPr lang="en-US" sz="2400">
              <a:solidFill>
                <a:srgbClr val="000000"/>
              </a:solidFill>
              <a:cs typeface="Calibri" panose="020F0502020204030204"/>
            </a:endParaRPr>
          </a:p>
          <a:p>
            <a:endParaRPr lang="en-US" sz="2400">
              <a:solidFill>
                <a:srgbClr val="000000"/>
              </a:solidFill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>
            <a:fillRect/>
          </a:stretch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>
            <a:fillRect/>
          </a:stretch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Detection via : Code text Context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personal_greeting=user.name </a:t>
            </a:r>
            <a:endParaRPr lang="en-US" sz="2000">
              <a:solidFill>
                <a:srgbClr val="FFFFFF"/>
              </a:solidFill>
              <a:cs typeface="Calibri" panose="020F0502020204030204"/>
            </a:endParaRP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           &gt; Hello user01 </a:t>
            </a:r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 Results in blank results or error messages </a:t>
            </a:r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 Need to breakout the syntax </a:t>
            </a:r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 Results in execution or error message. </a:t>
            </a:r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 Personal greeting=user.name&lt;tag&gt; </a:t>
            </a:r>
            <a:endParaRPr lang="en-US" sz="20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               &gt; Expect : Hello </a:t>
            </a:r>
            <a:endParaRPr lang="en-US" sz="2000">
              <a:solidFill>
                <a:srgbClr val="FFFFFF"/>
              </a:solidFill>
              <a:cs typeface="Calibri" panose="020F0502020204030204"/>
            </a:endParaRP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Personal greeting=user.name}}&lt;tag&gt; </a:t>
            </a:r>
            <a:endParaRPr lang="en-US" sz="20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               &gt; Expect : Hello user01&lt;tag&gt;</a:t>
            </a:r>
            <a:endParaRPr lang="en-US" sz="2000">
              <a:solidFill>
                <a:srgbClr val="FFFFFF"/>
              </a:solidFill>
              <a:cs typeface="Calibri" panose="020F0502020204030204"/>
            </a:endParaRPr>
          </a:p>
          <a:p>
            <a:endParaRPr lang="en-US" sz="2000">
              <a:solidFill>
                <a:srgbClr val="FFFFFF"/>
              </a:solidFill>
              <a:cs typeface="Calibri" panose="020F0502020204030204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Identify</a:t>
            </a:r>
            <a:endParaRPr lang="en-US">
              <a:ea typeface="+mj-lt"/>
              <a:cs typeface="+mj-lt"/>
            </a:endParaRPr>
          </a:p>
          <a:p>
            <a:endParaRPr lang="en-US">
              <a:cs typeface="Calibri Light" panose="020F0302020204030204"/>
            </a:endParaRPr>
          </a:p>
        </p:txBody>
      </p:sp>
      <p:pic>
        <p:nvPicPr>
          <p:cNvPr id="4" name="Picture 4" descr="A close up of a sign&#10;&#10;Description generated with high confidence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68595" y="1085117"/>
            <a:ext cx="8913603" cy="4854694"/>
          </a:xfrm>
        </p:spPr>
      </p:pic>
      <p:sp>
        <p:nvSpPr>
          <p:cNvPr id="5" name="TextBox 4"/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/>
              <a:t>Click to add text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/>
              <a:t>Click to add text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845820"/>
            <a:ext cx="6087194" cy="5166360"/>
          </a:xfrm>
          <a:custGeom>
            <a:avLst/>
            <a:gdLst>
              <a:gd name="connsiteX0" fmla="*/ 0 w 6087194"/>
              <a:gd name="connsiteY0" fmla="*/ 0 h 5166360"/>
              <a:gd name="connsiteX1" fmla="*/ 155740 w 6087194"/>
              <a:gd name="connsiteY1" fmla="*/ 0 h 5166360"/>
              <a:gd name="connsiteX2" fmla="*/ 5867656 w 6087194"/>
              <a:gd name="connsiteY2" fmla="*/ 0 h 5166360"/>
              <a:gd name="connsiteX3" fmla="*/ 6087194 w 6087194"/>
              <a:gd name="connsiteY3" fmla="*/ 0 h 5166360"/>
              <a:gd name="connsiteX4" fmla="*/ 3693315 w 6087194"/>
              <a:gd name="connsiteY4" fmla="*/ 5166360 h 5166360"/>
              <a:gd name="connsiteX5" fmla="*/ 3473777 w 6087194"/>
              <a:gd name="connsiteY5" fmla="*/ 5166360 h 5166360"/>
              <a:gd name="connsiteX6" fmla="*/ 155740 w 6087194"/>
              <a:gd name="connsiteY6" fmla="*/ 5166360 h 5166360"/>
              <a:gd name="connsiteX7" fmla="*/ 0 w 6087194"/>
              <a:gd name="connsiteY7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87194" h="5166360">
                <a:moveTo>
                  <a:pt x="0" y="0"/>
                </a:moveTo>
                <a:lnTo>
                  <a:pt x="155740" y="0"/>
                </a:lnTo>
                <a:lnTo>
                  <a:pt x="5867656" y="0"/>
                </a:lnTo>
                <a:lnTo>
                  <a:pt x="6087194" y="0"/>
                </a:lnTo>
                <a:lnTo>
                  <a:pt x="3693315" y="5166360"/>
                </a:lnTo>
                <a:lnTo>
                  <a:pt x="3473777" y="5166360"/>
                </a:lnTo>
                <a:lnTo>
                  <a:pt x="155740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726915" y="844868"/>
            <a:ext cx="8465085" cy="5167312"/>
          </a:xfrm>
          <a:custGeom>
            <a:avLst/>
            <a:gdLst>
              <a:gd name="connsiteX0" fmla="*/ 2612652 w 8465085"/>
              <a:gd name="connsiteY0" fmla="*/ 0 h 5167312"/>
              <a:gd name="connsiteX1" fmla="*/ 7243482 w 8465085"/>
              <a:gd name="connsiteY1" fmla="*/ 0 h 5167312"/>
              <a:gd name="connsiteX2" fmla="*/ 8465085 w 8465085"/>
              <a:gd name="connsiteY2" fmla="*/ 0 h 5167312"/>
              <a:gd name="connsiteX3" fmla="*/ 8465085 w 8465085"/>
              <a:gd name="connsiteY3" fmla="*/ 5167312 h 5167312"/>
              <a:gd name="connsiteX4" fmla="*/ 7243482 w 8465085"/>
              <a:gd name="connsiteY4" fmla="*/ 5167312 h 5167312"/>
              <a:gd name="connsiteX5" fmla="*/ 221324 w 8465085"/>
              <a:gd name="connsiteY5" fmla="*/ 5167312 h 5167312"/>
              <a:gd name="connsiteX6" fmla="*/ 2615203 w 8465085"/>
              <a:gd name="connsiteY6" fmla="*/ 952 h 5167312"/>
              <a:gd name="connsiteX7" fmla="*/ 2612652 w 8465085"/>
              <a:gd name="connsiteY7" fmla="*/ 952 h 5167312"/>
              <a:gd name="connsiteX8" fmla="*/ 0 w 8465085"/>
              <a:gd name="connsiteY8" fmla="*/ 0 h 5167312"/>
              <a:gd name="connsiteX9" fmla="*/ 2274554 w 8465085"/>
              <a:gd name="connsiteY9" fmla="*/ 0 h 5167312"/>
              <a:gd name="connsiteX10" fmla="*/ 2274554 w 8465085"/>
              <a:gd name="connsiteY10" fmla="*/ 952 h 5167312"/>
              <a:gd name="connsiteX11" fmla="*/ 0 w 8465085"/>
              <a:gd name="connsiteY11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465085" h="5167312">
                <a:moveTo>
                  <a:pt x="2612652" y="0"/>
                </a:moveTo>
                <a:lnTo>
                  <a:pt x="7243482" y="0"/>
                </a:lnTo>
                <a:lnTo>
                  <a:pt x="8465085" y="0"/>
                </a:lnTo>
                <a:lnTo>
                  <a:pt x="8465085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2612652" y="952"/>
                </a:lnTo>
                <a:close/>
                <a:moveTo>
                  <a:pt x="0" y="0"/>
                </a:moveTo>
                <a:lnTo>
                  <a:pt x="2274554" y="0"/>
                </a:lnTo>
                <a:lnTo>
                  <a:pt x="2274554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BADA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41614"/>
            <a:ext cx="3409508" cy="31738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Exploit 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137208"/>
            <a:ext cx="5257800" cy="4582632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Read </a:t>
            </a: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Explore </a:t>
            </a: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 Attack</a:t>
            </a:r>
            <a:endParaRPr lang="en-US" sz="2000">
              <a:cs typeface="Calibri" panose="020F0502020204030204"/>
            </a:endParaRPr>
          </a:p>
          <a:p>
            <a:endParaRPr lang="en-US" sz="200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478"/>
          </a:xfrm>
          <a:prstGeom prst="rect">
            <a:avLst/>
          </a:prstGeom>
          <a:solidFill>
            <a:srgbClr val="40404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478"/>
            <a:ext cx="6922542" cy="6858478"/>
          </a:xfrm>
          <a:custGeom>
            <a:avLst/>
            <a:gdLst>
              <a:gd name="connsiteX0" fmla="*/ 0 w 6922542"/>
              <a:gd name="connsiteY0" fmla="*/ 0 h 6858478"/>
              <a:gd name="connsiteX1" fmla="*/ 2674362 w 6922542"/>
              <a:gd name="connsiteY1" fmla="*/ 0 h 6858478"/>
              <a:gd name="connsiteX2" fmla="*/ 3740590 w 6922542"/>
              <a:gd name="connsiteY2" fmla="*/ 0 h 6858478"/>
              <a:gd name="connsiteX3" fmla="*/ 3746167 w 6922542"/>
              <a:gd name="connsiteY3" fmla="*/ 0 h 6858478"/>
              <a:gd name="connsiteX4" fmla="*/ 6922542 w 6922542"/>
              <a:gd name="connsiteY4" fmla="*/ 6858478 h 6858478"/>
              <a:gd name="connsiteX5" fmla="*/ 0 w 6922542"/>
              <a:gd name="connsiteY5" fmla="*/ 6858478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22542" h="6858478">
                <a:moveTo>
                  <a:pt x="0" y="0"/>
                </a:moveTo>
                <a:lnTo>
                  <a:pt x="2674362" y="0"/>
                </a:lnTo>
                <a:lnTo>
                  <a:pt x="3740590" y="0"/>
                </a:lnTo>
                <a:lnTo>
                  <a:pt x="3746167" y="0"/>
                </a:lnTo>
                <a:lnTo>
                  <a:pt x="6922542" y="6858478"/>
                </a:lnTo>
                <a:lnTo>
                  <a:pt x="0" y="68584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329392"/>
            <a:ext cx="6594432" cy="6528608"/>
          </a:xfrm>
          <a:custGeom>
            <a:avLst/>
            <a:gdLst>
              <a:gd name="connsiteX0" fmla="*/ 0 w 6594432"/>
              <a:gd name="connsiteY0" fmla="*/ 0 h 6528608"/>
              <a:gd name="connsiteX1" fmla="*/ 2050216 w 6594432"/>
              <a:gd name="connsiteY1" fmla="*/ 0 h 6528608"/>
              <a:gd name="connsiteX2" fmla="*/ 3084046 w 6594432"/>
              <a:gd name="connsiteY2" fmla="*/ 0 h 6528608"/>
              <a:gd name="connsiteX3" fmla="*/ 3555715 w 6594432"/>
              <a:gd name="connsiteY3" fmla="*/ 0 h 6528608"/>
              <a:gd name="connsiteX4" fmla="*/ 6594432 w 6594432"/>
              <a:gd name="connsiteY4" fmla="*/ 6528607 h 6528608"/>
              <a:gd name="connsiteX5" fmla="*/ 6259915 w 6594432"/>
              <a:gd name="connsiteY5" fmla="*/ 6528607 h 6528608"/>
              <a:gd name="connsiteX6" fmla="*/ 6259915 w 6594432"/>
              <a:gd name="connsiteY6" fmla="*/ 6528608 h 6528608"/>
              <a:gd name="connsiteX7" fmla="*/ 0 w 6594432"/>
              <a:gd name="connsiteY7" fmla="*/ 6528608 h 652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94432" h="6528608">
                <a:moveTo>
                  <a:pt x="0" y="0"/>
                </a:moveTo>
                <a:lnTo>
                  <a:pt x="2050216" y="0"/>
                </a:lnTo>
                <a:lnTo>
                  <a:pt x="3084046" y="0"/>
                </a:lnTo>
                <a:lnTo>
                  <a:pt x="3555715" y="0"/>
                </a:lnTo>
                <a:lnTo>
                  <a:pt x="6594432" y="6528607"/>
                </a:lnTo>
                <a:lnTo>
                  <a:pt x="6259915" y="6528607"/>
                </a:lnTo>
                <a:lnTo>
                  <a:pt x="6259915" y="6528608"/>
                </a:lnTo>
                <a:lnTo>
                  <a:pt x="0" y="6528608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535258"/>
            <a:ext cx="6342489" cy="6322742"/>
          </a:xfrm>
          <a:custGeom>
            <a:avLst/>
            <a:gdLst>
              <a:gd name="connsiteX0" fmla="*/ 0 w 6342489"/>
              <a:gd name="connsiteY0" fmla="*/ 0 h 6322742"/>
              <a:gd name="connsiteX1" fmla="*/ 1941565 w 6342489"/>
              <a:gd name="connsiteY1" fmla="*/ 0 h 6322742"/>
              <a:gd name="connsiteX2" fmla="*/ 2942795 w 6342489"/>
              <a:gd name="connsiteY2" fmla="*/ 0 h 6322742"/>
              <a:gd name="connsiteX3" fmla="*/ 3399591 w 6342489"/>
              <a:gd name="connsiteY3" fmla="*/ 0 h 6322742"/>
              <a:gd name="connsiteX4" fmla="*/ 6342489 w 6342489"/>
              <a:gd name="connsiteY4" fmla="*/ 6322741 h 6322742"/>
              <a:gd name="connsiteX5" fmla="*/ 6018520 w 6342489"/>
              <a:gd name="connsiteY5" fmla="*/ 6322741 h 6322742"/>
              <a:gd name="connsiteX6" fmla="*/ 6018520 w 6342489"/>
              <a:gd name="connsiteY6" fmla="*/ 6322742 h 6322742"/>
              <a:gd name="connsiteX7" fmla="*/ 0 w 6342489"/>
              <a:gd name="connsiteY7" fmla="*/ 6322742 h 632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42489" h="6322742">
                <a:moveTo>
                  <a:pt x="0" y="0"/>
                </a:moveTo>
                <a:lnTo>
                  <a:pt x="1941565" y="0"/>
                </a:lnTo>
                <a:lnTo>
                  <a:pt x="2942795" y="0"/>
                </a:lnTo>
                <a:lnTo>
                  <a:pt x="3399591" y="0"/>
                </a:lnTo>
                <a:lnTo>
                  <a:pt x="6342489" y="6322741"/>
                </a:lnTo>
                <a:lnTo>
                  <a:pt x="6018520" y="6322741"/>
                </a:lnTo>
                <a:lnTo>
                  <a:pt x="6018520" y="6322742"/>
                </a:lnTo>
                <a:lnTo>
                  <a:pt x="0" y="63227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138870"/>
            <a:ext cx="3409508" cy="27703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Tplmap</a:t>
            </a:r>
            <a:endParaRPr lang="en-US">
              <a:solidFill>
                <a:schemeClr val="bg1"/>
              </a:solidFill>
              <a:ea typeface="+mj-lt"/>
              <a:cs typeface="+mj-lt"/>
            </a:endParaRPr>
          </a:p>
          <a:p>
            <a:endParaRPr lang="en-US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1146" y="1356285"/>
            <a:ext cx="5082654" cy="43355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• Tplmap assists the exploitation of Code Injection and Server-Side Template Injection vulnerabilities with a number of sandbox escape techniques to get access to the underlying operating system.</a:t>
            </a:r>
            <a:endParaRPr lang="en-US" sz="200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• The tool and its test suite are developed to research the SSTI vulnerability class and to be used as offensive security tool during web application penetration tests.</a:t>
            </a:r>
            <a:endParaRPr lang="en-US" sz="2000">
              <a:solidFill>
                <a:schemeClr val="bg1"/>
              </a:solidFill>
              <a:cs typeface="Calibri" panose="020F0502020204030204"/>
            </a:endParaRPr>
          </a:p>
          <a:p>
            <a:endParaRPr lang="en-US" sz="2000">
              <a:solidFill>
                <a:schemeClr val="bg1"/>
              </a:solidFill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  <a:ea typeface="+mj-lt"/>
                <a:cs typeface="+mj-lt"/>
              </a:rPr>
              <a:t>Demonstration </a:t>
            </a:r>
            <a:endParaRPr lang="en-US" sz="4100">
              <a:solidFill>
                <a:srgbClr val="FFFFFF"/>
              </a:solidFill>
            </a:endParaRPr>
          </a:p>
          <a:p>
            <a:endParaRPr lang="en-US" sz="4100">
              <a:solidFill>
                <a:srgbClr val="FFFFFF"/>
              </a:solidFill>
              <a:cs typeface="Calibri Light" panose="020F03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■ Application used : Xtreme Vulnerable Web Application (XVWA) </a:t>
            </a:r>
            <a:endParaRPr lang="en-US" sz="2400">
              <a:solidFill>
                <a:srgbClr val="000000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And Portswigger Lab of SSTI</a:t>
            </a:r>
            <a:endParaRPr lang="en-US" sz="240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■ Back-End Server : Apache </a:t>
            </a:r>
            <a:endParaRPr lang="en-US" sz="2400">
              <a:solidFill>
                <a:srgbClr val="000000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■ Template Engine : Twig </a:t>
            </a:r>
            <a:endParaRPr lang="en-US" sz="2400">
              <a:solidFill>
                <a:srgbClr val="000000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■ Back-End PL : PHP</a:t>
            </a:r>
            <a:endParaRPr lang="en-US" sz="2400">
              <a:solidFill>
                <a:srgbClr val="000000"/>
              </a:solidFill>
              <a:cs typeface="Calibri" panose="020F0502020204030204"/>
            </a:endParaRPr>
          </a:p>
          <a:p>
            <a:endParaRPr lang="en-US" sz="2400">
              <a:solidFill>
                <a:srgbClr val="000000"/>
              </a:solidFill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xvwa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630" y="252095"/>
            <a:ext cx="11634470" cy="63531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xvwa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025" y="-19685"/>
            <a:ext cx="11729720" cy="68332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5529884"/>
            <a:ext cx="5802656" cy="109633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303030"/>
                </a:solidFill>
                <a:cs typeface="Calibri Light" panose="020F0302020204030204"/>
              </a:rPr>
              <a:t>Portswigger Lab</a:t>
            </a:r>
            <a:endParaRPr lang="en-US" sz="4000">
              <a:solidFill>
                <a:srgbClr val="303030"/>
              </a:solidFill>
            </a:endParaRPr>
          </a:p>
        </p:txBody>
      </p:sp>
      <p:pic>
        <p:nvPicPr>
          <p:cNvPr id="4" name="Picture 4" descr="A screenshot of a cell phone&#10;&#10;Description automatically generated"/>
          <p:cNvPicPr>
            <a:picLocks noChangeAspect="1"/>
          </p:cNvPicPr>
          <p:nvPr/>
        </p:nvPicPr>
        <p:blipFill rotWithShape="1">
          <a:blip r:embed="rId1"/>
          <a:srcRect l="22301" r="6771"/>
          <a:stretch>
            <a:fillRect/>
          </a:stretch>
        </p:blipFill>
        <p:spPr>
          <a:xfrm>
            <a:off x="1905173" y="575403"/>
            <a:ext cx="6049941" cy="43501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" y="0"/>
            <a:ext cx="12191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social media post&#10;&#10;Description automatically generated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r="20640"/>
          <a:stretch>
            <a:fillRect/>
          </a:stretch>
        </p:blipFill>
        <p:spPr>
          <a:xfrm>
            <a:off x="1155547" y="637762"/>
            <a:ext cx="9889808" cy="55767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Outline</a:t>
            </a:r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  <a:cs typeface="Calibri Light" panose="020F03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Introduction </a:t>
            </a:r>
            <a:endParaRPr lang="en-US" sz="240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Template Engines </a:t>
            </a:r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SSTI </a:t>
            </a:r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 SSTI Methodology  </a:t>
            </a:r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Demo </a:t>
            </a:r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Remediation</a:t>
            </a:r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References </a:t>
            </a:r>
            <a:endParaRPr lang="en-US" sz="2400">
              <a:solidFill>
                <a:srgbClr val="000000"/>
              </a:solidFill>
              <a:cs typeface="Calibri" panose="020F0502020204030204"/>
            </a:endParaRPr>
          </a:p>
          <a:p>
            <a:endParaRPr lang="en-US" sz="2400">
              <a:solidFill>
                <a:srgbClr val="000000"/>
              </a:solidFill>
              <a:cs typeface="Calibri" panose="020F0502020204030204"/>
            </a:endParaRPr>
          </a:p>
          <a:p>
            <a:endParaRPr lang="en-US" sz="2400">
              <a:solidFill>
                <a:srgbClr val="000000"/>
              </a:solidFill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social media post&#10;&#10;Description automatically generated"/>
          <p:cNvPicPr>
            <a:picLocks noChangeAspect="1"/>
          </p:cNvPicPr>
          <p:nvPr/>
        </p:nvPicPr>
        <p:blipFill rotWithShape="1">
          <a:blip r:embed="rId1"/>
          <a:srcRect r="26404"/>
          <a:stretch>
            <a:fillRect/>
          </a:stretch>
        </p:blipFill>
        <p:spPr>
          <a:xfrm>
            <a:off x="954264" y="637762"/>
            <a:ext cx="10206109" cy="55767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" y="0"/>
            <a:ext cx="12191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social media post&#10;&#10;Description automatically generated"/>
          <p:cNvPicPr>
            <a:picLocks noChangeAspect="1"/>
          </p:cNvPicPr>
          <p:nvPr/>
        </p:nvPicPr>
        <p:blipFill rotWithShape="1">
          <a:blip r:embed="rId1"/>
          <a:srcRect r="21527" b="-1"/>
          <a:stretch>
            <a:fillRect/>
          </a:stretch>
        </p:blipFill>
        <p:spPr>
          <a:xfrm>
            <a:off x="1155547" y="637762"/>
            <a:ext cx="9889808" cy="55767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5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467" y="839046"/>
            <a:ext cx="10905066" cy="517990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4B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467" y="1411563"/>
            <a:ext cx="10905066" cy="403487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47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social media pos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467" y="1057149"/>
            <a:ext cx="10905066" cy="474370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951" y="643467"/>
            <a:ext cx="10462097" cy="557106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" name="Freeform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2" name="Picture 2" descr="A screenshot of a cell phon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9239" y="1286934"/>
            <a:ext cx="9493524" cy="410594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73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social media pos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467" y="1438826"/>
            <a:ext cx="10905066" cy="398034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5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572" y="643467"/>
            <a:ext cx="9816855" cy="557106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5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social media pos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467" y="716364"/>
            <a:ext cx="10905066" cy="54252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>
            <a:fillRect/>
          </a:stretch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>
            <a:fillRect/>
          </a:stretch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What is a template engine?</a:t>
            </a:r>
            <a:endParaRPr lang="en-US" sz="4000">
              <a:solidFill>
                <a:srgbClr val="FFFFFF"/>
              </a:solidFill>
            </a:endParaRPr>
          </a:p>
          <a:p>
            <a:endParaRPr lang="en-US" sz="4000">
              <a:solidFill>
                <a:srgbClr val="FFFFFF"/>
              </a:solidFill>
              <a:cs typeface="Calibri Light" panose="020F03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Helps populate dynamic data into modern web pages </a:t>
            </a:r>
            <a:endParaRPr lang="en-US" sz="2000">
              <a:solidFill>
                <a:srgbClr val="FFFFFF"/>
              </a:solidFill>
              <a:cs typeface="Calibri" panose="020F0502020204030204"/>
            </a:endParaRP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Enables developers to separate data processing logic </a:t>
            </a:r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and presentation code </a:t>
            </a:r>
            <a:endParaRPr lang="en-US" sz="200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 Offers rich functionality through Wikis, CMS, blogs </a:t>
            </a:r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Uses: </a:t>
            </a:r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Displays information about users, products, companies </a:t>
            </a:r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Displays gallery of photos, videos.. </a:t>
            </a:r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Sends bulk emails</a:t>
            </a:r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  <a:cs typeface="Calibri" panose="020F0502020204030204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Impact </a:t>
            </a:r>
            <a:endParaRPr lang="en-US"/>
          </a:p>
          <a:p>
            <a:endParaRPr lang="en-US">
              <a:cs typeface="Calibri Light" panose="020F03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Cross-site scripting 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Information disclosure 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Remote Code Execution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cs typeface="Calibri" panose="020F0502020204030204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omputer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" name="Freeform 4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Freeform 4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Remediation</a:t>
            </a:r>
            <a:endParaRPr lang="en-US" sz="4000">
              <a:solidFill>
                <a:srgbClr val="FFFFFF"/>
              </a:solidFill>
            </a:endParaRPr>
          </a:p>
          <a:p>
            <a:endParaRPr lang="en-US" sz="4000">
              <a:solidFill>
                <a:srgbClr val="FFFFFF"/>
              </a:solidFill>
              <a:cs typeface="Calibri Light" panose="020F03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Sanitization 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– Sanitize user input before passing it into the 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templates 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• Complementary approach 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– Use a sandbox within a safe environment</a:t>
            </a:r>
            <a:endParaRPr lang="en-US" sz="2400">
              <a:cs typeface="Calibri" panose="020F0502020204030204"/>
            </a:endParaRPr>
          </a:p>
          <a:p>
            <a:endParaRPr lang="en-US" sz="240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Any Ques.</a:t>
            </a:r>
            <a:endParaRPr lang="en-US" sz="6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Thank You</a:t>
            </a:r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2346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jinja 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5" descr="A close up of text on a black background&#10;&#10;Description generated with very high confidence"/>
          <p:cNvPicPr>
            <a:picLocks noChangeAspect="1"/>
          </p:cNvPicPr>
          <p:nvPr/>
        </p:nvPicPr>
        <p:blipFill rotWithShape="1">
          <a:blip r:embed="rId1"/>
          <a:srcRect r="5833"/>
          <a:stretch>
            <a:fillRect/>
          </a:stretch>
        </p:blipFill>
        <p:spPr>
          <a:xfrm>
            <a:off x="249936" y="2194560"/>
            <a:ext cx="5742432" cy="4078224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very high confidence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749" r="38249" b="1"/>
          <a:stretch>
            <a:fillRect/>
          </a:stretch>
        </p:blipFill>
        <p:spPr>
          <a:xfrm>
            <a:off x="6386537" y="2022032"/>
            <a:ext cx="5598659" cy="40782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091191" y="0"/>
            <a:ext cx="6100799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" y="0"/>
            <a:ext cx="6099048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498" y="655783"/>
            <a:ext cx="4284418" cy="1448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Example: slim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746212" y="43498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high confidence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t="10683" r="-2" b="5202"/>
          <a:stretch>
            <a:fillRect/>
          </a:stretch>
        </p:blipFill>
        <p:spPr>
          <a:xfrm>
            <a:off x="1155559" y="2265037"/>
            <a:ext cx="9889790" cy="39494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Popular Template Engines</a:t>
            </a:r>
            <a:endParaRPr lang="en-US" sz="4000">
              <a:solidFill>
                <a:srgbClr val="FFFFFF"/>
              </a:solidFill>
            </a:endParaRPr>
          </a:p>
          <a:p>
            <a:pPr algn="ctr"/>
            <a:endParaRPr lang="en-US" sz="4000">
              <a:solidFill>
                <a:srgbClr val="FFFFFF"/>
              </a:solidFill>
              <a:cs typeface="Calibri Light" panose="020F03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>
                <a:solidFill>
                  <a:srgbClr val="000000"/>
                </a:solidFill>
                <a:ea typeface="+mn-lt"/>
                <a:cs typeface="+mn-lt"/>
              </a:rPr>
              <a:t> PHP – Smarty, Twigs </a:t>
            </a:r>
            <a:endParaRPr lang="en-US" sz="190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US" sz="1900">
                <a:solidFill>
                  <a:srgbClr val="000000"/>
                </a:solidFill>
                <a:ea typeface="+mn-lt"/>
                <a:cs typeface="+mn-lt"/>
              </a:rPr>
              <a:t> JAVA – Velocity, Freemaker</a:t>
            </a:r>
            <a:endParaRPr lang="en-US" sz="190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US" sz="1900">
                <a:solidFill>
                  <a:srgbClr val="000000"/>
                </a:solidFill>
                <a:ea typeface="+mn-lt"/>
                <a:cs typeface="+mn-lt"/>
              </a:rPr>
              <a:t> Python – JINJA, Mako, Tornado </a:t>
            </a:r>
            <a:endParaRPr lang="en-US" sz="1900">
              <a:solidFill>
                <a:srgbClr val="000000"/>
              </a:solidFill>
            </a:endParaRPr>
          </a:p>
          <a:p>
            <a:r>
              <a:rPr lang="en-US" sz="1900">
                <a:solidFill>
                  <a:srgbClr val="000000"/>
                </a:solidFill>
                <a:ea typeface="+mn-lt"/>
                <a:cs typeface="+mn-lt"/>
              </a:rPr>
              <a:t> JavaScript – Jade, Rage </a:t>
            </a:r>
            <a:endParaRPr lang="en-US" sz="1900">
              <a:solidFill>
                <a:srgbClr val="000000"/>
              </a:solidFill>
            </a:endParaRPr>
          </a:p>
          <a:p>
            <a:r>
              <a:rPr lang="en-US" sz="1900">
                <a:solidFill>
                  <a:srgbClr val="000000"/>
                </a:solidFill>
                <a:ea typeface="+mn-lt"/>
                <a:cs typeface="+mn-lt"/>
              </a:rPr>
              <a:t>Ruby - Liquid</a:t>
            </a:r>
            <a:endParaRPr lang="en-US" sz="1900">
              <a:solidFill>
                <a:srgbClr val="000000"/>
              </a:solidFill>
            </a:endParaRPr>
          </a:p>
          <a:p>
            <a:endParaRPr lang="en-US" sz="1900">
              <a:solidFill>
                <a:srgbClr val="000000"/>
              </a:solidFill>
              <a:cs typeface="Calibri" panose="020F0502020204030204"/>
            </a:endParaRPr>
          </a:p>
        </p:txBody>
      </p:sp>
      <p:pic>
        <p:nvPicPr>
          <p:cNvPr id="4" name="Picture 4" descr="A picture containing screenshot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8" y="2973514"/>
            <a:ext cx="4954693" cy="29457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What is template injection?</a:t>
            </a:r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  <a:cs typeface="Calibri Light" panose="020F03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 Occurs when invalid user input is embedded into the template </a:t>
            </a:r>
            <a:endParaRPr lang="en-US" sz="240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engine </a:t>
            </a:r>
            <a:endParaRPr lang="en-US" sz="240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 Often XSS attack occurs but SSTI can be missed </a:t>
            </a:r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 Can lead to a remote code execution (RCE) </a:t>
            </a:r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 Developer error or intentional exposure</a:t>
            </a:r>
            <a:endParaRPr lang="en-US" sz="2400">
              <a:solidFill>
                <a:srgbClr val="000000"/>
              </a:solidFill>
            </a:endParaRPr>
          </a:p>
          <a:p>
            <a:endParaRPr lang="en-US" sz="2400">
              <a:solidFill>
                <a:srgbClr val="000000"/>
              </a:solidFill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498" y="655782"/>
            <a:ext cx="4284418" cy="32465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600">
                <a:solidFill>
                  <a:schemeClr val="bg1"/>
                </a:solidFill>
              </a:rPr>
              <a:t>Methodology (based on James Kettle’s research)</a:t>
            </a:r>
            <a:endParaRPr lang="en-US" sz="5600">
              <a:solidFill>
                <a:schemeClr val="bg1"/>
              </a:solidFill>
            </a:endParaRPr>
          </a:p>
          <a:p>
            <a:endParaRPr lang="en-US" sz="560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62498" y="4344448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sign&#10;&#10;Description generated with very high confidence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r="1434" b="3"/>
          <a:stretch>
            <a:fillRect/>
          </a:stretch>
        </p:blipFill>
        <p:spPr>
          <a:xfrm>
            <a:off x="6083458" y="637762"/>
            <a:ext cx="5465064" cy="557676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>
            <a:fillRect/>
          </a:stretch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>
            <a:fillRect/>
          </a:stretch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Detect</a:t>
            </a:r>
            <a:endParaRPr lang="en-US" sz="4000">
              <a:solidFill>
                <a:srgbClr val="FFFFFF"/>
              </a:solidFill>
              <a:ea typeface="+mj-lt"/>
              <a:cs typeface="+mj-lt"/>
            </a:endParaRPr>
          </a:p>
          <a:p>
            <a:endParaRPr lang="en-US" sz="4000">
              <a:solidFill>
                <a:srgbClr val="FFFFFF"/>
              </a:solidFill>
              <a:cs typeface="Calibri Light" panose="020F03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solidFill>
                  <a:srgbClr val="FFFFFF"/>
                </a:solidFill>
                <a:ea typeface="+mn-lt"/>
                <a:cs typeface="+mn-lt"/>
              </a:rPr>
              <a:t>Wappalyzer + builtwith + vulners scanner </a:t>
            </a:r>
            <a:endParaRPr lang="en-US" sz="2200">
              <a:solidFill>
                <a:srgbClr val="FFFFFF"/>
              </a:solidFill>
              <a:cs typeface="Calibri" panose="020F0502020204030204"/>
            </a:endParaRPr>
          </a:p>
          <a:p>
            <a:r>
              <a:rPr lang="en-US" sz="2200">
                <a:solidFill>
                  <a:srgbClr val="FFFFFF"/>
                </a:solidFill>
                <a:ea typeface="+mn-lt"/>
                <a:cs typeface="+mn-lt"/>
              </a:rPr>
              <a:t> Test fuzzing – Tips: </a:t>
            </a:r>
            <a:endParaRPr lang="en-US" sz="220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sz="2200">
                <a:solidFill>
                  <a:srgbClr val="FFFFFF"/>
                </a:solidFill>
                <a:ea typeface="+mn-lt"/>
                <a:cs typeface="+mn-lt"/>
              </a:rPr>
              <a:t> Trying a basic XSS </a:t>
            </a:r>
            <a:endParaRPr lang="en-US" sz="2200">
              <a:solidFill>
                <a:srgbClr val="FFFFFF"/>
              </a:solidFill>
              <a:cs typeface="Calibri" panose="020F0502020204030204"/>
            </a:endParaRPr>
          </a:p>
          <a:p>
            <a:r>
              <a:rPr lang="en-US" sz="2200">
                <a:solidFill>
                  <a:srgbClr val="FFFFFF"/>
                </a:solidFill>
                <a:ea typeface="+mn-lt"/>
                <a:cs typeface="+mn-lt"/>
              </a:rPr>
              <a:t> Trying a math expression {{2*2}}</a:t>
            </a:r>
            <a:endParaRPr lang="en-US" sz="2200">
              <a:solidFill>
                <a:srgbClr val="FFFFFF"/>
              </a:solidFill>
            </a:endParaRPr>
          </a:p>
          <a:p>
            <a:endParaRPr lang="en-US" sz="2200">
              <a:solidFill>
                <a:srgbClr val="FFFFFF"/>
              </a:solidFill>
              <a:cs typeface="Calibri" panose="020F0502020204030204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2627</Words>
  <Application>WPS Presentation</Application>
  <PresentationFormat>Widescreen</PresentationFormat>
  <Paragraphs>156</Paragraphs>
  <Slides>32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Calibri</vt:lpstr>
      <vt:lpstr>Calibri Light</vt:lpstr>
      <vt:lpstr>office theme</vt:lpstr>
      <vt:lpstr>Server Side Template Injection</vt:lpstr>
      <vt:lpstr>Outline</vt:lpstr>
      <vt:lpstr>What is a template engine?</vt:lpstr>
      <vt:lpstr>Example: jinja </vt:lpstr>
      <vt:lpstr>Example: slim</vt:lpstr>
      <vt:lpstr>Popular Template Engines</vt:lpstr>
      <vt:lpstr>What is template injection?</vt:lpstr>
      <vt:lpstr>Methodology (based on James Kettle’s research)</vt:lpstr>
      <vt:lpstr>Detect</vt:lpstr>
      <vt:lpstr>Detection via : Plane text Context</vt:lpstr>
      <vt:lpstr>Detection via : Code text Context</vt:lpstr>
      <vt:lpstr>Identify</vt:lpstr>
      <vt:lpstr>Exploit </vt:lpstr>
      <vt:lpstr>Tplmap</vt:lpstr>
      <vt:lpstr>Demonstration </vt:lpstr>
      <vt:lpstr>PowerPoint 演示文稿</vt:lpstr>
      <vt:lpstr>PowerPoint 演示文稿</vt:lpstr>
      <vt:lpstr>Portswigger Lab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Impact </vt:lpstr>
      <vt:lpstr>Remediation</vt:lpstr>
      <vt:lpstr>Any Ques.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Prajjwal Srivastava</dc:creator>
  <cp:lastModifiedBy>prajwal srivastava</cp:lastModifiedBy>
  <cp:revision>8</cp:revision>
  <dcterms:created xsi:type="dcterms:W3CDTF">2020-06-24T18:59:00Z</dcterms:created>
  <dcterms:modified xsi:type="dcterms:W3CDTF">2020-06-27T11:31:31Z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1033-11.2.0.9431</vt:lpwstr>
  </property>
</Properties>
</file>