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gWLXz51BcDrs9S5XcJ6rECnU3R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regular.fntdata"/><Relationship Id="rId25" Type="http://schemas.openxmlformats.org/officeDocument/2006/relationships/slide" Target="slides/slide21.xml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c61cdf6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2cc61cdf661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c61cdf6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g2cc61cdf66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ctrTitle"/>
          </p:nvPr>
        </p:nvSpPr>
        <p:spPr>
          <a:xfrm>
            <a:off x="563880" y="1122363"/>
            <a:ext cx="1106424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6000"/>
              <a:buFont typeface="Georgia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subTitle"/>
          </p:nvPr>
        </p:nvSpPr>
        <p:spPr>
          <a:xfrm>
            <a:off x="563880" y="3602038"/>
            <a:ext cx="1106424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91113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title"/>
          </p:nvPr>
        </p:nvSpPr>
        <p:spPr>
          <a:xfrm>
            <a:off x="312420" y="166345"/>
            <a:ext cx="115671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body"/>
          </p:nvPr>
        </p:nvSpPr>
        <p:spPr>
          <a:xfrm>
            <a:off x="312420" y="1515622"/>
            <a:ext cx="115671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2"/>
          <p:cNvSpPr txBox="1"/>
          <p:nvPr>
            <p:ph idx="12" type="sldNum"/>
          </p:nvPr>
        </p:nvSpPr>
        <p:spPr>
          <a:xfrm>
            <a:off x="91113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idx="1" type="body"/>
          </p:nvPr>
        </p:nvSpPr>
        <p:spPr>
          <a:xfrm>
            <a:off x="312420" y="1536565"/>
            <a:ext cx="56997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2" type="body"/>
          </p:nvPr>
        </p:nvSpPr>
        <p:spPr>
          <a:xfrm>
            <a:off x="6179820" y="1537393"/>
            <a:ext cx="56997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91113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306070" y="1709738"/>
            <a:ext cx="1156716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6000"/>
              <a:buFont typeface="Georgia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306070" y="4589464"/>
            <a:ext cx="11567160" cy="1179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91113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idx="1" type="body"/>
          </p:nvPr>
        </p:nvSpPr>
        <p:spPr>
          <a:xfrm>
            <a:off x="310832" y="1517873"/>
            <a:ext cx="5699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" name="Google Shape;29;p25"/>
          <p:cNvSpPr txBox="1"/>
          <p:nvPr>
            <p:ph idx="2" type="body"/>
          </p:nvPr>
        </p:nvSpPr>
        <p:spPr>
          <a:xfrm>
            <a:off x="6184584" y="1517873"/>
            <a:ext cx="5699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91113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25"/>
          <p:cNvSpPr txBox="1"/>
          <p:nvPr>
            <p:ph idx="3" type="body"/>
          </p:nvPr>
        </p:nvSpPr>
        <p:spPr>
          <a:xfrm>
            <a:off x="312420" y="2363557"/>
            <a:ext cx="5699760" cy="3382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4" type="body"/>
          </p:nvPr>
        </p:nvSpPr>
        <p:spPr>
          <a:xfrm>
            <a:off x="6179820" y="2364385"/>
            <a:ext cx="5699760" cy="3382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type="title"/>
          </p:nvPr>
        </p:nvSpPr>
        <p:spPr>
          <a:xfrm>
            <a:off x="312420" y="166345"/>
            <a:ext cx="115671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91113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6"/>
          <p:cNvSpPr txBox="1"/>
          <p:nvPr>
            <p:ph type="title"/>
          </p:nvPr>
        </p:nvSpPr>
        <p:spPr>
          <a:xfrm>
            <a:off x="312420" y="166345"/>
            <a:ext cx="115671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/>
          <p:nvPr>
            <p:ph idx="12" type="sldNum"/>
          </p:nvPr>
        </p:nvSpPr>
        <p:spPr>
          <a:xfrm>
            <a:off x="91113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426903" y="457200"/>
            <a:ext cx="475800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200"/>
              <a:buFont typeface="Georgi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5453744" y="987425"/>
            <a:ext cx="6264684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2" name="Google Shape;42;p28"/>
          <p:cNvSpPr txBox="1"/>
          <p:nvPr>
            <p:ph idx="2" type="body"/>
          </p:nvPr>
        </p:nvSpPr>
        <p:spPr>
          <a:xfrm>
            <a:off x="426903" y="2057400"/>
            <a:ext cx="475800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91113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idx="1" type="body"/>
          </p:nvPr>
        </p:nvSpPr>
        <p:spPr>
          <a:xfrm>
            <a:off x="312420" y="1825625"/>
            <a:ext cx="11567160" cy="388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type="title"/>
          </p:nvPr>
        </p:nvSpPr>
        <p:spPr>
          <a:xfrm>
            <a:off x="312420" y="365125"/>
            <a:ext cx="115671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800"/>
              <a:buFont typeface="Georgia"/>
              <a:buNone/>
              <a:defRPr b="1" i="0" sz="3800" u="none" cap="none" strike="noStrike">
                <a:solidFill>
                  <a:srgbClr val="13294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0"/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13294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0"/>
          <p:cNvSpPr txBox="1"/>
          <p:nvPr>
            <p:ph idx="12" type="sldNum"/>
          </p:nvPr>
        </p:nvSpPr>
        <p:spPr>
          <a:xfrm>
            <a:off x="91113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" name="Google Shape;10;p2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1000" y="6161049"/>
            <a:ext cx="1380788" cy="47950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username@login.delta.ncsa.illinois.edu" TargetMode="External"/><Relationship Id="rId4" Type="http://schemas.openxmlformats.org/officeDocument/2006/relationships/hyperlink" Target="https://docs.ncsa.illinois.edu/en/latest/common/transfer.html#globus" TargetMode="External"/><Relationship Id="rId5" Type="http://schemas.openxmlformats.org/officeDocument/2006/relationships/hyperlink" Target="https://docs.ncsa.illinois.edu/systems/delta/en/latest/user_guide/data_mgmt.html#transferring-data" TargetMode="External"/><Relationship Id="rId6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hyperlink" Target="https://docs.ncsa.illinois.edu/systems/delta/en/latest/user_guide/software.html" TargetMode="External"/><Relationship Id="rId5" Type="http://schemas.openxmlformats.org/officeDocument/2006/relationships/hyperlink" Target="https://docs.ncsa.illinois.edu/systems/delta/en/latest/user_guide/containers.html#container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hyperlink" Target="https://slurm.schedmd.com/documentation.html" TargetMode="External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ncsa.illinois.edu/systems/delta/en/latest/user_guide/running_jobs.html#delta-production-partitions-queues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ncsa.illinois.edu/systems/delta/en/latest/user_guide/running_jobs.html" TargetMode="External"/><Relationship Id="rId4" Type="http://schemas.openxmlformats.org/officeDocument/2006/relationships/hyperlink" Target="https://docs.ncsa.illinois.edu/systems/delta/en/latest/user_guide/running_jobs.html#examples" TargetMode="External"/><Relationship Id="rId5" Type="http://schemas.openxmlformats.org/officeDocument/2006/relationships/hyperlink" Target="https://github.com/rohan-uiuc/ncsa-hackathon-workflows/tree/main/example_slurm_scripts" TargetMode="External"/><Relationship Id="rId6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Relationship Id="rId4" Type="http://schemas.openxmlformats.org/officeDocument/2006/relationships/hyperlink" Target="https://docs.ncsa.illinois.edu/systems/delta/en/latest/user_guide/running_jobs.html#job-management" TargetMode="External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Relationship Id="rId4" Type="http://schemas.openxmlformats.org/officeDocument/2006/relationships/hyperlink" Target="https://drive.google.com/drive/folders/1FM3Guy5vJsHvDZtAARozCzmPhPxyQHRn?usp=shari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aii-hackathon-sp24.slack.com/" TargetMode="External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llocations.access-ci.org/" TargetMode="External"/><Relationship Id="rId4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ncsa.illinois.edu/systems/delta/en/latest/user_guide/login.html" TargetMode="External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hyperlink" Target="mailto:username@login.delta.ncsa.illinois.edu" TargetMode="External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hyperlink" Target="https://docs.ncsa.illinois.edu/systems/delta/en/latest/user_guide/prog_env.html#remote-ssh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ncsa.illinois.edu/systems/delta/en/latest/user_guide/architecture.html#file-systems" TargetMode="Externa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"/>
          <p:cNvPicPr preferRelativeResize="0"/>
          <p:nvPr/>
        </p:nvPicPr>
        <p:blipFill rotWithShape="1">
          <a:blip r:embed="rId3">
            <a:alphaModFix amt="33000"/>
          </a:blip>
          <a:srcRect b="10671" l="827" r="0" t="0"/>
          <a:stretch/>
        </p:blipFill>
        <p:spPr>
          <a:xfrm flipH="1">
            <a:off x="0" y="0"/>
            <a:ext cx="12192000" cy="5954279"/>
          </a:xfrm>
          <a:prstGeom prst="rect">
            <a:avLst/>
          </a:prstGeom>
          <a:solidFill>
            <a:srgbClr val="13294B"/>
          </a:solidFill>
          <a:ln>
            <a:noFill/>
          </a:ln>
        </p:spPr>
      </p:pic>
      <p:sp>
        <p:nvSpPr>
          <p:cNvPr id="49" name="Google Shape;49;p1"/>
          <p:cNvSpPr txBox="1"/>
          <p:nvPr>
            <p:ph type="ctrTitle"/>
          </p:nvPr>
        </p:nvSpPr>
        <p:spPr>
          <a:xfrm>
            <a:off x="5134200" y="3170275"/>
            <a:ext cx="7057800" cy="278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eorgia"/>
              <a:buNone/>
            </a:pPr>
            <a:r>
              <a:rPr lang="en-US" sz="4000">
                <a:solidFill>
                  <a:schemeClr val="accent3"/>
                </a:solidFill>
              </a:rPr>
              <a:t>2024 Ashby Hackathon in Computational Science</a:t>
            </a:r>
            <a:endParaRPr sz="4000">
              <a:solidFill>
                <a:schemeClr val="accent3"/>
              </a:solidFill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5400"/>
              <a:buFont typeface="Georgia"/>
              <a:buNone/>
            </a:pPr>
            <a:r>
              <a:rPr lang="en-US" sz="2200">
                <a:solidFill>
                  <a:schemeClr val="accent3"/>
                </a:solidFill>
              </a:rPr>
              <a:t>Center for Artificial Intelligence, NCSA</a:t>
            </a:r>
            <a:endParaRPr sz="4000">
              <a:solidFill>
                <a:schemeClr val="accent3"/>
              </a:solidFill>
            </a:endParaRPr>
          </a:p>
        </p:txBody>
      </p:sp>
      <p:sp>
        <p:nvSpPr>
          <p:cNvPr id="50" name="Google Shape;50;p1"/>
          <p:cNvSpPr txBox="1"/>
          <p:nvPr>
            <p:ph idx="1" type="subTitle"/>
          </p:nvPr>
        </p:nvSpPr>
        <p:spPr>
          <a:xfrm>
            <a:off x="0" y="4459475"/>
            <a:ext cx="5692200" cy="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40"/>
              <a:buNone/>
            </a:pPr>
            <a:r>
              <a:rPr b="1" lang="en-US" sz="2715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Minu Mathew</a:t>
            </a:r>
            <a:endParaRPr b="1" sz="2715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40"/>
              <a:buNone/>
            </a:pPr>
            <a:r>
              <a:rPr b="1" lang="en-US" sz="2715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Research Software Engineer, NCSA</a:t>
            </a:r>
            <a:endParaRPr b="1" sz="2715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040"/>
              <a:buNone/>
            </a:pPr>
            <a:r>
              <a:t/>
            </a:r>
            <a:endParaRPr i="1" sz="2540">
              <a:solidFill>
                <a:srgbClr val="BFBFBF"/>
              </a:solidFill>
            </a:endParaRPr>
          </a:p>
        </p:txBody>
      </p:sp>
      <p:sp>
        <p:nvSpPr>
          <p:cNvPr id="51" name="Google Shape;51;p1"/>
          <p:cNvSpPr txBox="1"/>
          <p:nvPr>
            <p:ph idx="12" type="sldNum"/>
          </p:nvPr>
        </p:nvSpPr>
        <p:spPr>
          <a:xfrm>
            <a:off x="911134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"/>
          <p:cNvSpPr txBox="1"/>
          <p:nvPr>
            <p:ph type="ctrTitle"/>
          </p:nvPr>
        </p:nvSpPr>
        <p:spPr>
          <a:xfrm>
            <a:off x="3104225" y="316125"/>
            <a:ext cx="64821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eorgia"/>
              <a:buNone/>
            </a:pPr>
            <a:r>
              <a:rPr lang="en-US" sz="5400">
                <a:solidFill>
                  <a:schemeClr val="lt1"/>
                </a:solidFill>
              </a:rPr>
              <a:t>Delta - How To 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312450" y="285223"/>
            <a:ext cx="115671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800"/>
              <a:buFont typeface="Georgia"/>
              <a:buNone/>
            </a:pPr>
            <a:r>
              <a:rPr lang="en-US"/>
              <a:t>DELTA : Transferring Data</a:t>
            </a:r>
            <a:endParaRPr/>
          </a:p>
        </p:txBody>
      </p:sp>
      <p:sp>
        <p:nvSpPr>
          <p:cNvPr id="125" name="Google Shape;125;p9"/>
          <p:cNvSpPr txBox="1"/>
          <p:nvPr>
            <p:ph idx="12" type="sldNum"/>
          </p:nvPr>
        </p:nvSpPr>
        <p:spPr>
          <a:xfrm>
            <a:off x="911134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9"/>
          <p:cNvSpPr txBox="1"/>
          <p:nvPr/>
        </p:nvSpPr>
        <p:spPr>
          <a:xfrm>
            <a:off x="198400" y="1525375"/>
            <a:ext cx="101940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SCP and Rsync for small data transfers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`</a:t>
            </a:r>
            <a:r>
              <a:rPr b="0" i="0" lang="en-US" sz="1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scp -rp file1.py file2.py file3.txt </a:t>
            </a:r>
            <a:r>
              <a:rPr b="0" i="0" lang="en-US" sz="17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username@login.delta.ncsa.illinois.edu</a:t>
            </a:r>
            <a:r>
              <a:rPr b="0" i="0" lang="en-US" sz="17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:/projects/accounttag/username</a:t>
            </a: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`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Globus</a:t>
            </a: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for large data transfers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Read detailed instructions - </a:t>
            </a:r>
            <a:r>
              <a:rPr b="0" i="0" lang="en-US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Documentation on data transfer</a:t>
            </a: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9"/>
          <p:cNvPicPr preferRelativeResize="0"/>
          <p:nvPr/>
        </p:nvPicPr>
        <p:blipFill rotWithShape="1">
          <a:blip r:embed="rId6">
            <a:alphaModFix/>
          </a:blip>
          <a:srcRect b="22732" l="0" r="0" t="0"/>
          <a:stretch/>
        </p:blipFill>
        <p:spPr>
          <a:xfrm rot="-5400000">
            <a:off x="8322050" y="2070350"/>
            <a:ext cx="5940300" cy="17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74400" y="-2"/>
            <a:ext cx="115671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800"/>
              <a:buFont typeface="Georgia"/>
              <a:buNone/>
            </a:pPr>
            <a:r>
              <a:rPr lang="en-US" sz="3500"/>
              <a:t>DELTA : Installing software / packages</a:t>
            </a:r>
            <a:endParaRPr sz="3500"/>
          </a:p>
        </p:txBody>
      </p:sp>
      <p:pic>
        <p:nvPicPr>
          <p:cNvPr id="133" name="Google Shape;133;p10"/>
          <p:cNvPicPr preferRelativeResize="0"/>
          <p:nvPr/>
        </p:nvPicPr>
        <p:blipFill rotWithShape="1">
          <a:blip r:embed="rId3">
            <a:alphaModFix/>
          </a:blip>
          <a:srcRect b="9722" l="75915" r="0" t="0"/>
          <a:stretch/>
        </p:blipFill>
        <p:spPr>
          <a:xfrm>
            <a:off x="9255510" y="0"/>
            <a:ext cx="2936486" cy="595475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911134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0"/>
          <p:cNvSpPr txBox="1"/>
          <p:nvPr/>
        </p:nvSpPr>
        <p:spPr>
          <a:xfrm>
            <a:off x="198425" y="1054125"/>
            <a:ext cx="9057000" cy="48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Delta comes with some pre-installed packages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See `module list` to see currently loaded packages (</a:t>
            </a:r>
            <a:r>
              <a:rPr b="0" i="0" lang="en-US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documentation</a:t>
            </a: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○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might want to load gcc, anaconda, and cuda </a:t>
            </a:r>
            <a:r>
              <a:rPr b="0" i="0" lang="en-US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`module load gcc anaconda3_gpu cuda`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Python packages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○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Create a virtual environment - conda is recommended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○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Install any packages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alibri"/>
              <a:buChar char="○"/>
            </a:pPr>
            <a:r>
              <a:rPr b="0" i="0" lang="en-US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`conda create –name venv –file requirements.txt`  ` conda activate venv`</a:t>
            </a:r>
            <a:endParaRPr b="0" i="0" sz="16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○"/>
            </a:pPr>
            <a:r>
              <a:rPr b="0" i="0" lang="en-US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Location defaults to $HOME/.conda - which makes it visible to running jobs.</a:t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Containers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Run as Apptainer sif files (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documentation</a:t>
            </a:r>
            <a:r>
              <a:rPr lang="en-US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0" y="-2"/>
            <a:ext cx="115671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800"/>
              <a:buFont typeface="Georgia"/>
              <a:buNone/>
            </a:pPr>
            <a:r>
              <a:rPr lang="en-US" sz="3500"/>
              <a:t>DELTA : Dev workflow (recommended)</a:t>
            </a:r>
            <a:endParaRPr sz="3500"/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3">
            <a:alphaModFix/>
          </a:blip>
          <a:srcRect b="9722" l="75915" r="0" t="0"/>
          <a:stretch/>
        </p:blipFill>
        <p:spPr>
          <a:xfrm>
            <a:off x="9255510" y="0"/>
            <a:ext cx="2936486" cy="595475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911134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198425" y="1054125"/>
            <a:ext cx="90570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 interactive Open OnDemand for quick tests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Setup a git repo for your project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Clone git repo in Delta `projects` folder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Test and develop on your local git repo.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 multiple branches to work on different features and collaborate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 .env file track data path and other environment variables/api keys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Push to remote git when done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Pull the git branch on Delta and run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interactive job - using Open OnDemand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SLURM </a:t>
            </a:r>
            <a:r>
              <a:rPr lang="en-U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script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111625" y="0"/>
            <a:ext cx="115671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800"/>
              <a:buFont typeface="Georgia"/>
              <a:buNone/>
            </a:pPr>
            <a:r>
              <a:rPr lang="en-US" sz="3500"/>
              <a:t>DELTA : Submitting jobs</a:t>
            </a:r>
            <a:endParaRPr sz="3500"/>
          </a:p>
        </p:txBody>
      </p:sp>
      <p:pic>
        <p:nvPicPr>
          <p:cNvPr id="149" name="Google Shape;149;p12"/>
          <p:cNvPicPr preferRelativeResize="0"/>
          <p:nvPr/>
        </p:nvPicPr>
        <p:blipFill rotWithShape="1">
          <a:blip r:embed="rId3">
            <a:alphaModFix/>
          </a:blip>
          <a:srcRect b="9722" l="75915" r="0" t="0"/>
          <a:stretch/>
        </p:blipFill>
        <p:spPr>
          <a:xfrm>
            <a:off x="9255510" y="0"/>
            <a:ext cx="2936486" cy="595475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911134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2"/>
          <p:cNvSpPr txBox="1"/>
          <p:nvPr/>
        </p:nvSpPr>
        <p:spPr>
          <a:xfrm>
            <a:off x="173625" y="632475"/>
            <a:ext cx="8767800" cy="48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Delta uses </a:t>
            </a:r>
            <a:r>
              <a:rPr b="0" i="0" lang="en-US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SLURM workload manager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Prerequisites to submitting a job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Account name - bbug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Partition information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Virtual environment created and packages installed, if necessary.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Executable script in `/projects` directory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Submit jobs via 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Interactive Open OnDemand Job composer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 slurm commands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8350" y="5010150"/>
            <a:ext cx="995362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136400" y="0"/>
            <a:ext cx="115671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800"/>
              <a:buFont typeface="Georgia"/>
              <a:buNone/>
            </a:pPr>
            <a:r>
              <a:rPr lang="en-US" sz="3500"/>
              <a:t>DELTA : Slurm Partition info</a:t>
            </a:r>
            <a:endParaRPr sz="3500"/>
          </a:p>
        </p:txBody>
      </p:sp>
      <p:sp>
        <p:nvSpPr>
          <p:cNvPr id="158" name="Google Shape;158;p13"/>
          <p:cNvSpPr txBox="1"/>
          <p:nvPr>
            <p:ph idx="12" type="sldNum"/>
          </p:nvPr>
        </p:nvSpPr>
        <p:spPr>
          <a:xfrm>
            <a:off x="911134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3"/>
          <p:cNvSpPr txBox="1"/>
          <p:nvPr/>
        </p:nvSpPr>
        <p:spPr>
          <a:xfrm>
            <a:off x="210825" y="719275"/>
            <a:ext cx="117318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Delta system architecture information is required to choose the nodes to run a job (</a:t>
            </a:r>
            <a:r>
              <a:rPr b="0" i="0" lang="en-US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documentation</a:t>
            </a: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Slurm command `sinfo` gives partition information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If executing interactive jobs (running jupyter notebooks) - choose “interactive” partition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Check the availability, time limit, state and number of nodes and make sure you choose the right partition required for your job. 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9000" y="2656000"/>
            <a:ext cx="6209676" cy="42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312425" y="-2"/>
            <a:ext cx="115671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800"/>
              <a:buFont typeface="Georgia"/>
              <a:buNone/>
            </a:pPr>
            <a:r>
              <a:rPr lang="en-US"/>
              <a:t>DELTA : Running jobs</a:t>
            </a:r>
            <a:endParaRPr/>
          </a:p>
        </p:txBody>
      </p:sp>
      <p:sp>
        <p:nvSpPr>
          <p:cNvPr id="166" name="Google Shape;166;p14"/>
          <p:cNvSpPr txBox="1"/>
          <p:nvPr>
            <p:ph idx="12" type="sldNum"/>
          </p:nvPr>
        </p:nvSpPr>
        <p:spPr>
          <a:xfrm>
            <a:off x="911134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4"/>
          <p:cNvSpPr txBox="1"/>
          <p:nvPr/>
        </p:nvSpPr>
        <p:spPr>
          <a:xfrm>
            <a:off x="198425" y="1054125"/>
            <a:ext cx="100947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Batch scripts (sbatch) OR Interactive runs (srun) . </a:t>
            </a:r>
            <a:r>
              <a:rPr b="0" i="0" lang="en-US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Documentation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`sbatch` - Uses batch scripts to submit a non-interactive job. Results are written to a `.out` file once completed.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Sample batch scripts </a:t>
            </a:r>
            <a:r>
              <a:rPr b="0" i="0" lang="en-US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here</a:t>
            </a: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and in slides 15,16.</a:t>
            </a:r>
            <a:endParaRPr b="0" i="0" sz="1000" u="none" cap="none" strike="noStrike">
              <a:solidFill>
                <a:srgbClr val="1F232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Run as `sbatch file.slurm`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`srun` - Runs a single command on a compute node. More interactive use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Eg: `srun python test.py`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On successful submission, you will get a jobID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lang="en-US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Example slurm scripts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6">
            <a:alphaModFix/>
          </a:blip>
          <a:srcRect b="22732" l="0" r="0" t="0"/>
          <a:stretch/>
        </p:blipFill>
        <p:spPr>
          <a:xfrm rot="-5400000">
            <a:off x="8322050" y="2070350"/>
            <a:ext cx="5940300" cy="17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type="title"/>
          </p:nvPr>
        </p:nvSpPr>
        <p:spPr>
          <a:xfrm>
            <a:off x="312425" y="-2"/>
            <a:ext cx="115671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800"/>
              <a:buFont typeface="Georgia"/>
              <a:buNone/>
            </a:pPr>
            <a:r>
              <a:rPr lang="en-US"/>
              <a:t>DELTA : Running batch jobs</a:t>
            </a:r>
            <a:endParaRPr/>
          </a:p>
        </p:txBody>
      </p:sp>
      <p:sp>
        <p:nvSpPr>
          <p:cNvPr id="174" name="Google Shape;174;p15"/>
          <p:cNvSpPr txBox="1"/>
          <p:nvPr>
            <p:ph idx="12" type="sldNum"/>
          </p:nvPr>
        </p:nvSpPr>
        <p:spPr>
          <a:xfrm>
            <a:off x="911134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15"/>
          <p:cNvSpPr txBox="1"/>
          <p:nvPr/>
        </p:nvSpPr>
        <p:spPr>
          <a:xfrm>
            <a:off x="186025" y="744075"/>
            <a:ext cx="48366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--job-name=llmslurm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--partition=gpuA100x8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--account=bbug-delta-gpu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--time=00:30:00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--output=llmout.log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--error=llmerr.log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--nodes=1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--gpus-per-node=4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--mem=100g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--cpus-per-task=32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conda activate venv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"python path `which python3`"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"job is starting on `hostname`"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srun python3 llm.py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(optionaly) keep node alive for full amount of $TIME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sleep infinity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 b="22732" l="0" r="0" t="0"/>
          <a:stretch/>
        </p:blipFill>
        <p:spPr>
          <a:xfrm rot="-5400000">
            <a:off x="8322050" y="2070350"/>
            <a:ext cx="5940300" cy="17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5"/>
          <p:cNvSpPr txBox="1"/>
          <p:nvPr/>
        </p:nvSpPr>
        <p:spPr>
          <a:xfrm>
            <a:off x="5152900" y="905400"/>
            <a:ext cx="5140200" cy="48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Single node run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Set a job name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Set the correct partition - use `sinfo`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Set the account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Set time to run the script / time till when the node will be reserved.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Optionally set files for stdout and stderr. If not set, the output will be in `jobid.out`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If running `sbatch` where a conda env is set, you could omit the `conda activate`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Setting `mem=0` will the job access to all memory on each node.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312425" y="-2"/>
            <a:ext cx="115671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800"/>
              <a:buFont typeface="Georgia"/>
              <a:buNone/>
            </a:pPr>
            <a:r>
              <a:rPr lang="en-US"/>
              <a:t>DELTA : Running batch jobs</a:t>
            </a:r>
            <a:endParaRPr/>
          </a:p>
        </p:txBody>
      </p:sp>
      <p:sp>
        <p:nvSpPr>
          <p:cNvPr id="183" name="Google Shape;183;p16"/>
          <p:cNvSpPr txBox="1"/>
          <p:nvPr>
            <p:ph idx="12" type="sldNum"/>
          </p:nvPr>
        </p:nvSpPr>
        <p:spPr>
          <a:xfrm>
            <a:off x="911134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6"/>
          <p:cNvSpPr txBox="1"/>
          <p:nvPr/>
        </p:nvSpPr>
        <p:spPr>
          <a:xfrm>
            <a:off x="142600" y="1699000"/>
            <a:ext cx="5010300" cy="4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--job-name=llmslurm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--partition=gpuA40x4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--account=bbug-delta-gpu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--time=02:00:00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--nodes=8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--ntasks=8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--gpus-per-node=2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--mem=0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 export local environment variables to the job</a:t>
            </a:r>
            <a:endParaRPr b="0" i="0" sz="1300" u="none" cap="none" strike="noStrike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#SBATCH --export=ALL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 llm.py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16"/>
          <p:cNvPicPr preferRelativeResize="0"/>
          <p:nvPr/>
        </p:nvPicPr>
        <p:blipFill rotWithShape="1">
          <a:blip r:embed="rId3">
            <a:alphaModFix/>
          </a:blip>
          <a:srcRect b="22732" l="0" r="0" t="0"/>
          <a:stretch/>
        </p:blipFill>
        <p:spPr>
          <a:xfrm rot="-5400000">
            <a:off x="8322050" y="2070350"/>
            <a:ext cx="5940300" cy="17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 txBox="1"/>
          <p:nvPr/>
        </p:nvSpPr>
        <p:spPr>
          <a:xfrm>
            <a:off x="192325" y="905400"/>
            <a:ext cx="51402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 node run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5233400" y="917700"/>
            <a:ext cx="5239200" cy="48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--job-name=llmslurm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--partition=gpuA40x4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--account=bbug-delta-gpu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--time=02:00:00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--nodes=8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--ntasks=8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--gpus-per-node=2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--mem=0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module load anaconda</a:t>
            </a:r>
            <a:endParaRPr b="0" i="0" sz="1300" u="none" cap="none" strike="noStrike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export PROJECT_BASE_DIR=$HOME/LLM</a:t>
            </a:r>
            <a:endParaRPr b="0" i="0" sz="1300" u="none" cap="none" strike="noStrike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export DATA=${PROJECT_BASE_DIR}/datasets/test-data</a:t>
            </a:r>
            <a:endParaRPr b="0" i="0" sz="1300" u="none" cap="none" strike="noStrike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conda activate venv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python llm.py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(optionaly) keep node alive for full amount of $TIME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sleep infinity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312425" y="0"/>
            <a:ext cx="115671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800"/>
              <a:buFont typeface="Georgia"/>
              <a:buNone/>
            </a:pPr>
            <a:r>
              <a:rPr lang="en-US"/>
              <a:t>DELTA : Running batch jobs</a:t>
            </a:r>
            <a:endParaRPr/>
          </a:p>
        </p:txBody>
      </p:sp>
      <p:sp>
        <p:nvSpPr>
          <p:cNvPr id="193" name="Google Shape;193;p17"/>
          <p:cNvSpPr txBox="1"/>
          <p:nvPr>
            <p:ph idx="12" type="sldNum"/>
          </p:nvPr>
        </p:nvSpPr>
        <p:spPr>
          <a:xfrm>
            <a:off x="911134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7"/>
          <p:cNvSpPr txBox="1"/>
          <p:nvPr/>
        </p:nvSpPr>
        <p:spPr>
          <a:xfrm>
            <a:off x="62000" y="725550"/>
            <a:ext cx="4365300" cy="50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--job-name=llmslurm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--partition=gpuA40x4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--account=bbug-delta-gpu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--time=02:00:00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--nodes=8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#SBATCH --ntasks=8</a:t>
            </a:r>
            <a:endParaRPr b="0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--gpus-per-node=2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--mem=0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export NUM_GPUS_PER_NODE=1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nodes=$(scontrol show hostnames "$SLURM_JOB_NODELIST")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nodes_array=($nodes)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export MAIN_HOST=${nodes_array[0]}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export WORLD_SIZE=$(($NUM_GPUS_PER_NODE * $SLURM_JOB_NUM_NODES))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conda activate coin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"Starting on hostname: $(hostname | cut -c 1-7)"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"  JobID:= " $SLURM_JOB_ID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4526600" y="930150"/>
            <a:ext cx="7540200" cy="48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"  Nodelist:= " $SLURM_JOB_NODELIST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"  Number of nodes:= " $SLURM_JOB_NUM_NODES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"  GPUs per node:= " $SLURM_GPUS_ON_NODE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"  CPUs per node:= " $SLURM_CPUS_ON_NODE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"  NTasks per node:= "  $SLURM_NTASKS_PER_NODE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SLURM_NPROCS is my "world size", meaning total # of (GPU) devices.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"  Slurm NPROCS:= "  $SLURM_NPROCS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"World size: $WORLD_SIZE"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localrank=0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((node_i = 0; node_i &lt; $SLURM_JOB_NUM_NODES; node_i++)); do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local_node_hostname=${nodes_array[$node_i]}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((gpu_i = 0; gpu_i &lt; $NUM_GPUS_PER_NODE; gpu_i++)); do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echo "Starting GPU worker rank $localrank at $local_node_hostname"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ssh "$local_node_hostname"\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"conda activate </a:t>
            </a:r>
            <a:r>
              <a:rPr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venv</a:t>
            </a: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"\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"python llm.py" &amp;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((localrank=localrank+1))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sleep 0.1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done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b="0" i="0" sz="13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"Job completed"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74400" y="-2"/>
            <a:ext cx="115671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800"/>
              <a:buFont typeface="Georgia"/>
              <a:buNone/>
            </a:pPr>
            <a:r>
              <a:rPr lang="en-US" sz="3500"/>
              <a:t>DELTA : Monitoring jobs</a:t>
            </a:r>
            <a:endParaRPr sz="3500"/>
          </a:p>
        </p:txBody>
      </p:sp>
      <p:pic>
        <p:nvPicPr>
          <p:cNvPr id="201" name="Google Shape;201;p18"/>
          <p:cNvPicPr preferRelativeResize="0"/>
          <p:nvPr/>
        </p:nvPicPr>
        <p:blipFill rotWithShape="1">
          <a:blip r:embed="rId3">
            <a:alphaModFix/>
          </a:blip>
          <a:srcRect b="9722" l="75915" r="0" t="0"/>
          <a:stretch/>
        </p:blipFill>
        <p:spPr>
          <a:xfrm>
            <a:off x="9255510" y="0"/>
            <a:ext cx="2936486" cy="595475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8"/>
          <p:cNvSpPr txBox="1"/>
          <p:nvPr>
            <p:ph idx="12" type="sldNum"/>
          </p:nvPr>
        </p:nvSpPr>
        <p:spPr>
          <a:xfrm>
            <a:off x="911134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18"/>
          <p:cNvSpPr txBox="1"/>
          <p:nvPr/>
        </p:nvSpPr>
        <p:spPr>
          <a:xfrm>
            <a:off x="198425" y="1054125"/>
            <a:ext cx="90570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squeue to display job queue information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squeue -u $USER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squeue -j jobid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scontrol to see job information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scancel jobID - to cancel / terminate a job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monitor nodes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top -u $USER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nvtop</a:t>
            </a:r>
            <a:r>
              <a:rPr lang="en-U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</a:t>
            </a:r>
            <a:r>
              <a:rPr b="0" i="0" lang="en-US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Documentation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00" y="2547750"/>
            <a:ext cx="11141875" cy="6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312425" y="-1"/>
            <a:ext cx="115671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800"/>
              <a:buFont typeface="Georgia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58" name="Google Shape;58;p2"/>
          <p:cNvSpPr txBox="1"/>
          <p:nvPr>
            <p:ph idx="1" type="body"/>
          </p:nvPr>
        </p:nvSpPr>
        <p:spPr>
          <a:xfrm>
            <a:off x="620075" y="1217450"/>
            <a:ext cx="8635500" cy="4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Overview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Login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Data management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Installing packages and softwares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Dev workflow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Job scheduling (Slurm)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Running jobs - example slurm scripts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solidFill>
                  <a:schemeClr val="dk1"/>
                </a:solidFill>
              </a:rPr>
              <a:t>Job monitoring</a:t>
            </a:r>
            <a:endParaRPr sz="2200"/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911134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14133" l="68301" r="3395" t="0"/>
          <a:stretch/>
        </p:blipFill>
        <p:spPr>
          <a:xfrm>
            <a:off x="9255510" y="0"/>
            <a:ext cx="2936493" cy="59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c61cdf661_0_8"/>
          <p:cNvSpPr txBox="1"/>
          <p:nvPr>
            <p:ph type="title"/>
          </p:nvPr>
        </p:nvSpPr>
        <p:spPr>
          <a:xfrm>
            <a:off x="74400" y="-2"/>
            <a:ext cx="115671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800"/>
              <a:buFont typeface="Georgia"/>
              <a:buNone/>
            </a:pPr>
            <a:r>
              <a:rPr lang="en-US" sz="3500"/>
              <a:t>Participants : To-do list</a:t>
            </a:r>
            <a:endParaRPr sz="3500"/>
          </a:p>
        </p:txBody>
      </p:sp>
      <p:pic>
        <p:nvPicPr>
          <p:cNvPr id="210" name="Google Shape;210;g2cc61cdf661_0_8"/>
          <p:cNvPicPr preferRelativeResize="0"/>
          <p:nvPr/>
        </p:nvPicPr>
        <p:blipFill rotWithShape="1">
          <a:blip r:embed="rId3">
            <a:alphaModFix/>
          </a:blip>
          <a:srcRect b="9722" l="75915" r="0" t="0"/>
          <a:stretch/>
        </p:blipFill>
        <p:spPr>
          <a:xfrm>
            <a:off x="9255510" y="0"/>
            <a:ext cx="2936488" cy="595475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cc61cdf661_0_8"/>
          <p:cNvSpPr txBox="1"/>
          <p:nvPr>
            <p:ph idx="12" type="sldNum"/>
          </p:nvPr>
        </p:nvSpPr>
        <p:spPr>
          <a:xfrm>
            <a:off x="911134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g2cc61cdf661_0_8"/>
          <p:cNvSpPr txBox="1"/>
          <p:nvPr/>
        </p:nvSpPr>
        <p:spPr>
          <a:xfrm>
            <a:off x="198425" y="1054125"/>
            <a:ext cx="90570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Check access to Delta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Account - bbug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Submit and run jobs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Hackathon information documents (</a:t>
            </a:r>
            <a:r>
              <a:rPr lang="en-US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gdrive link</a:t>
            </a:r>
            <a:r>
              <a:rPr lang="en-U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Checkout NCSA-hackathon-starter-kit (work in progress)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https://github.com/rohan-uiuc/ncsa-hackathon-workflows</a:t>
            </a:r>
            <a:r>
              <a:rPr lang="en-U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312445" y="-5"/>
            <a:ext cx="11567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800"/>
              <a:buFont typeface="Georgia"/>
              <a:buNone/>
            </a:pPr>
            <a:r>
              <a:rPr lang="en-US"/>
              <a:t>Happy Hacking!</a:t>
            </a:r>
            <a:endParaRPr/>
          </a:p>
        </p:txBody>
      </p:sp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6684375" y="693000"/>
            <a:ext cx="55077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</a:pPr>
            <a:r>
              <a:rPr b="1" lang="en-US" sz="2200"/>
              <a:t>Tech team</a:t>
            </a:r>
            <a:r>
              <a:rPr lang="en-US" sz="2200"/>
              <a:t> </a:t>
            </a:r>
            <a:endParaRPr sz="2200"/>
          </a:p>
          <a:p>
            <a:pPr indent="-304800" lvl="0" marL="457200" rtl="0" algn="l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</a:pPr>
            <a:r>
              <a:rPr lang="en-US" sz="2200"/>
              <a:t>Rohan Marwaha - rohan13@illinois.edu</a:t>
            </a:r>
            <a:endParaRPr sz="2200"/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2200"/>
              <a:t>Minu Mathew - minum@illinois.edu</a:t>
            </a:r>
            <a:endParaRPr sz="2200"/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2200"/>
              <a:t>Kastan Day - kvday2@illinois.edu</a:t>
            </a:r>
            <a:endParaRPr sz="2200"/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-US" sz="2200"/>
              <a:t>Contact us via email or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Slack</a:t>
            </a:r>
            <a:endParaRPr sz="2200"/>
          </a:p>
        </p:txBody>
      </p:sp>
      <p:pic>
        <p:nvPicPr>
          <p:cNvPr id="219" name="Google Shape;219;p19"/>
          <p:cNvPicPr preferRelativeResize="0"/>
          <p:nvPr/>
        </p:nvPicPr>
        <p:blipFill rotWithShape="1">
          <a:blip r:embed="rId4">
            <a:alphaModFix/>
          </a:blip>
          <a:srcRect b="22730" l="0" r="0" t="0"/>
          <a:stretch/>
        </p:blipFill>
        <p:spPr>
          <a:xfrm>
            <a:off x="0" y="3429000"/>
            <a:ext cx="12192000" cy="251907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9"/>
          <p:cNvSpPr txBox="1"/>
          <p:nvPr>
            <p:ph idx="12" type="sldNum"/>
          </p:nvPr>
        </p:nvSpPr>
        <p:spPr>
          <a:xfrm>
            <a:off x="911134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c61cdf661_0_0"/>
          <p:cNvSpPr txBox="1"/>
          <p:nvPr>
            <p:ph type="title"/>
          </p:nvPr>
        </p:nvSpPr>
        <p:spPr>
          <a:xfrm>
            <a:off x="312425" y="-1"/>
            <a:ext cx="11567100" cy="10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800"/>
              <a:buFont typeface="Georgia"/>
              <a:buNone/>
            </a:pPr>
            <a:r>
              <a:rPr lang="en-US"/>
              <a:t>DELTA</a:t>
            </a:r>
            <a:endParaRPr/>
          </a:p>
        </p:txBody>
      </p:sp>
      <p:sp>
        <p:nvSpPr>
          <p:cNvPr id="66" name="Google Shape;66;g2cc61cdf661_0_0"/>
          <p:cNvSpPr txBox="1"/>
          <p:nvPr>
            <p:ph idx="1" type="body"/>
          </p:nvPr>
        </p:nvSpPr>
        <p:spPr>
          <a:xfrm>
            <a:off x="225500" y="929975"/>
            <a:ext cx="9030000" cy="4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1651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7200">
                <a:solidFill>
                  <a:schemeClr val="dk1"/>
                </a:solidFill>
              </a:rPr>
              <a:t> </a:t>
            </a:r>
            <a:r>
              <a:rPr lang="en-US" sz="8400">
                <a:solidFill>
                  <a:schemeClr val="dk1"/>
                </a:solidFill>
              </a:rPr>
              <a:t>HPC resource maintained by NCSA</a:t>
            </a:r>
            <a:endParaRPr sz="84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8400">
                <a:solidFill>
                  <a:schemeClr val="dk1"/>
                </a:solidFill>
              </a:rPr>
              <a:t>CPU, GPU and storage resources available</a:t>
            </a:r>
            <a:endParaRPr sz="84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8400">
                <a:solidFill>
                  <a:schemeClr val="dk1"/>
                </a:solidFill>
                <a:highlight>
                  <a:srgbClr val="FFFFFF"/>
                </a:highlight>
              </a:rPr>
              <a:t>124 CPU nodes, 100 quad A100 GPU, 100 quad A40 GPU nodes, Five eight-way A100 GPU nodes, One MI100 GPU node</a:t>
            </a:r>
            <a:endParaRPr sz="8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8400">
                <a:solidFill>
                  <a:schemeClr val="dk1"/>
                </a:solidFill>
                <a:highlight>
                  <a:srgbClr val="FFFFFF"/>
                </a:highlight>
              </a:rPr>
              <a:t>200 Gb/s HPE SlingShot network fabric, </a:t>
            </a:r>
            <a:endParaRPr sz="8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8400">
                <a:solidFill>
                  <a:schemeClr val="dk1"/>
                </a:solidFill>
                <a:highlight>
                  <a:srgbClr val="FFFFFF"/>
                </a:highlight>
              </a:rPr>
              <a:t>7 PB of disk-based Lustre storage, 3 PB of flash-based storage for data-intensive workloads</a:t>
            </a:r>
            <a:endParaRPr sz="8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8400">
                <a:solidFill>
                  <a:schemeClr val="dk1"/>
                </a:solidFill>
              </a:rPr>
              <a:t> Allocations through ACCESS </a:t>
            </a:r>
            <a:r>
              <a:rPr lang="en-US" sz="8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https://allocations.access-ci.org/</a:t>
            </a:r>
            <a:r>
              <a:rPr lang="en-US" sz="8400">
                <a:solidFill>
                  <a:schemeClr val="dk1"/>
                </a:solidFill>
              </a:rPr>
              <a:t> </a:t>
            </a:r>
            <a:endParaRPr sz="84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○"/>
            </a:pPr>
            <a:r>
              <a:rPr lang="en-US" sz="8400">
                <a:solidFill>
                  <a:schemeClr val="dk1"/>
                </a:solidFill>
              </a:rPr>
              <a:t>Login and you should be able to see an allocation</a:t>
            </a:r>
            <a:endParaRPr sz="84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8400">
                <a:solidFill>
                  <a:schemeClr val="dk1"/>
                </a:solidFill>
              </a:rPr>
              <a:t>Hackathon has a shared LDAP group - bbug</a:t>
            </a:r>
            <a:endParaRPr sz="84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8400">
                <a:solidFill>
                  <a:schemeClr val="dk1"/>
                </a:solidFill>
              </a:rPr>
              <a:t>This group will have access to GPU, CPU and storage resources</a:t>
            </a:r>
            <a:endParaRPr sz="8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257142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7142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67" name="Google Shape;67;g2cc61cdf661_0_0"/>
          <p:cNvSpPr txBox="1"/>
          <p:nvPr>
            <p:ph idx="12" type="sldNum"/>
          </p:nvPr>
        </p:nvSpPr>
        <p:spPr>
          <a:xfrm>
            <a:off x="911134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g2cc61cdf661_0_0"/>
          <p:cNvPicPr preferRelativeResize="0"/>
          <p:nvPr/>
        </p:nvPicPr>
        <p:blipFill rotWithShape="1">
          <a:blip r:embed="rId4">
            <a:alphaModFix/>
          </a:blip>
          <a:srcRect b="14133" l="68300" r="3396" t="0"/>
          <a:stretch/>
        </p:blipFill>
        <p:spPr>
          <a:xfrm>
            <a:off x="9255510" y="0"/>
            <a:ext cx="2936494" cy="59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312425" y="-2"/>
            <a:ext cx="115671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800"/>
              <a:buFont typeface="Georgia"/>
              <a:buNone/>
            </a:pPr>
            <a:r>
              <a:rPr lang="en-US"/>
              <a:t>DELTA : Login</a:t>
            </a:r>
            <a:endParaRPr/>
          </a:p>
        </p:txBody>
      </p:sp>
      <p:sp>
        <p:nvSpPr>
          <p:cNvPr id="74" name="Google Shape;74;p3"/>
          <p:cNvSpPr txBox="1"/>
          <p:nvPr>
            <p:ph idx="12" type="sldNum"/>
          </p:nvPr>
        </p:nvSpPr>
        <p:spPr>
          <a:xfrm>
            <a:off x="911134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210825" y="1041750"/>
            <a:ext cx="87678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Prerequisites</a:t>
            </a:r>
            <a:endParaRPr b="0" i="0" sz="2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alibri"/>
              <a:buChar char="○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ACCESS allocation</a:t>
            </a:r>
            <a:endParaRPr b="0" i="0" sz="2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alibri"/>
              <a:buChar char="○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endParaRPr b="0" i="0" sz="2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alibri"/>
              <a:buChar char="○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2FA setup - Duo</a:t>
            </a:r>
            <a:endParaRPr b="0" i="0" sz="2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Three modes of login :</a:t>
            </a:r>
            <a:endParaRPr b="0" i="0" sz="2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alibri"/>
              <a:buChar char="○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 - Direct Access Login Nodes</a:t>
            </a:r>
            <a:endParaRPr b="0" i="0" sz="2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alibri"/>
              <a:buChar char="○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GUI - Using Open OnDemand</a:t>
            </a:r>
            <a:endParaRPr b="0" i="0" sz="2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alibri"/>
              <a:buChar char="○"/>
            </a:pPr>
            <a:r>
              <a:rPr b="0" i="0" lang="en-US" sz="2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IDE with tunneling - VSCode</a:t>
            </a:r>
            <a:endParaRPr b="0" i="0" sz="2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alibri"/>
              <a:buChar char="○"/>
            </a:pPr>
            <a:r>
              <a:rPr b="0" i="0" lang="en-US" sz="2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User documentation</a:t>
            </a:r>
            <a:endParaRPr b="0" i="0" sz="13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4">
            <a:alphaModFix/>
          </a:blip>
          <a:srcRect b="6580" l="15748" r="24910" t="6589"/>
          <a:stretch/>
        </p:blipFill>
        <p:spPr>
          <a:xfrm>
            <a:off x="6374350" y="0"/>
            <a:ext cx="5817651" cy="59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312425" y="-2"/>
            <a:ext cx="115671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800"/>
              <a:buFont typeface="Georgia"/>
              <a:buNone/>
            </a:pPr>
            <a:r>
              <a:rPr lang="en-US"/>
              <a:t>DELTA : CLI Login</a:t>
            </a:r>
            <a:endParaRPr/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 b="9722" l="75915" r="0" t="0"/>
          <a:stretch/>
        </p:blipFill>
        <p:spPr>
          <a:xfrm>
            <a:off x="9255510" y="0"/>
            <a:ext cx="2936486" cy="595475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/>
          <p:nvPr>
            <p:ph idx="12" type="sldNum"/>
          </p:nvPr>
        </p:nvSpPr>
        <p:spPr>
          <a:xfrm>
            <a:off x="911134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4"/>
          <p:cNvSpPr txBox="1"/>
          <p:nvPr/>
        </p:nvSpPr>
        <p:spPr>
          <a:xfrm>
            <a:off x="198425" y="768900"/>
            <a:ext cx="87678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Direct Access Login Nodes 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○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■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 ssh to connect to any login node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1143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■"/>
            </a:pP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ssh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username@login.delta.ncsa.illinois.edu</a:t>
            </a:r>
            <a:endParaRPr b="0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7276" y="2042675"/>
            <a:ext cx="7587275" cy="48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312425" y="-2"/>
            <a:ext cx="115671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800"/>
              <a:buFont typeface="Georgia"/>
              <a:buNone/>
            </a:pPr>
            <a:r>
              <a:rPr lang="en-US"/>
              <a:t>DELTA : Interactive Login</a:t>
            </a:r>
            <a:endParaRPr/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 b="9722" l="75915" r="0" t="0"/>
          <a:stretch/>
        </p:blipFill>
        <p:spPr>
          <a:xfrm>
            <a:off x="9255510" y="0"/>
            <a:ext cx="2936486" cy="595475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>
            <p:ph idx="12" type="sldNum"/>
          </p:nvPr>
        </p:nvSpPr>
        <p:spPr>
          <a:xfrm>
            <a:off x="911134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5"/>
          <p:cNvSpPr txBox="1"/>
          <p:nvPr/>
        </p:nvSpPr>
        <p:spPr>
          <a:xfrm>
            <a:off x="198425" y="768900"/>
            <a:ext cx="87678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Open OnDemand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https://openondemand.delta.ncsa.illinois.edu/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■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Auth - select Identity provider (NCSA / UofI)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■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Easy access to your files and folders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■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Launch jupyter notebooks,  submit jobs via GUI 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■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Shell access on browser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5" y="3721192"/>
            <a:ext cx="8943075" cy="3000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312425" y="-2"/>
            <a:ext cx="115671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800"/>
              <a:buFont typeface="Georgia"/>
              <a:buNone/>
            </a:pPr>
            <a:r>
              <a:rPr lang="en-US"/>
              <a:t>DELTA : VSCode Login</a:t>
            </a:r>
            <a:endParaRPr/>
          </a:p>
        </p:txBody>
      </p:sp>
      <p:pic>
        <p:nvPicPr>
          <p:cNvPr id="100" name="Google Shape;100;p6"/>
          <p:cNvPicPr preferRelativeResize="0"/>
          <p:nvPr/>
        </p:nvPicPr>
        <p:blipFill rotWithShape="1">
          <a:blip r:embed="rId3">
            <a:alphaModFix/>
          </a:blip>
          <a:srcRect b="9722" l="75915" r="0" t="0"/>
          <a:stretch/>
        </p:blipFill>
        <p:spPr>
          <a:xfrm>
            <a:off x="9255510" y="0"/>
            <a:ext cx="2936486" cy="595475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911134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6"/>
          <p:cNvSpPr txBox="1"/>
          <p:nvPr/>
        </p:nvSpPr>
        <p:spPr>
          <a:xfrm>
            <a:off x="198425" y="1054125"/>
            <a:ext cx="8767800" cy="43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VSCode with remote SSH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Install Remote-SH extension in VSCode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Add Delta to $HOME/.ssh/config as known host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Work with Delta as though in local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Can also work with Jupyter extension for VSCode.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More details in </a:t>
            </a:r>
            <a:r>
              <a:rPr b="0" i="0" lang="en-US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documentation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User might encounter higher latency because of ssh tunneling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Difficult to collaborate when working on different git branches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Good if you are constantly iterating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type="title"/>
          </p:nvPr>
        </p:nvSpPr>
        <p:spPr>
          <a:xfrm>
            <a:off x="312425" y="-2"/>
            <a:ext cx="115671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800"/>
              <a:buFont typeface="Georgia"/>
              <a:buNone/>
            </a:pPr>
            <a:r>
              <a:rPr lang="en-US"/>
              <a:t>DELTA : Accounts</a:t>
            </a:r>
            <a:endParaRPr/>
          </a:p>
        </p:txBody>
      </p:sp>
      <p:sp>
        <p:nvSpPr>
          <p:cNvPr id="108" name="Google Shape;108;p7"/>
          <p:cNvSpPr txBox="1"/>
          <p:nvPr>
            <p:ph idx="12" type="sldNum"/>
          </p:nvPr>
        </p:nvSpPr>
        <p:spPr>
          <a:xfrm>
            <a:off x="911134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7"/>
          <p:cNvSpPr txBox="1"/>
          <p:nvPr/>
        </p:nvSpPr>
        <p:spPr>
          <a:xfrm>
            <a:off x="198425" y="1054125"/>
            <a:ext cx="87678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Login to Delta.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`accounts` command will list all the accounts you are part of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should see bbug account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7"/>
          <p:cNvPicPr preferRelativeResize="0"/>
          <p:nvPr/>
        </p:nvPicPr>
        <p:blipFill rotWithShape="1">
          <a:blip r:embed="rId3">
            <a:alphaModFix/>
          </a:blip>
          <a:srcRect b="22732" l="0" r="0" t="0"/>
          <a:stretch/>
        </p:blipFill>
        <p:spPr>
          <a:xfrm rot="-5400000">
            <a:off x="8322050" y="2070350"/>
            <a:ext cx="5940300" cy="179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425" y="2758625"/>
            <a:ext cx="9240406" cy="9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312425" y="-2"/>
            <a:ext cx="115671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800"/>
              <a:buFont typeface="Georgia"/>
              <a:buNone/>
            </a:pPr>
            <a:r>
              <a:rPr lang="en-US"/>
              <a:t>DELTA : Data Management</a:t>
            </a:r>
            <a:endParaRPr/>
          </a:p>
        </p:txBody>
      </p:sp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911134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8"/>
          <p:cNvSpPr txBox="1"/>
          <p:nvPr/>
        </p:nvSpPr>
        <p:spPr>
          <a:xfrm>
            <a:off x="198425" y="1054125"/>
            <a:ext cx="8767800" cy="3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Hackathon participants have a shared LDAP group - bbug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 `quota` to see your filesystems.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Each user has a home directory $HOME located at /u/$user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/projects &amp; /scratch directory is shared across the LDAP user group</a:t>
            </a:r>
            <a:endParaRPr sz="2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Each user will have directories under /projects/bbug and /scratch/bbug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 `projects` for shared code, datasets etc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Use `scratch` for IO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Calibri"/>
              <a:buChar char="●"/>
            </a:pPr>
            <a:r>
              <a:rPr b="0" i="0" lang="en-US" sz="2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Documentation on file systems</a:t>
            </a:r>
            <a:r>
              <a:rPr b="0" i="0" lang="en-US" sz="2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8"/>
          <p:cNvPicPr preferRelativeResize="0"/>
          <p:nvPr/>
        </p:nvPicPr>
        <p:blipFill rotWithShape="1">
          <a:blip r:embed="rId4">
            <a:alphaModFix/>
          </a:blip>
          <a:srcRect b="22732" l="0" r="0" t="0"/>
          <a:stretch/>
        </p:blipFill>
        <p:spPr>
          <a:xfrm rot="-5400000">
            <a:off x="8322050" y="2070350"/>
            <a:ext cx="5940300" cy="17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