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3815E7-6820-42B7-8924-FBD12A21FA87}">
  <a:tblStyle styleId="{6C3815E7-6820-42B7-8924-FBD12A21FA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Hello</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245c79f80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Convolutional Neural Networks (CNNs) are used to capture local patterns in text data. They learn features and relationships between words using word embeddings and transfer learning. CNNs are efficient in handling sequential information and can identify patterns indicating misinformation in news articles.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Here we </a:t>
            </a:r>
            <a:r>
              <a:rPr lang="en-US"/>
              <a:t>passing embedding layer output through 1D Convolutional layer and then downsampling by applying max pooling operation </a:t>
            </a:r>
            <a:endParaRPr/>
          </a:p>
          <a:p>
            <a:pPr indent="0" lvl="0" marL="0" rtl="0" algn="l">
              <a:spcBef>
                <a:spcPts val="0"/>
              </a:spcBef>
              <a:spcAft>
                <a:spcPts val="0"/>
              </a:spcAft>
              <a:buClr>
                <a:schemeClr val="dk1"/>
              </a:buClr>
              <a:buSzPts val="1100"/>
              <a:buFont typeface="Arial"/>
              <a:buNone/>
            </a:pPr>
            <a:r>
              <a:rPr lang="en-US"/>
              <a:t>Next the output is passed sequentially through 2 dense layer and then through sigmoid activation function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0" name="Google Shape;140;g2a245c79f80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245c79f80_0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a245c79f80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245c79f80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a245c79f80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245c79f80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a245c79f80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245c79f80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2a245c79f80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245c79f80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a245c79f80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245c79f80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a245c79f80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245c79f80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a245c79f80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23961fd56_0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a23961fd56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245c79f80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a245c79f80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23961fd56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the digital age, it is important to identify and fight fake news. False information spreads rapidly on social media and the internet, causing harm to individuals, society, and democracy. To solve this problem, we need powerful detection models that use NLP and deep learning. Detecting fake news helps people make better choices, combat misinformation, and safeguard our information system.</a:t>
            </a:r>
            <a:endParaRPr/>
          </a:p>
        </p:txBody>
      </p:sp>
      <p:sp>
        <p:nvSpPr>
          <p:cNvPr id="82" name="Google Shape;82;g2a23961fd56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LIAR dataset has 10,000+ short statements by politicians, labeled for truthfulness. It's divided into training, testing, and validation sets. William Yang Wang introduced it in "Liar, Liar Pants on Fire": A New Benchmark Dataset for Fake News Detection. The dataset helps train and test models for automatic lie detection in political speech.</a:t>
            </a:r>
            <a:endParaRPr/>
          </a:p>
        </p:txBody>
      </p:sp>
      <p:sp>
        <p:nvSpPr>
          <p:cNvPr id="90" name="Google Shape;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245c79f80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after we loaded the data</a:t>
            </a:r>
            <a:endParaRPr/>
          </a:p>
          <a:p>
            <a:pPr indent="0" lvl="0" marL="0" rtl="0" algn="l">
              <a:spcBef>
                <a:spcPts val="0"/>
              </a:spcBef>
              <a:spcAft>
                <a:spcPts val="0"/>
              </a:spcAft>
              <a:buNone/>
            </a:pPr>
            <a:r>
              <a:rPr lang="en-US"/>
              <a:t>there are some missing headers so we added it </a:t>
            </a:r>
            <a:endParaRPr/>
          </a:p>
          <a:p>
            <a:pPr indent="0" lvl="0" marL="0" rtl="0" algn="l">
              <a:spcBef>
                <a:spcPts val="0"/>
              </a:spcBef>
              <a:spcAft>
                <a:spcPts val="0"/>
              </a:spcAft>
              <a:buNone/>
            </a:pPr>
            <a:r>
              <a:rPr lang="en-US"/>
              <a:t>we </a:t>
            </a:r>
            <a:r>
              <a:rPr lang="en-US"/>
              <a:t>have done label distribution and calculated how many times the label is occured</a:t>
            </a:r>
            <a:endParaRPr/>
          </a:p>
        </p:txBody>
      </p:sp>
      <p:sp>
        <p:nvSpPr>
          <p:cNvPr id="98" name="Google Shape;98;g2a245c79f8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23961fd56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first step is to load the dataset. </a:t>
            </a:r>
            <a:endParaRPr/>
          </a:p>
          <a:p>
            <a:pPr indent="0" lvl="0" marL="0" rtl="0" algn="l">
              <a:spcBef>
                <a:spcPts val="0"/>
              </a:spcBef>
              <a:spcAft>
                <a:spcPts val="0"/>
              </a:spcAft>
              <a:buNone/>
            </a:pPr>
            <a:r>
              <a:rPr lang="en-US"/>
              <a:t>Then, the text instructs to apply tokenization to the sentences in the dataset. Tokenization involves several steps: removing punctuation from the sentences, separating the sentences into a list of words based on white spaces, assigning a unique index to each unique word in the dataset, and finally replacing each word with its unique index.</a:t>
            </a:r>
            <a:endParaRPr/>
          </a:p>
        </p:txBody>
      </p:sp>
      <p:sp>
        <p:nvSpPr>
          <p:cNvPr id="108" name="Google Shape;108;g2a23961fd56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245c79f8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Extracting data - We divide the dataset into independent variables and target variable. Independent variable is the statement column. Target variable is Label column.</a:t>
            </a:r>
            <a:endParaRPr/>
          </a:p>
          <a:p>
            <a:pPr indent="0" lvl="0" marL="0" rtl="0" algn="l">
              <a:spcBef>
                <a:spcPts val="0"/>
              </a:spcBef>
              <a:spcAft>
                <a:spcPts val="0"/>
              </a:spcAft>
              <a:buClr>
                <a:schemeClr val="dk1"/>
              </a:buClr>
              <a:buSzPts val="1100"/>
              <a:buFont typeface="Arial"/>
              <a:buNone/>
            </a:pPr>
            <a:r>
              <a:rPr lang="en-US"/>
              <a:t>Next we apply label encoder to the label column, so that the values of label column are changed into binary values either 0 or 1 which determines whether the news is fake or real.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6" name="Google Shape;116;g2a245c79f8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245c79f80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LSTM is a type of Recurrent Neural Network that captures sequential dependencies in text, models long-term relationships, adapts to variable-length sequences, and learns features that indicate misinformation. Its memory cell retains context over longer sequences, making it suitable for understanding historical context in news articles.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First, we pass the input through an embedding layer. The input dimension is the number of unique words, and the output dimension is 100.</a:t>
            </a:r>
            <a:endParaRPr/>
          </a:p>
          <a:p>
            <a:pPr indent="0" lvl="0" marL="0" rtl="0" algn="l">
              <a:spcBef>
                <a:spcPts val="0"/>
              </a:spcBef>
              <a:spcAft>
                <a:spcPts val="0"/>
              </a:spcAft>
              <a:buClr>
                <a:schemeClr val="dk1"/>
              </a:buClr>
              <a:buSzPts val="1100"/>
              <a:buFont typeface="Arial"/>
              <a:buNone/>
            </a:pPr>
            <a:r>
              <a:rPr lang="en-US"/>
              <a:t>Next, we pass it through an LSTM layer, which then passes through a dense layer.</a:t>
            </a:r>
            <a:endParaRPr/>
          </a:p>
          <a:p>
            <a:pPr indent="0" lvl="0" marL="0" rtl="0" algn="l">
              <a:spcBef>
                <a:spcPts val="0"/>
              </a:spcBef>
              <a:spcAft>
                <a:spcPts val="0"/>
              </a:spcAft>
              <a:buClr>
                <a:schemeClr val="dk1"/>
              </a:buClr>
              <a:buSzPts val="1100"/>
              <a:buFont typeface="Arial"/>
              <a:buNone/>
            </a:pPr>
            <a:r>
              <a:rPr lang="en-US"/>
              <a:t>The final output is passed through a sigmoid activation function, which gives a range between 0 and 1.</a:t>
            </a:r>
            <a:endParaRPr/>
          </a:p>
        </p:txBody>
      </p:sp>
      <p:sp>
        <p:nvSpPr>
          <p:cNvPr id="124" name="Google Shape;124;g2a245c79f80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245c79f80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Bi-LSTMs were used to capture contextual dependencies in both forward and backward directions, understand word context, handle variable-length sequences, manage memory effectively, address the vanishing gradient problem, and extract features for identifying patterns of misinformation in news articles.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Firstly, we are passing embedding layer output through 1D Convolutional layer and then downsampling by applying max pooling operation </a:t>
            </a:r>
            <a:endParaRPr/>
          </a:p>
          <a:p>
            <a:pPr indent="0" lvl="0" marL="0" rtl="0" algn="l">
              <a:spcBef>
                <a:spcPts val="0"/>
              </a:spcBef>
              <a:spcAft>
                <a:spcPts val="0"/>
              </a:spcAft>
              <a:buClr>
                <a:schemeClr val="dk1"/>
              </a:buClr>
              <a:buSzPts val="1100"/>
              <a:buFont typeface="Arial"/>
              <a:buNone/>
            </a:pPr>
            <a:r>
              <a:rPr lang="en-US"/>
              <a:t>Next the output is passed sequentially through 2 dense layer and then through sigmoid activation function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32" name="Google Shape;132;g2a245c79f80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2"/>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iversity at Buffalo, The State University of New York logo" id="17" name="Google Shape;17;p2"/>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58" name="Shape 58"/>
        <p:cNvGrpSpPr/>
        <p:nvPr/>
      </p:nvGrpSpPr>
      <p:grpSpPr>
        <a:xfrm>
          <a:off x="0" y="0"/>
          <a:ext cx="0" cy="0"/>
          <a:chOff x="0" y="0"/>
          <a:chExt cx="0" cy="0"/>
        </a:xfrm>
      </p:grpSpPr>
      <p:sp>
        <p:nvSpPr>
          <p:cNvPr id="59" name="Google Shape;59;p11"/>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21" name="Google Shape;21;p3"/>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26" name="Shape 26"/>
        <p:cNvGrpSpPr/>
        <p:nvPr/>
      </p:nvGrpSpPr>
      <p:grpSpPr>
        <a:xfrm>
          <a:off x="0" y="0"/>
          <a:ext cx="0" cy="0"/>
          <a:chOff x="0" y="0"/>
          <a:chExt cx="0" cy="0"/>
        </a:xfrm>
      </p:grpSpPr>
      <p:sp>
        <p:nvSpPr>
          <p:cNvPr id="27" name="Google Shape;27;p5"/>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31" name="Shape 31"/>
        <p:cNvGrpSpPr/>
        <p:nvPr/>
      </p:nvGrpSpPr>
      <p:grpSpPr>
        <a:xfrm>
          <a:off x="0" y="0"/>
          <a:ext cx="0" cy="0"/>
          <a:chOff x="0" y="0"/>
          <a:chExt cx="0" cy="0"/>
        </a:xfrm>
      </p:grpSpPr>
      <p:sp>
        <p:nvSpPr>
          <p:cNvPr id="32" name="Google Shape;32;p6"/>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7"/>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7"/>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7"/>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42" name="Shape 42"/>
        <p:cNvGrpSpPr/>
        <p:nvPr/>
      </p:nvGrpSpPr>
      <p:grpSpPr>
        <a:xfrm>
          <a:off x="0" y="0"/>
          <a:ext cx="0" cy="0"/>
          <a:chOff x="0" y="0"/>
          <a:chExt cx="0" cy="0"/>
        </a:xfrm>
      </p:grpSpPr>
      <p:sp>
        <p:nvSpPr>
          <p:cNvPr id="43" name="Google Shape;43;p8"/>
          <p:cNvSpPr/>
          <p:nvPr>
            <p:ph idx="2" type="pic"/>
          </p:nvPr>
        </p:nvSpPr>
        <p:spPr>
          <a:xfrm>
            <a:off x="5098566" y="927100"/>
            <a:ext cx="7093434" cy="5930900"/>
          </a:xfrm>
          <a:prstGeom prst="rect">
            <a:avLst/>
          </a:prstGeom>
          <a:solidFill>
            <a:srgbClr val="BFBFBF"/>
          </a:solidFill>
          <a:ln>
            <a:noFill/>
          </a:ln>
        </p:spPr>
      </p:sp>
      <p:sp>
        <p:nvSpPr>
          <p:cNvPr id="44" name="Google Shape;44;p8"/>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47" name="Shape 47"/>
        <p:cNvGrpSpPr/>
        <p:nvPr/>
      </p:nvGrpSpPr>
      <p:grpSpPr>
        <a:xfrm>
          <a:off x="0" y="0"/>
          <a:ext cx="0" cy="0"/>
          <a:chOff x="0" y="0"/>
          <a:chExt cx="0" cy="0"/>
        </a:xfrm>
      </p:grpSpPr>
      <p:sp>
        <p:nvSpPr>
          <p:cNvPr id="48" name="Google Shape;48;p9"/>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51" name="Google Shape;51;p9"/>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52" name="Google Shape;52;p9"/>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53" name="Google Shape;53;p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4" name="Shape 54"/>
        <p:cNvGrpSpPr/>
        <p:nvPr/>
      </p:nvGrpSpPr>
      <p:grpSpPr>
        <a:xfrm>
          <a:off x="0" y="0"/>
          <a:ext cx="0" cy="0"/>
          <a:chOff x="0" y="0"/>
          <a:chExt cx="0" cy="0"/>
        </a:xfrm>
      </p:grpSpPr>
      <p:sp>
        <p:nvSpPr>
          <p:cNvPr id="55" name="Google Shape;55;p10"/>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p:nvPr>
            <p:ph idx="2" type="pic"/>
          </p:nvPr>
        </p:nvSpPr>
        <p:spPr>
          <a:xfrm>
            <a:off x="0" y="927100"/>
            <a:ext cx="12192000" cy="5930900"/>
          </a:xfrm>
          <a:prstGeom prst="rect">
            <a:avLst/>
          </a:prstGeom>
          <a:solidFill>
            <a:srgbClr val="BFBFBF"/>
          </a:solidFill>
          <a:ln>
            <a:noFill/>
          </a:ln>
        </p:spPr>
      </p:sp>
      <p:sp>
        <p:nvSpPr>
          <p:cNvPr id="57" name="Google Shape;57;p1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4.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1"/>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13" name="Google Shape;13;p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arxiv.org/pdf/1705.00648.pdf" TargetMode="External"/><Relationship Id="rId4" Type="http://schemas.openxmlformats.org/officeDocument/2006/relationships/hyperlink" Target="https://aclanthology.org/D17-1317.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658375" y="611250"/>
            <a:ext cx="8860200" cy="2386500"/>
          </a:xfrm>
          <a:prstGeom prst="rect">
            <a:avLst/>
          </a:prstGeom>
          <a:noFill/>
          <a:ln>
            <a:noFill/>
          </a:ln>
        </p:spPr>
        <p:txBody>
          <a:bodyPr anchorCtr="0" anchor="b" bIns="45700" lIns="0" spcFirstLastPara="1" rIns="91425" wrap="square" tIns="45700">
            <a:noAutofit/>
          </a:bodyPr>
          <a:lstStyle/>
          <a:p>
            <a:pPr indent="0" lvl="0" marL="0" rtl="0" algn="l">
              <a:spcBef>
                <a:spcPts val="0"/>
              </a:spcBef>
              <a:spcAft>
                <a:spcPts val="0"/>
              </a:spcAft>
              <a:buNone/>
            </a:pPr>
            <a:r>
              <a:rPr lang="en-US"/>
              <a:t>Deep Learning Project Presentation</a:t>
            </a:r>
            <a:endParaRPr/>
          </a:p>
        </p:txBody>
      </p:sp>
      <p:sp>
        <p:nvSpPr>
          <p:cNvPr id="73" name="Google Shape;73;p14"/>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a:t>Group - 4</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Clr>
                <a:schemeClr val="dk2"/>
              </a:buClr>
              <a:buSzPts val="3600"/>
              <a:buFont typeface="Georgia"/>
              <a:buNone/>
            </a:pPr>
            <a:r>
              <a:rPr lang="en-US"/>
              <a:t>Models – CNN</a:t>
            </a:r>
            <a:endParaRPr/>
          </a:p>
        </p:txBody>
      </p:sp>
      <p:sp>
        <p:nvSpPr>
          <p:cNvPr id="143" name="Google Shape;143;p23"/>
          <p:cNvSpPr txBox="1"/>
          <p:nvPr>
            <p:ph idx="4" type="body"/>
          </p:nvPr>
        </p:nvSpPr>
        <p:spPr>
          <a:xfrm>
            <a:off x="731520" y="2286000"/>
            <a:ext cx="10744200" cy="2109300"/>
          </a:xfrm>
          <a:prstGeom prst="rect">
            <a:avLst/>
          </a:prstGeom>
          <a:noFill/>
          <a:ln>
            <a:noFill/>
          </a:ln>
        </p:spPr>
        <p:txBody>
          <a:bodyPr anchorCtr="0" anchor="t" bIns="45700" lIns="91425" spcFirstLastPara="1" rIns="91425" wrap="square" tIns="45700">
            <a:noAutofit/>
          </a:bodyPr>
          <a:lstStyle/>
          <a:p>
            <a:pPr indent="-148590" lvl="0" marL="285750" rtl="0" algn="l">
              <a:lnSpc>
                <a:spcPct val="130000"/>
              </a:lnSpc>
              <a:spcBef>
                <a:spcPts val="600"/>
              </a:spcBef>
              <a:spcAft>
                <a:spcPts val="0"/>
              </a:spcAft>
              <a:buClr>
                <a:schemeClr val="dk2"/>
              </a:buClr>
              <a:buSzPts val="2160"/>
              <a:buFont typeface="Arial"/>
              <a:buNone/>
            </a:pPr>
            <a:r>
              <a:rPr lang="en-US"/>
              <a:t>Convolutional Neural Networks (CNNs) are used because they are good at capturing local patterns in</a:t>
            </a:r>
            <a:r>
              <a:rPr lang="en-US"/>
              <a:t> </a:t>
            </a:r>
            <a:r>
              <a:rPr lang="en-US"/>
              <a:t>sequential data, such as text. CNNs can learn features and relationships between words automatically by using word embeddings and transfer learning. Their ability to handle sequential information and share parameters efficiently makes them suitable for identifying patterns that indicate misinformation in news articles.</a:t>
            </a:r>
            <a:endParaRPr/>
          </a:p>
        </p:txBody>
      </p:sp>
      <p:sp>
        <p:nvSpPr>
          <p:cNvPr id="144" name="Google Shape;144;p23"/>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23"/>
          <p:cNvPicPr preferRelativeResize="0"/>
          <p:nvPr/>
        </p:nvPicPr>
        <p:blipFill>
          <a:blip r:embed="rId3">
            <a:alphaModFix/>
          </a:blip>
          <a:stretch>
            <a:fillRect/>
          </a:stretch>
        </p:blipFill>
        <p:spPr>
          <a:xfrm>
            <a:off x="243963" y="4321893"/>
            <a:ext cx="11536725" cy="1244307"/>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Classification</a:t>
            </a:r>
            <a:endParaRPr/>
          </a:p>
        </p:txBody>
      </p:sp>
      <p:sp>
        <p:nvSpPr>
          <p:cNvPr id="151" name="Google Shape;151;p24"/>
          <p:cNvSpPr txBox="1"/>
          <p:nvPr>
            <p:ph idx="4" type="body"/>
          </p:nvPr>
        </p:nvSpPr>
        <p:spPr>
          <a:xfrm>
            <a:off x="534900" y="2715050"/>
            <a:ext cx="11122200" cy="214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Dataset had 6 point scale for labels:“pants on fire”, “false”, “barely true”, “half true”, “mostly true”,”true”</a:t>
            </a:r>
            <a:endParaRPr/>
          </a:p>
          <a:p>
            <a:pPr indent="0" lvl="0" marL="0" rtl="0" algn="l">
              <a:spcBef>
                <a:spcPts val="0"/>
              </a:spcBef>
              <a:spcAft>
                <a:spcPts val="0"/>
              </a:spcAft>
              <a:buNone/>
            </a:pPr>
            <a:r>
              <a:rPr lang="en-US"/>
              <a:t>We went with two approaches:</a:t>
            </a:r>
            <a:endParaRPr/>
          </a:p>
          <a:p>
            <a:pPr indent="-365760" lvl="0" marL="457200" rtl="0" algn="l">
              <a:spcBef>
                <a:spcPts val="0"/>
              </a:spcBef>
              <a:spcAft>
                <a:spcPts val="0"/>
              </a:spcAft>
              <a:buSzPts val="2160"/>
              <a:buChar char="•"/>
            </a:pPr>
            <a:r>
              <a:rPr lang="en-US"/>
              <a:t>6 way</a:t>
            </a:r>
            <a:endParaRPr/>
          </a:p>
          <a:p>
            <a:pPr indent="-365760" lvl="0" marL="457200" rtl="0" algn="l">
              <a:spcBef>
                <a:spcPts val="0"/>
              </a:spcBef>
              <a:spcAft>
                <a:spcPts val="0"/>
              </a:spcAft>
              <a:buSzPts val="2160"/>
              <a:buChar char="•"/>
            </a:pPr>
            <a:r>
              <a:rPr lang="en-US"/>
              <a:t>2 way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2" name="Google Shape;152;p24"/>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3" name="Google Shape;153;p24"/>
          <p:cNvPicPr preferRelativeResize="0"/>
          <p:nvPr/>
        </p:nvPicPr>
        <p:blipFill>
          <a:blip r:embed="rId3">
            <a:alphaModFix/>
          </a:blip>
          <a:stretch>
            <a:fillRect/>
          </a:stretch>
        </p:blipFill>
        <p:spPr>
          <a:xfrm>
            <a:off x="3170284" y="4857050"/>
            <a:ext cx="5851450" cy="939525"/>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Optimizer and Loss Function</a:t>
            </a:r>
            <a:endParaRPr/>
          </a:p>
        </p:txBody>
      </p:sp>
      <p:sp>
        <p:nvSpPr>
          <p:cNvPr id="159" name="Google Shape;159;p25"/>
          <p:cNvSpPr txBox="1"/>
          <p:nvPr>
            <p:ph idx="4" type="body"/>
          </p:nvPr>
        </p:nvSpPr>
        <p:spPr>
          <a:xfrm>
            <a:off x="534900" y="2715050"/>
            <a:ext cx="11122200" cy="214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Optimizer: Adam</a:t>
            </a:r>
            <a:endParaRPr/>
          </a:p>
          <a:p>
            <a:pPr indent="0" lvl="0" marL="0" rtl="0" algn="l">
              <a:spcBef>
                <a:spcPts val="0"/>
              </a:spcBef>
              <a:spcAft>
                <a:spcPts val="0"/>
              </a:spcAft>
              <a:buNone/>
            </a:pPr>
            <a:r>
              <a:rPr lang="en-US"/>
              <a:t>Loss Function</a:t>
            </a:r>
            <a:endParaRPr/>
          </a:p>
          <a:p>
            <a:pPr indent="-365760" lvl="0" marL="457200" rtl="0" algn="l">
              <a:spcBef>
                <a:spcPts val="0"/>
              </a:spcBef>
              <a:spcAft>
                <a:spcPts val="0"/>
              </a:spcAft>
              <a:buSzPts val="2160"/>
              <a:buChar char="•"/>
            </a:pPr>
            <a:r>
              <a:rPr lang="en-US"/>
              <a:t>6 way: Sparse Categorical Crossentropy</a:t>
            </a:r>
            <a:endParaRPr/>
          </a:p>
          <a:p>
            <a:pPr indent="-365760" lvl="0" marL="457200" rtl="0" algn="l">
              <a:spcBef>
                <a:spcPts val="0"/>
              </a:spcBef>
              <a:spcAft>
                <a:spcPts val="0"/>
              </a:spcAft>
              <a:buSzPts val="2160"/>
              <a:buChar char="•"/>
            </a:pPr>
            <a:r>
              <a:rPr lang="en-US"/>
              <a:t>2 way: Binary Crossentropy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5"/>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LSTM</a:t>
            </a:r>
            <a:endParaRPr/>
          </a:p>
        </p:txBody>
      </p:sp>
      <p:sp>
        <p:nvSpPr>
          <p:cNvPr id="166" name="Google Shape;166;p26"/>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7" name="Google Shape;167;p26"/>
          <p:cNvPicPr preferRelativeResize="0"/>
          <p:nvPr/>
        </p:nvPicPr>
        <p:blipFill>
          <a:blip r:embed="rId3">
            <a:alphaModFix/>
          </a:blip>
          <a:stretch>
            <a:fillRect/>
          </a:stretch>
        </p:blipFill>
        <p:spPr>
          <a:xfrm>
            <a:off x="1828800" y="2011680"/>
            <a:ext cx="7908580" cy="3924358"/>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Bi-</a:t>
            </a:r>
            <a:r>
              <a:rPr lang="en-US"/>
              <a:t>LSTM</a:t>
            </a:r>
            <a:endParaRPr/>
          </a:p>
        </p:txBody>
      </p:sp>
      <p:sp>
        <p:nvSpPr>
          <p:cNvPr id="173" name="Google Shape;173;p27"/>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4" name="Google Shape;174;p27"/>
          <p:cNvPicPr preferRelativeResize="0"/>
          <p:nvPr/>
        </p:nvPicPr>
        <p:blipFill>
          <a:blip r:embed="rId3">
            <a:alphaModFix/>
          </a:blip>
          <a:stretch>
            <a:fillRect/>
          </a:stretch>
        </p:blipFill>
        <p:spPr>
          <a:xfrm>
            <a:off x="1828800" y="2011680"/>
            <a:ext cx="7908580" cy="3924358"/>
          </a:xfrm>
          <a:prstGeom prst="rect">
            <a:avLst/>
          </a:prstGeom>
          <a:noFill/>
          <a:ln>
            <a:noFill/>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CNN</a:t>
            </a:r>
            <a:endParaRPr/>
          </a:p>
        </p:txBody>
      </p:sp>
      <p:sp>
        <p:nvSpPr>
          <p:cNvPr id="180" name="Google Shape;180;p28"/>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1" name="Google Shape;181;p28"/>
          <p:cNvPicPr preferRelativeResize="0"/>
          <p:nvPr/>
        </p:nvPicPr>
        <p:blipFill>
          <a:blip r:embed="rId3">
            <a:alphaModFix/>
          </a:blip>
          <a:stretch>
            <a:fillRect/>
          </a:stretch>
        </p:blipFill>
        <p:spPr>
          <a:xfrm>
            <a:off x="1828800" y="2011680"/>
            <a:ext cx="7908580" cy="3924358"/>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Results</a:t>
            </a:r>
            <a:endParaRPr/>
          </a:p>
        </p:txBody>
      </p:sp>
      <p:sp>
        <p:nvSpPr>
          <p:cNvPr id="187" name="Google Shape;187;p29"/>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88" name="Google Shape;188;p29"/>
          <p:cNvGraphicFramePr/>
          <p:nvPr/>
        </p:nvGraphicFramePr>
        <p:xfrm>
          <a:off x="952500" y="3062200"/>
          <a:ext cx="3000000" cy="3000000"/>
        </p:xfrm>
        <a:graphic>
          <a:graphicData uri="http://schemas.openxmlformats.org/drawingml/2006/table">
            <a:tbl>
              <a:tblPr>
                <a:noFill/>
                <a:tableStyleId>{6C3815E7-6820-42B7-8924-FBD12A21FA87}</a:tableStyleId>
              </a:tblPr>
              <a:tblGrid>
                <a:gridCol w="2057400"/>
                <a:gridCol w="2057400"/>
                <a:gridCol w="2057400"/>
                <a:gridCol w="2057400"/>
                <a:gridCol w="2057400"/>
              </a:tblGrid>
              <a:tr h="381000">
                <a:tc>
                  <a:txBody>
                    <a:bodyPr/>
                    <a:lstStyle/>
                    <a:p>
                      <a:pPr indent="0" lvl="0" marL="0" rtl="0" algn="ctr">
                        <a:spcBef>
                          <a:spcPts val="0"/>
                        </a:spcBef>
                        <a:spcAft>
                          <a:spcPts val="0"/>
                        </a:spcAft>
                        <a:buNone/>
                      </a:pPr>
                      <a:r>
                        <a:t/>
                      </a:r>
                      <a:endParaRPr b="1" sz="1500"/>
                    </a:p>
                  </a:txBody>
                  <a:tcPr marT="91425" marB="91425" marR="91425" marL="91425"/>
                </a:tc>
                <a:tc gridSpan="2">
                  <a:txBody>
                    <a:bodyPr/>
                    <a:lstStyle/>
                    <a:p>
                      <a:pPr indent="0" lvl="0" marL="0" rtl="0" algn="ctr">
                        <a:spcBef>
                          <a:spcPts val="0"/>
                        </a:spcBef>
                        <a:spcAft>
                          <a:spcPts val="0"/>
                        </a:spcAft>
                        <a:buNone/>
                      </a:pPr>
                      <a:r>
                        <a:rPr b="1" lang="en-US" sz="1500"/>
                        <a:t>Testing Accuracy</a:t>
                      </a:r>
                      <a:endParaRPr b="1"/>
                    </a:p>
                  </a:txBody>
                  <a:tcPr marT="91425" marB="91425" marR="91425" marL="91425"/>
                </a:tc>
                <a:tc hMerge="1"/>
                <a:tc gridSpan="2">
                  <a:txBody>
                    <a:bodyPr/>
                    <a:lstStyle/>
                    <a:p>
                      <a:pPr indent="0" lvl="0" marL="0" rtl="0" algn="ctr">
                        <a:spcBef>
                          <a:spcPts val="0"/>
                        </a:spcBef>
                        <a:spcAft>
                          <a:spcPts val="0"/>
                        </a:spcAft>
                        <a:buNone/>
                      </a:pPr>
                      <a:r>
                        <a:rPr b="1" lang="en-US" sz="1500"/>
                        <a:t>Validation </a:t>
                      </a:r>
                      <a:r>
                        <a:rPr b="1" lang="en-US" sz="1500"/>
                        <a:t>Accuracy</a:t>
                      </a:r>
                      <a:endParaRPr/>
                    </a:p>
                  </a:txBody>
                  <a:tcPr marT="91425" marB="91425" marR="91425" marL="91425">
                    <a:lnB cap="flat" cmpd="sng" w="9525">
                      <a:solidFill>
                        <a:srgbClr val="9E9E9E"/>
                      </a:solidFill>
                      <a:prstDash val="solid"/>
                      <a:round/>
                      <a:headEnd len="sm" w="sm" type="none"/>
                      <a:tailEnd len="sm" w="sm" type="none"/>
                    </a:lnB>
                  </a:tcPr>
                </a:tc>
                <a:tc hMerge="1"/>
              </a:tr>
              <a:tr h="381000">
                <a:tc>
                  <a:txBody>
                    <a:bodyPr/>
                    <a:lstStyle/>
                    <a:p>
                      <a:pPr indent="0" lvl="0" marL="0" rtl="0" algn="ctr">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b="1" lang="en-US" u="sng"/>
                        <a:t>Classification</a:t>
                      </a:r>
                      <a:endParaRPr b="1" u="sng"/>
                    </a:p>
                  </a:txBody>
                  <a:tcPr marT="91425" marB="91425" marR="91425" marL="91425">
                    <a:lnR cap="flat" cmpd="sng" w="9525">
                      <a:solidFill>
                        <a:srgbClr val="9E9E9E"/>
                      </a:solidFill>
                      <a:prstDash val="solid"/>
                      <a:round/>
                      <a:headEnd len="sm" w="sm" type="none"/>
                      <a:tailEnd len="sm" w="sm" type="none"/>
                    </a:lnR>
                  </a:tcPr>
                </a:tc>
                <a:tc hMerge="1"/>
                <a:tc gridSpan="2">
                  <a:txBody>
                    <a:bodyPr/>
                    <a:lstStyle/>
                    <a:p>
                      <a:pPr indent="0" lvl="0" marL="0" rtl="0" algn="ctr">
                        <a:spcBef>
                          <a:spcPts val="0"/>
                        </a:spcBef>
                        <a:spcAft>
                          <a:spcPts val="0"/>
                        </a:spcAft>
                        <a:buNone/>
                      </a:pPr>
                      <a:r>
                        <a:rPr b="1" lang="en-US" u="sng"/>
                        <a:t>Classification</a:t>
                      </a:r>
                      <a:endParaRPr b="1"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381000">
                <a:tc>
                  <a:txBody>
                    <a:bodyPr/>
                    <a:lstStyle/>
                    <a:p>
                      <a:pPr indent="0" lvl="0" marL="0" rtl="0" algn="ctr">
                        <a:spcBef>
                          <a:spcPts val="0"/>
                        </a:spcBef>
                        <a:spcAft>
                          <a:spcPts val="0"/>
                        </a:spcAft>
                        <a:buNone/>
                      </a:pPr>
                      <a:r>
                        <a:rPr b="1" lang="en-US" u="sng"/>
                        <a:t>Model</a:t>
                      </a:r>
                      <a:endParaRPr b="1" u="sng"/>
                    </a:p>
                  </a:txBody>
                  <a:tcPr marT="91425" marB="91425" marR="91425" marL="91425"/>
                </a:tc>
                <a:tc>
                  <a:txBody>
                    <a:bodyPr/>
                    <a:lstStyle/>
                    <a:p>
                      <a:pPr indent="0" lvl="0" marL="0" rtl="0" algn="ctr">
                        <a:spcBef>
                          <a:spcPts val="0"/>
                        </a:spcBef>
                        <a:spcAft>
                          <a:spcPts val="0"/>
                        </a:spcAft>
                        <a:buNone/>
                      </a:pPr>
                      <a:r>
                        <a:rPr b="1" lang="en-US"/>
                        <a:t>2-way</a:t>
                      </a:r>
                      <a:endParaRPr b="1"/>
                    </a:p>
                  </a:txBody>
                  <a:tcPr marT="91425" marB="91425" marR="91425" marL="91425"/>
                </a:tc>
                <a:tc>
                  <a:txBody>
                    <a:bodyPr/>
                    <a:lstStyle/>
                    <a:p>
                      <a:pPr indent="0" lvl="0" marL="0" rtl="0" algn="ctr">
                        <a:spcBef>
                          <a:spcPts val="0"/>
                        </a:spcBef>
                        <a:spcAft>
                          <a:spcPts val="0"/>
                        </a:spcAft>
                        <a:buNone/>
                      </a:pPr>
                      <a:r>
                        <a:rPr b="1" lang="en-US"/>
                        <a:t>6-way</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US"/>
                        <a:t>2-way</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6-way</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t>LSTM</a:t>
                      </a:r>
                      <a:endParaRPr b="1"/>
                    </a:p>
                  </a:txBody>
                  <a:tcPr marT="91425" marB="91425" marR="91425" marL="91425"/>
                </a:tc>
                <a:tc>
                  <a:txBody>
                    <a:bodyPr/>
                    <a:lstStyle/>
                    <a:p>
                      <a:pPr indent="0" lvl="0" marL="0" rtl="0" algn="ctr">
                        <a:spcBef>
                          <a:spcPts val="0"/>
                        </a:spcBef>
                        <a:spcAft>
                          <a:spcPts val="0"/>
                        </a:spcAft>
                        <a:buNone/>
                      </a:pPr>
                      <a:r>
                        <a:rPr lang="en-US"/>
                        <a:t>56.51</a:t>
                      </a:r>
                      <a:endParaRPr/>
                    </a:p>
                  </a:txBody>
                  <a:tcPr marT="91425" marB="91425" marR="91425" marL="91425"/>
                </a:tc>
                <a:tc>
                  <a:txBody>
                    <a:bodyPr/>
                    <a:lstStyle/>
                    <a:p>
                      <a:pPr indent="0" lvl="0" marL="0" rtl="0" algn="ctr">
                        <a:spcBef>
                          <a:spcPts val="0"/>
                        </a:spcBef>
                        <a:spcAft>
                          <a:spcPts val="0"/>
                        </a:spcAft>
                        <a:buNone/>
                      </a:pPr>
                      <a:r>
                        <a:rPr lang="en-US"/>
                        <a:t>21.39</a:t>
                      </a:r>
                      <a:endParaRPr/>
                    </a:p>
                  </a:txBody>
                  <a:tcPr marT="91425" marB="91425" marR="91425" marL="91425"/>
                </a:tc>
                <a:tc>
                  <a:txBody>
                    <a:bodyPr/>
                    <a:lstStyle/>
                    <a:p>
                      <a:pPr indent="0" lvl="0" marL="0" rtl="0" algn="ctr">
                        <a:spcBef>
                          <a:spcPts val="0"/>
                        </a:spcBef>
                        <a:spcAft>
                          <a:spcPts val="0"/>
                        </a:spcAft>
                        <a:buNone/>
                      </a:pPr>
                      <a:r>
                        <a:rPr lang="en-US"/>
                        <a:t>56.53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21.48</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b="1" lang="en-US"/>
                        <a:t>Bi-LSTM</a:t>
                      </a:r>
                      <a:endParaRPr b="1"/>
                    </a:p>
                  </a:txBody>
                  <a:tcPr marT="91425" marB="91425" marR="91425" marL="91425"/>
                </a:tc>
                <a:tc>
                  <a:txBody>
                    <a:bodyPr/>
                    <a:lstStyle/>
                    <a:p>
                      <a:pPr indent="0" lvl="0" marL="0" rtl="0" algn="ctr">
                        <a:spcBef>
                          <a:spcPts val="0"/>
                        </a:spcBef>
                        <a:spcAft>
                          <a:spcPts val="0"/>
                        </a:spcAft>
                        <a:buNone/>
                      </a:pPr>
                      <a:r>
                        <a:rPr lang="en-US"/>
                        <a:t>56.59</a:t>
                      </a:r>
                      <a:endParaRPr/>
                    </a:p>
                  </a:txBody>
                  <a:tcPr marT="91425" marB="91425" marR="91425" marL="91425"/>
                </a:tc>
                <a:tc>
                  <a:txBody>
                    <a:bodyPr/>
                    <a:lstStyle/>
                    <a:p>
                      <a:pPr indent="0" lvl="0" marL="0" rtl="0" algn="ctr">
                        <a:spcBef>
                          <a:spcPts val="0"/>
                        </a:spcBef>
                        <a:spcAft>
                          <a:spcPts val="0"/>
                        </a:spcAft>
                        <a:buNone/>
                      </a:pPr>
                      <a:r>
                        <a:rPr b="1" lang="en-US"/>
                        <a:t>22.49</a:t>
                      </a:r>
                      <a:endParaRPr b="1"/>
                    </a:p>
                  </a:txBody>
                  <a:tcPr marT="91425" marB="91425" marR="91425" marL="91425"/>
                </a:tc>
                <a:tc>
                  <a:txBody>
                    <a:bodyPr/>
                    <a:lstStyle/>
                    <a:p>
                      <a:pPr indent="0" lvl="0" marL="0" rtl="0" algn="ctr">
                        <a:spcBef>
                          <a:spcPts val="0"/>
                        </a:spcBef>
                        <a:spcAft>
                          <a:spcPts val="0"/>
                        </a:spcAft>
                        <a:buNone/>
                      </a:pPr>
                      <a:r>
                        <a:rPr lang="en-US"/>
                        <a:t>56.83</a:t>
                      </a:r>
                      <a:endParaRPr/>
                    </a:p>
                  </a:txBody>
                  <a:tcPr marT="91425" marB="91425" marR="91425" marL="91425"/>
                </a:tc>
                <a:tc>
                  <a:txBody>
                    <a:bodyPr/>
                    <a:lstStyle/>
                    <a:p>
                      <a:pPr indent="0" lvl="0" marL="0" rtl="0" algn="ctr">
                        <a:spcBef>
                          <a:spcPts val="0"/>
                        </a:spcBef>
                        <a:spcAft>
                          <a:spcPts val="0"/>
                        </a:spcAft>
                        <a:buNone/>
                      </a:pPr>
                      <a:r>
                        <a:rPr b="1" lang="en-US"/>
                        <a:t>22.86</a:t>
                      </a:r>
                      <a:endParaRPr b="1"/>
                    </a:p>
                  </a:txBody>
                  <a:tcPr marT="91425" marB="91425" marR="91425" marL="91425"/>
                </a:tc>
              </a:tr>
              <a:tr h="381000">
                <a:tc>
                  <a:txBody>
                    <a:bodyPr/>
                    <a:lstStyle/>
                    <a:p>
                      <a:pPr indent="0" lvl="0" marL="0" rtl="0" algn="ctr">
                        <a:spcBef>
                          <a:spcPts val="0"/>
                        </a:spcBef>
                        <a:spcAft>
                          <a:spcPts val="0"/>
                        </a:spcAft>
                        <a:buNone/>
                      </a:pPr>
                      <a:r>
                        <a:rPr b="1" lang="en-US"/>
                        <a:t>CNN</a:t>
                      </a:r>
                      <a:endParaRPr b="1"/>
                    </a:p>
                  </a:txBody>
                  <a:tcPr marT="91425" marB="91425" marR="91425" marL="91425"/>
                </a:tc>
                <a:tc>
                  <a:txBody>
                    <a:bodyPr/>
                    <a:lstStyle/>
                    <a:p>
                      <a:pPr indent="0" lvl="0" marL="0" rtl="0" algn="ctr">
                        <a:spcBef>
                          <a:spcPts val="0"/>
                        </a:spcBef>
                        <a:spcAft>
                          <a:spcPts val="0"/>
                        </a:spcAft>
                        <a:buNone/>
                      </a:pPr>
                      <a:r>
                        <a:rPr b="1" lang="en-US"/>
                        <a:t>60.93</a:t>
                      </a:r>
                      <a:endParaRPr b="1"/>
                    </a:p>
                  </a:txBody>
                  <a:tcPr marT="91425" marB="91425" marR="91425" marL="91425"/>
                </a:tc>
                <a:tc>
                  <a:txBody>
                    <a:bodyPr/>
                    <a:lstStyle/>
                    <a:p>
                      <a:pPr indent="0" lvl="0" marL="0" rtl="0" algn="ctr">
                        <a:spcBef>
                          <a:spcPts val="0"/>
                        </a:spcBef>
                        <a:spcAft>
                          <a:spcPts val="0"/>
                        </a:spcAft>
                        <a:buNone/>
                      </a:pPr>
                      <a:r>
                        <a:rPr lang="en-US"/>
                        <a:t>22.10</a:t>
                      </a:r>
                      <a:endParaRPr/>
                    </a:p>
                  </a:txBody>
                  <a:tcPr marT="91425" marB="91425" marR="91425" marL="91425"/>
                </a:tc>
                <a:tc>
                  <a:txBody>
                    <a:bodyPr/>
                    <a:lstStyle/>
                    <a:p>
                      <a:pPr indent="0" lvl="0" marL="0" rtl="0" algn="ctr">
                        <a:spcBef>
                          <a:spcPts val="0"/>
                        </a:spcBef>
                        <a:spcAft>
                          <a:spcPts val="0"/>
                        </a:spcAft>
                        <a:buNone/>
                      </a:pPr>
                      <a:r>
                        <a:rPr b="1" lang="en-US"/>
                        <a:t>59.83</a:t>
                      </a:r>
                      <a:endParaRPr b="1"/>
                    </a:p>
                  </a:txBody>
                  <a:tcPr marT="91425" marB="91425" marR="91425" marL="91425"/>
                </a:tc>
                <a:tc>
                  <a:txBody>
                    <a:bodyPr/>
                    <a:lstStyle/>
                    <a:p>
                      <a:pPr indent="0" lvl="0" marL="0" rtl="0" algn="ctr">
                        <a:spcBef>
                          <a:spcPts val="0"/>
                        </a:spcBef>
                        <a:spcAft>
                          <a:spcPts val="0"/>
                        </a:spcAft>
                        <a:buNone/>
                      </a:pPr>
                      <a:r>
                        <a:rPr lang="en-US"/>
                        <a:t>21.74</a:t>
                      </a:r>
                      <a:endParaRPr/>
                    </a:p>
                  </a:txBody>
                  <a:tcPr marT="91425" marB="91425" marR="91425" marL="91425"/>
                </a:tc>
              </a:tr>
            </a:tbl>
          </a:graphicData>
        </a:graphic>
      </p:graphicFrame>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Comparison</a:t>
            </a:r>
            <a:endParaRPr/>
          </a:p>
        </p:txBody>
      </p:sp>
      <p:sp>
        <p:nvSpPr>
          <p:cNvPr id="194" name="Google Shape;194;p30"/>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5" name="Google Shape;195;p30"/>
          <p:cNvPicPr preferRelativeResize="0"/>
          <p:nvPr/>
        </p:nvPicPr>
        <p:blipFill>
          <a:blip r:embed="rId3">
            <a:alphaModFix/>
          </a:blip>
          <a:stretch>
            <a:fillRect/>
          </a:stretch>
        </p:blipFill>
        <p:spPr>
          <a:xfrm>
            <a:off x="449025" y="2090624"/>
            <a:ext cx="3543515" cy="4076750"/>
          </a:xfrm>
          <a:prstGeom prst="rect">
            <a:avLst/>
          </a:prstGeom>
          <a:noFill/>
          <a:ln>
            <a:noFill/>
          </a:ln>
        </p:spPr>
      </p:pic>
      <p:pic>
        <p:nvPicPr>
          <p:cNvPr id="196" name="Google Shape;196;p30"/>
          <p:cNvPicPr preferRelativeResize="0"/>
          <p:nvPr/>
        </p:nvPicPr>
        <p:blipFill>
          <a:blip r:embed="rId4">
            <a:alphaModFix/>
          </a:blip>
          <a:stretch>
            <a:fillRect/>
          </a:stretch>
        </p:blipFill>
        <p:spPr>
          <a:xfrm>
            <a:off x="5995911" y="2161376"/>
            <a:ext cx="4222540" cy="4158400"/>
          </a:xfrm>
          <a:prstGeom prst="rect">
            <a:avLst/>
          </a:prstGeom>
          <a:noFill/>
          <a:ln>
            <a:noFill/>
          </a:ln>
        </p:spPr>
      </p:pic>
      <p:sp>
        <p:nvSpPr>
          <p:cNvPr id="197" name="Google Shape;197;p30"/>
          <p:cNvSpPr txBox="1"/>
          <p:nvPr/>
        </p:nvSpPr>
        <p:spPr>
          <a:xfrm>
            <a:off x="449025" y="6449775"/>
            <a:ext cx="3061500" cy="312900"/>
          </a:xfrm>
          <a:prstGeom prst="rect">
            <a:avLst/>
          </a:prstGeom>
          <a:noFill/>
          <a:ln>
            <a:noFill/>
          </a:ln>
        </p:spPr>
        <p:txBody>
          <a:bodyPr anchorCtr="0" anchor="t" bIns="91425" lIns="91425" spcFirstLastPara="1" rIns="91425" wrap="square" tIns="91425">
            <a:noAutofit/>
          </a:bodyPr>
          <a:lstStyle/>
          <a:p>
            <a:pPr indent="-148590" lvl="0" marL="285750" rtl="0" algn="l">
              <a:lnSpc>
                <a:spcPct val="130000"/>
              </a:lnSpc>
              <a:spcBef>
                <a:spcPts val="600"/>
              </a:spcBef>
              <a:spcAft>
                <a:spcPts val="0"/>
              </a:spcAft>
              <a:buClr>
                <a:schemeClr val="dk2"/>
              </a:buClr>
              <a:buSzPts val="2160"/>
              <a:buFont typeface="Arial"/>
              <a:buNone/>
            </a:pPr>
            <a:r>
              <a:rPr b="1" lang="en-US" sz="1500">
                <a:solidFill>
                  <a:schemeClr val="dk1"/>
                </a:solidFill>
              </a:rPr>
              <a:t>Ref: </a:t>
            </a:r>
            <a:r>
              <a:rPr b="1" lang="en-US" sz="1500">
                <a:solidFill>
                  <a:schemeClr val="dk1"/>
                </a:solidFill>
              </a:rPr>
              <a:t>Liar, Liar Pants on Fire</a:t>
            </a:r>
            <a:endParaRPr b="1" sz="1500">
              <a:solidFill>
                <a:schemeClr val="dk1"/>
              </a:solidFill>
            </a:endParaRPr>
          </a:p>
        </p:txBody>
      </p:sp>
      <p:sp>
        <p:nvSpPr>
          <p:cNvPr id="198" name="Google Shape;198;p30"/>
          <p:cNvSpPr txBox="1"/>
          <p:nvPr/>
        </p:nvSpPr>
        <p:spPr>
          <a:xfrm>
            <a:off x="6520525" y="6449775"/>
            <a:ext cx="3061500" cy="312900"/>
          </a:xfrm>
          <a:prstGeom prst="rect">
            <a:avLst/>
          </a:prstGeom>
          <a:noFill/>
          <a:ln>
            <a:noFill/>
          </a:ln>
        </p:spPr>
        <p:txBody>
          <a:bodyPr anchorCtr="0" anchor="t" bIns="91425" lIns="91425" spcFirstLastPara="1" rIns="91425" wrap="square" tIns="91425">
            <a:noAutofit/>
          </a:bodyPr>
          <a:lstStyle/>
          <a:p>
            <a:pPr indent="-148590" lvl="0" marL="285750" rtl="0" algn="l">
              <a:lnSpc>
                <a:spcPct val="130000"/>
              </a:lnSpc>
              <a:spcBef>
                <a:spcPts val="600"/>
              </a:spcBef>
              <a:spcAft>
                <a:spcPts val="0"/>
              </a:spcAft>
              <a:buNone/>
            </a:pPr>
            <a:r>
              <a:rPr b="1" lang="en-US" sz="1500">
                <a:solidFill>
                  <a:schemeClr val="dk1"/>
                </a:solidFill>
              </a:rPr>
              <a:t>Ref: Truth of Varying Shades</a:t>
            </a:r>
            <a:endParaRPr b="1" sz="1500">
              <a:solidFill>
                <a:schemeClr val="dk1"/>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Web Integration</a:t>
            </a:r>
            <a:endParaRPr/>
          </a:p>
        </p:txBody>
      </p:sp>
      <p:sp>
        <p:nvSpPr>
          <p:cNvPr id="204" name="Google Shape;204;p31"/>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p31"/>
          <p:cNvPicPr preferRelativeResize="0"/>
          <p:nvPr/>
        </p:nvPicPr>
        <p:blipFill>
          <a:blip r:embed="rId3">
            <a:alphaModFix/>
          </a:blip>
          <a:stretch>
            <a:fillRect/>
          </a:stretch>
        </p:blipFill>
        <p:spPr>
          <a:xfrm>
            <a:off x="421550" y="2232272"/>
            <a:ext cx="6800676" cy="2490474"/>
          </a:xfrm>
          <a:prstGeom prst="rect">
            <a:avLst/>
          </a:prstGeom>
          <a:noFill/>
          <a:ln>
            <a:noFill/>
          </a:ln>
        </p:spPr>
      </p:pic>
      <p:pic>
        <p:nvPicPr>
          <p:cNvPr id="206" name="Google Shape;206;p31"/>
          <p:cNvPicPr preferRelativeResize="0"/>
          <p:nvPr/>
        </p:nvPicPr>
        <p:blipFill>
          <a:blip r:embed="rId4">
            <a:alphaModFix/>
          </a:blip>
          <a:stretch>
            <a:fillRect/>
          </a:stretch>
        </p:blipFill>
        <p:spPr>
          <a:xfrm>
            <a:off x="5234000" y="3863151"/>
            <a:ext cx="6145449" cy="2334550"/>
          </a:xfrm>
          <a:prstGeom prst="rect">
            <a:avLst/>
          </a:prstGeom>
          <a:noFill/>
          <a:ln>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References</a:t>
            </a:r>
            <a:endParaRPr/>
          </a:p>
        </p:txBody>
      </p:sp>
      <p:sp>
        <p:nvSpPr>
          <p:cNvPr id="212" name="Google Shape;212;p32"/>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32"/>
          <p:cNvSpPr txBox="1"/>
          <p:nvPr>
            <p:ph idx="4" type="body"/>
          </p:nvPr>
        </p:nvSpPr>
        <p:spPr>
          <a:xfrm>
            <a:off x="566922" y="2136200"/>
            <a:ext cx="10744200" cy="3993300"/>
          </a:xfrm>
          <a:prstGeom prst="rect">
            <a:avLst/>
          </a:prstGeom>
          <a:noFill/>
          <a:ln>
            <a:noFill/>
          </a:ln>
        </p:spPr>
        <p:txBody>
          <a:bodyPr anchorCtr="0" anchor="t" bIns="45700" lIns="91425" spcFirstLastPara="1" rIns="91425" wrap="square" tIns="45700">
            <a:noAutofit/>
          </a:bodyPr>
          <a:lstStyle/>
          <a:p>
            <a:pPr indent="-148590" lvl="0" marL="285750" rtl="0" algn="l">
              <a:lnSpc>
                <a:spcPct val="130000"/>
              </a:lnSpc>
              <a:spcBef>
                <a:spcPts val="600"/>
              </a:spcBef>
              <a:spcAft>
                <a:spcPts val="0"/>
              </a:spcAft>
              <a:buClr>
                <a:schemeClr val="dk2"/>
              </a:buClr>
              <a:buSzPts val="2160"/>
              <a:buFont typeface="Arial"/>
              <a:buNone/>
            </a:pPr>
            <a:r>
              <a:t/>
            </a:r>
            <a:endParaRPr/>
          </a:p>
          <a:p>
            <a:pPr indent="-148590" lvl="0" marL="285750" rtl="0" algn="l">
              <a:lnSpc>
                <a:spcPct val="130000"/>
              </a:lnSpc>
              <a:spcBef>
                <a:spcPts val="600"/>
              </a:spcBef>
              <a:spcAft>
                <a:spcPts val="0"/>
              </a:spcAft>
              <a:buClr>
                <a:schemeClr val="dk2"/>
              </a:buClr>
              <a:buSzPts val="2160"/>
              <a:buFont typeface="Arial"/>
              <a:buNone/>
            </a:pPr>
            <a:r>
              <a:rPr lang="en-US"/>
              <a:t>1.William Yang Wang 2017 “Liar, Liar Pants on Fire”: A New Benchmark Dataset for Fake News Detection </a:t>
            </a:r>
            <a:r>
              <a:rPr lang="en-US" u="sng">
                <a:solidFill>
                  <a:schemeClr val="hlink"/>
                </a:solidFill>
                <a:hlinkClick r:id="rId3"/>
              </a:rPr>
              <a:t>https://arxiv.org/pdf/1705.00648.pdf</a:t>
            </a:r>
            <a:endParaRPr/>
          </a:p>
          <a:p>
            <a:pPr indent="-148590" lvl="0" marL="285750" rtl="0" algn="l">
              <a:lnSpc>
                <a:spcPct val="130000"/>
              </a:lnSpc>
              <a:spcBef>
                <a:spcPts val="600"/>
              </a:spcBef>
              <a:spcAft>
                <a:spcPts val="0"/>
              </a:spcAft>
              <a:buClr>
                <a:schemeClr val="dk2"/>
              </a:buClr>
              <a:buSzPts val="2160"/>
              <a:buFont typeface="Arial"/>
              <a:buNone/>
            </a:pPr>
            <a:r>
              <a:rPr lang="en-US"/>
              <a:t>2.Hannah Rashkin Eunsol Choi Jin Yea Jang Svitlana Volkova Yejin Choi 2017  Truth of Varying Shades: Analyzing Language in Fake News and Political Fact-Checking </a:t>
            </a:r>
            <a:r>
              <a:rPr lang="en-US" u="sng">
                <a:solidFill>
                  <a:schemeClr val="hlink"/>
                </a:solidFill>
                <a:hlinkClick r:id="rId4"/>
              </a:rPr>
              <a:t>https://aclanthology.org/D17-1317.pdf</a:t>
            </a:r>
            <a:endParaRPr/>
          </a:p>
          <a:p>
            <a:pPr indent="-148590" lvl="0" marL="285750" rtl="0" algn="l">
              <a:lnSpc>
                <a:spcPct val="130000"/>
              </a:lnSpc>
              <a:spcBef>
                <a:spcPts val="600"/>
              </a:spcBef>
              <a:spcAft>
                <a:spcPts val="0"/>
              </a:spcAft>
              <a:buClr>
                <a:schemeClr val="dk2"/>
              </a:buClr>
              <a:buSzPts val="2160"/>
              <a:buFont typeface="Arial"/>
              <a:buNone/>
            </a:pPr>
            <a:r>
              <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p>
            <a:pPr indent="0" lvl="0" marL="0" rtl="0" algn="l">
              <a:spcBef>
                <a:spcPts val="0"/>
              </a:spcBef>
              <a:spcAft>
                <a:spcPts val="0"/>
              </a:spcAft>
              <a:buNone/>
            </a:pPr>
            <a:r>
              <a:rPr lang="en-US"/>
              <a:t>Fake News </a:t>
            </a:r>
            <a:endParaRPr/>
          </a:p>
          <a:p>
            <a:pPr indent="0" lvl="0" marL="0" rtl="0" algn="l">
              <a:spcBef>
                <a:spcPts val="0"/>
              </a:spcBef>
              <a:spcAft>
                <a:spcPts val="0"/>
              </a:spcAft>
              <a:buNone/>
            </a:pPr>
            <a:r>
              <a:rPr lang="en-US"/>
              <a:t>Detection</a:t>
            </a:r>
            <a:endParaRPr/>
          </a:p>
        </p:txBody>
      </p:sp>
      <p:sp>
        <p:nvSpPr>
          <p:cNvPr id="79" name="Google Shape;79;p15"/>
          <p:cNvSpPr txBox="1"/>
          <p:nvPr>
            <p:ph idx="4294967295" type="body"/>
          </p:nvPr>
        </p:nvSpPr>
        <p:spPr>
          <a:xfrm>
            <a:off x="658368" y="3968496"/>
            <a:ext cx="6638400" cy="16503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a:solidFill>
                  <a:schemeClr val="lt1"/>
                </a:solidFill>
              </a:rPr>
              <a:t>Kalyan Ram Goriparthi – 50496104</a:t>
            </a:r>
            <a:endParaRPr>
              <a:solidFill>
                <a:schemeClr val="lt1"/>
              </a:solidFill>
            </a:endParaRPr>
          </a:p>
          <a:p>
            <a:pPr indent="0" lvl="0" marL="0" rtl="0" algn="l">
              <a:lnSpc>
                <a:spcPct val="130000"/>
              </a:lnSpc>
              <a:spcBef>
                <a:spcPts val="0"/>
              </a:spcBef>
              <a:spcAft>
                <a:spcPts val="0"/>
              </a:spcAft>
              <a:buSzPts val="3360"/>
              <a:buNone/>
            </a:pPr>
            <a:r>
              <a:rPr lang="en-US">
                <a:solidFill>
                  <a:schemeClr val="lt1"/>
                </a:solidFill>
              </a:rPr>
              <a:t>Vatsalya Anand 		 – 50495187</a:t>
            </a:r>
            <a:endParaRPr>
              <a:solidFill>
                <a:schemeClr val="lt1"/>
              </a:solidFil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Introduction</a:t>
            </a:r>
            <a:endParaRPr/>
          </a:p>
        </p:txBody>
      </p:sp>
      <p:sp>
        <p:nvSpPr>
          <p:cNvPr id="85" name="Google Shape;85;p16"/>
          <p:cNvSpPr txBox="1"/>
          <p:nvPr>
            <p:ph idx="1" type="body"/>
          </p:nvPr>
        </p:nvSpPr>
        <p:spPr>
          <a:xfrm>
            <a:off x="566925" y="2185425"/>
            <a:ext cx="6720900" cy="3968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a:t>
            </a:r>
            <a:r>
              <a:rPr lang="en-US"/>
              <a:t>dentifying and combating fake news is crucial. False information spreads quickly through social media and online sources, negatively impacting individuals, society, and democracy. To address this issue, we need effective detection models that use NLP and deep learning. Detecting fake news empowers people to make informed decisions, fight misinformation, and protect our information ecosystem. In conclusion, detecting fake news is essential in the digital age to combat misinformation, protect people, and uphold truth and accuracy in society.</a:t>
            </a:r>
            <a:endParaRPr/>
          </a:p>
        </p:txBody>
      </p:sp>
      <p:sp>
        <p:nvSpPr>
          <p:cNvPr id="86" name="Google Shape;86;p16"/>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7" name="Google Shape;87;p16"/>
          <p:cNvPicPr preferRelativeResize="0"/>
          <p:nvPr/>
        </p:nvPicPr>
        <p:blipFill>
          <a:blip r:embed="rId3">
            <a:alphaModFix/>
          </a:blip>
          <a:stretch>
            <a:fillRect/>
          </a:stretch>
        </p:blipFill>
        <p:spPr>
          <a:xfrm>
            <a:off x="7440225" y="2243016"/>
            <a:ext cx="4599373" cy="2587147"/>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Dataset</a:t>
            </a:r>
            <a:endParaRPr/>
          </a:p>
        </p:txBody>
      </p:sp>
      <p:sp>
        <p:nvSpPr>
          <p:cNvPr id="93" name="Google Shape;93;p17"/>
          <p:cNvSpPr txBox="1"/>
          <p:nvPr>
            <p:ph idx="1" type="body"/>
          </p:nvPr>
        </p:nvSpPr>
        <p:spPr>
          <a:xfrm>
            <a:off x="566925" y="2185425"/>
            <a:ext cx="5981700" cy="4593000"/>
          </a:xfrm>
          <a:prstGeom prst="rect">
            <a:avLst/>
          </a:prstGeom>
          <a:noFill/>
          <a:ln>
            <a:noFill/>
          </a:ln>
        </p:spPr>
        <p:txBody>
          <a:bodyPr anchorCtr="0" anchor="t" bIns="45700" lIns="91425" spcFirstLastPara="1" rIns="91425" wrap="square" tIns="45700">
            <a:noAutofit/>
          </a:bodyPr>
          <a:lstStyle/>
          <a:p>
            <a:pPr indent="0" lvl="0" marL="228600" rtl="0" algn="l">
              <a:lnSpc>
                <a:spcPct val="130000"/>
              </a:lnSpc>
              <a:spcBef>
                <a:spcPts val="600"/>
              </a:spcBef>
              <a:spcAft>
                <a:spcPts val="0"/>
              </a:spcAft>
              <a:buNone/>
            </a:pPr>
            <a:r>
              <a:rPr lang="en-US"/>
              <a:t>The LIAR dataset is a collection of short statements made by politicians, which have been labeled for their truthfulness. The dataset contains over 10,000 statements, which have been split into training, testing, and validation sets. The purpose of 	the dataset is to provide a resource for training and testing models that can automatically detect lies in political speech. It was first used in  “</a:t>
            </a:r>
            <a:r>
              <a:rPr b="1" lang="en-US"/>
              <a:t>Liar, Liar Pants on Fire</a:t>
            </a:r>
            <a:r>
              <a:rPr lang="en-US"/>
              <a:t>”: A New Benchmark Dataset for Fake News Detection by William Yang Wang. </a:t>
            </a:r>
            <a:endParaRPr/>
          </a:p>
        </p:txBody>
      </p:sp>
      <p:sp>
        <p:nvSpPr>
          <p:cNvPr id="94" name="Google Shape;94;p1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5" name="Google Shape;95;p17"/>
          <p:cNvPicPr preferRelativeResize="0"/>
          <p:nvPr/>
        </p:nvPicPr>
        <p:blipFill>
          <a:blip r:embed="rId3">
            <a:alphaModFix/>
          </a:blip>
          <a:stretch>
            <a:fillRect/>
          </a:stretch>
        </p:blipFill>
        <p:spPr>
          <a:xfrm>
            <a:off x="6680200" y="2246850"/>
            <a:ext cx="5008874" cy="3406275"/>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Data Analysis</a:t>
            </a:r>
            <a:endParaRPr/>
          </a:p>
        </p:txBody>
      </p:sp>
      <p:sp>
        <p:nvSpPr>
          <p:cNvPr id="101" name="Google Shape;101;p18"/>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2" name="Google Shape;102;p18"/>
          <p:cNvPicPr preferRelativeResize="0"/>
          <p:nvPr/>
        </p:nvPicPr>
        <p:blipFill>
          <a:blip r:embed="rId3">
            <a:alphaModFix/>
          </a:blip>
          <a:stretch>
            <a:fillRect/>
          </a:stretch>
        </p:blipFill>
        <p:spPr>
          <a:xfrm>
            <a:off x="7042487" y="2090623"/>
            <a:ext cx="4646588" cy="1864800"/>
          </a:xfrm>
          <a:prstGeom prst="rect">
            <a:avLst/>
          </a:prstGeom>
          <a:noFill/>
          <a:ln>
            <a:noFill/>
          </a:ln>
        </p:spPr>
      </p:pic>
      <p:pic>
        <p:nvPicPr>
          <p:cNvPr id="103" name="Google Shape;103;p18"/>
          <p:cNvPicPr preferRelativeResize="0"/>
          <p:nvPr/>
        </p:nvPicPr>
        <p:blipFill>
          <a:blip r:embed="rId4">
            <a:alphaModFix/>
          </a:blip>
          <a:stretch>
            <a:fillRect/>
          </a:stretch>
        </p:blipFill>
        <p:spPr>
          <a:xfrm>
            <a:off x="7027075" y="4205198"/>
            <a:ext cx="4677399" cy="1864800"/>
          </a:xfrm>
          <a:prstGeom prst="rect">
            <a:avLst/>
          </a:prstGeom>
          <a:noFill/>
          <a:ln>
            <a:noFill/>
          </a:ln>
        </p:spPr>
      </p:pic>
      <p:pic>
        <p:nvPicPr>
          <p:cNvPr id="104" name="Google Shape;104;p18"/>
          <p:cNvPicPr preferRelativeResize="0"/>
          <p:nvPr/>
        </p:nvPicPr>
        <p:blipFill>
          <a:blip r:embed="rId5">
            <a:alphaModFix/>
          </a:blip>
          <a:stretch>
            <a:fillRect/>
          </a:stretch>
        </p:blipFill>
        <p:spPr>
          <a:xfrm>
            <a:off x="419925" y="2090623"/>
            <a:ext cx="3012850" cy="3443250"/>
          </a:xfrm>
          <a:prstGeom prst="rect">
            <a:avLst/>
          </a:prstGeom>
          <a:noFill/>
          <a:ln>
            <a:noFill/>
          </a:ln>
        </p:spPr>
      </p:pic>
      <p:pic>
        <p:nvPicPr>
          <p:cNvPr id="105" name="Google Shape;105;p18"/>
          <p:cNvPicPr preferRelativeResize="0"/>
          <p:nvPr/>
        </p:nvPicPr>
        <p:blipFill>
          <a:blip r:embed="rId6">
            <a:alphaModFix/>
          </a:blip>
          <a:stretch>
            <a:fillRect/>
          </a:stretch>
        </p:blipFill>
        <p:spPr>
          <a:xfrm>
            <a:off x="3357453" y="2919338"/>
            <a:ext cx="3556969" cy="1785824"/>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None/>
            </a:pPr>
            <a:r>
              <a:rPr lang="en-US"/>
              <a:t>Data Loading and Preprocessing</a:t>
            </a:r>
            <a:endParaRPr/>
          </a:p>
        </p:txBody>
      </p:sp>
      <p:sp>
        <p:nvSpPr>
          <p:cNvPr id="111" name="Google Shape;111;p19"/>
          <p:cNvSpPr txBox="1"/>
          <p:nvPr>
            <p:ph idx="1" type="body"/>
          </p:nvPr>
        </p:nvSpPr>
        <p:spPr>
          <a:xfrm>
            <a:off x="566925" y="2185425"/>
            <a:ext cx="11122200" cy="2363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US"/>
              <a:t>Firstly, load the Liar dataset. Next, apply tokenization to the sentences. Tokenization includes the following steps:</a:t>
            </a:r>
            <a:endParaRPr/>
          </a:p>
          <a:p>
            <a:pPr indent="-365760" lvl="0" marL="457200" rtl="0" algn="l">
              <a:lnSpc>
                <a:spcPct val="115000"/>
              </a:lnSpc>
              <a:spcBef>
                <a:spcPts val="1200"/>
              </a:spcBef>
              <a:spcAft>
                <a:spcPts val="0"/>
              </a:spcAft>
              <a:buSzPts val="2160"/>
              <a:buChar char="•"/>
            </a:pPr>
            <a:r>
              <a:rPr lang="en-US"/>
              <a:t>Punctuation removal: Remove punctuation from the sentence.</a:t>
            </a:r>
            <a:endParaRPr/>
          </a:p>
          <a:p>
            <a:pPr indent="-365760" lvl="0" marL="457200" rtl="0" algn="l">
              <a:lnSpc>
                <a:spcPct val="115000"/>
              </a:lnSpc>
              <a:spcBef>
                <a:spcPts val="0"/>
              </a:spcBef>
              <a:spcAft>
                <a:spcPts val="0"/>
              </a:spcAft>
              <a:buSzPts val="2160"/>
              <a:buChar char="•"/>
            </a:pPr>
            <a:r>
              <a:rPr lang="en-US"/>
              <a:t>White space separation: Convert the sentence into a list of words.</a:t>
            </a:r>
            <a:endParaRPr/>
          </a:p>
          <a:p>
            <a:pPr indent="-365760" lvl="0" marL="457200" rtl="0" algn="l">
              <a:lnSpc>
                <a:spcPct val="115000"/>
              </a:lnSpc>
              <a:spcBef>
                <a:spcPts val="0"/>
              </a:spcBef>
              <a:spcAft>
                <a:spcPts val="0"/>
              </a:spcAft>
              <a:buSzPts val="2160"/>
              <a:buChar char="•"/>
            </a:pPr>
            <a:r>
              <a:rPr lang="en-US"/>
              <a:t>Indexing: Assign a unique index to all the unique words in the dataset.</a:t>
            </a:r>
            <a:endParaRPr/>
          </a:p>
          <a:p>
            <a:pPr indent="-365760" lvl="0" marL="457200" rtl="0" algn="l">
              <a:lnSpc>
                <a:spcPct val="115000"/>
              </a:lnSpc>
              <a:spcBef>
                <a:spcPts val="0"/>
              </a:spcBef>
              <a:spcAft>
                <a:spcPts val="0"/>
              </a:spcAft>
              <a:buSzPts val="2160"/>
              <a:buChar char="•"/>
            </a:pPr>
            <a:r>
              <a:rPr lang="en-US"/>
              <a:t>Conversion: Replace each word with its unique index.</a:t>
            </a:r>
            <a:endParaRPr/>
          </a:p>
        </p:txBody>
      </p:sp>
      <p:sp>
        <p:nvSpPr>
          <p:cNvPr id="112" name="Google Shape;112;p19"/>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3" name="Google Shape;113;p19"/>
          <p:cNvPicPr preferRelativeResize="0"/>
          <p:nvPr/>
        </p:nvPicPr>
        <p:blipFill>
          <a:blip r:embed="rId3">
            <a:alphaModFix/>
          </a:blip>
          <a:stretch>
            <a:fillRect/>
          </a:stretch>
        </p:blipFill>
        <p:spPr>
          <a:xfrm>
            <a:off x="1289375" y="5167850"/>
            <a:ext cx="9458150" cy="137832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Data Loading and Preprocessing</a:t>
            </a:r>
            <a:endParaRPr/>
          </a:p>
        </p:txBody>
      </p:sp>
      <p:sp>
        <p:nvSpPr>
          <p:cNvPr id="119" name="Google Shape;119;p20"/>
          <p:cNvSpPr txBox="1"/>
          <p:nvPr>
            <p:ph idx="4" type="body"/>
          </p:nvPr>
        </p:nvSpPr>
        <p:spPr>
          <a:xfrm>
            <a:off x="566925" y="2548825"/>
            <a:ext cx="5940900" cy="2408700"/>
          </a:xfrm>
          <a:prstGeom prst="rect">
            <a:avLst/>
          </a:prstGeom>
          <a:noFill/>
          <a:ln>
            <a:noFill/>
          </a:ln>
        </p:spPr>
        <p:txBody>
          <a:bodyPr anchorCtr="0" anchor="t" bIns="45700" lIns="91425" spcFirstLastPara="1" rIns="91425" wrap="square" tIns="45700">
            <a:spAutoFit/>
          </a:bodyPr>
          <a:lstStyle/>
          <a:p>
            <a:pPr indent="-365760" lvl="0" marL="457200" rtl="0" algn="l">
              <a:lnSpc>
                <a:spcPct val="115000"/>
              </a:lnSpc>
              <a:spcBef>
                <a:spcPts val="1200"/>
              </a:spcBef>
              <a:spcAft>
                <a:spcPts val="0"/>
              </a:spcAft>
              <a:buSzPts val="2160"/>
              <a:buChar char="•"/>
            </a:pPr>
            <a:r>
              <a:rPr lang="en-US"/>
              <a:t>Data Extraction: We separate the dataset into two parts: independent variables and target variable. The independent variable is the statement column, and the target variable is the Label column.</a:t>
            </a:r>
            <a:endParaRPr/>
          </a:p>
          <a:p>
            <a:pPr indent="-365760" lvl="0" marL="457200" rtl="0" algn="l">
              <a:lnSpc>
                <a:spcPct val="115000"/>
              </a:lnSpc>
              <a:spcBef>
                <a:spcPts val="0"/>
              </a:spcBef>
              <a:spcAft>
                <a:spcPts val="0"/>
              </a:spcAft>
              <a:buSzPts val="2160"/>
              <a:buChar char="•"/>
            </a:pPr>
            <a:r>
              <a:rPr lang="en-US"/>
              <a:t>Label Encoding: We convert the values in the label column into binary values, either 0 or 1. This helps us determine whether the news is fake or real.</a:t>
            </a:r>
            <a:endParaRPr/>
          </a:p>
        </p:txBody>
      </p:sp>
      <p:sp>
        <p:nvSpPr>
          <p:cNvPr id="120" name="Google Shape;120;p20"/>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1" name="Google Shape;121;p20"/>
          <p:cNvPicPr preferRelativeResize="0"/>
          <p:nvPr/>
        </p:nvPicPr>
        <p:blipFill>
          <a:blip r:embed="rId3">
            <a:alphaModFix/>
          </a:blip>
          <a:stretch>
            <a:fillRect/>
          </a:stretch>
        </p:blipFill>
        <p:spPr>
          <a:xfrm>
            <a:off x="6559200" y="2548816"/>
            <a:ext cx="5379376" cy="2159261"/>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Clr>
                <a:schemeClr val="dk2"/>
              </a:buClr>
              <a:buSzPts val="3600"/>
              <a:buFont typeface="Georgia"/>
              <a:buNone/>
            </a:pPr>
            <a:r>
              <a:rPr lang="en-US"/>
              <a:t>Models – LSTM</a:t>
            </a:r>
            <a:endParaRPr/>
          </a:p>
        </p:txBody>
      </p:sp>
      <p:sp>
        <p:nvSpPr>
          <p:cNvPr id="127" name="Google Shape;127;p21"/>
          <p:cNvSpPr txBox="1"/>
          <p:nvPr>
            <p:ph idx="4" type="body"/>
          </p:nvPr>
        </p:nvSpPr>
        <p:spPr>
          <a:xfrm>
            <a:off x="731520" y="2272400"/>
            <a:ext cx="10744200" cy="1741800"/>
          </a:xfrm>
          <a:prstGeom prst="rect">
            <a:avLst/>
          </a:prstGeom>
          <a:noFill/>
          <a:ln>
            <a:noFill/>
          </a:ln>
        </p:spPr>
        <p:txBody>
          <a:bodyPr anchorCtr="0" anchor="t" bIns="45700" lIns="91425" spcFirstLastPara="1" rIns="91425" wrap="square" tIns="45700">
            <a:noAutofit/>
          </a:bodyPr>
          <a:lstStyle/>
          <a:p>
            <a:pPr indent="-148590" lvl="0" marL="285750" rtl="0" algn="l">
              <a:spcBef>
                <a:spcPts val="600"/>
              </a:spcBef>
              <a:spcAft>
                <a:spcPts val="0"/>
              </a:spcAft>
              <a:buNone/>
            </a:pPr>
            <a:r>
              <a:rPr lang="en-US"/>
              <a:t>LSTM, is a type of Recurrent Neural Network, It effectively captures sequential dependencies in text, models long-term relationships, adapts to variable-length sequences, and learns features indicative of misinformation. Its memory cell aids in retaining important context over longer sequences, making it suitable for understanding the historical context within news articles.</a:t>
            </a:r>
            <a:endParaRPr/>
          </a:p>
        </p:txBody>
      </p:sp>
      <p:sp>
        <p:nvSpPr>
          <p:cNvPr id="128" name="Google Shape;128;p21"/>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9" name="Google Shape;129;p21"/>
          <p:cNvPicPr preferRelativeResize="0"/>
          <p:nvPr/>
        </p:nvPicPr>
        <p:blipFill>
          <a:blip r:embed="rId3">
            <a:alphaModFix/>
          </a:blip>
          <a:stretch>
            <a:fillRect/>
          </a:stretch>
        </p:blipFill>
        <p:spPr>
          <a:xfrm>
            <a:off x="616350" y="4014200"/>
            <a:ext cx="10974549" cy="1504125"/>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566928" y="1499616"/>
            <a:ext cx="10515600" cy="591000"/>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Clr>
                <a:schemeClr val="dk2"/>
              </a:buClr>
              <a:buSzPts val="3600"/>
              <a:buFont typeface="Georgia"/>
              <a:buNone/>
            </a:pPr>
            <a:r>
              <a:rPr lang="en-US"/>
              <a:t>Models – BiLSTM</a:t>
            </a:r>
            <a:endParaRPr/>
          </a:p>
        </p:txBody>
      </p:sp>
      <p:sp>
        <p:nvSpPr>
          <p:cNvPr id="135" name="Google Shape;135;p22"/>
          <p:cNvSpPr txBox="1"/>
          <p:nvPr>
            <p:ph idx="4" type="body"/>
          </p:nvPr>
        </p:nvSpPr>
        <p:spPr>
          <a:xfrm>
            <a:off x="731520" y="2286000"/>
            <a:ext cx="10744200" cy="2531100"/>
          </a:xfrm>
          <a:prstGeom prst="rect">
            <a:avLst/>
          </a:prstGeom>
          <a:noFill/>
          <a:ln>
            <a:noFill/>
          </a:ln>
        </p:spPr>
        <p:txBody>
          <a:bodyPr anchorCtr="0" anchor="t" bIns="45700" lIns="91425" spcFirstLastPara="1" rIns="91425" wrap="square" tIns="45700">
            <a:noAutofit/>
          </a:bodyPr>
          <a:lstStyle/>
          <a:p>
            <a:pPr indent="-148590" lvl="0" marL="285750" rtl="0" algn="l">
              <a:lnSpc>
                <a:spcPct val="130000"/>
              </a:lnSpc>
              <a:spcBef>
                <a:spcPts val="600"/>
              </a:spcBef>
              <a:spcAft>
                <a:spcPts val="0"/>
              </a:spcAft>
              <a:buClr>
                <a:schemeClr val="dk2"/>
              </a:buClr>
              <a:buSzPts val="2160"/>
              <a:buFont typeface="Arial"/>
              <a:buNone/>
            </a:pPr>
            <a:r>
              <a:rPr lang="en-US"/>
              <a:t>Bi-LSTMs were utilized to capture contextual dependencies in both the forward and backward directions. They help in understanding word context, handling variable-length sequences, effectively managing memory, addressing the vanishing gradient problem, and extracting features for identifying patterns of misinformation in news articles.</a:t>
            </a:r>
            <a:endParaRPr/>
          </a:p>
        </p:txBody>
      </p:sp>
      <p:sp>
        <p:nvSpPr>
          <p:cNvPr id="136" name="Google Shape;136;p22"/>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7" name="Google Shape;137;p22"/>
          <p:cNvPicPr preferRelativeResize="0"/>
          <p:nvPr/>
        </p:nvPicPr>
        <p:blipFill>
          <a:blip r:embed="rId3">
            <a:alphaModFix/>
          </a:blip>
          <a:stretch>
            <a:fillRect/>
          </a:stretch>
        </p:blipFill>
        <p:spPr>
          <a:xfrm>
            <a:off x="447550" y="4077425"/>
            <a:ext cx="11312150" cy="1236550"/>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