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0"/>
  </p:notesMasterIdLst>
  <p:handoutMasterIdLst>
    <p:handoutMasterId r:id="rId41"/>
  </p:handoutMasterIdLst>
  <p:sldIdLst>
    <p:sldId id="812" r:id="rId3"/>
    <p:sldId id="813" r:id="rId4"/>
    <p:sldId id="871" r:id="rId5"/>
    <p:sldId id="872" r:id="rId6"/>
    <p:sldId id="873" r:id="rId7"/>
    <p:sldId id="874" r:id="rId8"/>
    <p:sldId id="901" r:id="rId9"/>
    <p:sldId id="902" r:id="rId10"/>
    <p:sldId id="875" r:id="rId11"/>
    <p:sldId id="876" r:id="rId12"/>
    <p:sldId id="877" r:id="rId13"/>
    <p:sldId id="500" r:id="rId14"/>
    <p:sldId id="786" r:id="rId15"/>
    <p:sldId id="791" r:id="rId16"/>
    <p:sldId id="867" r:id="rId17"/>
    <p:sldId id="868" r:id="rId18"/>
    <p:sldId id="888" r:id="rId19"/>
    <p:sldId id="869" r:id="rId20"/>
    <p:sldId id="878" r:id="rId21"/>
    <p:sldId id="870" r:id="rId22"/>
    <p:sldId id="897" r:id="rId23"/>
    <p:sldId id="896" r:id="rId24"/>
    <p:sldId id="898" r:id="rId25"/>
    <p:sldId id="880" r:id="rId26"/>
    <p:sldId id="886" r:id="rId27"/>
    <p:sldId id="899" r:id="rId28"/>
    <p:sldId id="882" r:id="rId29"/>
    <p:sldId id="883" r:id="rId30"/>
    <p:sldId id="884" r:id="rId31"/>
    <p:sldId id="885" r:id="rId32"/>
    <p:sldId id="889" r:id="rId33"/>
    <p:sldId id="890" r:id="rId34"/>
    <p:sldId id="891" r:id="rId35"/>
    <p:sldId id="892" r:id="rId36"/>
    <p:sldId id="893" r:id="rId37"/>
    <p:sldId id="894" r:id="rId38"/>
    <p:sldId id="895" r:id="rId3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9277" autoAdjust="0"/>
  </p:normalViewPr>
  <p:slideViewPr>
    <p:cSldViewPr snapToGrid="0">
      <p:cViewPr>
        <p:scale>
          <a:sx n="75" d="100"/>
          <a:sy n="75" d="100"/>
        </p:scale>
        <p:origin x="-1170" y="-48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8" d="100"/>
          <a:sy n="78" d="100"/>
        </p:scale>
        <p:origin x="-198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32.xml"/><Relationship Id="rId18" Type="http://schemas.openxmlformats.org/officeDocument/2006/relationships/slide" Target="slides/slide37.xml"/><Relationship Id="rId3" Type="http://schemas.openxmlformats.org/officeDocument/2006/relationships/slide" Target="slides/slide17.xml"/><Relationship Id="rId7" Type="http://schemas.openxmlformats.org/officeDocument/2006/relationships/slide" Target="slides/slide22.xml"/><Relationship Id="rId12" Type="http://schemas.openxmlformats.org/officeDocument/2006/relationships/slide" Target="slides/slide31.xml"/><Relationship Id="rId17" Type="http://schemas.openxmlformats.org/officeDocument/2006/relationships/slide" Target="slides/slide36.xml"/><Relationship Id="rId2" Type="http://schemas.openxmlformats.org/officeDocument/2006/relationships/slide" Target="slides/slide16.xml"/><Relationship Id="rId16" Type="http://schemas.openxmlformats.org/officeDocument/2006/relationships/slide" Target="slides/slide35.xml"/><Relationship Id="rId1" Type="http://schemas.openxmlformats.org/officeDocument/2006/relationships/slide" Target="slides/slide15.xml"/><Relationship Id="rId6" Type="http://schemas.openxmlformats.org/officeDocument/2006/relationships/slide" Target="slides/slide21.xml"/><Relationship Id="rId11" Type="http://schemas.openxmlformats.org/officeDocument/2006/relationships/slide" Target="slides/slide28.xml"/><Relationship Id="rId5" Type="http://schemas.openxmlformats.org/officeDocument/2006/relationships/slide" Target="slides/slide20.xml"/><Relationship Id="rId15" Type="http://schemas.openxmlformats.org/officeDocument/2006/relationships/slide" Target="slides/slide34.xml"/><Relationship Id="rId10" Type="http://schemas.openxmlformats.org/officeDocument/2006/relationships/slide" Target="slides/slide26.xml"/><Relationship Id="rId4" Type="http://schemas.openxmlformats.org/officeDocument/2006/relationships/slide" Target="slides/slide18.xml"/><Relationship Id="rId9" Type="http://schemas.openxmlformats.org/officeDocument/2006/relationships/slide" Target="slides/slide25.xml"/><Relationship Id="rId14"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dirty="0"/>
              <a:t>© 2006, Cisco </a:t>
            </a:r>
            <a:r>
              <a:rPr lang="fr-FR" sz="800" dirty="0" err="1"/>
              <a:t>Systems</a:t>
            </a:r>
            <a:r>
              <a:rPr lang="fr-FR" sz="800" dirty="0"/>
              <a:t>, Inc. Tous droits réservés.</a:t>
            </a:r>
          </a:p>
          <a:p>
            <a:pPr algn="l" defTabSz="611188">
              <a:lnSpc>
                <a:spcPct val="100000"/>
              </a:lnSpc>
              <a:tabLst>
                <a:tab pos="2387600" algn="l"/>
                <a:tab pos="4830763" algn="l"/>
              </a:tabLst>
            </a:pPr>
            <a:r>
              <a:rPr lang="fr-FR" sz="800" dirty="0" err="1"/>
              <a:t>Presentation_ID.scr</a:t>
            </a:r>
            <a:r>
              <a:rPr lang="fr-FR" sz="800" dirty="0"/>
              <a:t>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IT Essentials</a:t>
            </a:r>
            <a:endParaRPr lang="fr-FR" b="0" dirty="0"/>
          </a:p>
          <a:p>
            <a:pPr>
              <a:buFontTx/>
              <a:buNone/>
            </a:pPr>
            <a:r>
              <a:rPr lang="fr-FR" b="0" dirty="0"/>
              <a:t>Chapitre 1 : Présentation du système informatique personnel</a:t>
            </a:r>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10</a:t>
            </a:fld>
            <a:endParaRPr lang="fr-FR"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11</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12</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b="0" dirty="0" smtClean="0"/>
              <a:t>Chapitre 1 : Présentation du système informatique personnel</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13</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b="0" dirty="0" smtClean="0"/>
              <a:t>Chapitre 1 : Présentation du système informatique personnel</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a:t>
            </a:r>
            <a:r>
              <a:rPr lang="fr-FR" smtClean="0"/>
              <a:t> </a:t>
            </a:r>
            <a:r>
              <a:rPr lang="fr-FR" sz="1200" kern="1200" dirty="0" smtClean="0">
                <a:solidFill>
                  <a:schemeClr val="tx1"/>
                </a:solidFill>
                <a:latin typeface="Arial" charset="0"/>
              </a:rPr>
              <a:t>-</a:t>
            </a:r>
            <a:r>
              <a:rPr lang="fr-FR" smtClean="0"/>
              <a:t> Systèmes informatiques personnels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1.1.1 - Boîtiers et alimentations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81806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a:t>
            </a:r>
            <a:r>
              <a:rPr lang="fr-FR" smtClean="0"/>
              <a:t> </a:t>
            </a:r>
            <a:r>
              <a:rPr lang="fr-FR" sz="1200" kern="1200" dirty="0" smtClean="0">
                <a:solidFill>
                  <a:schemeClr val="tx1"/>
                </a:solidFill>
                <a:latin typeface="Arial" charset="0"/>
              </a:rPr>
              <a:t>-</a:t>
            </a:r>
            <a:r>
              <a:rPr lang="fr-FR" smtClean="0"/>
              <a:t> Systèmes informatiques personnels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sz="1200" kern="1200" dirty="0" smtClean="0">
                <a:solidFill>
                  <a:schemeClr val="tx1"/>
                </a:solidFill>
                <a:latin typeface="Arial" charset="0"/>
              </a:rPr>
              <a:t>1.1.2 - </a:t>
            </a:r>
            <a:r>
              <a:rPr lang="fr-FR" smtClean="0"/>
              <a:t>Composants internes du PC</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fr-FR" dirty="0"/>
          </a:p>
        </p:txBody>
      </p:sp>
    </p:spTree>
    <p:extLst>
      <p:ext uri="{BB962C8B-B14F-4D97-AF65-F5344CB8AC3E}">
        <p14:creationId xmlns:p14="http://schemas.microsoft.com/office/powerpoint/2010/main" val="2499674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a:t>
            </a:r>
            <a:r>
              <a:rPr lang="fr-FR" smtClean="0"/>
              <a:t> </a:t>
            </a:r>
            <a:r>
              <a:rPr lang="fr-FR" sz="1200" kern="1200" dirty="0" smtClean="0">
                <a:solidFill>
                  <a:schemeClr val="tx1"/>
                </a:solidFill>
                <a:latin typeface="Arial" charset="0"/>
              </a:rPr>
              <a:t>-</a:t>
            </a:r>
            <a:r>
              <a:rPr lang="fr-FR" smtClean="0"/>
              <a:t> Systèmes informatiques personnels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sz="1200" kern="1200" dirty="0" smtClean="0">
                <a:solidFill>
                  <a:schemeClr val="tx1"/>
                </a:solidFill>
                <a:latin typeface="Arial" charset="0"/>
              </a:rPr>
              <a:t>1.1.2 - </a:t>
            </a:r>
            <a:r>
              <a:rPr lang="fr-FR" smtClean="0"/>
              <a:t>Composants internes du PC (suite)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fr-FR" dirty="0"/>
          </a:p>
        </p:txBody>
      </p:sp>
    </p:spTree>
    <p:extLst>
      <p:ext uri="{BB962C8B-B14F-4D97-AF65-F5344CB8AC3E}">
        <p14:creationId xmlns:p14="http://schemas.microsoft.com/office/powerpoint/2010/main" val="3477250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a:t>
            </a:r>
            <a:r>
              <a:rPr lang="fr-FR" smtClean="0"/>
              <a:t> </a:t>
            </a:r>
            <a:r>
              <a:rPr lang="fr-FR" sz="1200" kern="1200" dirty="0" smtClean="0">
                <a:solidFill>
                  <a:schemeClr val="tx1"/>
                </a:solidFill>
                <a:latin typeface="Arial" charset="0"/>
              </a:rPr>
              <a:t>-</a:t>
            </a:r>
            <a:r>
              <a:rPr lang="fr-FR" smtClean="0"/>
              <a:t> Systèmes informatiques personnels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smtClean="0"/>
              <a:t>1.1.3 - Ports et câbles externes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4258697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19</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b="0" dirty="0" smtClean="0"/>
              <a:t>Chapitre 1 : Présentation du système informatique personnel</a:t>
            </a:r>
            <a:endParaRPr lang="fr-FR" b="0" dirty="0"/>
          </a:p>
        </p:txBody>
      </p:sp>
    </p:spTree>
    <p:extLst>
      <p:ext uri="{BB962C8B-B14F-4D97-AF65-F5344CB8AC3E}">
        <p14:creationId xmlns:p14="http://schemas.microsoft.com/office/powerpoint/2010/main" val="3779939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1.2</a:t>
            </a:r>
            <a:r>
              <a:rPr lang="fr-FR" smtClean="0"/>
              <a:t> </a:t>
            </a:r>
            <a:r>
              <a:rPr lang="fr-FR" sz="1200" kern="1200" dirty="0" smtClean="0">
                <a:solidFill>
                  <a:schemeClr val="tx1"/>
                </a:solidFill>
                <a:latin typeface="Arial" charset="0"/>
              </a:rPr>
              <a:t>-</a:t>
            </a:r>
            <a:r>
              <a:rPr lang="fr-FR" smtClean="0"/>
              <a:t> </a:t>
            </a:r>
            <a:r>
              <a:rPr lang="fr-FR" sz="1200" dirty="0" smtClean="0">
                <a:latin typeface="Arial" charset="0"/>
              </a:rPr>
              <a:t>Choix des composants d'un ordinateur</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1.2.1 - Choix des composants du PC</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53862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1.2</a:t>
            </a:r>
            <a:r>
              <a:rPr lang="fr-FR" smtClean="0"/>
              <a:t> </a:t>
            </a:r>
            <a:r>
              <a:rPr lang="fr-FR" sz="1200" kern="1200" dirty="0" smtClean="0">
                <a:solidFill>
                  <a:schemeClr val="tx1"/>
                </a:solidFill>
                <a:latin typeface="Arial" charset="0"/>
              </a:rPr>
              <a:t>-</a:t>
            </a:r>
            <a:r>
              <a:rPr lang="fr-FR" smtClean="0"/>
              <a:t> </a:t>
            </a:r>
            <a:r>
              <a:rPr lang="fr-FR" sz="1200" dirty="0" smtClean="0">
                <a:latin typeface="Arial" charset="0"/>
              </a:rPr>
              <a:t>Choix des composants d'un ordinateur</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1.2.1 -</a:t>
            </a:r>
            <a:r>
              <a:rPr lang="fr-FR" smtClean="0"/>
              <a:t> Choix des composants du PC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259487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1.2</a:t>
            </a:r>
            <a:r>
              <a:rPr lang="fr-FR" smtClean="0"/>
              <a:t> </a:t>
            </a:r>
            <a:r>
              <a:rPr lang="fr-FR" sz="1200" kern="1200" dirty="0" smtClean="0">
                <a:solidFill>
                  <a:schemeClr val="tx1"/>
                </a:solidFill>
                <a:latin typeface="Arial" charset="0"/>
              </a:rPr>
              <a:t>-</a:t>
            </a:r>
            <a:r>
              <a:rPr lang="fr-FR" smtClean="0"/>
              <a:t> </a:t>
            </a:r>
            <a:r>
              <a:rPr lang="fr-FR" sz="1200" dirty="0" smtClean="0">
                <a:latin typeface="Arial" charset="0"/>
              </a:rPr>
              <a:t>Choix des composants d'un ordinateur</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1.2.1 -</a:t>
            </a:r>
            <a:r>
              <a:rPr lang="fr-FR" smtClean="0"/>
              <a:t> Choix des composants du PC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92176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1.2</a:t>
            </a:r>
            <a:r>
              <a:rPr lang="fr-FR" smtClean="0"/>
              <a:t> </a:t>
            </a:r>
            <a:r>
              <a:rPr lang="fr-FR" sz="1200" kern="1200" dirty="0" smtClean="0">
                <a:solidFill>
                  <a:schemeClr val="tx1"/>
                </a:solidFill>
                <a:latin typeface="Arial" charset="0"/>
              </a:rPr>
              <a:t>-</a:t>
            </a:r>
            <a:r>
              <a:rPr lang="fr-FR" smtClean="0"/>
              <a:t> </a:t>
            </a:r>
            <a:r>
              <a:rPr lang="fr-FR" sz="1200" dirty="0" smtClean="0">
                <a:latin typeface="Arial" charset="0"/>
              </a:rPr>
              <a:t>Choix des composants d'un ordinateur</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1.2.1 -</a:t>
            </a:r>
            <a:r>
              <a:rPr lang="fr-FR" smtClean="0"/>
              <a:t> Choix des composants du PC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526063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b="0" dirty="0" smtClean="0"/>
              <a:t>Chapitre 1 : Présentation du système informatique personnel</a:t>
            </a:r>
            <a:endParaRPr lang="fr-FR" b="0" dirty="0"/>
          </a:p>
        </p:txBody>
      </p:sp>
    </p:spTree>
    <p:extLst>
      <p:ext uri="{BB962C8B-B14F-4D97-AF65-F5344CB8AC3E}">
        <p14:creationId xmlns:p14="http://schemas.microsoft.com/office/powerpoint/2010/main" val="2164461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1.3</a:t>
            </a:r>
            <a:r>
              <a:rPr lang="fr-FR" smtClean="0"/>
              <a:t> </a:t>
            </a:r>
            <a:r>
              <a:rPr lang="fr-FR" sz="1200" kern="1200" dirty="0" smtClean="0">
                <a:solidFill>
                  <a:schemeClr val="tx1"/>
                </a:solidFill>
                <a:latin typeface="Arial" charset="0"/>
              </a:rPr>
              <a:t>-</a:t>
            </a:r>
            <a:r>
              <a:rPr lang="fr-FR" smtClean="0"/>
              <a:t> Configurations des systèmes informatiques spécialisés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1.3.1 - Systèmes informatiques spécialisés</a:t>
            </a:r>
            <a:endParaRPr lang="fr-FR" dirty="0"/>
          </a:p>
        </p:txBody>
      </p:sp>
    </p:spTree>
    <p:extLst>
      <p:ext uri="{BB962C8B-B14F-4D97-AF65-F5344CB8AC3E}">
        <p14:creationId xmlns:p14="http://schemas.microsoft.com/office/powerpoint/2010/main" val="4260329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1.3</a:t>
            </a:r>
            <a:r>
              <a:rPr lang="fr-FR" smtClean="0"/>
              <a:t> </a:t>
            </a:r>
            <a:r>
              <a:rPr lang="fr-FR" sz="1200" kern="1200" dirty="0" smtClean="0">
                <a:solidFill>
                  <a:schemeClr val="tx1"/>
                </a:solidFill>
                <a:latin typeface="Arial" charset="0"/>
              </a:rPr>
              <a:t>-</a:t>
            </a:r>
            <a:r>
              <a:rPr lang="fr-FR" smtClean="0"/>
              <a:t> Configurations des systèmes informatiques spécialisés</a:t>
            </a:r>
            <a:r>
              <a:rPr lang="fr-FR" sz="1200" dirty="0" smtClean="0">
                <a:latin typeface="Arial" charset="0"/>
              </a:rPr>
              <a:t> </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1.3.1 - Systèmes informatiques spécialisés (suite)</a:t>
            </a:r>
            <a:endParaRPr lang="fr-FR" dirty="0"/>
          </a:p>
        </p:txBody>
      </p:sp>
    </p:spTree>
    <p:extLst>
      <p:ext uri="{BB962C8B-B14F-4D97-AF65-F5344CB8AC3E}">
        <p14:creationId xmlns:p14="http://schemas.microsoft.com/office/powerpoint/2010/main" val="109579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27</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b="0" dirty="0" smtClean="0"/>
              <a:t>Chapitre 1 : Présentation du système informatique personnel</a:t>
            </a:r>
            <a:endParaRPr lang="fr-FR" b="0" dirty="0"/>
          </a:p>
        </p:txBody>
      </p:sp>
    </p:spTree>
    <p:extLst>
      <p:ext uri="{BB962C8B-B14F-4D97-AF65-F5344CB8AC3E}">
        <p14:creationId xmlns:p14="http://schemas.microsoft.com/office/powerpoint/2010/main" val="2633365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1.4.1.1 - </a:t>
            </a:r>
            <a:r>
              <a:rPr lang="fr-FR" dirty="0" smtClean="0">
                <a:latin typeface="Arial" charset="0"/>
              </a:rPr>
              <a:t>Résumé</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29</a:t>
            </a:fld>
            <a:endParaRPr lang="fr-FR"/>
          </a:p>
        </p:txBody>
      </p:sp>
    </p:spTree>
    <p:extLst>
      <p:ext uri="{BB962C8B-B14F-4D97-AF65-F5344CB8AC3E}">
        <p14:creationId xmlns:p14="http://schemas.microsoft.com/office/powerpoint/2010/main" val="325653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ITE 6.0</a:t>
            </a:r>
          </a:p>
          <a:p>
            <a:pPr marL="0" indent="0" algn="l" defTabSz="814388">
              <a:lnSpc>
                <a:spcPct val="90000"/>
              </a:lnSpc>
              <a:buNone/>
              <a:defRPr/>
            </a:pPr>
            <a:r>
              <a:rPr lang="fr-FR" b="0" dirty="0" smtClean="0">
                <a:solidFill>
                  <a:schemeClr val="bg1"/>
                </a:solidFill>
                <a:latin typeface="Arial" pitchFamily="34" charset="0"/>
              </a:rPr>
              <a:t>Chapitre 1 : Présentation du système informatique personnel</a:t>
            </a:r>
            <a:endParaRPr lang="fr-FR"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30</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endParaRPr lang="en-US" dirty="0"/>
          </a:p>
        </p:txBody>
      </p:sp>
    </p:spTree>
    <p:extLst>
      <p:ext uri="{BB962C8B-B14F-4D97-AF65-F5344CB8AC3E}">
        <p14:creationId xmlns:p14="http://schemas.microsoft.com/office/powerpoint/2010/main" val="552277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32</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en-US" dirty="0" smtClean="0">
                <a:latin typeface="Arial" charset="0"/>
              </a:rPr>
              <a:t> (</a:t>
            </a:r>
            <a:r>
              <a:rPr lang="fr-FR" dirty="0" smtClean="0"/>
              <a:t>suite</a:t>
            </a:r>
            <a:r>
              <a:rPr lang="en-US" dirty="0" smtClean="0">
                <a:latin typeface="Arial" charset="0"/>
              </a:rPr>
              <a:t>)</a:t>
            </a:r>
            <a:endParaRPr lang="en-US" dirty="0"/>
          </a:p>
        </p:txBody>
      </p:sp>
    </p:spTree>
    <p:extLst>
      <p:ext uri="{BB962C8B-B14F-4D97-AF65-F5344CB8AC3E}">
        <p14:creationId xmlns:p14="http://schemas.microsoft.com/office/powerpoint/2010/main" val="12471139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33</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en-US" dirty="0" smtClean="0">
                <a:latin typeface="Arial" charset="0"/>
              </a:rPr>
              <a:t> (</a:t>
            </a:r>
            <a:r>
              <a:rPr lang="fr-FR" dirty="0" smtClean="0"/>
              <a:t>suite</a:t>
            </a:r>
            <a:r>
              <a:rPr lang="en-US" dirty="0" smtClean="0">
                <a:latin typeface="Arial" charset="0"/>
              </a:rPr>
              <a:t>)</a:t>
            </a:r>
            <a:endParaRPr lang="en-US" dirty="0"/>
          </a:p>
        </p:txBody>
      </p:sp>
    </p:spTree>
    <p:extLst>
      <p:ext uri="{BB962C8B-B14F-4D97-AF65-F5344CB8AC3E}">
        <p14:creationId xmlns:p14="http://schemas.microsoft.com/office/powerpoint/2010/main" val="2255716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en-US" dirty="0" smtClean="0">
                <a:latin typeface="Arial" charset="0"/>
              </a:rPr>
              <a:t> (</a:t>
            </a:r>
            <a:r>
              <a:rPr lang="fr-FR" dirty="0" smtClean="0"/>
              <a:t>suite</a:t>
            </a:r>
            <a:r>
              <a:rPr lang="en-US" dirty="0" smtClean="0">
                <a:latin typeface="Arial" charset="0"/>
              </a:rPr>
              <a:t>)</a:t>
            </a:r>
            <a:endParaRPr lang="en-US" dirty="0"/>
          </a:p>
        </p:txBody>
      </p:sp>
    </p:spTree>
    <p:extLst>
      <p:ext uri="{BB962C8B-B14F-4D97-AF65-F5344CB8AC3E}">
        <p14:creationId xmlns:p14="http://schemas.microsoft.com/office/powerpoint/2010/main" val="3594731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en-US" dirty="0" smtClean="0">
                <a:latin typeface="Arial" charset="0"/>
              </a:rPr>
              <a:t> (</a:t>
            </a:r>
            <a:r>
              <a:rPr lang="fr-FR" dirty="0" smtClean="0"/>
              <a:t>suite</a:t>
            </a:r>
            <a:r>
              <a:rPr lang="en-US" dirty="0" smtClean="0">
                <a:latin typeface="Arial" charset="0"/>
              </a:rPr>
              <a:t>)</a:t>
            </a:r>
            <a:endParaRPr lang="en-US" dirty="0"/>
          </a:p>
        </p:txBody>
      </p:sp>
    </p:spTree>
    <p:extLst>
      <p:ext uri="{BB962C8B-B14F-4D97-AF65-F5344CB8AC3E}">
        <p14:creationId xmlns:p14="http://schemas.microsoft.com/office/powerpoint/2010/main" val="3425555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endParaRPr lang="en-US" dirty="0"/>
          </a:p>
        </p:txBody>
      </p:sp>
    </p:spTree>
    <p:extLst>
      <p:ext uri="{BB962C8B-B14F-4D97-AF65-F5344CB8AC3E}">
        <p14:creationId xmlns:p14="http://schemas.microsoft.com/office/powerpoint/2010/main" val="3153423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endParaRPr lang="en-US" dirty="0"/>
          </a:p>
        </p:txBody>
      </p:sp>
    </p:spTree>
    <p:extLst>
      <p:ext uri="{BB962C8B-B14F-4D97-AF65-F5344CB8AC3E}">
        <p14:creationId xmlns:p14="http://schemas.microsoft.com/office/powerpoint/2010/main" val="161936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a:t>
            </a:r>
            <a:r>
              <a:rPr lang="fr-FR" smtClean="0"/>
              <a:t> </a:t>
            </a:r>
            <a:r>
              <a:rPr lang="fr-FR" sz="1200" kern="1200" dirty="0" smtClean="0">
                <a:solidFill>
                  <a:schemeClr val="tx1"/>
                </a:solidFill>
                <a:latin typeface="Arial" charset="0"/>
              </a:rPr>
              <a:t>-</a:t>
            </a:r>
            <a:r>
              <a:rPr lang="fr-FR" smtClean="0"/>
              <a:t> Systèmes informatiques personnels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1.1.1 - Boîtiers et alimentations</a:t>
            </a:r>
          </a:p>
        </p:txBody>
      </p:sp>
    </p:spTree>
    <p:extLst>
      <p:ext uri="{BB962C8B-B14F-4D97-AF65-F5344CB8AC3E}">
        <p14:creationId xmlns:p14="http://schemas.microsoft.com/office/powerpoint/2010/main" val="871272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a:t>
            </a:r>
            <a:r>
              <a:rPr lang="fr-FR" smtClean="0"/>
              <a:t> </a:t>
            </a:r>
            <a:r>
              <a:rPr lang="fr-FR" sz="1200" kern="1200" dirty="0" smtClean="0">
                <a:solidFill>
                  <a:schemeClr val="tx1"/>
                </a:solidFill>
                <a:latin typeface="Arial" charset="0"/>
              </a:rPr>
              <a:t>-</a:t>
            </a:r>
            <a:r>
              <a:rPr lang="fr-FR" smtClean="0"/>
              <a:t> Systèmes informatiques personnels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1.1.1 - Boîtiers et alimentations</a:t>
            </a:r>
          </a:p>
          <a:p>
            <a:pPr>
              <a:lnSpc>
                <a:spcPct val="80000"/>
              </a:lnSpc>
              <a:buFontTx/>
              <a:buNone/>
            </a:pPr>
            <a:r>
              <a:rPr lang="fr-FR" b="0" baseline="0" dirty="0" smtClean="0">
                <a:latin typeface="Arial" charset="0"/>
              </a:rPr>
              <a:t>Vous pouvez utiliser cette diapositive pour lancer la discussion en classe. Elle doit aider les étudiants à comprendre la part de chaque périphérique dans la consommation électrique globale de l'ordinateur.</a:t>
            </a:r>
          </a:p>
        </p:txBody>
      </p:sp>
    </p:spTree>
    <p:extLst>
      <p:ext uri="{BB962C8B-B14F-4D97-AF65-F5344CB8AC3E}">
        <p14:creationId xmlns:p14="http://schemas.microsoft.com/office/powerpoint/2010/main" val="3008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9</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ITE PC v4.1</a:t>
            </a:r>
          </a:p>
          <a:p>
            <a:pPr algn="l" defTabSz="814388">
              <a:lnSpc>
                <a:spcPct val="100000"/>
              </a:lnSpc>
            </a:pPr>
            <a:r>
              <a:rPr lang="fr-FR" sz="70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2008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ITE PC v4.1</a:t>
            </a:r>
          </a:p>
          <a:p>
            <a:pPr algn="l" defTabSz="814388">
              <a:lnSpc>
                <a:spcPct val="100000"/>
              </a:lnSpc>
            </a:pPr>
            <a:r>
              <a:rPr lang="fr-FR" sz="70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fr-FR" sz="2400" dirty="0" smtClean="0">
                <a:latin typeface="Arial" charset="0"/>
              </a:rPr>
              <a:t>Supports de l'instructeur</a:t>
            </a:r>
            <a:r>
              <a:t/>
            </a:r>
            <a:br/>
            <a:r>
              <a:rPr lang="fr-FR" sz="2400" dirty="0" smtClean="0">
                <a:latin typeface="Arial" charset="0"/>
              </a:rPr>
              <a:t>Chapitre 1 : Présentation du système informatique personnel</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fr-FR" sz="2800" dirty="0" smtClean="0"/>
              <a:t>Chapitre 1 : Rubriques du chapitre ne figurant pas dans la certification CompTIA A+ 220-901</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fr-FR" sz="2000" dirty="0" smtClean="0"/>
              <a:t>Cette diapositive présente le contenu inclus dans ce chapitre, mais ne figurant PAS dans le plan CompTIA A+ 220-901. L'instructeur peut passer ces sections. Cependant, il doit fournir des informations supplémentaires et des concepts fondamentaux pour aider les étudiants dans le cadre de cette rubrique.</a:t>
            </a:r>
          </a:p>
          <a:p>
            <a:r>
              <a:rPr lang="fr-FR" sz="2000" dirty="0" smtClean="0"/>
              <a:t>Tout le contenu du chapitre 1 est conforme à la certification.</a:t>
            </a:r>
            <a:endParaRPr lang="fr-FR" sz="2000" dirty="0"/>
          </a:p>
          <a:p>
            <a:endParaRPr lang="fr-FR"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mtClean="0"/>
              <a:t>Chapitre 1 :</a:t>
            </a:r>
            <a:r>
              <a:t/>
            </a:r>
            <a:br/>
            <a:r>
              <a:rPr lang="fr-FR" smtClean="0"/>
              <a:t>Présentation du système informatique personnel</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1 - Sections et objectifs</a:t>
            </a:r>
          </a:p>
        </p:txBody>
      </p:sp>
      <p:sp>
        <p:nvSpPr>
          <p:cNvPr id="4099" name="Rectangle 34"/>
          <p:cNvSpPr>
            <a:spLocks noGrp="1" noChangeArrowheads="1"/>
          </p:cNvSpPr>
          <p:nvPr>
            <p:ph type="body" idx="4294967295"/>
          </p:nvPr>
        </p:nvSpPr>
        <p:spPr>
          <a:xfrm>
            <a:off x="655638" y="1828800"/>
            <a:ext cx="7940675" cy="4252259"/>
          </a:xfrm>
        </p:spPr>
        <p:txBody>
          <a:bodyPr/>
          <a:lstStyle/>
          <a:p>
            <a:pPr>
              <a:buFont typeface="Wingdings" charset="2"/>
              <a:buChar char="§"/>
            </a:pPr>
            <a:r>
              <a:rPr lang="fr-FR" sz="2000" dirty="0" smtClean="0"/>
              <a:t>1.1 Systèmes informatiques personnels</a:t>
            </a:r>
          </a:p>
          <a:p>
            <a:pPr lvl="1">
              <a:buFont typeface="Wingdings" charset="2"/>
              <a:buChar char="§"/>
            </a:pPr>
            <a:r>
              <a:rPr lang="fr-FR" sz="1600" dirty="0" smtClean="0"/>
              <a:t> Explication de l'interaction des systèmes informatiques personnels.</a:t>
            </a:r>
          </a:p>
          <a:p>
            <a:pPr>
              <a:buFont typeface="Wingdings" charset="2"/>
              <a:buChar char="§"/>
            </a:pPr>
            <a:r>
              <a:rPr lang="fr-FR" sz="2000" dirty="0" smtClean="0"/>
              <a:t>1.2 Choix des composants d'un ordinateur</a:t>
            </a:r>
          </a:p>
          <a:p>
            <a:pPr lvl="1">
              <a:buFont typeface="Wingdings" charset="2"/>
              <a:buChar char="§"/>
            </a:pPr>
            <a:r>
              <a:rPr lang="fr-FR" sz="1600" dirty="0" smtClean="0"/>
              <a:t> Choix des composants appropriés d'un ordinateur</a:t>
            </a:r>
            <a:endParaRPr lang="fr-FR" sz="1600" dirty="0"/>
          </a:p>
          <a:p>
            <a:pPr>
              <a:buFont typeface="Wingdings" charset="2"/>
              <a:buChar char="§"/>
            </a:pPr>
            <a:r>
              <a:rPr lang="fr-FR" sz="2000" dirty="0" smtClean="0"/>
              <a:t>1.3 Configurations des systèmes informatiques spécialisés</a:t>
            </a:r>
          </a:p>
          <a:p>
            <a:pPr lvl="1">
              <a:buFont typeface="Wingdings" charset="2"/>
              <a:buChar char="§"/>
            </a:pPr>
            <a:r>
              <a:rPr lang="fr-FR" sz="1600" dirty="0"/>
              <a:t> </a:t>
            </a:r>
            <a:r>
              <a:rPr lang="fr-FR" sz="1600" dirty="0" smtClean="0"/>
              <a:t>Explication </a:t>
            </a:r>
            <a:r>
              <a:rPr lang="fr-FR" sz="1600" dirty="0"/>
              <a:t>de la configuration du matériel pour des ordinateurs destinés à l'exécution de tâches spécifiques.</a:t>
            </a:r>
            <a:endParaRPr lang="fr-FR"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1.1 Systèmes informatiques personnels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067696" y="2852257"/>
            <a:ext cx="3898329" cy="3822140"/>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Systèmes informatiques personnels</a:t>
            </a:r>
            <a:r>
              <a:rPr dirty="0"/>
              <a:t/>
            </a:r>
            <a:br>
              <a:rPr dirty="0"/>
            </a:br>
            <a:r>
              <a:rPr lang="fr-FR" dirty="0" smtClean="0"/>
              <a:t>Boîtiers et alimentations</a:t>
            </a:r>
            <a:endParaRPr lang="fr-FR" dirty="0">
              <a:latin typeface="Arial" charset="0"/>
            </a:endParaRPr>
          </a:p>
        </p:txBody>
      </p:sp>
      <p:sp>
        <p:nvSpPr>
          <p:cNvPr id="2" name="Content Placeholder 1"/>
          <p:cNvSpPr>
            <a:spLocks noGrp="1"/>
          </p:cNvSpPr>
          <p:nvPr>
            <p:ph idx="1"/>
          </p:nvPr>
        </p:nvSpPr>
        <p:spPr>
          <a:xfrm>
            <a:off x="213109" y="1539502"/>
            <a:ext cx="4663691" cy="4786870"/>
          </a:xfrm>
        </p:spPr>
        <p:txBody>
          <a:bodyPr/>
          <a:lstStyle/>
          <a:p>
            <a:r>
              <a:rPr lang="fr-FR" sz="2000" dirty="0" smtClean="0"/>
              <a:t>Boîtier</a:t>
            </a:r>
          </a:p>
          <a:p>
            <a:pPr marL="742950" lvl="1" indent="-285750">
              <a:buFont typeface="Arial" panose="020B0604020202020204" pitchFamily="34" charset="0"/>
              <a:buChar char="•"/>
            </a:pPr>
            <a:r>
              <a:rPr lang="fr-FR" sz="1600" dirty="0" smtClean="0"/>
              <a:t>Détermine le choix du facteur de forme de la carte mère</a:t>
            </a:r>
          </a:p>
          <a:p>
            <a:pPr marL="742950" lvl="1" indent="-285750">
              <a:buFont typeface="Arial" panose="020B0604020202020204" pitchFamily="34" charset="0"/>
              <a:buChar char="•"/>
            </a:pPr>
            <a:r>
              <a:rPr lang="fr-FR" sz="1600" dirty="0" smtClean="0"/>
              <a:t>Doit permettre une bonne circulation d'air</a:t>
            </a:r>
          </a:p>
          <a:p>
            <a:pPr marL="742950" lvl="1" indent="-285750">
              <a:buFont typeface="Arial" panose="020B0604020202020204" pitchFamily="34" charset="0"/>
              <a:buChar char="•"/>
            </a:pPr>
            <a:r>
              <a:rPr lang="fr-FR" sz="1600" dirty="0" smtClean="0"/>
              <a:t>Disponible en différentes tailles</a:t>
            </a:r>
          </a:p>
          <a:p>
            <a:r>
              <a:rPr lang="fr-FR" sz="2000" dirty="0" smtClean="0"/>
              <a:t>Bloc d'alimentation</a:t>
            </a:r>
          </a:p>
          <a:p>
            <a:pPr marL="742950" lvl="1" indent="-285750">
              <a:buFont typeface="Arial" panose="020B0604020202020204" pitchFamily="34" charset="0"/>
              <a:buChar char="•"/>
            </a:pPr>
            <a:r>
              <a:rPr lang="fr-FR" sz="1600" dirty="0" smtClean="0"/>
              <a:t>Alimente en électricité tous les composants de l'ordinateur</a:t>
            </a:r>
          </a:p>
          <a:p>
            <a:pPr marL="742950" lvl="1" indent="-285750">
              <a:buFont typeface="Arial" panose="020B0604020202020204" pitchFamily="34" charset="0"/>
              <a:buChar char="•"/>
            </a:pPr>
            <a:r>
              <a:rPr lang="fr-FR" sz="1600" dirty="0" smtClean="0"/>
              <a:t>Doit être choisi en fonction des besoins actuels et futurs</a:t>
            </a:r>
          </a:p>
          <a:p>
            <a:pPr marL="742950" lvl="1" indent="-285750">
              <a:buFont typeface="Arial" panose="020B0604020202020204" pitchFamily="34" charset="0"/>
              <a:buChar char="•"/>
            </a:pPr>
            <a:r>
              <a:rPr lang="fr-FR" sz="1600" dirty="0" smtClean="0"/>
              <a:t>Fournit différents niveaux de tension pour répondre aux besoins spécifiques des composants internes</a:t>
            </a:r>
          </a:p>
          <a:p>
            <a:r>
              <a:rPr lang="fr-FR" sz="2000" dirty="0" smtClean="0"/>
              <a:t>Puissance d'alimentation</a:t>
            </a:r>
          </a:p>
          <a:p>
            <a:pPr marL="742950" lvl="1" indent="-285750">
              <a:buFont typeface="Arial" panose="020B0604020202020204" pitchFamily="34" charset="0"/>
              <a:buChar char="•"/>
            </a:pPr>
            <a:r>
              <a:rPr lang="fr-FR" sz="1600" dirty="0" smtClean="0"/>
              <a:t>P = V x A</a:t>
            </a:r>
            <a:endParaRPr lang="fr-FR" sz="2000" dirty="0" smtClean="0"/>
          </a:p>
          <a:p>
            <a:endParaRPr lang="fr-FR" dirty="0"/>
          </a:p>
        </p:txBody>
      </p:sp>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Systèmes </a:t>
            </a:r>
            <a:r>
              <a:rPr lang="fr-FR" sz="1800" dirty="0" smtClean="0">
                <a:latin typeface="Arial" charset="0"/>
              </a:rPr>
              <a:t>informatiques personnels</a:t>
            </a:r>
            <a:r>
              <a:rPr dirty="0"/>
              <a:t/>
            </a:r>
            <a:br>
              <a:rPr dirty="0"/>
            </a:br>
            <a:r>
              <a:rPr lang="fr-FR" dirty="0" smtClean="0"/>
              <a:t>Composants internes du PC</a:t>
            </a:r>
            <a:endParaRPr lang="fr-FR" dirty="0">
              <a:latin typeface="Arial" charset="0"/>
            </a:endParaRPr>
          </a:p>
        </p:txBody>
      </p:sp>
      <p:sp>
        <p:nvSpPr>
          <p:cNvPr id="2" name="Content Placeholder 1"/>
          <p:cNvSpPr>
            <a:spLocks noGrp="1"/>
          </p:cNvSpPr>
          <p:nvPr>
            <p:ph idx="1"/>
          </p:nvPr>
        </p:nvSpPr>
        <p:spPr>
          <a:xfrm>
            <a:off x="213111" y="1254276"/>
            <a:ext cx="4676390" cy="5171924"/>
          </a:xfrm>
        </p:spPr>
        <p:txBody>
          <a:bodyPr/>
          <a:lstStyle/>
          <a:p>
            <a:r>
              <a:rPr lang="fr-FR" sz="1800" dirty="0" smtClean="0"/>
              <a:t>Carte mère</a:t>
            </a:r>
          </a:p>
          <a:p>
            <a:pPr marL="742950" lvl="1" indent="-285750">
              <a:buFont typeface="Arial" panose="020B0604020202020204" pitchFamily="34" charset="0"/>
              <a:buChar char="•"/>
            </a:pPr>
            <a:r>
              <a:rPr lang="fr-FR" sz="1400" dirty="0" smtClean="0"/>
              <a:t>Colonne vertébrale de l'ordinateur</a:t>
            </a:r>
          </a:p>
          <a:p>
            <a:pPr marL="742950" lvl="1" indent="-285750">
              <a:buFont typeface="Arial" panose="020B0604020202020204" pitchFamily="34" charset="0"/>
              <a:buChar char="•"/>
            </a:pPr>
            <a:r>
              <a:rPr lang="fr-FR" sz="1400" dirty="0" smtClean="0"/>
              <a:t>Interconnecte les composants de l'ordinateur</a:t>
            </a:r>
          </a:p>
          <a:p>
            <a:r>
              <a:rPr lang="fr-FR" sz="1800" dirty="0" smtClean="0"/>
              <a:t>CPU</a:t>
            </a:r>
          </a:p>
          <a:p>
            <a:pPr marL="742950" lvl="1" indent="-285750">
              <a:buFont typeface="Arial" panose="020B0604020202020204" pitchFamily="34" charset="0"/>
              <a:buChar char="•"/>
            </a:pPr>
            <a:r>
              <a:rPr lang="fr-FR" sz="1400" dirty="0" smtClean="0"/>
              <a:t>Cerveau de l'ordinateur</a:t>
            </a:r>
          </a:p>
          <a:p>
            <a:pPr marL="742950" lvl="1" indent="-285750">
              <a:buFont typeface="Arial" panose="020B0604020202020204" pitchFamily="34" charset="0"/>
              <a:buChar char="•"/>
            </a:pPr>
            <a:r>
              <a:rPr lang="fr-FR" sz="1400" dirty="0"/>
              <a:t>Le processeur se charge de la plupart des opérations de traitement</a:t>
            </a:r>
          </a:p>
          <a:p>
            <a:r>
              <a:rPr lang="fr-FR" sz="1800" dirty="0" smtClean="0"/>
              <a:t>Système de refroidissement</a:t>
            </a:r>
          </a:p>
          <a:p>
            <a:pPr marL="742950" lvl="1" indent="-285750">
              <a:buFont typeface="Arial" panose="020B0604020202020204" pitchFamily="34" charset="0"/>
              <a:buChar char="•"/>
            </a:pPr>
            <a:r>
              <a:rPr lang="fr-FR" sz="1400" dirty="0" smtClean="0"/>
              <a:t>Dissipe la chaleur générée par les composants de l'ordinateur</a:t>
            </a:r>
          </a:p>
          <a:p>
            <a:r>
              <a:rPr lang="fr-FR" sz="1800" dirty="0" smtClean="0"/>
              <a:t>Mémoire (vive et morte)</a:t>
            </a:r>
          </a:p>
          <a:p>
            <a:pPr marL="742950" lvl="1" indent="-285750">
              <a:buFont typeface="Arial" panose="020B0604020202020204" pitchFamily="34" charset="0"/>
              <a:buChar char="•"/>
            </a:pPr>
            <a:r>
              <a:rPr lang="fr-FR" sz="1400" dirty="0" smtClean="0"/>
              <a:t>Mémoire vive : stocke les données de manière temporaire, contribuant ainsi aux opérations de traitement</a:t>
            </a:r>
          </a:p>
          <a:p>
            <a:pPr marL="742950" lvl="1" indent="-285750">
              <a:buFont typeface="Arial" panose="020B0604020202020204" pitchFamily="34" charset="0"/>
              <a:buChar char="•"/>
            </a:pPr>
            <a:r>
              <a:rPr lang="fr-FR" sz="1400" dirty="0" smtClean="0"/>
              <a:t>Mémoire morte : stocke les données de façon permanente ; les micrologiciels et les programmes de bas niveau y sont généralement stockés</a:t>
            </a:r>
            <a:endParaRPr lang="fr-FR" sz="1400" dirty="0"/>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80030" y="1254275"/>
            <a:ext cx="3885995" cy="2445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45312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Systèmes </a:t>
            </a:r>
            <a:r>
              <a:rPr lang="fr-FR" sz="1800" dirty="0" smtClean="0">
                <a:latin typeface="Arial" charset="0"/>
              </a:rPr>
              <a:t>informatiques personnels</a:t>
            </a:r>
            <a:r>
              <a:rPr dirty="0"/>
              <a:t/>
            </a:r>
            <a:br>
              <a:rPr dirty="0"/>
            </a:br>
            <a:r>
              <a:rPr lang="fr-FR" dirty="0" smtClean="0"/>
              <a:t>Composants internes du PC (suite)</a:t>
            </a:r>
            <a:endParaRPr lang="fr-FR" dirty="0">
              <a:latin typeface="Arial" charset="0"/>
            </a:endParaRPr>
          </a:p>
        </p:txBody>
      </p:sp>
      <p:sp>
        <p:nvSpPr>
          <p:cNvPr id="2" name="Content Placeholder 1"/>
          <p:cNvSpPr>
            <a:spLocks noGrp="1"/>
          </p:cNvSpPr>
          <p:nvPr>
            <p:ph idx="1"/>
          </p:nvPr>
        </p:nvSpPr>
        <p:spPr>
          <a:xfrm>
            <a:off x="213110" y="1505946"/>
            <a:ext cx="5387589" cy="5212354"/>
          </a:xfrm>
        </p:spPr>
        <p:txBody>
          <a:bodyPr/>
          <a:lstStyle/>
          <a:p>
            <a:r>
              <a:rPr lang="fr-FR" sz="1800" dirty="0" smtClean="0"/>
              <a:t>Cartes d'extension et slots d'extension</a:t>
            </a:r>
          </a:p>
          <a:p>
            <a:pPr marL="742950" lvl="1" indent="-285750">
              <a:buFont typeface="Arial" panose="020B0604020202020204" pitchFamily="34" charset="0"/>
              <a:buChar char="•"/>
            </a:pPr>
            <a:r>
              <a:rPr lang="fr-FR" sz="1400" dirty="0" smtClean="0"/>
              <a:t>Les cartes d'extension étendent les fonctionnalités de l'ordinateur</a:t>
            </a:r>
          </a:p>
          <a:p>
            <a:pPr marL="742950" lvl="1" indent="-285750">
              <a:buFont typeface="Arial" panose="020B0604020202020204" pitchFamily="34" charset="0"/>
              <a:buChar char="•"/>
            </a:pPr>
            <a:r>
              <a:rPr lang="fr-FR" sz="1400" dirty="0" smtClean="0"/>
              <a:t>Les cartes d'extension se connectent à la carte mère par le biais de slots d'extension</a:t>
            </a:r>
          </a:p>
          <a:p>
            <a:r>
              <a:rPr lang="fr-FR" sz="1800" dirty="0" smtClean="0"/>
              <a:t>Périphériques de stockage</a:t>
            </a:r>
          </a:p>
          <a:p>
            <a:pPr marL="742950" lvl="1" indent="-285750">
              <a:buFont typeface="Arial" panose="020B0604020202020204" pitchFamily="34" charset="0"/>
              <a:buChar char="•"/>
            </a:pPr>
            <a:r>
              <a:rPr lang="fr-FR" sz="1400" dirty="0" smtClean="0"/>
              <a:t>Conçus pour stocker de manière permanente les données et applications des utilisateurs et le système d'exploitation</a:t>
            </a:r>
          </a:p>
          <a:p>
            <a:pPr marL="742950" lvl="1" indent="-285750">
              <a:buFont typeface="Arial" panose="020B0604020202020204" pitchFamily="34" charset="0"/>
              <a:buChar char="•"/>
            </a:pPr>
            <a:r>
              <a:rPr lang="fr-FR" sz="1400" dirty="0" smtClean="0"/>
              <a:t>Ils peuvent être internes ou externes</a:t>
            </a:r>
            <a:endParaRPr lang="fr-FR" sz="1400" dirty="0"/>
          </a:p>
          <a:p>
            <a:r>
              <a:rPr lang="fr-FR" sz="1800" dirty="0"/>
              <a:t>Ports vidéo</a:t>
            </a:r>
          </a:p>
          <a:p>
            <a:pPr marL="742950" lvl="1" indent="-285750">
              <a:buFont typeface="Arial" panose="020B0604020202020204" pitchFamily="34" charset="0"/>
              <a:buChar char="•"/>
            </a:pPr>
            <a:r>
              <a:rPr lang="fr-FR" sz="1400" dirty="0" smtClean="0"/>
              <a:t>Ils connectent un système vidéo à un périphérique d'affichage externe, tel qu'un écran ou un projecteur</a:t>
            </a:r>
          </a:p>
          <a:p>
            <a:pPr marL="742950" lvl="1" indent="-285750">
              <a:buFont typeface="Arial" panose="020B0604020202020204" pitchFamily="34" charset="0"/>
              <a:buChar char="•"/>
            </a:pPr>
            <a:r>
              <a:rPr lang="fr-FR" sz="1400" dirty="0" smtClean="0"/>
              <a:t>Les systèmes vidéo sont souvent conçus comme des cartes d'extension</a:t>
            </a:r>
            <a:endParaRPr lang="fr-FR" sz="1400" dirty="0"/>
          </a:p>
          <a:p>
            <a:r>
              <a:rPr lang="fr-FR" sz="1800" dirty="0"/>
              <a:t>Ports généraux</a:t>
            </a:r>
          </a:p>
          <a:p>
            <a:pPr marL="742950" lvl="1" indent="-285750">
              <a:buFont typeface="Arial" panose="020B0604020202020204" pitchFamily="34" charset="0"/>
              <a:buChar char="•"/>
            </a:pPr>
            <a:r>
              <a:rPr lang="fr-FR" sz="1400" dirty="0"/>
              <a:t>Ils assurent la connexion entre la carte mère et différents périphériques externes tels que des imprimantes, des systèmes de stockage externes et des caméras.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06621" y="1533676"/>
            <a:ext cx="3259404" cy="2050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6565121"/>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60216" y="4793051"/>
            <a:ext cx="1806477" cy="1220891"/>
          </a:xfrm>
          <a:prstGeom prst="rect">
            <a:avLst/>
          </a:prstGeom>
        </p:spPr>
      </p:pic>
      <p:pic>
        <p:nvPicPr>
          <p:cNvPr id="6" name="Picture 5"/>
          <p:cNvPicPr>
            <a:picLocks noChangeAspect="1"/>
          </p:cNvPicPr>
          <p:nvPr/>
        </p:nvPicPr>
        <p:blipFill>
          <a:blip r:embed="rId4"/>
          <a:stretch>
            <a:fillRect/>
          </a:stretch>
        </p:blipFill>
        <p:spPr>
          <a:xfrm>
            <a:off x="5746459" y="4794037"/>
            <a:ext cx="1632935" cy="1218459"/>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Systèmes informatiques personnels</a:t>
            </a:r>
            <a:r>
              <a:rPr dirty="0"/>
              <a:t/>
            </a:r>
            <a:br>
              <a:rPr dirty="0"/>
            </a:br>
            <a:r>
              <a:rPr lang="fr-FR" dirty="0" smtClean="0"/>
              <a:t>Ports et câbles externes</a:t>
            </a:r>
            <a:endParaRPr lang="fr-FR" dirty="0">
              <a:latin typeface="Arial" charset="0"/>
            </a:endParaRPr>
          </a:p>
        </p:txBody>
      </p:sp>
      <p:sp>
        <p:nvSpPr>
          <p:cNvPr id="2" name="Content Placeholder 1"/>
          <p:cNvSpPr>
            <a:spLocks noGrp="1"/>
          </p:cNvSpPr>
          <p:nvPr>
            <p:ph idx="1"/>
          </p:nvPr>
        </p:nvSpPr>
        <p:spPr>
          <a:xfrm>
            <a:off x="213110" y="1397000"/>
            <a:ext cx="6179302" cy="5321300"/>
          </a:xfrm>
        </p:spPr>
        <p:txBody>
          <a:bodyPr/>
          <a:lstStyle/>
          <a:p>
            <a:r>
              <a:rPr lang="fr-FR" sz="2000" dirty="0" smtClean="0"/>
              <a:t>Ports vidéo et câbles correspondants</a:t>
            </a:r>
          </a:p>
          <a:p>
            <a:pPr marL="742950" lvl="1" indent="-285750">
              <a:buFont typeface="Arial" panose="020B0604020202020204" pitchFamily="34" charset="0"/>
              <a:buChar char="•"/>
            </a:pPr>
            <a:r>
              <a:rPr lang="fr-FR" sz="1600" dirty="0" smtClean="0"/>
              <a:t>Plusieurs normes régissent le trafic vidéo entre l'ordinateur et les périphériques vidéo externes.</a:t>
            </a:r>
          </a:p>
          <a:p>
            <a:pPr marL="742950" lvl="1" indent="-285750">
              <a:buFont typeface="Arial" panose="020B0604020202020204" pitchFamily="34" charset="0"/>
              <a:buChar char="•"/>
            </a:pPr>
            <a:r>
              <a:rPr lang="fr-FR" sz="1600" dirty="0" smtClean="0"/>
              <a:t>HDMI et displayPort sont deux exemples de ports vidéo nécessitant l'utilisation d'un câble spécifique.</a:t>
            </a:r>
            <a:endParaRPr lang="fr-FR" sz="1600" dirty="0"/>
          </a:p>
          <a:p>
            <a:r>
              <a:rPr lang="fr-FR" sz="2000" dirty="0" smtClean="0"/>
              <a:t>Autres ports et câbles correspondants</a:t>
            </a:r>
          </a:p>
          <a:p>
            <a:pPr marL="742950" lvl="1" indent="-285750">
              <a:buFont typeface="Arial" panose="020B0604020202020204" pitchFamily="34" charset="0"/>
              <a:buChar char="•"/>
            </a:pPr>
            <a:r>
              <a:rPr lang="fr-FR" sz="1600" dirty="0" smtClean="0"/>
              <a:t>Les cartes mères sont pourvues de plusieurs autres ports affectés à la connexion de périphériques ; USB est l'un des plus connus.</a:t>
            </a:r>
          </a:p>
          <a:p>
            <a:r>
              <a:rPr lang="fr-FR" sz="2000" dirty="0" smtClean="0"/>
              <a:t>Adaptateurs et convertisseurs</a:t>
            </a:r>
          </a:p>
          <a:p>
            <a:pPr marL="742950" lvl="1" indent="-285750">
              <a:buFont typeface="Arial" panose="020B0604020202020204" pitchFamily="34" charset="0"/>
              <a:buChar char="•"/>
            </a:pPr>
            <a:r>
              <a:rPr lang="fr-FR" sz="1600" dirty="0" smtClean="0"/>
              <a:t>Les adaptateurs et convertisseurs peuvent constituer </a:t>
            </a:r>
            <a:br>
              <a:rPr lang="fr-FR" sz="1600" dirty="0" smtClean="0"/>
            </a:br>
            <a:r>
              <a:rPr lang="fr-FR" sz="1600" dirty="0" smtClean="0"/>
              <a:t>une solution si la carte mère n'est pas équipée du </a:t>
            </a:r>
            <a:br>
              <a:rPr lang="fr-FR" sz="1600" dirty="0" smtClean="0"/>
            </a:br>
            <a:r>
              <a:rPr lang="fr-FR" sz="1600" dirty="0" smtClean="0"/>
              <a:t>port approprié pour connecter à un périphérique.</a:t>
            </a:r>
          </a:p>
          <a:p>
            <a:pPr marL="742950" lvl="1" indent="-285750">
              <a:buFont typeface="Arial" panose="020B0604020202020204" pitchFamily="34" charset="0"/>
              <a:buChar char="•"/>
            </a:pPr>
            <a:r>
              <a:rPr lang="fr-FR" sz="1600" dirty="0" smtClean="0"/>
              <a:t>En général, les adaptateurs ne traitent pas le signal ; </a:t>
            </a:r>
            <a:br>
              <a:rPr lang="fr-FR" sz="1600" dirty="0" smtClean="0"/>
            </a:br>
            <a:r>
              <a:rPr lang="fr-FR" sz="1600" dirty="0" smtClean="0"/>
              <a:t>ils le redirigent simplement vers une autre broche.</a:t>
            </a:r>
          </a:p>
          <a:p>
            <a:pPr marL="742950" lvl="1" indent="-285750">
              <a:buFont typeface="Arial" panose="020B0604020202020204" pitchFamily="34" charset="0"/>
              <a:buChar char="•"/>
            </a:pPr>
            <a:r>
              <a:rPr lang="fr-FR" sz="1600" dirty="0" smtClean="0"/>
              <a:t>Les convertisseurs sont plus susceptibles de traiter et de transformer le signal ; ainsi, ils le convertissent pour qu'il soit accepté par un port existant. </a:t>
            </a:r>
          </a:p>
        </p:txBody>
      </p:sp>
    </p:spTree>
    <p:extLst>
      <p:ext uri="{BB962C8B-B14F-4D97-AF65-F5344CB8AC3E}">
        <p14:creationId xmlns:p14="http://schemas.microsoft.com/office/powerpoint/2010/main" val="1629881096"/>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a:t>1.2 Choix des composants d'un ordinateur</a:t>
            </a:r>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1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du formateur</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smtClean="0"/>
              <a:t>Présentation en classe pour l'instructeur</a:t>
            </a:r>
          </a:p>
          <a:p>
            <a:pPr lvl="1">
              <a:buFont typeface="Wingdings" charset="2"/>
              <a:buChar char="§"/>
            </a:pPr>
            <a:r>
              <a:rPr lang="fr-FR" sz="1600" dirty="0" smtClean="0"/>
              <a:t>Diapositives facultatives que vous pouvez utiliser en classe</a:t>
            </a:r>
            <a:endParaRPr lang="fr-FR" sz="1600" dirty="0"/>
          </a:p>
          <a:p>
            <a:pPr lvl="1">
              <a:buFont typeface="Wingdings" charset="2"/>
              <a:buChar char="§"/>
            </a:pPr>
            <a:r>
              <a:rPr lang="fr-FR" sz="1600" dirty="0"/>
              <a:t>Commence à la diapositive 10</a:t>
            </a:r>
            <a:endParaRPr lang="fr-FR" sz="1600" b="1" dirty="0" smtClean="0">
              <a:solidFill>
                <a:srgbClr val="FF0000"/>
              </a:solidFill>
            </a:endParaRPr>
          </a:p>
          <a:p>
            <a:pPr marL="0" indent="0">
              <a:buNone/>
            </a:pPr>
            <a:r>
              <a:rPr lang="fr-FR" sz="2000" dirty="0" smtClean="0"/>
              <a:t>Remarque : retirez le guide de planification de cette présentation avant de la partager avec quiconque.</a:t>
            </a:r>
          </a:p>
          <a:p>
            <a:pPr>
              <a:buFont typeface="Wingdings" charset="2"/>
              <a:buChar char="§"/>
            </a:pPr>
            <a:endParaRPr lang="fr-FR"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Choix des composants d'un ordinateur</a:t>
            </a:r>
            <a:r>
              <a:rPr dirty="0"/>
              <a:t/>
            </a:r>
            <a:br>
              <a:rPr dirty="0"/>
            </a:br>
            <a:r>
              <a:rPr lang="fr-FR" dirty="0" smtClean="0"/>
              <a:t>Choix des composants d'un PC</a:t>
            </a:r>
            <a:endParaRPr lang="fr-FR" dirty="0">
              <a:latin typeface="Arial" charset="0"/>
            </a:endParaRPr>
          </a:p>
        </p:txBody>
      </p:sp>
      <p:sp>
        <p:nvSpPr>
          <p:cNvPr id="2" name="Content Placeholder 1"/>
          <p:cNvSpPr>
            <a:spLocks noGrp="1"/>
          </p:cNvSpPr>
          <p:nvPr>
            <p:ph idx="1"/>
          </p:nvPr>
        </p:nvSpPr>
        <p:spPr>
          <a:xfrm>
            <a:off x="213109" y="1342706"/>
            <a:ext cx="5698593" cy="4786870"/>
          </a:xfrm>
        </p:spPr>
        <p:txBody>
          <a:bodyPr/>
          <a:lstStyle/>
          <a:p>
            <a:r>
              <a:rPr lang="fr-FR" sz="2000" dirty="0" smtClean="0"/>
              <a:t>Choix de la carte mère, du processeur, du boîtier et de la mémoire</a:t>
            </a:r>
          </a:p>
          <a:p>
            <a:pPr marL="742950" lvl="1" indent="-285750">
              <a:buFont typeface="Arial" panose="020B0604020202020204" pitchFamily="34" charset="0"/>
              <a:buChar char="•"/>
            </a:pPr>
            <a:r>
              <a:rPr lang="fr-FR" sz="1600" dirty="0" smtClean="0"/>
              <a:t>Les choix que vous effectuez en matière de processeur, de mémoire, de carte mère et de boîtier sont étroitement liés.</a:t>
            </a:r>
          </a:p>
          <a:p>
            <a:pPr marL="742950" lvl="1" indent="-285750">
              <a:buFont typeface="Arial" panose="020B0604020202020204" pitchFamily="34" charset="0"/>
              <a:buChar char="•"/>
            </a:pPr>
            <a:r>
              <a:rPr lang="fr-FR" sz="1600" dirty="0" smtClean="0"/>
              <a:t>La carte mère doit prendre en charge toutes les applications dont le client a besoin, tout en prenant place dans le boîtier.</a:t>
            </a:r>
          </a:p>
          <a:p>
            <a:pPr marL="742950" lvl="1" indent="-285750">
              <a:buFont typeface="Arial" panose="020B0604020202020204" pitchFamily="34" charset="0"/>
              <a:buChar char="•"/>
            </a:pPr>
            <a:r>
              <a:rPr lang="fr-FR" sz="1600" dirty="0" smtClean="0"/>
              <a:t>Le boîtier doit contenir la carte mère et le bloc d'alimentation approprié et assurer une circulation d'air adéquate pour les composants internes.</a:t>
            </a:r>
          </a:p>
          <a:p>
            <a:pPr marL="742950" lvl="1" indent="-285750">
              <a:buFont typeface="Arial" panose="020B0604020202020204" pitchFamily="34" charset="0"/>
              <a:buChar char="•"/>
            </a:pPr>
            <a:r>
              <a:rPr lang="fr-FR" sz="1600" dirty="0" smtClean="0"/>
              <a:t>Le processeur doit être compatible avec la tension et le slot de la carte mère. Pour garantir des performances optimales, il doit être compatible avec la fréquence de mémoire choisie.</a:t>
            </a:r>
          </a:p>
          <a:p>
            <a:pPr marL="742950" lvl="1" indent="-285750">
              <a:buFont typeface="Arial" panose="020B0604020202020204" pitchFamily="34" charset="0"/>
              <a:buChar char="•"/>
            </a:pPr>
            <a:r>
              <a:rPr lang="fr-FR" sz="1600" dirty="0" smtClean="0"/>
              <a:t>La mémoire doit également être compatible avec la tension et les slots de mémoire de la carte mère.</a:t>
            </a:r>
          </a:p>
          <a:p>
            <a:pPr marL="742950" lvl="1" indent="-285750">
              <a:buFont typeface="Arial" panose="020B0604020202020204" pitchFamily="34" charset="0"/>
              <a:buChar char="•"/>
            </a:pPr>
            <a:r>
              <a:rPr lang="fr-FR" sz="1600" dirty="0" smtClean="0"/>
              <a:t>La quantité de mémoire dépend du type des applications demandées par le client.</a:t>
            </a:r>
            <a:endParaRPr lang="fr-FR" sz="2000" dirty="0" smtClean="0"/>
          </a:p>
          <a:p>
            <a:endParaRPr lang="fr-FR" sz="2000" dirty="0" smtClean="0"/>
          </a:p>
          <a:p>
            <a:endParaRPr lang="fr-FR" sz="2000" dirty="0" smtClean="0"/>
          </a:p>
          <a:p>
            <a:endParaRPr lang="fr-FR" dirty="0"/>
          </a:p>
        </p:txBody>
      </p:sp>
      <p:pic>
        <p:nvPicPr>
          <p:cNvPr id="5" name="Picture 4"/>
          <p:cNvPicPr>
            <a:picLocks noChangeAspect="1"/>
          </p:cNvPicPr>
          <p:nvPr/>
        </p:nvPicPr>
        <p:blipFill>
          <a:blip r:embed="rId3"/>
          <a:stretch>
            <a:fillRect/>
          </a:stretch>
        </p:blipFill>
        <p:spPr>
          <a:xfrm>
            <a:off x="6252149" y="4739439"/>
            <a:ext cx="2566731" cy="1914863"/>
          </a:xfrm>
          <a:prstGeom prst="rect">
            <a:avLst/>
          </a:prstGeom>
        </p:spPr>
      </p:pic>
      <p:pic>
        <p:nvPicPr>
          <p:cNvPr id="6" name="Picture 5"/>
          <p:cNvPicPr>
            <a:picLocks noChangeAspect="1"/>
          </p:cNvPicPr>
          <p:nvPr/>
        </p:nvPicPr>
        <p:blipFill>
          <a:blip r:embed="rId4"/>
          <a:stretch>
            <a:fillRect/>
          </a:stretch>
        </p:blipFill>
        <p:spPr>
          <a:xfrm>
            <a:off x="5911702" y="1342706"/>
            <a:ext cx="2907178" cy="1137735"/>
          </a:xfrm>
          <a:prstGeom prst="rect">
            <a:avLst/>
          </a:prstGeom>
        </p:spPr>
      </p:pic>
      <p:pic>
        <p:nvPicPr>
          <p:cNvPr id="7" name="Picture 6"/>
          <p:cNvPicPr>
            <a:picLocks noChangeAspect="1"/>
          </p:cNvPicPr>
          <p:nvPr/>
        </p:nvPicPr>
        <p:blipFill>
          <a:blip r:embed="rId5"/>
          <a:stretch>
            <a:fillRect/>
          </a:stretch>
        </p:blipFill>
        <p:spPr>
          <a:xfrm>
            <a:off x="6253610" y="2523693"/>
            <a:ext cx="2512764" cy="2172494"/>
          </a:xfrm>
          <a:prstGeom prst="rect">
            <a:avLst/>
          </a:prstGeom>
        </p:spPr>
      </p:pic>
    </p:spTree>
    <p:extLst>
      <p:ext uri="{BB962C8B-B14F-4D97-AF65-F5344CB8AC3E}">
        <p14:creationId xmlns:p14="http://schemas.microsoft.com/office/powerpoint/2010/main" val="3753679465"/>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Choix des composants d'un ordinateur</a:t>
            </a:r>
            <a:r>
              <a:rPr dirty="0"/>
              <a:t/>
            </a:r>
            <a:br>
              <a:rPr dirty="0"/>
            </a:br>
            <a:r>
              <a:rPr lang="fr-FR" dirty="0" smtClean="0"/>
              <a:t>Choix des composants d'un PC (suite)</a:t>
            </a:r>
            <a:endParaRPr lang="fr-FR" dirty="0">
              <a:latin typeface="Arial" charset="0"/>
            </a:endParaRPr>
          </a:p>
        </p:txBody>
      </p:sp>
      <p:sp>
        <p:nvSpPr>
          <p:cNvPr id="2" name="Content Placeholder 1"/>
          <p:cNvSpPr>
            <a:spLocks noGrp="1"/>
          </p:cNvSpPr>
          <p:nvPr>
            <p:ph idx="1"/>
          </p:nvPr>
        </p:nvSpPr>
        <p:spPr>
          <a:xfrm>
            <a:off x="213109" y="1342706"/>
            <a:ext cx="5698593" cy="5515294"/>
          </a:xfrm>
        </p:spPr>
        <p:txBody>
          <a:bodyPr/>
          <a:lstStyle/>
          <a:p>
            <a:r>
              <a:rPr lang="fr-FR" sz="1800" dirty="0"/>
              <a:t>Choix du boîtier et des ventilateurs</a:t>
            </a:r>
          </a:p>
          <a:p>
            <a:pPr marL="742950" lvl="1" indent="-285750">
              <a:buFont typeface="Arial" panose="020B0604020202020204" pitchFamily="34" charset="0"/>
              <a:buChar char="•"/>
            </a:pPr>
            <a:r>
              <a:rPr lang="fr-FR" sz="1400" dirty="0" smtClean="0"/>
              <a:t>Le boîtier et les ventilateurs doivent être choisis de façon à optimiser la circulation d'air interne.</a:t>
            </a:r>
          </a:p>
          <a:p>
            <a:pPr marL="742950" lvl="1" indent="-285750">
              <a:buFont typeface="Arial" panose="020B0604020202020204" pitchFamily="34" charset="0"/>
              <a:buChar char="•"/>
            </a:pPr>
            <a:r>
              <a:rPr lang="fr-FR" sz="1400" dirty="0" smtClean="0"/>
              <a:t>Les ventilateurs doivent s'adapter au boîtier et être conformes aux limites de puissance du bloc d'alimentation.</a:t>
            </a:r>
            <a:endParaRPr lang="fr-FR" sz="1400" dirty="0"/>
          </a:p>
          <a:p>
            <a:r>
              <a:rPr lang="fr-FR" sz="1800" dirty="0"/>
              <a:t>Choix de l'alimentation</a:t>
            </a:r>
          </a:p>
          <a:p>
            <a:pPr marL="742950" lvl="1" indent="-285750">
              <a:buFont typeface="Arial" panose="020B0604020202020204" pitchFamily="34" charset="0"/>
              <a:buChar char="•"/>
            </a:pPr>
            <a:r>
              <a:rPr lang="fr-FR" sz="1400" dirty="0" smtClean="0"/>
              <a:t>Pour choisir l'alimentation, il faut prendre en compte la puissance maximale requise par l'ensemble des composants internes.</a:t>
            </a:r>
          </a:p>
          <a:p>
            <a:pPr marL="742950" lvl="1" indent="-285750">
              <a:buFont typeface="Arial" panose="020B0604020202020204" pitchFamily="34" charset="0"/>
              <a:buChar char="•"/>
            </a:pPr>
            <a:r>
              <a:rPr lang="fr-FR" sz="1400" dirty="0" smtClean="0"/>
              <a:t>Pour rappel, certains composants consomment plus d'énergie lorsqu'ils sont soumis à une charge de travail intense.</a:t>
            </a:r>
            <a:endParaRPr lang="fr-FR" sz="1400" dirty="0"/>
          </a:p>
          <a:p>
            <a:r>
              <a:rPr lang="fr-FR" sz="1800" dirty="0" smtClean="0"/>
              <a:t>Sélection des adaptateurs</a:t>
            </a:r>
          </a:p>
          <a:p>
            <a:pPr marL="742950" lvl="1" indent="-285750">
              <a:buFont typeface="Arial" panose="020B0604020202020204" pitchFamily="34" charset="0"/>
              <a:buChar char="•"/>
            </a:pPr>
            <a:r>
              <a:rPr lang="fr-FR" sz="1400" dirty="0" smtClean="0"/>
              <a:t>Assurez-vous que la carte mère est pourvue de slots d'extension compatibles pour la prise en charge des cartes d'extension.</a:t>
            </a:r>
          </a:p>
          <a:p>
            <a:pPr marL="742950" lvl="1" indent="-285750">
              <a:buFont typeface="Arial" panose="020B0604020202020204" pitchFamily="34" charset="0"/>
              <a:buChar char="•"/>
            </a:pPr>
            <a:r>
              <a:rPr lang="fr-FR" sz="1400" dirty="0" smtClean="0"/>
              <a:t>La carte mère doit également disposer de suffisamment de slots d'extension pour accepter toutes les cartes d'extension requises.</a:t>
            </a:r>
          </a:p>
          <a:p>
            <a:pPr marL="742950" lvl="1" indent="-285750">
              <a:buFont typeface="Arial" panose="020B0604020202020204" pitchFamily="34" charset="0"/>
              <a:buChar char="•"/>
            </a:pPr>
            <a:r>
              <a:rPr lang="fr-FR" sz="1400" dirty="0" smtClean="0"/>
              <a:t>Les cartes d'extension à acheter et à installer dépendent des besoins du client.</a:t>
            </a:r>
          </a:p>
          <a:p>
            <a:endParaRPr lang="fr-FR" sz="1400" dirty="0" smtClean="0"/>
          </a:p>
          <a:p>
            <a:endParaRPr lang="fr-FR" sz="1400" dirty="0"/>
          </a:p>
        </p:txBody>
      </p:sp>
      <p:pic>
        <p:nvPicPr>
          <p:cNvPr id="5" name="Picture 4"/>
          <p:cNvPicPr>
            <a:picLocks noChangeAspect="1"/>
          </p:cNvPicPr>
          <p:nvPr/>
        </p:nvPicPr>
        <p:blipFill>
          <a:blip r:embed="rId3"/>
          <a:stretch>
            <a:fillRect/>
          </a:stretch>
        </p:blipFill>
        <p:spPr>
          <a:xfrm>
            <a:off x="6252149" y="4739439"/>
            <a:ext cx="2566731" cy="1914863"/>
          </a:xfrm>
          <a:prstGeom prst="rect">
            <a:avLst/>
          </a:prstGeom>
        </p:spPr>
      </p:pic>
      <p:pic>
        <p:nvPicPr>
          <p:cNvPr id="6" name="Picture 5"/>
          <p:cNvPicPr>
            <a:picLocks noChangeAspect="1"/>
          </p:cNvPicPr>
          <p:nvPr/>
        </p:nvPicPr>
        <p:blipFill>
          <a:blip r:embed="rId4"/>
          <a:stretch>
            <a:fillRect/>
          </a:stretch>
        </p:blipFill>
        <p:spPr>
          <a:xfrm>
            <a:off x="5911702" y="1342706"/>
            <a:ext cx="2907178" cy="1137735"/>
          </a:xfrm>
          <a:prstGeom prst="rect">
            <a:avLst/>
          </a:prstGeom>
        </p:spPr>
      </p:pic>
      <p:pic>
        <p:nvPicPr>
          <p:cNvPr id="7" name="Picture 6"/>
          <p:cNvPicPr>
            <a:picLocks noChangeAspect="1"/>
          </p:cNvPicPr>
          <p:nvPr/>
        </p:nvPicPr>
        <p:blipFill>
          <a:blip r:embed="rId5"/>
          <a:stretch>
            <a:fillRect/>
          </a:stretch>
        </p:blipFill>
        <p:spPr>
          <a:xfrm>
            <a:off x="6253610" y="2523693"/>
            <a:ext cx="2512764" cy="2172494"/>
          </a:xfrm>
          <a:prstGeom prst="rect">
            <a:avLst/>
          </a:prstGeom>
        </p:spPr>
      </p:pic>
    </p:spTree>
    <p:extLst>
      <p:ext uri="{BB962C8B-B14F-4D97-AF65-F5344CB8AC3E}">
        <p14:creationId xmlns:p14="http://schemas.microsoft.com/office/powerpoint/2010/main" val="4147374663"/>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Choix des composants d'un ordinateur</a:t>
            </a:r>
            <a:r>
              <a:rPr dirty="0"/>
              <a:t/>
            </a:r>
            <a:br>
              <a:rPr dirty="0"/>
            </a:br>
            <a:r>
              <a:rPr lang="fr-FR" dirty="0" smtClean="0"/>
              <a:t>Choix des composants d'un PC (suite)</a:t>
            </a:r>
            <a:endParaRPr lang="fr-FR" dirty="0">
              <a:latin typeface="Arial" charset="0"/>
            </a:endParaRPr>
          </a:p>
        </p:txBody>
      </p:sp>
      <p:sp>
        <p:nvSpPr>
          <p:cNvPr id="2" name="Content Placeholder 1"/>
          <p:cNvSpPr>
            <a:spLocks noGrp="1"/>
          </p:cNvSpPr>
          <p:nvPr>
            <p:ph idx="1"/>
          </p:nvPr>
        </p:nvSpPr>
        <p:spPr>
          <a:xfrm>
            <a:off x="213109" y="1342706"/>
            <a:ext cx="5362191" cy="5146994"/>
          </a:xfrm>
        </p:spPr>
        <p:txBody>
          <a:bodyPr/>
          <a:lstStyle/>
          <a:p>
            <a:r>
              <a:rPr lang="fr-FR" sz="2000" dirty="0" smtClean="0"/>
              <a:t>Choix des disques durs</a:t>
            </a:r>
          </a:p>
          <a:p>
            <a:pPr marL="742950" lvl="1" indent="-285750">
              <a:buFont typeface="Arial" panose="020B0604020202020204" pitchFamily="34" charset="0"/>
              <a:buChar char="•"/>
            </a:pPr>
            <a:r>
              <a:rPr lang="fr-FR" sz="1600" dirty="0" smtClean="0"/>
              <a:t>Les critères à prendre en considération sont la vitesse, l'espace de stockage et le type d'interface de communication.</a:t>
            </a:r>
          </a:p>
          <a:p>
            <a:pPr marL="742950" lvl="1" indent="-285750">
              <a:buFont typeface="Arial" panose="020B0604020202020204" pitchFamily="34" charset="0"/>
              <a:buChar char="•"/>
            </a:pPr>
            <a:r>
              <a:rPr lang="fr-FR" sz="1600" dirty="0" smtClean="0"/>
              <a:t>La technologie sous-jacente du lecteur (disque dur ou SSD) a une incidence directe sur la vitesse.</a:t>
            </a:r>
            <a:endParaRPr lang="fr-FR" sz="1600" dirty="0"/>
          </a:p>
          <a:p>
            <a:r>
              <a:rPr lang="fr-FR" sz="2000" dirty="0"/>
              <a:t>Choix d'un lecteur de cartes mémoire</a:t>
            </a:r>
          </a:p>
          <a:p>
            <a:pPr marL="742950" lvl="1" indent="-285750">
              <a:buFont typeface="Arial" panose="020B0604020202020204" pitchFamily="34" charset="0"/>
              <a:buChar char="•"/>
            </a:pPr>
            <a:r>
              <a:rPr lang="fr-FR" sz="1600" dirty="0" smtClean="0"/>
              <a:t>Le lecteur de cartes mémoire doit être compatible avec les cartes du client.</a:t>
            </a:r>
            <a:endParaRPr lang="fr-FR" sz="1600" dirty="0"/>
          </a:p>
          <a:p>
            <a:r>
              <a:rPr lang="fr-FR" sz="2000" dirty="0"/>
              <a:t>Choix des lecteurs optiques</a:t>
            </a:r>
          </a:p>
          <a:p>
            <a:pPr marL="742950" lvl="1" indent="-285750">
              <a:buFont typeface="Arial" panose="020B0604020202020204" pitchFamily="34" charset="0"/>
              <a:buChar char="•"/>
            </a:pPr>
            <a:r>
              <a:rPr lang="fr-FR" sz="1600" dirty="0" smtClean="0"/>
              <a:t>Assurez-vous que le lecteur est compatible avec les supports du client.</a:t>
            </a:r>
          </a:p>
          <a:p>
            <a:pPr marL="742950" lvl="1" indent="-285750">
              <a:buFont typeface="Arial" panose="020B0604020202020204" pitchFamily="34" charset="0"/>
              <a:buChar char="•"/>
            </a:pPr>
            <a:r>
              <a:rPr lang="fr-FR" sz="1600" dirty="0" smtClean="0"/>
              <a:t>Les autres facteurs à prendre en compte sont la vitesse, le type d'interface de communication et la possibilité d'écrire sur le support.</a:t>
            </a:r>
            <a:endParaRPr lang="fr-FR" sz="2000" dirty="0" smtClean="0"/>
          </a:p>
          <a:p>
            <a:endParaRPr lang="fr-FR" dirty="0"/>
          </a:p>
        </p:txBody>
      </p:sp>
      <p:pic>
        <p:nvPicPr>
          <p:cNvPr id="5" name="Picture 4"/>
          <p:cNvPicPr>
            <a:picLocks noChangeAspect="1"/>
          </p:cNvPicPr>
          <p:nvPr/>
        </p:nvPicPr>
        <p:blipFill>
          <a:blip r:embed="rId3"/>
          <a:stretch>
            <a:fillRect/>
          </a:stretch>
        </p:blipFill>
        <p:spPr>
          <a:xfrm>
            <a:off x="6252149" y="4739439"/>
            <a:ext cx="2566731" cy="1914863"/>
          </a:xfrm>
          <a:prstGeom prst="rect">
            <a:avLst/>
          </a:prstGeom>
        </p:spPr>
      </p:pic>
      <p:pic>
        <p:nvPicPr>
          <p:cNvPr id="6" name="Picture 5"/>
          <p:cNvPicPr>
            <a:picLocks noChangeAspect="1"/>
          </p:cNvPicPr>
          <p:nvPr/>
        </p:nvPicPr>
        <p:blipFill>
          <a:blip r:embed="rId4"/>
          <a:stretch>
            <a:fillRect/>
          </a:stretch>
        </p:blipFill>
        <p:spPr>
          <a:xfrm>
            <a:off x="5911702" y="1342706"/>
            <a:ext cx="2907178" cy="1137735"/>
          </a:xfrm>
          <a:prstGeom prst="rect">
            <a:avLst/>
          </a:prstGeom>
        </p:spPr>
      </p:pic>
      <p:pic>
        <p:nvPicPr>
          <p:cNvPr id="7" name="Picture 6"/>
          <p:cNvPicPr>
            <a:picLocks noChangeAspect="1"/>
          </p:cNvPicPr>
          <p:nvPr/>
        </p:nvPicPr>
        <p:blipFill>
          <a:blip r:embed="rId5"/>
          <a:stretch>
            <a:fillRect/>
          </a:stretch>
        </p:blipFill>
        <p:spPr>
          <a:xfrm>
            <a:off x="6253610" y="2523693"/>
            <a:ext cx="2512764" cy="2172494"/>
          </a:xfrm>
          <a:prstGeom prst="rect">
            <a:avLst/>
          </a:prstGeom>
        </p:spPr>
      </p:pic>
    </p:spTree>
    <p:extLst>
      <p:ext uri="{BB962C8B-B14F-4D97-AF65-F5344CB8AC3E}">
        <p14:creationId xmlns:p14="http://schemas.microsoft.com/office/powerpoint/2010/main" val="127289357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Choix des composants d'un ordinateur</a:t>
            </a:r>
            <a:r>
              <a:rPr dirty="0"/>
              <a:t/>
            </a:r>
            <a:br>
              <a:rPr dirty="0"/>
            </a:br>
            <a:r>
              <a:rPr lang="fr-FR" dirty="0" smtClean="0"/>
              <a:t>Choix des composants d'un PC (suite)</a:t>
            </a:r>
            <a:endParaRPr lang="fr-FR" dirty="0">
              <a:latin typeface="Arial" charset="0"/>
            </a:endParaRPr>
          </a:p>
        </p:txBody>
      </p:sp>
      <p:sp>
        <p:nvSpPr>
          <p:cNvPr id="2" name="Content Placeholder 1"/>
          <p:cNvSpPr>
            <a:spLocks noGrp="1"/>
          </p:cNvSpPr>
          <p:nvPr>
            <p:ph idx="1"/>
          </p:nvPr>
        </p:nvSpPr>
        <p:spPr>
          <a:xfrm>
            <a:off x="213109" y="1342706"/>
            <a:ext cx="5698593" cy="4786870"/>
          </a:xfrm>
        </p:spPr>
        <p:txBody>
          <a:bodyPr/>
          <a:lstStyle/>
          <a:p>
            <a:r>
              <a:rPr lang="fr-FR" sz="2000" dirty="0" smtClean="0"/>
              <a:t>Choix d'un dispositif de stockage externe</a:t>
            </a:r>
          </a:p>
          <a:p>
            <a:pPr marL="742950" lvl="1" indent="-285750">
              <a:buFont typeface="Arial" panose="020B0604020202020204" pitchFamily="34" charset="0"/>
              <a:buChar char="•"/>
            </a:pPr>
            <a:r>
              <a:rPr lang="fr-FR" sz="1600" dirty="0" smtClean="0"/>
              <a:t>L'espace de stockage, la vitesse et l'interface de communication sont des critères essentiels pour le choix d'un périphérique de stockage externe.</a:t>
            </a:r>
          </a:p>
          <a:p>
            <a:pPr marL="742950" lvl="1" indent="-285750">
              <a:buFont typeface="Arial" panose="020B0604020202020204" pitchFamily="34" charset="0"/>
              <a:buChar char="•"/>
            </a:pPr>
            <a:r>
              <a:rPr lang="fr-FR" sz="1600" dirty="0" smtClean="0"/>
              <a:t>Assurez-vous que l'ordinateur dispose de suffisamment de ports pour prendre en charge les périphériques et les dispositifs externes.</a:t>
            </a:r>
          </a:p>
          <a:p>
            <a:pPr marL="742950" lvl="1" indent="-285750">
              <a:buFont typeface="Arial" panose="020B0604020202020204" pitchFamily="34" charset="0"/>
              <a:buChar char="•"/>
            </a:pPr>
            <a:r>
              <a:rPr lang="fr-FR" sz="1600" b="1" dirty="0" smtClean="0"/>
              <a:t>Remarque :</a:t>
            </a:r>
            <a:r>
              <a:rPr lang="fr-FR" sz="1600" dirty="0" smtClean="0"/>
              <a:t> certains périphériques externes ne nécessitent pas d'alimentation externe, mais sont alimentés en électricité par un deuxième port USB.</a:t>
            </a:r>
          </a:p>
          <a:p>
            <a:r>
              <a:rPr lang="fr-FR" sz="2000" dirty="0" smtClean="0"/>
              <a:t>Choix des périphériques d'E/S</a:t>
            </a:r>
          </a:p>
          <a:p>
            <a:pPr marL="742950" lvl="1" indent="-285750">
              <a:buFont typeface="Arial" panose="020B0604020202020204" pitchFamily="34" charset="0"/>
              <a:buChar char="•"/>
            </a:pPr>
            <a:r>
              <a:rPr lang="fr-FR" sz="1600" dirty="0" smtClean="0"/>
              <a:t>Le choix des périphériques d'E/S dépend des applications, ainsi que des exigences du client.</a:t>
            </a:r>
          </a:p>
          <a:p>
            <a:pPr marL="742950" lvl="1" indent="-285750">
              <a:buFont typeface="Arial" panose="020B0604020202020204" pitchFamily="34" charset="0"/>
              <a:buChar char="•"/>
            </a:pPr>
            <a:r>
              <a:rPr lang="fr-FR" sz="1600" dirty="0" smtClean="0"/>
              <a:t>Assurez-vous que l'ordinateur dispose de suffisamment de ports de communication et que ces derniers sont compatibles avec les types requis par les périphériques d'E/S.</a:t>
            </a:r>
          </a:p>
          <a:p>
            <a:endParaRPr lang="fr-FR" sz="2000" dirty="0" smtClean="0"/>
          </a:p>
          <a:p>
            <a:endParaRPr lang="fr-FR" sz="2000" dirty="0" smtClean="0"/>
          </a:p>
          <a:p>
            <a:endParaRPr lang="fr-FR" dirty="0"/>
          </a:p>
        </p:txBody>
      </p:sp>
      <p:pic>
        <p:nvPicPr>
          <p:cNvPr id="5" name="Picture 4"/>
          <p:cNvPicPr>
            <a:picLocks noChangeAspect="1"/>
          </p:cNvPicPr>
          <p:nvPr/>
        </p:nvPicPr>
        <p:blipFill>
          <a:blip r:embed="rId3"/>
          <a:stretch>
            <a:fillRect/>
          </a:stretch>
        </p:blipFill>
        <p:spPr>
          <a:xfrm>
            <a:off x="6252149" y="4739439"/>
            <a:ext cx="2566731" cy="1914863"/>
          </a:xfrm>
          <a:prstGeom prst="rect">
            <a:avLst/>
          </a:prstGeom>
        </p:spPr>
      </p:pic>
      <p:pic>
        <p:nvPicPr>
          <p:cNvPr id="6" name="Picture 5"/>
          <p:cNvPicPr>
            <a:picLocks noChangeAspect="1"/>
          </p:cNvPicPr>
          <p:nvPr/>
        </p:nvPicPr>
        <p:blipFill>
          <a:blip r:embed="rId4"/>
          <a:stretch>
            <a:fillRect/>
          </a:stretch>
        </p:blipFill>
        <p:spPr>
          <a:xfrm>
            <a:off x="5911702" y="1342706"/>
            <a:ext cx="2907178" cy="1137735"/>
          </a:xfrm>
          <a:prstGeom prst="rect">
            <a:avLst/>
          </a:prstGeom>
        </p:spPr>
      </p:pic>
      <p:pic>
        <p:nvPicPr>
          <p:cNvPr id="7" name="Picture 6"/>
          <p:cNvPicPr>
            <a:picLocks noChangeAspect="1"/>
          </p:cNvPicPr>
          <p:nvPr/>
        </p:nvPicPr>
        <p:blipFill>
          <a:blip r:embed="rId5"/>
          <a:stretch>
            <a:fillRect/>
          </a:stretch>
        </p:blipFill>
        <p:spPr>
          <a:xfrm>
            <a:off x="6253610" y="2523693"/>
            <a:ext cx="2512764" cy="2172494"/>
          </a:xfrm>
          <a:prstGeom prst="rect">
            <a:avLst/>
          </a:prstGeom>
        </p:spPr>
      </p:pic>
    </p:spTree>
    <p:extLst>
      <p:ext uri="{BB962C8B-B14F-4D97-AF65-F5344CB8AC3E}">
        <p14:creationId xmlns:p14="http://schemas.microsoft.com/office/powerpoint/2010/main" val="211050780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fr-FR" sz="2400" dirty="0"/>
              <a:t>1.3 Configurations des systèmes informatiques spécialisés</a:t>
            </a:r>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flipH="1">
            <a:off x="5108895" y="3161305"/>
            <a:ext cx="3999738" cy="3162329"/>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Configurations des systèmes informatiques spécialisés</a:t>
            </a:r>
            <a:r>
              <a:rPr dirty="0"/>
              <a:t/>
            </a:r>
            <a:br>
              <a:rPr dirty="0"/>
            </a:br>
            <a:r>
              <a:rPr lang="fr-FR" dirty="0" smtClean="0"/>
              <a:t>Systèmes informatiques spécialisés</a:t>
            </a:r>
            <a:endParaRPr lang="fr-FR" dirty="0">
              <a:latin typeface="Arial" charset="0"/>
            </a:endParaRPr>
          </a:p>
        </p:txBody>
      </p:sp>
      <p:sp>
        <p:nvSpPr>
          <p:cNvPr id="2" name="Content Placeholder 1"/>
          <p:cNvSpPr>
            <a:spLocks noGrp="1"/>
          </p:cNvSpPr>
          <p:nvPr>
            <p:ph idx="1"/>
          </p:nvPr>
        </p:nvSpPr>
        <p:spPr>
          <a:xfrm>
            <a:off x="213109" y="1539502"/>
            <a:ext cx="5501891" cy="5178798"/>
          </a:xfrm>
        </p:spPr>
        <p:txBody>
          <a:bodyPr/>
          <a:lstStyle/>
          <a:p>
            <a:r>
              <a:rPr lang="fr-FR" sz="1800" dirty="0" smtClean="0"/>
              <a:t>Clients lourds et clients légers</a:t>
            </a:r>
          </a:p>
          <a:p>
            <a:pPr marL="742950" lvl="1" indent="-285750">
              <a:buFont typeface="Arial" panose="020B0604020202020204" pitchFamily="34" charset="0"/>
              <a:buChar char="•"/>
            </a:pPr>
            <a:r>
              <a:rPr lang="fr-FR" sz="1400" dirty="0" smtClean="0"/>
              <a:t>Les clients légers offrent peu de puissance de traitement et sont conçus pour fonctionner en tant que terminaux d'un serveur (client lourd).</a:t>
            </a:r>
          </a:p>
          <a:p>
            <a:pPr marL="742950" lvl="1" indent="-285750">
              <a:buFont typeface="Arial" panose="020B0604020202020204" pitchFamily="34" charset="0"/>
              <a:buChar char="•"/>
            </a:pPr>
            <a:r>
              <a:rPr lang="fr-FR" sz="1400" dirty="0" smtClean="0"/>
              <a:t>Les clients lourds sont pourvus de puissants processeurs, d'une mémoire plus importante et de leur propre espace stockage. Ils servent de stations de traitement pour les clients légers.</a:t>
            </a:r>
          </a:p>
          <a:p>
            <a:r>
              <a:rPr lang="fr-FR" sz="1800" dirty="0" smtClean="0"/>
              <a:t>Stations de travail xAO</a:t>
            </a:r>
          </a:p>
          <a:p>
            <a:pPr marL="742950" lvl="1" indent="-285750">
              <a:buFont typeface="Arial" panose="020B0604020202020204" pitchFamily="34" charset="0"/>
              <a:buChar char="•"/>
            </a:pPr>
            <a:r>
              <a:rPr lang="fr-FR" sz="1400" dirty="0" smtClean="0"/>
              <a:t>Conçues pour prendre en charge les applications de CAO et de FAO.</a:t>
            </a:r>
          </a:p>
          <a:p>
            <a:pPr marL="742950" lvl="1" indent="-285750">
              <a:buFont typeface="Arial" panose="020B0604020202020204" pitchFamily="34" charset="0"/>
              <a:buChar char="•"/>
            </a:pPr>
            <a:r>
              <a:rPr lang="fr-FR" sz="1400" dirty="0" smtClean="0"/>
              <a:t>Ils disposent généralement d'une grande quantité de mémoire vive, de disques durs rapides, de </a:t>
            </a:r>
            <a:br>
              <a:rPr lang="fr-FR" sz="1400" dirty="0" smtClean="0"/>
            </a:br>
            <a:r>
              <a:rPr lang="fr-FR" sz="1400" dirty="0" smtClean="0"/>
              <a:t>processeurs puissants et de périphériques </a:t>
            </a:r>
            <a:br>
              <a:rPr lang="fr-FR" sz="1400" dirty="0" smtClean="0"/>
            </a:br>
            <a:r>
              <a:rPr lang="fr-FR" sz="1400" dirty="0" smtClean="0"/>
              <a:t>d'entrée spéciaux.</a:t>
            </a:r>
          </a:p>
          <a:p>
            <a:r>
              <a:rPr lang="fr-FR" sz="1800" dirty="0" smtClean="0"/>
              <a:t>Stations de travail pour montage audio et vidéo</a:t>
            </a:r>
          </a:p>
          <a:p>
            <a:pPr marL="742950" lvl="1" indent="-285750">
              <a:buFont typeface="Arial" panose="020B0604020202020204" pitchFamily="34" charset="0"/>
              <a:buChar char="•"/>
            </a:pPr>
            <a:r>
              <a:rPr lang="fr-FR" sz="1400" dirty="0" smtClean="0"/>
              <a:t>Les stations de travail conçues pour le montage disposent généralement d'une grande quantité de mémoire vive, de disques durs rapides, de processeurs puissants et de cartes d'extension spéciales destinées, par exemple, à l'acquisition audio et vidéo.</a:t>
            </a:r>
          </a:p>
          <a:p>
            <a:endParaRPr lang="fr-FR" sz="1400" dirty="0" smtClean="0"/>
          </a:p>
          <a:p>
            <a:endParaRPr lang="fr-FR" sz="1400" dirty="0" smtClean="0"/>
          </a:p>
          <a:p>
            <a:endParaRPr lang="fr-FR" sz="1400" dirty="0"/>
          </a:p>
        </p:txBody>
      </p:sp>
    </p:spTree>
    <p:extLst>
      <p:ext uri="{BB962C8B-B14F-4D97-AF65-F5344CB8AC3E}">
        <p14:creationId xmlns:p14="http://schemas.microsoft.com/office/powerpoint/2010/main" val="124727667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flipH="1">
            <a:off x="6316909" y="4231891"/>
            <a:ext cx="2649115" cy="2094481"/>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Configurations des systèmes informatiques spécialisés</a:t>
            </a:r>
            <a:r>
              <a:rPr dirty="0"/>
              <a:t/>
            </a:r>
            <a:br>
              <a:rPr dirty="0"/>
            </a:br>
            <a:r>
              <a:rPr lang="fr-FR" dirty="0" smtClean="0"/>
              <a:t>Systèmes informatiques spécialisés (suite)</a:t>
            </a:r>
            <a:endParaRPr lang="fr-FR" dirty="0">
              <a:latin typeface="Arial" charset="0"/>
            </a:endParaRPr>
          </a:p>
        </p:txBody>
      </p:sp>
      <p:sp>
        <p:nvSpPr>
          <p:cNvPr id="2" name="Content Placeholder 1"/>
          <p:cNvSpPr>
            <a:spLocks noGrp="1"/>
          </p:cNvSpPr>
          <p:nvPr>
            <p:ph idx="1"/>
          </p:nvPr>
        </p:nvSpPr>
        <p:spPr>
          <a:xfrm>
            <a:off x="213109" y="1539502"/>
            <a:ext cx="6842031" cy="5318498"/>
          </a:xfrm>
        </p:spPr>
        <p:txBody>
          <a:bodyPr/>
          <a:lstStyle/>
          <a:p>
            <a:r>
              <a:rPr lang="fr-FR" sz="1800" dirty="0" smtClean="0"/>
              <a:t>Stations de travail pour la virtualisation</a:t>
            </a:r>
          </a:p>
          <a:p>
            <a:pPr marL="742950" lvl="1" indent="-285750">
              <a:buFont typeface="Arial" panose="020B0604020202020204" pitchFamily="34" charset="0"/>
              <a:buChar char="•"/>
            </a:pPr>
            <a:r>
              <a:rPr lang="fr-FR" sz="1400" dirty="0" smtClean="0"/>
              <a:t>Ces stations de travail sont conçues pour exécuter des ordinateurs virtuels.</a:t>
            </a:r>
          </a:p>
          <a:p>
            <a:pPr marL="742950" lvl="1" indent="-285750">
              <a:buFont typeface="Arial" panose="020B0604020202020204" pitchFamily="34" charset="0"/>
              <a:buChar char="•"/>
            </a:pPr>
            <a:r>
              <a:rPr lang="fr-FR" sz="1400" dirty="0" smtClean="0"/>
              <a:t>Les ordinateurs virtuels utilisent et partagent les ressources physiques de la station de travail, telles que le processeur, la mémoire et les disques.</a:t>
            </a:r>
          </a:p>
          <a:p>
            <a:pPr marL="742950" lvl="1" indent="-285750">
              <a:buFont typeface="Arial" panose="020B0604020202020204" pitchFamily="34" charset="0"/>
              <a:buChar char="•"/>
            </a:pPr>
            <a:r>
              <a:rPr lang="fr-FR" sz="1400" dirty="0" smtClean="0"/>
              <a:t>Le choix des ressources physiques dépend du nombre d'ordinateurs virtuels et de leur finalité.</a:t>
            </a:r>
          </a:p>
          <a:p>
            <a:r>
              <a:rPr lang="fr-FR" sz="1800" dirty="0" smtClean="0"/>
              <a:t>Ordinateurs de jeu</a:t>
            </a:r>
          </a:p>
          <a:p>
            <a:pPr marL="742950" lvl="1" indent="-285750">
              <a:buFont typeface="Arial" panose="020B0604020202020204" pitchFamily="34" charset="0"/>
              <a:buChar char="•"/>
            </a:pPr>
            <a:r>
              <a:rPr lang="fr-FR" sz="1400" dirty="0" smtClean="0"/>
              <a:t>Compte tenu de la sophistication extrême des jeux actuels, ces ordinateurs sont particulièrement gourmands en ressources.</a:t>
            </a:r>
          </a:p>
          <a:p>
            <a:pPr marL="742950" lvl="1" indent="-285750">
              <a:buFont typeface="Arial" panose="020B0604020202020204" pitchFamily="34" charset="0"/>
              <a:buChar char="•"/>
            </a:pPr>
            <a:r>
              <a:rPr lang="fr-FR" sz="1400" dirty="0" smtClean="0"/>
              <a:t>Une configuration type comprend notamment un processeur haut de gamme, une grande quantité de mémoire vive rapide, des disques rapides, ainsi que des systèmes audio et des périphériques d'entrée hautes performances.</a:t>
            </a:r>
          </a:p>
          <a:p>
            <a:r>
              <a:rPr lang="fr-FR" sz="1800" dirty="0" smtClean="0"/>
              <a:t>Ordinateurs home cinema</a:t>
            </a:r>
          </a:p>
          <a:p>
            <a:pPr marL="742950" lvl="1" indent="-285750">
              <a:buFont typeface="Arial" panose="020B0604020202020204" pitchFamily="34" charset="0"/>
              <a:buChar char="•"/>
            </a:pPr>
            <a:r>
              <a:rPr lang="fr-FR" sz="1400" dirty="0" smtClean="0"/>
              <a:t>Ces ordinateurs doivent être en mesure de lire différents formats multimédias et, dans certains cas, de recevoir des signaux de </a:t>
            </a:r>
            <a:br>
              <a:rPr lang="fr-FR" sz="1400" dirty="0" smtClean="0"/>
            </a:br>
            <a:r>
              <a:rPr lang="fr-FR" sz="1400" dirty="0" smtClean="0"/>
              <a:t>télévision.</a:t>
            </a:r>
          </a:p>
          <a:p>
            <a:pPr marL="742950" lvl="1" indent="-285750">
              <a:buFont typeface="Arial" panose="020B0604020202020204" pitchFamily="34" charset="0"/>
              <a:buChar char="•"/>
            </a:pPr>
            <a:r>
              <a:rPr lang="fr-FR" sz="1400" dirty="0" smtClean="0"/>
              <a:t>Une configuration type se compose généralement d'un processeur puissant, de mémoire vive rapide, de disques de grande capacité, </a:t>
            </a:r>
            <a:br>
              <a:rPr lang="fr-FR" sz="1400" dirty="0" smtClean="0"/>
            </a:br>
            <a:r>
              <a:rPr lang="fr-FR" sz="1400" dirty="0" smtClean="0"/>
              <a:t>d'une carte réseau rapide et d'une carte vidéo avec entrée TV.</a:t>
            </a:r>
            <a:endParaRPr lang="fr-FR" sz="1400" dirty="0"/>
          </a:p>
        </p:txBody>
      </p:sp>
    </p:spTree>
    <p:extLst>
      <p:ext uri="{BB962C8B-B14F-4D97-AF65-F5344CB8AC3E}">
        <p14:creationId xmlns:p14="http://schemas.microsoft.com/office/powerpoint/2010/main" val="236554014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fr-FR" sz="2400" dirty="0"/>
              <a:t>1.4 Résumé du chapitre</a:t>
            </a:r>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96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400" dirty="0"/>
              <a:t>Ce chapitre vous a permis de découvrir les composants qui constituent un système informatique personnel et les critères à prendre en compte lors de leur mise à niveau. </a:t>
            </a:r>
          </a:p>
          <a:p>
            <a:r>
              <a:rPr lang="fr-FR" sz="1400" dirty="0"/>
              <a:t>L'IT, autrement dit la technologie de l'information, englobe l'utilisation des ordinateurs, des équipements réseau et des logiciels pour traiter, stocker, transmettre et récupérer des informations.</a:t>
            </a:r>
          </a:p>
          <a:p>
            <a:r>
              <a:rPr lang="fr-FR" sz="1400" dirty="0"/>
              <a:t>Un système informatique personnel est constitué de composants matériels et d'applications logicielles.</a:t>
            </a:r>
          </a:p>
          <a:p>
            <a:r>
              <a:rPr lang="fr-FR" sz="1400" dirty="0"/>
              <a:t>Le boîtier de l'ordinateur et son alimentation doivent être soigneusement choisis en fonction du matériel installé à l'intérieur du boîtier et en prévision de l'ajout ultérieur de composants.</a:t>
            </a:r>
          </a:p>
          <a:p>
            <a:r>
              <a:rPr lang="fr-FR" sz="1400" dirty="0" smtClean="0"/>
              <a:t>Les composants internes d'un ordinateur sont sélectionnés pour leurs caractéristiques et fonctions spécifiques. Tous les composants internes doivent être compatibles avec la carte mère.</a:t>
            </a:r>
          </a:p>
          <a:p>
            <a:r>
              <a:rPr lang="fr-FR" sz="1400" dirty="0" smtClean="0"/>
              <a:t>Lorsque vous connectez des périphériques, utilisez les ports et les câbles appropriés.</a:t>
            </a:r>
          </a:p>
          <a:p>
            <a:r>
              <a:rPr lang="fr-FR" sz="1400" dirty="0" smtClean="0"/>
              <a:t>Les périphériques d'entrée les plus répandus sont le clavier, la souris, l'écran tactile et les appareils photo numériques.</a:t>
            </a:r>
          </a:p>
          <a:p>
            <a:r>
              <a:rPr lang="fr-FR" sz="1400" dirty="0"/>
              <a:t>Les périphériques de sortie les plus répandus sont les moniteurs, les imprimantes et les haut-parleurs.</a:t>
            </a:r>
          </a:p>
          <a:p>
            <a:r>
              <a:rPr lang="fr-FR" sz="1400" dirty="0"/>
              <a:t>Les boîtiers, les alimentations, le processeur, le système de refroidissement, la RAM, les disques durs et les cartes d'extension doivent être mis à niveau lorsque les périphériques tombent en panne ou ne répondent plus aux exigences du client.</a:t>
            </a:r>
          </a:p>
          <a:p>
            <a:r>
              <a:rPr lang="fr-FR" sz="1400" dirty="0"/>
              <a:t>Le fonctionnement des ordinateurs spécialisés requiert un matériel spécifique. Le type de matériel utilisé pour ces ordinateurs dépend de la façon dont le client travaille et de ce qu'il souhaite faire.</a:t>
            </a:r>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t/>
            </a:r>
            <a:br/>
            <a:r>
              <a:rPr lang="fr-FR" smtClean="0"/>
              <a:t>Résumé</a:t>
            </a:r>
            <a:endParaRPr lang="fr-FR"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ITE 6.0</a:t>
            </a:r>
            <a:r>
              <a:t/>
            </a:r>
            <a:b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1 : Présentation du système informatique personnel</a:t>
            </a:r>
            <a:endParaRPr lang="fr-FR"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Section 1.1</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smtClean="0"/>
              <a:t>adapter</a:t>
            </a:r>
            <a:endParaRPr lang="en-US" sz="1600" dirty="0"/>
          </a:p>
          <a:p>
            <a:pPr marL="0" indent="0">
              <a:buNone/>
            </a:pPr>
            <a:r>
              <a:rPr lang="en-US" sz="1600" dirty="0" err="1" smtClean="0"/>
              <a:t>agp</a:t>
            </a:r>
            <a:endParaRPr lang="en-US" sz="1600" dirty="0"/>
          </a:p>
          <a:p>
            <a:pPr marL="0" indent="0">
              <a:buNone/>
            </a:pPr>
            <a:r>
              <a:rPr lang="en-US" sz="1600" dirty="0" err="1" smtClean="0"/>
              <a:t>amd</a:t>
            </a:r>
            <a:endParaRPr lang="en-US" sz="1600" dirty="0"/>
          </a:p>
          <a:p>
            <a:pPr marL="0" indent="0">
              <a:buNone/>
            </a:pPr>
            <a:r>
              <a:rPr lang="en-US" sz="1600" dirty="0" smtClean="0"/>
              <a:t>amplifier</a:t>
            </a:r>
            <a:endParaRPr lang="en-US" sz="1600" dirty="0"/>
          </a:p>
          <a:p>
            <a:pPr marL="0" indent="0">
              <a:buNone/>
            </a:pPr>
            <a:r>
              <a:rPr lang="en-US" sz="1600" dirty="0" smtClean="0"/>
              <a:t>analog</a:t>
            </a:r>
            <a:endParaRPr lang="en-US" sz="1600" dirty="0"/>
          </a:p>
          <a:p>
            <a:pPr marL="0" indent="0">
              <a:buNone/>
            </a:pPr>
            <a:r>
              <a:rPr lang="en-US" sz="1600" dirty="0" smtClean="0"/>
              <a:t>architecture</a:t>
            </a:r>
            <a:endParaRPr lang="en-US" sz="1600" dirty="0"/>
          </a:p>
          <a:p>
            <a:pPr marL="0" indent="0">
              <a:buNone/>
            </a:pPr>
            <a:r>
              <a:rPr lang="en-US" sz="1600" dirty="0" err="1" smtClean="0"/>
              <a:t>ata</a:t>
            </a:r>
            <a:endParaRPr lang="en-US" sz="1600" dirty="0"/>
          </a:p>
          <a:p>
            <a:pPr marL="0" indent="0">
              <a:buNone/>
            </a:pPr>
            <a:r>
              <a:rPr lang="en-US" sz="1600" dirty="0" err="1" smtClean="0"/>
              <a:t>atx</a:t>
            </a:r>
            <a:endParaRPr lang="en-US" sz="1600" dirty="0"/>
          </a:p>
          <a:p>
            <a:pPr marL="0" indent="0">
              <a:buNone/>
            </a:pPr>
            <a:r>
              <a:rPr lang="en-US" sz="1600" dirty="0" smtClean="0"/>
              <a:t>atx12v</a:t>
            </a:r>
            <a:endParaRPr lang="en-US" sz="1600" dirty="0"/>
          </a:p>
          <a:p>
            <a:pPr marL="0" indent="0">
              <a:buNone/>
            </a:pPr>
            <a:r>
              <a:rPr lang="en-US" sz="1600" dirty="0" smtClean="0"/>
              <a:t>backbone</a:t>
            </a:r>
            <a:endParaRPr lang="en-US" sz="1600" dirty="0"/>
          </a:p>
          <a:p>
            <a:pPr marL="0" indent="0">
              <a:buNone/>
            </a:pPr>
            <a:r>
              <a:rPr lang="en-US" sz="1600" dirty="0" smtClean="0"/>
              <a:t>biometric</a:t>
            </a:r>
            <a:endParaRPr lang="en-US" sz="1600" dirty="0"/>
          </a:p>
          <a:p>
            <a:pPr marL="0" indent="0">
              <a:buNone/>
            </a:pPr>
            <a:r>
              <a:rPr lang="en-US" sz="1600" dirty="0" smtClean="0"/>
              <a:t>bios</a:t>
            </a:r>
            <a:endParaRPr lang="en-US" sz="1600" dirty="0"/>
          </a:p>
          <a:p>
            <a:pPr marL="0" indent="0">
              <a:buNone/>
            </a:pPr>
            <a:r>
              <a:rPr lang="en-US" sz="1600" dirty="0" smtClean="0"/>
              <a:t>bit</a:t>
            </a:r>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1600" kern="0" dirty="0" err="1" smtClean="0"/>
              <a:t>bnc</a:t>
            </a:r>
            <a:endParaRPr lang="en-US" sz="1600" kern="0" dirty="0" smtClean="0"/>
          </a:p>
          <a:p>
            <a:pPr marL="0" indent="0">
              <a:buNone/>
            </a:pPr>
            <a:r>
              <a:rPr lang="en-US" sz="1600" kern="0" dirty="0" smtClean="0"/>
              <a:t>bus</a:t>
            </a:r>
          </a:p>
          <a:p>
            <a:pPr marL="0" indent="0">
              <a:buNone/>
            </a:pPr>
            <a:r>
              <a:rPr lang="en-US" sz="1600" kern="0" dirty="0" smtClean="0"/>
              <a:t>byte</a:t>
            </a:r>
          </a:p>
          <a:p>
            <a:pPr marL="0" indent="0">
              <a:buNone/>
            </a:pPr>
            <a:r>
              <a:rPr lang="en-US" sz="1600" kern="0" dirty="0" smtClean="0"/>
              <a:t>cache</a:t>
            </a:r>
          </a:p>
          <a:p>
            <a:pPr marL="0" indent="0">
              <a:buNone/>
            </a:pPr>
            <a:r>
              <a:rPr lang="en-US" sz="1600" kern="0" dirty="0" smtClean="0"/>
              <a:t>capacitors</a:t>
            </a:r>
          </a:p>
          <a:p>
            <a:pPr marL="0" indent="0">
              <a:buNone/>
            </a:pPr>
            <a:r>
              <a:rPr lang="en-US" sz="1600" kern="0" dirty="0" smtClean="0"/>
              <a:t>card</a:t>
            </a:r>
          </a:p>
          <a:p>
            <a:pPr marL="0" indent="0">
              <a:buNone/>
            </a:pPr>
            <a:r>
              <a:rPr lang="en-US" sz="1600" kern="0" dirty="0" smtClean="0"/>
              <a:t>cartridge</a:t>
            </a:r>
          </a:p>
          <a:p>
            <a:pPr marL="0" indent="0">
              <a:buNone/>
            </a:pPr>
            <a:r>
              <a:rPr lang="en-US" sz="1600" kern="0" dirty="0" smtClean="0"/>
              <a:t>case</a:t>
            </a:r>
          </a:p>
          <a:p>
            <a:pPr marL="0" indent="0">
              <a:buNone/>
            </a:pPr>
            <a:r>
              <a:rPr lang="en-US" sz="1600" kern="0" dirty="0" smtClean="0"/>
              <a:t>cathode</a:t>
            </a:r>
          </a:p>
          <a:p>
            <a:pPr marL="0" indent="0">
              <a:buNone/>
            </a:pPr>
            <a:r>
              <a:rPr lang="en-US" sz="1600" kern="0" dirty="0" smtClean="0"/>
              <a:t>chassis</a:t>
            </a:r>
          </a:p>
          <a:p>
            <a:pPr marL="0" indent="0">
              <a:buNone/>
            </a:pPr>
            <a:r>
              <a:rPr lang="en-US" sz="1600" kern="0" dirty="0" smtClean="0"/>
              <a:t>chip</a:t>
            </a:r>
          </a:p>
          <a:p>
            <a:pPr marL="0" indent="0">
              <a:buNone/>
            </a:pPr>
            <a:r>
              <a:rPr lang="en-US" sz="1600" kern="0" dirty="0" smtClean="0"/>
              <a:t>chipset</a:t>
            </a:r>
            <a:endParaRPr lang="en-US" sz="1600" kern="0" dirty="0"/>
          </a:p>
          <a:p>
            <a:pPr marL="0" indent="0">
              <a:buNone/>
            </a:pPr>
            <a:r>
              <a:rPr lang="en-US" sz="1600" kern="0" dirty="0" err="1" smtClean="0"/>
              <a:t>cisc</a:t>
            </a:r>
            <a:endParaRPr lang="en-US" sz="1600" kern="0" dirty="0" smtClean="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kern="0" dirty="0" smtClean="0"/>
              <a:t>coaxial</a:t>
            </a:r>
          </a:p>
          <a:p>
            <a:pPr marL="0" indent="0">
              <a:buNone/>
            </a:pPr>
            <a:r>
              <a:rPr lang="en-US" sz="1600" kern="0" dirty="0" smtClean="0"/>
              <a:t>computer</a:t>
            </a:r>
          </a:p>
          <a:p>
            <a:pPr marL="0" indent="0">
              <a:buNone/>
            </a:pPr>
            <a:r>
              <a:rPr lang="en-US" sz="1600" kern="0" dirty="0" smtClean="0"/>
              <a:t>cooling</a:t>
            </a:r>
          </a:p>
          <a:p>
            <a:pPr marL="0" indent="0">
              <a:buNone/>
            </a:pPr>
            <a:r>
              <a:rPr lang="en-US" sz="1600" kern="0" dirty="0" err="1" smtClean="0"/>
              <a:t>cpu</a:t>
            </a:r>
            <a:endParaRPr lang="en-US" sz="1600" kern="0" dirty="0" smtClean="0"/>
          </a:p>
          <a:p>
            <a:pPr marL="0" indent="0">
              <a:buNone/>
            </a:pPr>
            <a:r>
              <a:rPr lang="en-US" sz="1600" kern="0" dirty="0" err="1" smtClean="0"/>
              <a:t>crt</a:t>
            </a:r>
            <a:endParaRPr lang="en-US" sz="1600" kern="0" dirty="0" smtClean="0"/>
          </a:p>
          <a:p>
            <a:pPr marL="0" indent="0">
              <a:buNone/>
            </a:pPr>
            <a:r>
              <a:rPr lang="en-US" sz="1600" kern="0" dirty="0" smtClean="0"/>
              <a:t>desktop</a:t>
            </a:r>
          </a:p>
          <a:p>
            <a:pPr marL="0" indent="0">
              <a:buNone/>
            </a:pPr>
            <a:r>
              <a:rPr lang="en-US" sz="1600" kern="0" dirty="0" smtClean="0"/>
              <a:t>digital</a:t>
            </a:r>
          </a:p>
          <a:p>
            <a:pPr marL="0" indent="0">
              <a:buNone/>
            </a:pPr>
            <a:r>
              <a:rPr lang="en-US" sz="1600" kern="0" dirty="0" smtClean="0"/>
              <a:t>digitizer</a:t>
            </a:r>
          </a:p>
          <a:p>
            <a:pPr marL="0" indent="0">
              <a:buNone/>
            </a:pPr>
            <a:r>
              <a:rPr lang="en-US" sz="1600" kern="0" dirty="0" smtClean="0"/>
              <a:t>diode</a:t>
            </a:r>
          </a:p>
          <a:p>
            <a:pPr marL="0" indent="0">
              <a:buNone/>
            </a:pPr>
            <a:r>
              <a:rPr lang="en-US" sz="1600" dirty="0" smtClean="0"/>
              <a:t>dip</a:t>
            </a:r>
            <a:endParaRPr lang="en-US" sz="1600" dirty="0"/>
          </a:p>
          <a:p>
            <a:pPr marL="0" indent="0">
              <a:buNone/>
            </a:pPr>
            <a:r>
              <a:rPr lang="en-US" sz="1600" dirty="0" smtClean="0"/>
              <a:t>disk</a:t>
            </a:r>
            <a:endParaRPr lang="en-US" sz="1600" dirty="0"/>
          </a:p>
          <a:p>
            <a:pPr marL="0" indent="0">
              <a:buNone/>
            </a:pPr>
            <a:r>
              <a:rPr lang="en-US" sz="1600" dirty="0" smtClean="0"/>
              <a:t>display</a:t>
            </a:r>
            <a:endParaRPr lang="en-US" sz="1600" dirty="0"/>
          </a:p>
          <a:p>
            <a:pPr marL="0" indent="0">
              <a:buNone/>
            </a:pPr>
            <a:r>
              <a:rPr lang="en-US" sz="1600" dirty="0" err="1" smtClean="0"/>
              <a:t>displayport</a:t>
            </a:r>
            <a:endParaRPr lang="en-US" sz="1600" dirty="0"/>
          </a:p>
        </p:txBody>
      </p:sp>
    </p:spTree>
    <p:extLst>
      <p:ext uri="{BB962C8B-B14F-4D97-AF65-F5344CB8AC3E}">
        <p14:creationId xmlns:p14="http://schemas.microsoft.com/office/powerpoint/2010/main" val="279691586"/>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Section 1.1</a:t>
            </a:r>
            <a:r>
              <a:rPr lang="en-US" dirty="0">
                <a:latin typeface="Arial" charset="0"/>
              </a:rPr>
              <a:t/>
            </a:r>
            <a:br>
              <a:rPr lang="en-US" dirty="0">
                <a:latin typeface="Arial" charset="0"/>
              </a:rPr>
            </a:br>
            <a:r>
              <a:rPr lang="en-US" dirty="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en-US" dirty="0" smtClean="0">
                <a:latin typeface="Arial" charset="0"/>
              </a:rPr>
              <a:t> (</a:t>
            </a:r>
            <a:r>
              <a:rPr lang="fr-FR" dirty="0"/>
              <a:t>suite</a:t>
            </a:r>
            <a:r>
              <a:rPr lang="en-US" dirty="0" smtClean="0">
                <a:latin typeface="Arial" charset="0"/>
              </a:rPr>
              <a:t>)</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smtClean="0"/>
              <a:t>dlp</a:t>
            </a:r>
            <a:endParaRPr lang="en-US" sz="1600" dirty="0"/>
          </a:p>
          <a:p>
            <a:pPr marL="0" indent="0">
              <a:buNone/>
            </a:pPr>
            <a:r>
              <a:rPr lang="en-US" sz="1600" dirty="0" smtClean="0"/>
              <a:t>dot pitch</a:t>
            </a:r>
            <a:endParaRPr lang="en-US" sz="1600" dirty="0"/>
          </a:p>
          <a:p>
            <a:pPr marL="0" indent="0">
              <a:buNone/>
            </a:pPr>
            <a:r>
              <a:rPr lang="en-US" sz="1600" dirty="0" smtClean="0"/>
              <a:t>drive</a:t>
            </a:r>
            <a:endParaRPr lang="en-US" sz="1600" dirty="0"/>
          </a:p>
          <a:p>
            <a:pPr marL="0" indent="0">
              <a:buNone/>
            </a:pPr>
            <a:r>
              <a:rPr lang="en-US" sz="1600" dirty="0" err="1" smtClean="0"/>
              <a:t>dvd</a:t>
            </a:r>
            <a:endParaRPr lang="en-US" sz="1600" dirty="0"/>
          </a:p>
          <a:p>
            <a:pPr marL="0" indent="0">
              <a:buNone/>
            </a:pPr>
            <a:r>
              <a:rPr lang="en-US" sz="1600" dirty="0" smtClean="0"/>
              <a:t>dvi</a:t>
            </a:r>
            <a:endParaRPr lang="en-US" sz="1600" dirty="0"/>
          </a:p>
          <a:p>
            <a:pPr marL="0" indent="0">
              <a:buNone/>
            </a:pPr>
            <a:r>
              <a:rPr lang="en-US" sz="1600" dirty="0" err="1" smtClean="0"/>
              <a:t>eisa</a:t>
            </a:r>
            <a:endParaRPr lang="en-US" sz="1600" dirty="0"/>
          </a:p>
          <a:p>
            <a:pPr marL="0" indent="0">
              <a:buNone/>
            </a:pPr>
            <a:r>
              <a:rPr lang="en-US" sz="1600" dirty="0" smtClean="0"/>
              <a:t>eps12v</a:t>
            </a:r>
            <a:endParaRPr lang="en-US" sz="1600" dirty="0"/>
          </a:p>
          <a:p>
            <a:pPr marL="0" indent="0">
              <a:buNone/>
            </a:pPr>
            <a:r>
              <a:rPr lang="en-US" sz="1600" dirty="0" err="1" smtClean="0"/>
              <a:t>ethernet</a:t>
            </a:r>
            <a:endParaRPr lang="en-US" sz="1600" dirty="0"/>
          </a:p>
          <a:p>
            <a:pPr marL="0" indent="0">
              <a:buNone/>
            </a:pPr>
            <a:r>
              <a:rPr lang="en-US" sz="1600" dirty="0" err="1" smtClean="0"/>
              <a:t>eufi</a:t>
            </a:r>
            <a:endParaRPr lang="en-US" sz="1600" dirty="0" smtClean="0"/>
          </a:p>
          <a:p>
            <a:pPr marL="0" indent="0">
              <a:buNone/>
            </a:pPr>
            <a:r>
              <a:rPr lang="en-US" sz="1600" dirty="0" smtClean="0"/>
              <a:t>fan</a:t>
            </a:r>
            <a:endParaRPr lang="en-US" sz="1600" dirty="0"/>
          </a:p>
          <a:p>
            <a:pPr marL="0" indent="0">
              <a:buNone/>
            </a:pPr>
            <a:r>
              <a:rPr lang="en-US" sz="1600" dirty="0" smtClean="0"/>
              <a:t>firmware</a:t>
            </a:r>
            <a:endParaRPr lang="en-US" sz="1600" dirty="0"/>
          </a:p>
          <a:p>
            <a:pPr marL="0" indent="0">
              <a:buNone/>
            </a:pPr>
            <a:r>
              <a:rPr lang="en-US" sz="1600" dirty="0" smtClean="0"/>
              <a:t>flash</a:t>
            </a:r>
            <a:endParaRPr lang="en-US" sz="1600" dirty="0"/>
          </a:p>
          <a:p>
            <a:pPr marL="0" indent="0">
              <a:buNone/>
            </a:pPr>
            <a:r>
              <a:rPr lang="en-US" sz="1600" dirty="0" smtClean="0"/>
              <a:t>floppy</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smtClean="0"/>
              <a:t>fps</a:t>
            </a:r>
            <a:endParaRPr lang="en-US" sz="1600" dirty="0"/>
          </a:p>
          <a:p>
            <a:pPr marL="0" indent="0">
              <a:buNone/>
            </a:pPr>
            <a:r>
              <a:rPr lang="en-US" sz="1600" dirty="0" err="1" smtClean="0"/>
              <a:t>fsb</a:t>
            </a:r>
            <a:endParaRPr lang="en-US" sz="1600" dirty="0"/>
          </a:p>
          <a:p>
            <a:pPr marL="0" indent="0">
              <a:buNone/>
            </a:pPr>
            <a:r>
              <a:rPr lang="en-US" sz="1600" dirty="0" smtClean="0"/>
              <a:t>gamepads</a:t>
            </a:r>
            <a:endParaRPr lang="en-US" sz="1600" dirty="0"/>
          </a:p>
          <a:p>
            <a:pPr marL="0" indent="0">
              <a:buNone/>
            </a:pPr>
            <a:r>
              <a:rPr lang="en-US" sz="1600" dirty="0" err="1" smtClean="0"/>
              <a:t>ghz</a:t>
            </a:r>
            <a:endParaRPr lang="en-US" sz="1600" dirty="0" smtClean="0"/>
          </a:p>
          <a:p>
            <a:pPr marL="0" indent="0">
              <a:buNone/>
            </a:pPr>
            <a:r>
              <a:rPr lang="en-US" sz="1600" dirty="0" err="1" smtClean="0"/>
              <a:t>gui</a:t>
            </a:r>
            <a:endParaRPr lang="en-US" sz="1600" dirty="0"/>
          </a:p>
          <a:p>
            <a:pPr marL="0" indent="0">
              <a:buNone/>
            </a:pPr>
            <a:r>
              <a:rPr lang="en-US" sz="1600" dirty="0" smtClean="0"/>
              <a:t>hardware</a:t>
            </a:r>
            <a:endParaRPr lang="en-US" sz="1600" dirty="0"/>
          </a:p>
          <a:p>
            <a:pPr marL="0" indent="0">
              <a:buNone/>
            </a:pPr>
            <a:r>
              <a:rPr lang="en-US" sz="1600" dirty="0" err="1" smtClean="0"/>
              <a:t>hdd</a:t>
            </a:r>
            <a:endParaRPr lang="en-US" sz="1600" dirty="0"/>
          </a:p>
          <a:p>
            <a:pPr marL="0" indent="0">
              <a:buNone/>
            </a:pPr>
            <a:r>
              <a:rPr lang="en-US" sz="1600" dirty="0" err="1" smtClean="0"/>
              <a:t>hdmi</a:t>
            </a:r>
            <a:endParaRPr lang="en-US" sz="1600" dirty="0" smtClean="0"/>
          </a:p>
          <a:p>
            <a:pPr marL="0" indent="0">
              <a:buNone/>
            </a:pPr>
            <a:r>
              <a:rPr lang="en-US" sz="1600" dirty="0" smtClean="0"/>
              <a:t>headphones</a:t>
            </a:r>
            <a:endParaRPr lang="en-US" sz="1600" dirty="0"/>
          </a:p>
          <a:p>
            <a:pPr marL="0" indent="0">
              <a:buNone/>
            </a:pPr>
            <a:r>
              <a:rPr lang="en-US" sz="1600" dirty="0" smtClean="0"/>
              <a:t>heatsink</a:t>
            </a:r>
            <a:endParaRPr lang="en-US" sz="1600" dirty="0"/>
          </a:p>
          <a:p>
            <a:pPr marL="0" indent="0">
              <a:buNone/>
            </a:pPr>
            <a:r>
              <a:rPr lang="en-US" sz="1600" dirty="0" smtClean="0"/>
              <a:t>hertz</a:t>
            </a:r>
            <a:endParaRPr lang="en-US" sz="1600" dirty="0"/>
          </a:p>
          <a:p>
            <a:pPr marL="0" indent="0">
              <a:buNone/>
            </a:pPr>
            <a:r>
              <a:rPr lang="en-US" sz="1600" dirty="0" smtClean="0"/>
              <a:t>hub</a:t>
            </a:r>
            <a:endParaRPr lang="en-US" sz="1600" dirty="0"/>
          </a:p>
          <a:p>
            <a:pPr marL="0" indent="0">
              <a:buNone/>
            </a:pPr>
            <a:r>
              <a:rPr lang="en-US" sz="1600" dirty="0" smtClean="0"/>
              <a:t>intel</a:t>
            </a:r>
            <a:endParaRPr lang="en-US" sz="1600" dirty="0"/>
          </a:p>
          <a:p>
            <a:pPr marL="0" indent="0">
              <a:buNone/>
            </a:pP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smtClean="0"/>
              <a:t>gpu</a:t>
            </a:r>
            <a:endParaRPr lang="en-US" sz="1600" dirty="0"/>
          </a:p>
          <a:p>
            <a:pPr marL="0" indent="0">
              <a:buNone/>
            </a:pPr>
            <a:r>
              <a:rPr lang="en-US" sz="1600" dirty="0" smtClean="0"/>
              <a:t>grounded</a:t>
            </a:r>
            <a:endParaRPr lang="en-US" sz="1600" dirty="0"/>
          </a:p>
          <a:p>
            <a:pPr marL="0" indent="0">
              <a:buNone/>
            </a:pPr>
            <a:r>
              <a:rPr lang="en-US" sz="1600" dirty="0" smtClean="0"/>
              <a:t>keyboard</a:t>
            </a:r>
            <a:endParaRPr lang="en-US" sz="1600" dirty="0"/>
          </a:p>
          <a:p>
            <a:pPr marL="0" indent="0">
              <a:buNone/>
            </a:pPr>
            <a:r>
              <a:rPr lang="en-US" sz="1600" dirty="0" err="1" smtClean="0"/>
              <a:t>kvm</a:t>
            </a:r>
            <a:endParaRPr lang="en-US" sz="1600" dirty="0"/>
          </a:p>
          <a:p>
            <a:pPr marL="0" indent="0">
              <a:buNone/>
            </a:pPr>
            <a:r>
              <a:rPr lang="en-US" sz="1600" dirty="0" smtClean="0"/>
              <a:t>laptop</a:t>
            </a:r>
            <a:endParaRPr lang="en-US" sz="1600" dirty="0"/>
          </a:p>
          <a:p>
            <a:pPr marL="0" indent="0">
              <a:buNone/>
            </a:pPr>
            <a:r>
              <a:rPr lang="en-US" sz="1600" dirty="0" smtClean="0"/>
              <a:t>lasers</a:t>
            </a:r>
            <a:endParaRPr lang="en-US" sz="1600" dirty="0"/>
          </a:p>
          <a:p>
            <a:pPr marL="0" indent="0">
              <a:buNone/>
            </a:pPr>
            <a:r>
              <a:rPr lang="en-US" sz="1600" dirty="0" err="1" smtClean="0"/>
              <a:t>lcd</a:t>
            </a:r>
            <a:endParaRPr lang="en-US" sz="1600" dirty="0"/>
          </a:p>
          <a:p>
            <a:pPr marL="0" indent="0">
              <a:buNone/>
            </a:pPr>
            <a:r>
              <a:rPr lang="en-US" sz="1600" dirty="0" smtClean="0"/>
              <a:t>led</a:t>
            </a:r>
            <a:endParaRPr lang="en-US" sz="1600" dirty="0"/>
          </a:p>
          <a:p>
            <a:pPr marL="0" indent="0">
              <a:buNone/>
            </a:pPr>
            <a:r>
              <a:rPr lang="en-US" sz="1600" dirty="0" err="1" smtClean="0"/>
              <a:t>lga</a:t>
            </a:r>
            <a:endParaRPr lang="en-US" sz="1600" dirty="0"/>
          </a:p>
          <a:p>
            <a:pPr marL="0" indent="0">
              <a:buNone/>
            </a:pPr>
            <a:r>
              <a:rPr lang="en-US" sz="1600" dirty="0" err="1" smtClean="0"/>
              <a:t>mca</a:t>
            </a:r>
            <a:endParaRPr lang="en-US" sz="1600" dirty="0"/>
          </a:p>
          <a:p>
            <a:pPr marL="0" indent="0">
              <a:buNone/>
            </a:pPr>
            <a:r>
              <a:rPr lang="en-US" sz="1600" dirty="0" err="1" smtClean="0"/>
              <a:t>mhz</a:t>
            </a:r>
            <a:endParaRPr lang="en-US" sz="1600" dirty="0"/>
          </a:p>
          <a:p>
            <a:pPr marL="0" indent="0">
              <a:buNone/>
            </a:pPr>
            <a:r>
              <a:rPr lang="en-US" sz="1600" dirty="0" smtClean="0"/>
              <a:t>microchannel</a:t>
            </a:r>
          </a:p>
          <a:p>
            <a:pPr marL="0" indent="0">
              <a:buNone/>
            </a:pPr>
            <a:r>
              <a:rPr lang="en-US" sz="1600" dirty="0" err="1" smtClean="0"/>
              <a:t>micromirror</a:t>
            </a:r>
            <a:endParaRPr lang="en-US" sz="1600" dirty="0"/>
          </a:p>
        </p:txBody>
      </p:sp>
    </p:spTree>
    <p:extLst>
      <p:ext uri="{BB962C8B-B14F-4D97-AF65-F5344CB8AC3E}">
        <p14:creationId xmlns:p14="http://schemas.microsoft.com/office/powerpoint/2010/main" val="1616064600"/>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Section 1.1</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r>
              <a:rPr lang="en-US" dirty="0">
                <a:latin typeface="Arial" charset="0"/>
              </a:rPr>
              <a:t> (suite)</a:t>
            </a: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smtClean="0"/>
              <a:t>microphone</a:t>
            </a:r>
            <a:endParaRPr lang="en-US" sz="1600" dirty="0"/>
          </a:p>
          <a:p>
            <a:pPr marL="0" indent="0">
              <a:buNone/>
            </a:pPr>
            <a:r>
              <a:rPr lang="en-US" sz="1600" dirty="0" smtClean="0"/>
              <a:t>microprocessor</a:t>
            </a:r>
            <a:endParaRPr lang="en-US" sz="1600" dirty="0"/>
          </a:p>
          <a:p>
            <a:pPr marL="0" indent="0">
              <a:buNone/>
            </a:pPr>
            <a:r>
              <a:rPr lang="en-US" sz="1600" dirty="0" smtClean="0"/>
              <a:t>midi</a:t>
            </a:r>
            <a:endParaRPr lang="en-US" sz="1600" dirty="0"/>
          </a:p>
          <a:p>
            <a:pPr marL="0" indent="0">
              <a:buNone/>
            </a:pPr>
            <a:r>
              <a:rPr lang="en-US" sz="1600" dirty="0" smtClean="0"/>
              <a:t>mobile</a:t>
            </a:r>
            <a:endParaRPr lang="en-US" sz="1600" dirty="0"/>
          </a:p>
          <a:p>
            <a:pPr marL="0" indent="0">
              <a:buNone/>
            </a:pPr>
            <a:r>
              <a:rPr lang="en-US" sz="1600" dirty="0" smtClean="0"/>
              <a:t>modem</a:t>
            </a:r>
            <a:endParaRPr lang="en-US" sz="1600" dirty="0"/>
          </a:p>
          <a:p>
            <a:pPr marL="0" indent="0">
              <a:buNone/>
            </a:pPr>
            <a:r>
              <a:rPr lang="en-US" sz="1600" dirty="0" smtClean="0"/>
              <a:t>monitor</a:t>
            </a:r>
            <a:endParaRPr lang="en-US" sz="1600" dirty="0"/>
          </a:p>
          <a:p>
            <a:pPr marL="0" indent="0">
              <a:buNone/>
            </a:pPr>
            <a:r>
              <a:rPr lang="en-US" sz="1600" dirty="0" smtClean="0"/>
              <a:t>monochromatic</a:t>
            </a:r>
            <a:endParaRPr lang="en-US" sz="1600" dirty="0"/>
          </a:p>
          <a:p>
            <a:pPr marL="0" indent="0">
              <a:buNone/>
            </a:pPr>
            <a:r>
              <a:rPr lang="en-US" sz="1600" dirty="0" smtClean="0"/>
              <a:t>motherboard</a:t>
            </a:r>
            <a:endParaRPr lang="en-US" sz="1600" dirty="0"/>
          </a:p>
          <a:p>
            <a:pPr marL="0" indent="0">
              <a:buNone/>
            </a:pPr>
            <a:r>
              <a:rPr lang="en-US" sz="1600" dirty="0" smtClean="0"/>
              <a:t>multicore</a:t>
            </a:r>
            <a:endParaRPr lang="en-US" sz="1600" dirty="0"/>
          </a:p>
          <a:p>
            <a:pPr marL="0" indent="0">
              <a:buNone/>
            </a:pPr>
            <a:r>
              <a:rPr lang="en-US" sz="1600" dirty="0" err="1" smtClean="0"/>
              <a:t>nic</a:t>
            </a:r>
            <a:endParaRPr lang="en-US" sz="1600" dirty="0"/>
          </a:p>
          <a:p>
            <a:pPr marL="0" indent="0">
              <a:buNone/>
            </a:pPr>
            <a:r>
              <a:rPr lang="en-US" sz="1600" dirty="0" smtClean="0"/>
              <a:t>nonvolatile</a:t>
            </a:r>
            <a:endParaRPr lang="en-US" sz="1600" dirty="0"/>
          </a:p>
          <a:p>
            <a:pPr marL="0" indent="0">
              <a:buNone/>
            </a:pPr>
            <a:r>
              <a:rPr lang="en-US" sz="1600" dirty="0" err="1" smtClean="0"/>
              <a:t>northbridge</a:t>
            </a:r>
            <a:endParaRPr lang="en-US" sz="1600" dirty="0" smtClean="0"/>
          </a:p>
          <a:p>
            <a:pPr marL="0" indent="0">
              <a:buNone/>
            </a:pPr>
            <a:r>
              <a:rPr lang="en-US" sz="1600" dirty="0" smtClean="0"/>
              <a:t>ohms</a:t>
            </a:r>
            <a:endParaRPr lang="en-US" sz="1600" dirty="0"/>
          </a:p>
          <a:p>
            <a:pPr marL="0" indent="0">
              <a:buNone/>
            </a:pP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smtClean="0"/>
              <a:t>oled</a:t>
            </a:r>
            <a:endParaRPr lang="en-US" sz="1600" dirty="0"/>
          </a:p>
          <a:p>
            <a:pPr marL="0" indent="0">
              <a:buNone/>
            </a:pPr>
            <a:r>
              <a:rPr lang="en-US" sz="1600" dirty="0" smtClean="0"/>
              <a:t>optical</a:t>
            </a:r>
            <a:endParaRPr lang="en-US" sz="1600" dirty="0"/>
          </a:p>
          <a:p>
            <a:pPr marL="0" indent="0">
              <a:buNone/>
            </a:pPr>
            <a:r>
              <a:rPr lang="en-US" sz="1600" dirty="0" smtClean="0"/>
              <a:t>outlets</a:t>
            </a:r>
            <a:endParaRPr lang="en-US" sz="1600" dirty="0"/>
          </a:p>
          <a:p>
            <a:pPr marL="0" indent="0">
              <a:buNone/>
            </a:pPr>
            <a:r>
              <a:rPr lang="en-US" sz="1600" dirty="0" smtClean="0"/>
              <a:t>overclocking</a:t>
            </a:r>
            <a:endParaRPr lang="en-US" sz="1600" dirty="0"/>
          </a:p>
          <a:p>
            <a:pPr marL="0" indent="0">
              <a:buNone/>
            </a:pPr>
            <a:r>
              <a:rPr lang="en-US" sz="1600" dirty="0" smtClean="0"/>
              <a:t>pathways</a:t>
            </a:r>
            <a:endParaRPr lang="en-US" sz="1600" dirty="0"/>
          </a:p>
          <a:p>
            <a:pPr marL="0" indent="0">
              <a:buNone/>
            </a:pPr>
            <a:r>
              <a:rPr lang="en-US" sz="1600" dirty="0" err="1" smtClean="0"/>
              <a:t>pcb</a:t>
            </a:r>
            <a:endParaRPr lang="en-US" sz="1600" dirty="0"/>
          </a:p>
          <a:p>
            <a:pPr marL="0" indent="0">
              <a:buNone/>
            </a:pPr>
            <a:r>
              <a:rPr lang="en-US" sz="1600" dirty="0" err="1" smtClean="0"/>
              <a:t>pci</a:t>
            </a:r>
            <a:endParaRPr lang="en-US" sz="1600" dirty="0"/>
          </a:p>
          <a:p>
            <a:pPr marL="0" indent="0">
              <a:buNone/>
            </a:pPr>
            <a:r>
              <a:rPr lang="pt-BR" sz="1600" dirty="0" smtClean="0"/>
              <a:t>pga</a:t>
            </a:r>
          </a:p>
          <a:p>
            <a:pPr marL="0" indent="0">
              <a:buNone/>
            </a:pPr>
            <a:r>
              <a:rPr lang="pt-BR" sz="1600" dirty="0" smtClean="0"/>
              <a:t>pixel</a:t>
            </a:r>
            <a:endParaRPr lang="en-US" sz="1600" dirty="0"/>
          </a:p>
          <a:p>
            <a:pPr marL="0" indent="0">
              <a:buNone/>
            </a:pPr>
            <a:r>
              <a:rPr lang="pt-BR" sz="1600" dirty="0" smtClean="0"/>
              <a:t>plasma</a:t>
            </a:r>
          </a:p>
          <a:p>
            <a:pPr marL="0" indent="0">
              <a:buNone/>
            </a:pPr>
            <a:r>
              <a:rPr lang="en-US" sz="1600" dirty="0" smtClean="0"/>
              <a:t>power</a:t>
            </a:r>
          </a:p>
          <a:p>
            <a:pPr marL="0" indent="0">
              <a:buNone/>
            </a:pPr>
            <a:r>
              <a:rPr lang="en-US" sz="1600" dirty="0" smtClean="0"/>
              <a:t>printers</a:t>
            </a:r>
            <a:endParaRPr lang="en-US" sz="1600" dirty="0"/>
          </a:p>
          <a:p>
            <a:pPr marL="0" indent="0">
              <a:buNone/>
            </a:pPr>
            <a:r>
              <a:rPr lang="en-US" sz="1600" dirty="0" smtClean="0"/>
              <a:t>processor</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smtClean="0"/>
              <a:t>program</a:t>
            </a:r>
            <a:endParaRPr lang="en-US" sz="1600" dirty="0"/>
          </a:p>
          <a:p>
            <a:pPr marL="0" indent="0">
              <a:buNone/>
            </a:pPr>
            <a:r>
              <a:rPr lang="en-US" sz="1600" dirty="0" err="1" smtClean="0"/>
              <a:t>qsxga</a:t>
            </a:r>
            <a:endParaRPr lang="en-US" sz="1600" dirty="0"/>
          </a:p>
          <a:p>
            <a:pPr marL="0" indent="0">
              <a:buNone/>
            </a:pPr>
            <a:r>
              <a:rPr lang="en-US" sz="1600" dirty="0" smtClean="0"/>
              <a:t>radiator</a:t>
            </a:r>
            <a:endParaRPr lang="en-US" sz="1600" dirty="0"/>
          </a:p>
          <a:p>
            <a:pPr marL="0" indent="0">
              <a:buNone/>
            </a:pPr>
            <a:r>
              <a:rPr lang="en-US" sz="1600" dirty="0" smtClean="0"/>
              <a:t>radio</a:t>
            </a:r>
          </a:p>
          <a:p>
            <a:pPr marL="0" indent="0">
              <a:buNone/>
            </a:pPr>
            <a:r>
              <a:rPr lang="en-US" sz="1600" dirty="0" smtClean="0"/>
              <a:t>ram</a:t>
            </a:r>
            <a:endParaRPr lang="en-US" sz="1600" dirty="0"/>
          </a:p>
          <a:p>
            <a:pPr marL="0" indent="0">
              <a:buNone/>
            </a:pPr>
            <a:r>
              <a:rPr lang="en-US" sz="1600" dirty="0" err="1" smtClean="0"/>
              <a:t>rca</a:t>
            </a:r>
            <a:endParaRPr lang="en-US" sz="1600" dirty="0"/>
          </a:p>
          <a:p>
            <a:pPr marL="0" indent="0">
              <a:buNone/>
            </a:pPr>
            <a:r>
              <a:rPr lang="en-US" sz="1600" dirty="0" smtClean="0"/>
              <a:t>resistance</a:t>
            </a:r>
            <a:endParaRPr lang="en-US" sz="1600" dirty="0"/>
          </a:p>
          <a:p>
            <a:pPr marL="0" indent="0">
              <a:buNone/>
            </a:pPr>
            <a:r>
              <a:rPr lang="en-US" sz="1600" dirty="0" smtClean="0"/>
              <a:t>resolution</a:t>
            </a:r>
            <a:endParaRPr lang="en-US" sz="1600" dirty="0"/>
          </a:p>
          <a:p>
            <a:pPr marL="0" indent="0">
              <a:buNone/>
            </a:pPr>
            <a:r>
              <a:rPr lang="en-US" sz="1600" dirty="0" err="1" smtClean="0"/>
              <a:t>rgb</a:t>
            </a:r>
            <a:endParaRPr lang="en-US" sz="1600" dirty="0"/>
          </a:p>
          <a:p>
            <a:pPr marL="0" indent="0">
              <a:buNone/>
            </a:pPr>
            <a:r>
              <a:rPr lang="en-US" sz="1600" dirty="0" err="1" smtClean="0"/>
              <a:t>risc</a:t>
            </a:r>
            <a:endParaRPr lang="en-US" sz="1600" dirty="0"/>
          </a:p>
          <a:p>
            <a:pPr marL="0" indent="0">
              <a:buNone/>
            </a:pPr>
            <a:r>
              <a:rPr lang="en-US" sz="1600" dirty="0" smtClean="0"/>
              <a:t>rom</a:t>
            </a:r>
          </a:p>
          <a:p>
            <a:pPr marL="0" indent="0">
              <a:buNone/>
            </a:pPr>
            <a:r>
              <a:rPr lang="en-US" sz="1600" dirty="0"/>
              <a:t>rpm</a:t>
            </a:r>
          </a:p>
          <a:p>
            <a:pPr marL="0" indent="0">
              <a:buNone/>
            </a:pPr>
            <a:r>
              <a:rPr lang="en-US" sz="1600" dirty="0" err="1" smtClean="0"/>
              <a:t>sata</a:t>
            </a:r>
            <a:endParaRPr lang="en-US" sz="1600" dirty="0"/>
          </a:p>
        </p:txBody>
      </p:sp>
    </p:spTree>
    <p:extLst>
      <p:ext uri="{BB962C8B-B14F-4D97-AF65-F5344CB8AC3E}">
        <p14:creationId xmlns:p14="http://schemas.microsoft.com/office/powerpoint/2010/main" val="414047117"/>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Section 1.1</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r>
              <a:rPr lang="en-US" dirty="0">
                <a:latin typeface="Arial" charset="0"/>
              </a:rPr>
              <a:t> (suite)</a:t>
            </a: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smtClean="0"/>
              <a:t>satellite</a:t>
            </a:r>
            <a:endParaRPr lang="en-US" sz="1600" dirty="0"/>
          </a:p>
          <a:p>
            <a:pPr marL="0" indent="0">
              <a:buNone/>
            </a:pPr>
            <a:r>
              <a:rPr lang="en-US" sz="1600" dirty="0" smtClean="0"/>
              <a:t>scanner</a:t>
            </a:r>
          </a:p>
          <a:p>
            <a:pPr marL="0" indent="0">
              <a:buNone/>
            </a:pPr>
            <a:r>
              <a:rPr lang="en-US" sz="1600" dirty="0" smtClean="0"/>
              <a:t>screen</a:t>
            </a:r>
            <a:endParaRPr lang="en-US" sz="1600" dirty="0"/>
          </a:p>
          <a:p>
            <a:pPr marL="0" indent="0">
              <a:buNone/>
            </a:pPr>
            <a:r>
              <a:rPr lang="en-US" sz="1600" dirty="0" err="1" smtClean="0"/>
              <a:t>scsi</a:t>
            </a:r>
            <a:endParaRPr lang="en-US" sz="1600" dirty="0"/>
          </a:p>
          <a:p>
            <a:pPr marL="0" indent="0">
              <a:buNone/>
            </a:pPr>
            <a:r>
              <a:rPr lang="en-US" sz="1600" dirty="0" smtClean="0"/>
              <a:t>semiconductor</a:t>
            </a:r>
            <a:endParaRPr lang="en-US" sz="1600" dirty="0"/>
          </a:p>
          <a:p>
            <a:pPr marL="0" indent="0">
              <a:buNone/>
            </a:pPr>
            <a:r>
              <a:rPr lang="en-US" sz="1600" dirty="0" smtClean="0"/>
              <a:t>serial</a:t>
            </a:r>
            <a:endParaRPr lang="en-US" sz="1600" dirty="0"/>
          </a:p>
          <a:p>
            <a:pPr marL="0" indent="0">
              <a:buNone/>
            </a:pPr>
            <a:r>
              <a:rPr lang="en-US" sz="1600" dirty="0" smtClean="0"/>
              <a:t>servers</a:t>
            </a:r>
            <a:endParaRPr lang="en-US" sz="1600" dirty="0"/>
          </a:p>
          <a:p>
            <a:pPr marL="0" indent="0">
              <a:buNone/>
            </a:pPr>
            <a:r>
              <a:rPr lang="en-US" sz="1600" dirty="0" smtClean="0"/>
              <a:t>setup</a:t>
            </a:r>
            <a:endParaRPr lang="en-US" sz="1600" dirty="0"/>
          </a:p>
          <a:p>
            <a:pPr marL="0" indent="0">
              <a:buNone/>
            </a:pPr>
            <a:r>
              <a:rPr lang="en-US" sz="1600" dirty="0" smtClean="0"/>
              <a:t>signal</a:t>
            </a:r>
            <a:endParaRPr lang="en-US" sz="1600" dirty="0"/>
          </a:p>
          <a:p>
            <a:pPr marL="0" indent="0">
              <a:buNone/>
            </a:pPr>
            <a:r>
              <a:rPr lang="en-US" sz="1600" dirty="0" smtClean="0"/>
              <a:t>sink</a:t>
            </a:r>
            <a:endParaRPr lang="en-US" sz="1600" dirty="0"/>
          </a:p>
          <a:p>
            <a:pPr marL="0" indent="0">
              <a:buNone/>
            </a:pPr>
            <a:r>
              <a:rPr lang="en-US" sz="1600" dirty="0" smtClean="0"/>
              <a:t>slot</a:t>
            </a:r>
          </a:p>
          <a:p>
            <a:pPr marL="0" indent="0">
              <a:buNone/>
            </a:pPr>
            <a:r>
              <a:rPr lang="en-US" sz="1600" dirty="0"/>
              <a:t>software</a:t>
            </a:r>
          </a:p>
          <a:p>
            <a:pPr marL="0" indent="0">
              <a:buNone/>
            </a:pPr>
            <a:r>
              <a:rPr lang="en-US" sz="1600" dirty="0" err="1"/>
              <a:t>southbridge</a:t>
            </a:r>
            <a:endParaRPr lang="en-US" sz="1600" dirty="0"/>
          </a:p>
          <a:p>
            <a:pPr marL="0" indent="0">
              <a:buNone/>
            </a:pP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smtClean="0"/>
              <a:t>speakers</a:t>
            </a:r>
            <a:endParaRPr lang="en-US" sz="1600" dirty="0"/>
          </a:p>
          <a:p>
            <a:pPr marL="0" indent="0">
              <a:buNone/>
            </a:pPr>
            <a:r>
              <a:rPr lang="en-US" sz="1600" dirty="0" smtClean="0"/>
              <a:t>spindle</a:t>
            </a:r>
          </a:p>
          <a:p>
            <a:pPr marL="0" indent="0">
              <a:buNone/>
            </a:pPr>
            <a:r>
              <a:rPr lang="en-US" sz="1600" dirty="0" err="1" smtClean="0"/>
              <a:t>sram</a:t>
            </a:r>
            <a:endParaRPr lang="en-US" sz="1600" dirty="0"/>
          </a:p>
          <a:p>
            <a:pPr marL="0" indent="0">
              <a:buNone/>
            </a:pPr>
            <a:r>
              <a:rPr lang="en-US" sz="1600" dirty="0" err="1" smtClean="0"/>
              <a:t>ssd</a:t>
            </a:r>
            <a:endParaRPr lang="en-US" sz="1600" dirty="0"/>
          </a:p>
          <a:p>
            <a:pPr marL="0" indent="0">
              <a:buNone/>
            </a:pPr>
            <a:r>
              <a:rPr lang="en-US" sz="1600" dirty="0" err="1" smtClean="0"/>
              <a:t>ssds</a:t>
            </a:r>
            <a:endParaRPr lang="en-US" sz="1600" dirty="0"/>
          </a:p>
          <a:p>
            <a:pPr marL="0" indent="0">
              <a:buNone/>
            </a:pPr>
            <a:r>
              <a:rPr lang="en-US" sz="1600" dirty="0" err="1" smtClean="0"/>
              <a:t>sshd</a:t>
            </a:r>
            <a:endParaRPr lang="en-US" sz="1600" dirty="0"/>
          </a:p>
          <a:p>
            <a:pPr marL="0" indent="0">
              <a:buNone/>
            </a:pPr>
            <a:r>
              <a:rPr lang="en-US" sz="1600" dirty="0" smtClean="0"/>
              <a:t>storage</a:t>
            </a:r>
            <a:endParaRPr lang="en-US" sz="1600" dirty="0"/>
          </a:p>
          <a:p>
            <a:pPr marL="0" indent="0">
              <a:buNone/>
            </a:pPr>
            <a:r>
              <a:rPr lang="en-US" sz="1600" dirty="0" err="1" smtClean="0"/>
              <a:t>svga</a:t>
            </a:r>
            <a:endParaRPr lang="en-US" sz="1600" dirty="0"/>
          </a:p>
          <a:p>
            <a:pPr marL="0" indent="0">
              <a:buNone/>
            </a:pPr>
            <a:r>
              <a:rPr lang="en-US" sz="1600" dirty="0" smtClean="0"/>
              <a:t>swappable</a:t>
            </a:r>
            <a:endParaRPr lang="en-US" sz="1600" dirty="0"/>
          </a:p>
          <a:p>
            <a:pPr marL="0" indent="0">
              <a:buNone/>
            </a:pPr>
            <a:r>
              <a:rPr lang="en-US" sz="1600" dirty="0" smtClean="0"/>
              <a:t>switch</a:t>
            </a:r>
            <a:endParaRPr lang="en-US" sz="1600" dirty="0"/>
          </a:p>
          <a:p>
            <a:pPr marL="0" indent="0">
              <a:buNone/>
            </a:pPr>
            <a:r>
              <a:rPr lang="en-US" sz="1600" dirty="0"/>
              <a:t>t</a:t>
            </a:r>
            <a:r>
              <a:rPr lang="en-US" sz="1600" dirty="0" smtClean="0"/>
              <a:t>ape</a:t>
            </a:r>
          </a:p>
          <a:p>
            <a:pPr marL="0" indent="0">
              <a:buNone/>
            </a:pPr>
            <a:r>
              <a:rPr lang="en-US" sz="1600" dirty="0"/>
              <a:t>terabytes</a:t>
            </a:r>
          </a:p>
          <a:p>
            <a:pPr marL="0" indent="0">
              <a:buNone/>
            </a:pPr>
            <a:r>
              <a:rPr lang="en-US" sz="1600" dirty="0" err="1"/>
              <a:t>tft</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smtClean="0"/>
              <a:t>thunderbolt</a:t>
            </a:r>
            <a:endParaRPr lang="en-US" sz="1600" dirty="0"/>
          </a:p>
          <a:p>
            <a:pPr marL="0" indent="0">
              <a:buNone/>
            </a:pPr>
            <a:r>
              <a:rPr lang="en-US" sz="1600" dirty="0" smtClean="0"/>
              <a:t>transistor</a:t>
            </a:r>
            <a:endParaRPr lang="en-US" sz="1600" dirty="0"/>
          </a:p>
          <a:p>
            <a:pPr marL="0" indent="0">
              <a:buNone/>
            </a:pPr>
            <a:r>
              <a:rPr lang="en-US" sz="1600" dirty="0" err="1" smtClean="0"/>
              <a:t>xga</a:t>
            </a:r>
            <a:endParaRPr lang="en-US" sz="1600" dirty="0" smtClean="0"/>
          </a:p>
          <a:p>
            <a:pPr marL="0" indent="0">
              <a:buNone/>
            </a:pPr>
            <a:r>
              <a:rPr lang="en-US" sz="1600" dirty="0" err="1" smtClean="0"/>
              <a:t>uefi</a:t>
            </a:r>
            <a:endParaRPr lang="en-US" sz="1600" dirty="0"/>
          </a:p>
          <a:p>
            <a:pPr marL="0" indent="0">
              <a:buNone/>
            </a:pPr>
            <a:r>
              <a:rPr lang="en-US" sz="1600" dirty="0" err="1" smtClean="0"/>
              <a:t>uid</a:t>
            </a:r>
            <a:endParaRPr lang="en-US" sz="1600" dirty="0"/>
          </a:p>
          <a:p>
            <a:pPr marL="0" indent="0">
              <a:buNone/>
            </a:pPr>
            <a:r>
              <a:rPr lang="en-US" sz="1600" dirty="0" err="1" smtClean="0"/>
              <a:t>urls</a:t>
            </a:r>
            <a:endParaRPr lang="en-US" sz="1600" dirty="0"/>
          </a:p>
          <a:p>
            <a:pPr marL="0" indent="0">
              <a:buNone/>
            </a:pPr>
            <a:r>
              <a:rPr lang="en-US" sz="1600" dirty="0" err="1" smtClean="0"/>
              <a:t>usb</a:t>
            </a:r>
            <a:endParaRPr lang="en-US" sz="1600" dirty="0"/>
          </a:p>
          <a:p>
            <a:pPr marL="0" indent="0">
              <a:buNone/>
            </a:pPr>
            <a:r>
              <a:rPr lang="en-US" sz="1600" dirty="0" err="1" smtClean="0"/>
              <a:t>uxga</a:t>
            </a:r>
            <a:endParaRPr lang="en-US" sz="1600" dirty="0"/>
          </a:p>
          <a:p>
            <a:pPr marL="0" indent="0">
              <a:buNone/>
            </a:pPr>
            <a:r>
              <a:rPr lang="en-US" sz="1600" dirty="0" err="1" smtClean="0"/>
              <a:t>vga</a:t>
            </a:r>
            <a:endParaRPr lang="en-US" sz="1600" dirty="0"/>
          </a:p>
          <a:p>
            <a:pPr marL="0" indent="0">
              <a:buNone/>
            </a:pPr>
            <a:r>
              <a:rPr lang="en-US" sz="1600" dirty="0" smtClean="0"/>
              <a:t>volt</a:t>
            </a:r>
            <a:endParaRPr lang="en-US" sz="1600" dirty="0"/>
          </a:p>
          <a:p>
            <a:pPr marL="0" indent="0">
              <a:buNone/>
            </a:pPr>
            <a:r>
              <a:rPr lang="en-US" sz="1600" dirty="0" smtClean="0"/>
              <a:t>Voltage</a:t>
            </a:r>
          </a:p>
          <a:p>
            <a:pPr marL="0" indent="0">
              <a:buNone/>
            </a:pPr>
            <a:r>
              <a:rPr lang="en-US" sz="1600" dirty="0"/>
              <a:t>wattage</a:t>
            </a:r>
          </a:p>
          <a:p>
            <a:pPr marL="0" indent="0">
              <a:buNone/>
            </a:pPr>
            <a:r>
              <a:rPr lang="en-US" sz="1600" dirty="0"/>
              <a:t>watts</a:t>
            </a:r>
          </a:p>
        </p:txBody>
      </p:sp>
    </p:spTree>
    <p:extLst>
      <p:ext uri="{BB962C8B-B14F-4D97-AF65-F5344CB8AC3E}">
        <p14:creationId xmlns:p14="http://schemas.microsoft.com/office/powerpoint/2010/main" val="232197294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Section 1.1</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r>
              <a:rPr lang="en-US" dirty="0">
                <a:latin typeface="Arial" charset="0"/>
              </a:rPr>
              <a:t> (suite)</a:t>
            </a: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smtClean="0"/>
              <a:t>web</a:t>
            </a:r>
            <a:endParaRPr lang="en-US" sz="1600" dirty="0"/>
          </a:p>
          <a:p>
            <a:pPr marL="0" indent="0">
              <a:buNone/>
            </a:pPr>
            <a:r>
              <a:rPr lang="en-US" sz="1600" dirty="0" smtClean="0"/>
              <a:t>webcams</a:t>
            </a:r>
            <a:endParaRPr lang="en-US" sz="1600" dirty="0"/>
          </a:p>
          <a:p>
            <a:pPr marL="0" indent="0">
              <a:buNone/>
            </a:pPr>
            <a:r>
              <a:rPr lang="en-US" sz="1600" dirty="0" smtClean="0"/>
              <a:t>wireless</a:t>
            </a:r>
            <a:endParaRPr lang="en-US" sz="1600" dirty="0"/>
          </a:p>
          <a:p>
            <a:pPr marL="0" indent="0">
              <a:buNone/>
            </a:pP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Tree>
    <p:extLst>
      <p:ext uri="{BB962C8B-B14F-4D97-AF65-F5344CB8AC3E}">
        <p14:creationId xmlns:p14="http://schemas.microsoft.com/office/powerpoint/2010/main" val="4267937905"/>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Section 1.2</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smtClean="0"/>
              <a:t>application</a:t>
            </a:r>
            <a:endParaRPr lang="en-US" sz="1600" dirty="0"/>
          </a:p>
          <a:p>
            <a:pPr marL="0" indent="0">
              <a:buNone/>
            </a:pPr>
            <a:r>
              <a:rPr lang="en-US" sz="1600" dirty="0" err="1" smtClean="0"/>
              <a:t>autocad</a:t>
            </a:r>
            <a:endParaRPr lang="en-US" sz="1600" dirty="0"/>
          </a:p>
          <a:p>
            <a:pPr marL="0" indent="0">
              <a:buNone/>
            </a:pPr>
            <a:r>
              <a:rPr lang="en-US" sz="1600" dirty="0" smtClean="0"/>
              <a:t>backplane</a:t>
            </a:r>
            <a:endParaRPr lang="en-US" sz="1600" dirty="0"/>
          </a:p>
          <a:p>
            <a:pPr marL="0" indent="0">
              <a:buNone/>
            </a:pPr>
            <a:r>
              <a:rPr lang="en-US" sz="1600" dirty="0" err="1" smtClean="0"/>
              <a:t>cds</a:t>
            </a:r>
            <a:endParaRPr lang="en-US" sz="1600" dirty="0"/>
          </a:p>
          <a:p>
            <a:pPr marL="0" indent="0">
              <a:buNone/>
            </a:pPr>
            <a:r>
              <a:rPr lang="en-US" sz="1600" dirty="0" smtClean="0"/>
              <a:t>clock</a:t>
            </a:r>
            <a:endParaRPr lang="en-US" sz="1600" dirty="0"/>
          </a:p>
          <a:p>
            <a:pPr marL="0" indent="0">
              <a:buNone/>
            </a:pPr>
            <a:r>
              <a:rPr lang="en-US" sz="1600" dirty="0" err="1" smtClean="0"/>
              <a:t>compactflash</a:t>
            </a:r>
            <a:endParaRPr lang="en-US" sz="1600" dirty="0"/>
          </a:p>
          <a:p>
            <a:pPr marL="0" indent="0">
              <a:buNone/>
            </a:pPr>
            <a:r>
              <a:rPr lang="en-US" sz="1600" dirty="0" smtClean="0"/>
              <a:t>controller</a:t>
            </a:r>
            <a:endParaRPr lang="en-US" sz="1600" dirty="0"/>
          </a:p>
          <a:p>
            <a:pPr marL="0" indent="0">
              <a:buNone/>
            </a:pPr>
            <a:r>
              <a:rPr lang="en-US" sz="1600" dirty="0" smtClean="0"/>
              <a:t>cycle</a:t>
            </a:r>
            <a:endParaRPr lang="en-US" sz="1600" dirty="0"/>
          </a:p>
          <a:p>
            <a:pPr marL="0" indent="0">
              <a:buNone/>
            </a:pPr>
            <a:r>
              <a:rPr lang="en-US" sz="1600" dirty="0" smtClean="0"/>
              <a:t>decoder</a:t>
            </a:r>
            <a:endParaRPr lang="en-US" sz="1600" dirty="0"/>
          </a:p>
          <a:p>
            <a:pPr marL="0" indent="0">
              <a:buNone/>
            </a:pPr>
            <a:r>
              <a:rPr lang="en-US" sz="1600" dirty="0" err="1" smtClean="0"/>
              <a:t>dvds</a:t>
            </a:r>
            <a:endParaRPr lang="en-US" sz="1600" dirty="0"/>
          </a:p>
          <a:p>
            <a:pPr marL="0" indent="0">
              <a:buNone/>
            </a:pPr>
            <a:r>
              <a:rPr lang="en-US" sz="1600" dirty="0" err="1" smtClean="0"/>
              <a:t>emmc</a:t>
            </a:r>
            <a:endParaRPr lang="en-US" sz="1600" dirty="0"/>
          </a:p>
          <a:p>
            <a:pPr marL="0" indent="0">
              <a:buNone/>
            </a:pPr>
            <a:r>
              <a:rPr lang="en-US" sz="1600" dirty="0" err="1" smtClean="0"/>
              <a:t>esata</a:t>
            </a:r>
            <a:endParaRPr lang="en-US" sz="1600" dirty="0" smtClean="0"/>
          </a:p>
          <a:p>
            <a:pPr marL="0" indent="0">
              <a:buNone/>
            </a:pPr>
            <a:r>
              <a:rPr lang="en-US" sz="1600" dirty="0" smtClean="0"/>
              <a:t>memory</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smtClean="0"/>
              <a:t>microsd</a:t>
            </a:r>
            <a:endParaRPr lang="en-US" sz="1600" dirty="0"/>
          </a:p>
          <a:p>
            <a:pPr marL="0" indent="0">
              <a:buNone/>
            </a:pPr>
            <a:r>
              <a:rPr lang="en-US" sz="1600" dirty="0" smtClean="0"/>
              <a:t>mp3</a:t>
            </a:r>
            <a:endParaRPr lang="en-US" sz="1600" dirty="0"/>
          </a:p>
          <a:p>
            <a:pPr marL="0" indent="0">
              <a:buNone/>
            </a:pPr>
            <a:r>
              <a:rPr lang="en-US" sz="1600" dirty="0" err="1" smtClean="0"/>
              <a:t>multimediacard</a:t>
            </a:r>
            <a:endParaRPr lang="en-US" sz="1600" dirty="0"/>
          </a:p>
          <a:p>
            <a:pPr marL="0" indent="0">
              <a:buNone/>
            </a:pPr>
            <a:r>
              <a:rPr lang="en-US" sz="1600" dirty="0" smtClean="0"/>
              <a:t>multiplier</a:t>
            </a:r>
          </a:p>
          <a:p>
            <a:pPr marL="0" indent="0">
              <a:buNone/>
            </a:pPr>
            <a:r>
              <a:rPr lang="en-US" sz="1600" dirty="0" err="1" smtClean="0"/>
              <a:t>pcie</a:t>
            </a:r>
            <a:endParaRPr lang="en-US" sz="1600" dirty="0"/>
          </a:p>
          <a:p>
            <a:pPr marL="0" indent="0">
              <a:buNone/>
            </a:pPr>
            <a:r>
              <a:rPr lang="en-US" sz="1600" dirty="0" smtClean="0"/>
              <a:t>raid</a:t>
            </a:r>
            <a:endParaRPr lang="en-US" sz="1600" dirty="0"/>
          </a:p>
          <a:p>
            <a:pPr marL="0" indent="0">
              <a:buNone/>
            </a:pPr>
            <a:r>
              <a:rPr lang="en-US" sz="1600" dirty="0" err="1" smtClean="0"/>
              <a:t>sd</a:t>
            </a:r>
            <a:endParaRPr lang="en-US" sz="1600" dirty="0"/>
          </a:p>
          <a:p>
            <a:pPr marL="0" indent="0">
              <a:buNone/>
            </a:pPr>
            <a:r>
              <a:rPr lang="en-US" sz="1600" dirty="0" err="1" smtClean="0"/>
              <a:t>sdhc</a:t>
            </a:r>
            <a:endParaRPr lang="en-US" sz="1600" dirty="0"/>
          </a:p>
          <a:p>
            <a:pPr marL="0" indent="0">
              <a:buNone/>
            </a:pPr>
            <a:r>
              <a:rPr lang="en-US" sz="1600" dirty="0" err="1" smtClean="0"/>
              <a:t>sdxc</a:t>
            </a:r>
            <a:endParaRPr lang="en-US" sz="1600" dirty="0"/>
          </a:p>
          <a:p>
            <a:pPr marL="0" indent="0">
              <a:buNone/>
            </a:pPr>
            <a:r>
              <a:rPr lang="en-US" sz="1600" dirty="0" smtClean="0"/>
              <a:t>serial</a:t>
            </a:r>
            <a:endParaRPr lang="en-US" sz="1600" dirty="0"/>
          </a:p>
          <a:p>
            <a:pPr marL="0" indent="0">
              <a:buNone/>
            </a:pPr>
            <a:r>
              <a:rPr lang="en-US" sz="1600" dirty="0" smtClean="0"/>
              <a:t>smartphones</a:t>
            </a:r>
            <a:endParaRPr lang="en-US" sz="1600" dirty="0"/>
          </a:p>
          <a:p>
            <a:pPr marL="0" indent="0">
              <a:buNone/>
            </a:pPr>
            <a:r>
              <a:rPr lang="en-US" sz="1600" dirty="0" smtClean="0"/>
              <a:t>socket</a:t>
            </a:r>
            <a:endParaRPr lang="en-US" sz="1600" dirty="0"/>
          </a:p>
          <a:p>
            <a:pPr marL="0" indent="0">
              <a:buNone/>
            </a:pPr>
            <a:r>
              <a:rPr lang="en-US" sz="1600" dirty="0" err="1" smtClean="0"/>
              <a:t>sony</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smtClean="0"/>
              <a:t>subwoofer</a:t>
            </a:r>
            <a:endParaRPr lang="en-US" sz="1600" dirty="0"/>
          </a:p>
          <a:p>
            <a:pPr marL="0" indent="0">
              <a:buNone/>
            </a:pPr>
            <a:r>
              <a:rPr lang="en-US" sz="1600" dirty="0" smtClean="0"/>
              <a:t>tuner</a:t>
            </a:r>
            <a:endParaRPr lang="en-US" sz="1600" dirty="0"/>
          </a:p>
          <a:p>
            <a:pPr marL="0" indent="0">
              <a:buNone/>
            </a:pPr>
            <a:r>
              <a:rPr lang="en-US" sz="1600" dirty="0" err="1" smtClean="0"/>
              <a:t>vrm</a:t>
            </a:r>
            <a:endParaRPr lang="en-US" sz="1600" dirty="0"/>
          </a:p>
          <a:p>
            <a:pPr marL="0" indent="0">
              <a:buNone/>
            </a:pPr>
            <a:r>
              <a:rPr lang="en-US" sz="1600" dirty="0" smtClean="0"/>
              <a:t>workstation</a:t>
            </a:r>
            <a:endParaRPr lang="en-US" sz="1600" dirty="0"/>
          </a:p>
          <a:p>
            <a:pPr marL="0" indent="0">
              <a:buNone/>
            </a:pPr>
            <a:endParaRPr lang="en-US" sz="1600" dirty="0"/>
          </a:p>
        </p:txBody>
      </p:sp>
    </p:spTree>
    <p:extLst>
      <p:ext uri="{BB962C8B-B14F-4D97-AF65-F5344CB8AC3E}">
        <p14:creationId xmlns:p14="http://schemas.microsoft.com/office/powerpoint/2010/main" val="83927644"/>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Section </a:t>
            </a:r>
            <a:r>
              <a:rPr lang="en-US" sz="1800" dirty="0" smtClean="0">
                <a:latin typeface="Arial" charset="0"/>
              </a:rPr>
              <a:t>1.3</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smtClean="0"/>
              <a:t>blueprints</a:t>
            </a:r>
            <a:endParaRPr lang="en-US" sz="1600" dirty="0"/>
          </a:p>
          <a:p>
            <a:pPr marL="0" indent="0">
              <a:buNone/>
            </a:pPr>
            <a:r>
              <a:rPr lang="en-US" sz="1600" dirty="0" smtClean="0"/>
              <a:t>cam</a:t>
            </a:r>
            <a:endParaRPr lang="en-US" sz="1600" dirty="0"/>
          </a:p>
          <a:p>
            <a:pPr marL="0" indent="0">
              <a:buNone/>
            </a:pPr>
            <a:r>
              <a:rPr lang="en-US" sz="1600" dirty="0" err="1" smtClean="0"/>
              <a:t>cax</a:t>
            </a:r>
            <a:endParaRPr lang="en-US" sz="1600" dirty="0"/>
          </a:p>
          <a:p>
            <a:pPr marL="0" indent="0">
              <a:buNone/>
            </a:pPr>
            <a:r>
              <a:rPr lang="en-US" sz="1600" dirty="0" smtClean="0"/>
              <a:t>cockpit</a:t>
            </a:r>
            <a:endParaRPr lang="en-US" sz="1600" dirty="0"/>
          </a:p>
          <a:p>
            <a:pPr marL="0" indent="0">
              <a:buNone/>
            </a:pPr>
            <a:r>
              <a:rPr lang="en-US" sz="1600" dirty="0" smtClean="0"/>
              <a:t>code</a:t>
            </a:r>
            <a:endParaRPr lang="en-US" sz="1600" dirty="0"/>
          </a:p>
          <a:p>
            <a:pPr marL="0" indent="0">
              <a:buNone/>
            </a:pPr>
            <a:r>
              <a:rPr lang="en-US" sz="1600" dirty="0" smtClean="0"/>
              <a:t>dvi</a:t>
            </a:r>
            <a:endParaRPr lang="en-US" sz="1600" dirty="0"/>
          </a:p>
          <a:p>
            <a:pPr marL="0" indent="0">
              <a:buNone/>
            </a:pPr>
            <a:r>
              <a:rPr lang="en-US" sz="1600" dirty="0" smtClean="0"/>
              <a:t>fat</a:t>
            </a:r>
            <a:endParaRPr lang="en-US" sz="1600" dirty="0"/>
          </a:p>
          <a:p>
            <a:pPr marL="0" indent="0">
              <a:buNone/>
            </a:pPr>
            <a:r>
              <a:rPr lang="en-US" sz="1600" dirty="0" err="1" smtClean="0"/>
              <a:t>htpc</a:t>
            </a:r>
            <a:endParaRPr lang="en-US" sz="1600" dirty="0"/>
          </a:p>
          <a:p>
            <a:pPr marL="0" indent="0">
              <a:buNone/>
            </a:pPr>
            <a:r>
              <a:rPr lang="en-US" sz="1600" dirty="0" err="1" smtClean="0"/>
              <a:t>linux</a:t>
            </a:r>
            <a:endParaRPr lang="en-US" sz="1600" dirty="0"/>
          </a:p>
          <a:p>
            <a:pPr marL="0" indent="0">
              <a:buNone/>
            </a:pPr>
            <a:r>
              <a:rPr lang="en-US" sz="1600" dirty="0" smtClean="0"/>
              <a:t>mac</a:t>
            </a:r>
            <a:endParaRPr lang="en-US" sz="1600" dirty="0"/>
          </a:p>
          <a:p>
            <a:pPr marL="0" indent="0">
              <a:buNone/>
            </a:pPr>
            <a:r>
              <a:rPr lang="en-US" sz="1600" dirty="0" smtClean="0"/>
              <a:t>mouse</a:t>
            </a:r>
          </a:p>
          <a:p>
            <a:pPr marL="0" indent="0">
              <a:buNone/>
            </a:pPr>
            <a:r>
              <a:rPr lang="en-US" sz="1600" dirty="0" smtClean="0"/>
              <a:t>remote</a:t>
            </a:r>
            <a:endParaRPr lang="en-US" sz="1600" dirty="0"/>
          </a:p>
          <a:p>
            <a:pPr marL="0" indent="0">
              <a:buNone/>
            </a:pPr>
            <a:r>
              <a:rPr lang="en-US" sz="1600" dirty="0" smtClean="0"/>
              <a:t>rpm</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smtClean="0"/>
              <a:t>sdd</a:t>
            </a:r>
            <a:endParaRPr lang="en-US" sz="1600" dirty="0"/>
          </a:p>
          <a:p>
            <a:pPr marL="0" indent="0">
              <a:buNone/>
            </a:pPr>
            <a:r>
              <a:rPr lang="en-US" sz="1600" dirty="0" smtClean="0"/>
              <a:t>server</a:t>
            </a:r>
            <a:endParaRPr lang="en-US" sz="1600" dirty="0"/>
          </a:p>
          <a:p>
            <a:pPr marL="0" indent="0">
              <a:buNone/>
            </a:pPr>
            <a:r>
              <a:rPr lang="en-US" sz="1600" dirty="0" smtClean="0"/>
              <a:t>shares</a:t>
            </a:r>
            <a:endParaRPr lang="en-US" sz="1600" dirty="0"/>
          </a:p>
          <a:p>
            <a:pPr marL="0" indent="0">
              <a:buNone/>
            </a:pPr>
            <a:r>
              <a:rPr lang="en-US" sz="1600" dirty="0" smtClean="0"/>
              <a:t>simulators</a:t>
            </a:r>
            <a:endParaRPr lang="en-US" sz="1600" dirty="0"/>
          </a:p>
          <a:p>
            <a:pPr marL="0" indent="0">
              <a:buNone/>
            </a:pPr>
            <a:r>
              <a:rPr lang="en-US" sz="1600" dirty="0" err="1" smtClean="0"/>
              <a:t>ssd</a:t>
            </a:r>
            <a:endParaRPr lang="en-US" sz="1600" dirty="0"/>
          </a:p>
          <a:p>
            <a:pPr marL="0" indent="0">
              <a:buNone/>
            </a:pPr>
            <a:r>
              <a:rPr lang="en-US" sz="1600" dirty="0" err="1" smtClean="0"/>
              <a:t>sshd</a:t>
            </a:r>
            <a:endParaRPr lang="en-US" sz="1600" dirty="0"/>
          </a:p>
          <a:p>
            <a:pPr marL="0" indent="0">
              <a:buNone/>
            </a:pPr>
            <a:r>
              <a:rPr lang="en-US" sz="1600" dirty="0" err="1" smtClean="0"/>
              <a:t>vdi</a:t>
            </a:r>
            <a:endParaRPr lang="en-US" sz="1600" dirty="0"/>
          </a:p>
          <a:p>
            <a:pPr marL="0" indent="0">
              <a:buNone/>
            </a:pPr>
            <a:r>
              <a:rPr lang="en-US" sz="1600" dirty="0" smtClean="0"/>
              <a:t>virtualization</a:t>
            </a:r>
            <a:endParaRPr lang="en-US" sz="1600" dirty="0"/>
          </a:p>
        </p:txBody>
      </p:sp>
    </p:spTree>
    <p:extLst>
      <p:ext uri="{BB962C8B-B14F-4D97-AF65-F5344CB8AC3E}">
        <p14:creationId xmlns:p14="http://schemas.microsoft.com/office/powerpoint/2010/main" val="183630084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 : exercices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fr-FR" sz="2000" dirty="0" smtClean="0"/>
              <a:t>Quels sont les exercices associés à ce chapitre ?</a:t>
            </a:r>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r>
              <a:rPr lang="fr-FR" sz="2000" dirty="0" smtClean="0"/>
              <a:t>Le mot de passe suivant est utilisé dans le cadre des exercices Packet Tracer de ce chapitre :</a:t>
            </a:r>
            <a:endParaRPr lang="fr-FR" sz="2000" dirty="0"/>
          </a:p>
          <a:p>
            <a:pPr marL="461963" indent="-342900" eaLnBrk="1" hangingPunct="1">
              <a:spcBef>
                <a:spcPct val="30000"/>
              </a:spcBef>
            </a:pPr>
            <a:r>
              <a:rPr lang="fr-FR" sz="2000" dirty="0" smtClean="0"/>
              <a:t>Non applicable pour ce chapitre.</a:t>
            </a:r>
            <a:endParaRPr lang="fr-FR" sz="2000" dirty="0"/>
          </a:p>
        </p:txBody>
      </p:sp>
      <p:graphicFrame>
        <p:nvGraphicFramePr>
          <p:cNvPr id="2" name="Table 1"/>
          <p:cNvGraphicFramePr>
            <a:graphicFrameLocks noGrp="1"/>
          </p:cNvGraphicFramePr>
          <p:nvPr>
            <p:extLst>
              <p:ext uri="{D42A27DB-BD31-4B8C-83A1-F6EECF244321}">
                <p14:modId xmlns:p14="http://schemas.microsoft.com/office/powerpoint/2010/main" val="2640309821"/>
              </p:ext>
            </p:extLst>
          </p:nvPr>
        </p:nvGraphicFramePr>
        <p:xfrm>
          <a:off x="701937" y="2062019"/>
          <a:ext cx="7683527" cy="2021840"/>
        </p:xfrm>
        <a:graphic>
          <a:graphicData uri="http://schemas.openxmlformats.org/drawingml/2006/table">
            <a:tbl>
              <a:tblPr firstRow="1" bandRow="1">
                <a:tableStyleId>{5C22544A-7EE6-4342-B048-85BDC9FD1C3A}</a:tableStyleId>
              </a:tblPr>
              <a:tblGrid>
                <a:gridCol w="2032000"/>
                <a:gridCol w="2032000"/>
                <a:gridCol w="3619527"/>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t>1.1.1.4</a:t>
                      </a:r>
                      <a:endParaRPr lang="fr-FR" dirty="0"/>
                    </a:p>
                  </a:txBody>
                  <a:tcPr/>
                </a:tc>
                <a:tc>
                  <a:txBody>
                    <a:bodyPr/>
                    <a:lstStyle/>
                    <a:p>
                      <a:r>
                        <a:t>Travaux pratiques</a:t>
                      </a:r>
                      <a:endParaRPr lang="fr-FR" dirty="0"/>
                    </a:p>
                  </a:txBody>
                  <a:tcPr/>
                </a:tc>
                <a:tc>
                  <a:txBody>
                    <a:bodyPr/>
                    <a:lstStyle/>
                    <a:p>
                      <a:r>
                        <a:t>Loi d'Ohm</a:t>
                      </a:r>
                      <a:endParaRPr lang="fr-FR" dirty="0"/>
                    </a:p>
                  </a:txBody>
                  <a:tcPr/>
                </a:tc>
              </a:tr>
              <a:tr h="370840">
                <a:tc>
                  <a:txBody>
                    <a:bodyPr/>
                    <a:lstStyle/>
                    <a:p>
                      <a:r>
                        <a:t>1.2.1.13</a:t>
                      </a:r>
                      <a:endParaRPr lang="fr-FR" dirty="0"/>
                    </a:p>
                  </a:txBody>
                  <a:tcPr/>
                </a:tc>
                <a:tc>
                  <a:txBody>
                    <a:bodyPr/>
                    <a:lstStyle/>
                    <a:p>
                      <a:r>
                        <a:t>Travaux pratiques</a:t>
                      </a:r>
                      <a:endParaRPr lang="fr-FR" dirty="0"/>
                    </a:p>
                  </a:txBody>
                  <a:tcPr/>
                </a:tc>
                <a:tc>
                  <a:txBody>
                    <a:bodyPr/>
                    <a:lstStyle/>
                    <a:p>
                      <a:r>
                        <a:t>Recherche des composants d'un ordinateur</a:t>
                      </a:r>
                      <a:endParaRPr lang="fr-FR" dirty="0"/>
                    </a:p>
                  </a:txBody>
                  <a:tcPr/>
                </a:tc>
              </a:tr>
              <a:tr h="370840">
                <a:tc>
                  <a:txBody>
                    <a:bodyPr/>
                    <a:lstStyle/>
                    <a:p>
                      <a:r>
                        <a:t>1.3.1.7</a:t>
                      </a:r>
                      <a:endParaRPr lang="fr-FR" dirty="0"/>
                    </a:p>
                  </a:txBody>
                  <a:tcPr/>
                </a:tc>
                <a:tc>
                  <a:txBody>
                    <a:bodyPr/>
                    <a:lstStyle/>
                    <a:p>
                      <a:r>
                        <a:t>Travaux pratiques</a:t>
                      </a:r>
                      <a:endParaRPr lang="fr-FR" dirty="0"/>
                    </a:p>
                  </a:txBody>
                  <a:tcPr/>
                </a:tc>
                <a:tc>
                  <a:txBody>
                    <a:bodyPr/>
                    <a:lstStyle/>
                    <a:p>
                      <a:r>
                        <a:t>Assemblage d'un système informatique spécialisé</a:t>
                      </a:r>
                      <a:endParaRPr lang="fr-FR" dirty="0"/>
                    </a:p>
                  </a:txBody>
                  <a:tcPr/>
                </a:tc>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1, les étudiants 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étudiants.</a:t>
            </a:r>
          </a:p>
          <a:p>
            <a:pPr eaLnBrk="1" hangingPunct="1">
              <a:spcBef>
                <a:spcPct val="30000"/>
              </a:spcBef>
            </a:pP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fr-FR" sz="2000" dirty="0" smtClean="0"/>
              <a:t>Avant d'enseigner le contenu du chapitre 1, l'instructeur doit :</a:t>
            </a:r>
          </a:p>
          <a:p>
            <a:pPr eaLnBrk="1" hangingPunct="1">
              <a:lnSpc>
                <a:spcPct val="85000"/>
              </a:lnSpc>
              <a:spcBef>
                <a:spcPct val="30000"/>
              </a:spcBef>
            </a:pPr>
            <a:r>
              <a:rPr lang="fr-FR" sz="2000" dirty="0"/>
              <a:t>Réussir la partie « Évaluation » du chapitre 1.</a:t>
            </a:r>
          </a:p>
          <a:p>
            <a:pPr eaLnBrk="1" hangingPunct="1">
              <a:lnSpc>
                <a:spcPct val="85000"/>
              </a:lnSpc>
              <a:spcBef>
                <a:spcPct val="30000"/>
              </a:spcBef>
            </a:pPr>
            <a:r>
              <a:rPr lang="fr-FR" sz="2000" dirty="0" smtClean="0"/>
              <a:t>Les concepts et les sujets abordés ici accompagneront les étudiants pendant toute leur carrière professionnelle. Veillez à prendre le temps nécessaire pour balayer les idées fausses.</a:t>
            </a:r>
          </a:p>
          <a:p>
            <a:pPr eaLnBrk="1" hangingPunct="1">
              <a:lnSpc>
                <a:spcPct val="85000"/>
              </a:lnSpc>
              <a:spcBef>
                <a:spcPct val="30000"/>
              </a:spcBef>
            </a:pPr>
            <a:r>
              <a:rPr lang="fr-FR" sz="2000" dirty="0" smtClean="0"/>
              <a:t>Les ordinateurs comprennent trois composants principaux, à savoir : le processeur, la mémoire et les E/S. En vous basant sur cette définition simple, expliquez et démystifiez les ordinateurs modernes et plus complexes.</a:t>
            </a:r>
          </a:p>
          <a:p>
            <a:pPr marL="0" indent="0" eaLnBrk="1" hangingPunct="1">
              <a:lnSpc>
                <a:spcPct val="85000"/>
              </a:lnSpc>
              <a:spcBef>
                <a:spcPct val="30000"/>
              </a:spcBef>
              <a:buNone/>
            </a:pPr>
            <a:endParaRPr lang="fr-FR" sz="2000" b="1" dirty="0">
              <a:solidFill>
                <a:srgbClr val="FF0000"/>
              </a:solidFill>
            </a:endParaRPr>
          </a:p>
          <a:p>
            <a:pPr eaLnBrk="1" hangingPunct="1">
              <a:lnSpc>
                <a:spcPct val="85000"/>
              </a:lnSpc>
              <a:spcBef>
                <a:spcPct val="30000"/>
              </a:spcBef>
            </a:pPr>
            <a:endParaRPr lang="fr-FR"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 : bonnes pratiques (suite)</a:t>
            </a:r>
            <a:endParaRPr lang="fr-FR" sz="3200" b="1" kern="0" dirty="0">
              <a:solidFill>
                <a:srgbClr val="708CA1"/>
              </a:solidFill>
              <a:latin typeface="+mj-lt"/>
              <a:ea typeface="+mj-ea"/>
              <a:cs typeface="+mj-cs"/>
            </a:endParaRPr>
          </a:p>
        </p:txBody>
      </p:sp>
      <p:pic>
        <p:nvPicPr>
          <p:cNvPr id="5" name="Picture 4"/>
          <p:cNvPicPr>
            <a:picLocks noChangeAspect="1"/>
          </p:cNvPicPr>
          <p:nvPr/>
        </p:nvPicPr>
        <p:blipFill>
          <a:blip r:embed="rId3"/>
          <a:stretch>
            <a:fillRect/>
          </a:stretch>
        </p:blipFill>
        <p:spPr>
          <a:xfrm>
            <a:off x="6493079" y="4199448"/>
            <a:ext cx="2472946" cy="2424615"/>
          </a:xfrm>
          <a:prstGeom prst="rect">
            <a:avLst/>
          </a:prstGeom>
        </p:spPr>
      </p:pic>
      <p:sp>
        <p:nvSpPr>
          <p:cNvPr id="6" name="Content Placeholder 1"/>
          <p:cNvSpPr txBox="1">
            <a:spLocks/>
          </p:cNvSpPr>
          <p:nvPr/>
        </p:nvSpPr>
        <p:spPr>
          <a:xfrm>
            <a:off x="655638" y="2074589"/>
            <a:ext cx="8209438" cy="4005621"/>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fr-FR" sz="1600" kern="0" dirty="0" smtClean="0"/>
              <a:t>Vous trouverez ci-dessous quelques composants informatiques courants et leur consommation électrique moyenne :</a:t>
            </a:r>
          </a:p>
          <a:p>
            <a:r>
              <a:rPr lang="fr-FR" sz="1400" kern="0" dirty="0" smtClean="0"/>
              <a:t>Carte mère</a:t>
            </a:r>
            <a:r>
              <a:rPr lang="en-US" sz="1400" kern="0" dirty="0" smtClean="0"/>
              <a:t>			</a:t>
            </a:r>
            <a:r>
              <a:rPr lang="fr-FR" sz="1400" kern="0" dirty="0" smtClean="0"/>
              <a:t>35 W (entrée de gamme)</a:t>
            </a:r>
            <a:r>
              <a:rPr lang="en-US" sz="1400" kern="0" dirty="0" smtClean="0"/>
              <a:t>	</a:t>
            </a:r>
            <a:r>
              <a:rPr lang="fr-FR" sz="1400" kern="0" dirty="0" smtClean="0"/>
              <a:t>75 W (haut de gamme)</a:t>
            </a:r>
          </a:p>
          <a:p>
            <a:r>
              <a:rPr lang="fr-FR" sz="1400" kern="0" dirty="0" smtClean="0"/>
              <a:t>Processeur</a:t>
            </a:r>
            <a:r>
              <a:rPr lang="en-US" sz="1400" kern="0" dirty="0" smtClean="0"/>
              <a:t>			</a:t>
            </a:r>
            <a:r>
              <a:rPr lang="fr-FR" sz="1400" kern="0" dirty="0" smtClean="0"/>
              <a:t>77 W (entrée de gamme)</a:t>
            </a:r>
            <a:r>
              <a:rPr lang="en-US" sz="1400" kern="0" dirty="0" smtClean="0"/>
              <a:t>	</a:t>
            </a:r>
            <a:r>
              <a:rPr lang="fr-FR" sz="1400" kern="0" dirty="0" smtClean="0"/>
              <a:t>120 W (haut de gamme)</a:t>
            </a:r>
          </a:p>
          <a:p>
            <a:r>
              <a:rPr lang="fr-FR" sz="1400" kern="0" dirty="0" smtClean="0"/>
              <a:t>Mémoire</a:t>
            </a:r>
            <a:r>
              <a:rPr lang="en-US" sz="1400" kern="0" dirty="0" smtClean="0"/>
              <a:t>			</a:t>
            </a:r>
            <a:r>
              <a:rPr lang="fr-FR" sz="1400" kern="0" dirty="0" smtClean="0"/>
              <a:t>3 W (entrée de gamme)</a:t>
            </a:r>
            <a:r>
              <a:rPr lang="en-US" sz="1400" kern="0" dirty="0" smtClean="0"/>
              <a:t>	</a:t>
            </a:r>
            <a:r>
              <a:rPr lang="fr-FR" sz="1400" kern="0" dirty="0" smtClean="0"/>
              <a:t>4,5 W (haut de gamme)*</a:t>
            </a:r>
          </a:p>
          <a:p>
            <a:r>
              <a:rPr lang="fr-FR" sz="1400" kern="0" dirty="0" smtClean="0"/>
              <a:t>Carte(s) vidéo</a:t>
            </a:r>
            <a:r>
              <a:rPr lang="en-US" sz="1400" kern="0" dirty="0" smtClean="0"/>
              <a:t>			</a:t>
            </a:r>
            <a:r>
              <a:rPr lang="fr-FR" sz="1400" kern="0" dirty="0" smtClean="0"/>
              <a:t>70 W (entrée de gamme)</a:t>
            </a:r>
            <a:r>
              <a:rPr lang="en-US" sz="1400" kern="0" dirty="0" smtClean="0"/>
              <a:t>	</a:t>
            </a:r>
            <a:r>
              <a:rPr lang="fr-FR" sz="1400" kern="0" dirty="0" smtClean="0"/>
              <a:t>470 W(haut de gamme)**</a:t>
            </a:r>
          </a:p>
          <a:p>
            <a:r>
              <a:rPr lang="fr-FR" sz="1400" kern="0" dirty="0" smtClean="0"/>
              <a:t>Disque SSD</a:t>
            </a:r>
            <a:r>
              <a:rPr lang="en-US" sz="1400" kern="0" dirty="0" smtClean="0"/>
              <a:t>				</a:t>
            </a:r>
            <a:r>
              <a:rPr lang="fr-FR" sz="1400" kern="0" dirty="0" smtClean="0"/>
              <a:t>1,5 W</a:t>
            </a:r>
          </a:p>
          <a:p>
            <a:r>
              <a:rPr lang="fr-FR" sz="1400" kern="0" dirty="0" smtClean="0"/>
              <a:t>Disque dur 3,5"</a:t>
            </a:r>
            <a:r>
              <a:rPr lang="en-US" sz="1400" kern="0" dirty="0" smtClean="0"/>
              <a:t>				</a:t>
            </a:r>
            <a:r>
              <a:rPr lang="fr-FR" sz="1400" kern="0" dirty="0" smtClean="0"/>
              <a:t>7,5 W</a:t>
            </a:r>
          </a:p>
          <a:p>
            <a:r>
              <a:rPr lang="fr-FR" sz="1400" kern="0" dirty="0" smtClean="0"/>
              <a:t>Lecteur Blu-ray SATA</a:t>
            </a:r>
            <a:r>
              <a:rPr lang="en-US" sz="1400" kern="0" dirty="0" smtClean="0"/>
              <a:t>			</a:t>
            </a:r>
            <a:r>
              <a:rPr lang="fr-FR" sz="1400" kern="0" dirty="0" smtClean="0"/>
              <a:t>30 W</a:t>
            </a:r>
          </a:p>
          <a:p>
            <a:r>
              <a:rPr lang="fr-FR" sz="1400" kern="0" dirty="0" smtClean="0"/>
              <a:t>Lecteur DVD SATA</a:t>
            </a:r>
            <a:r>
              <a:rPr lang="en-US" sz="1400" kern="0" dirty="0" smtClean="0"/>
              <a:t>			</a:t>
            </a:r>
            <a:r>
              <a:rPr lang="fr-FR" sz="1400" kern="0" dirty="0" smtClean="0"/>
              <a:t>20 W</a:t>
            </a:r>
          </a:p>
          <a:p>
            <a:r>
              <a:rPr lang="fr-FR" sz="1400" kern="0" dirty="0" smtClean="0"/>
              <a:t>Ventilateur de boîtier de 80 mm (2 000 tr/min.)</a:t>
            </a:r>
            <a:r>
              <a:rPr lang="en-US" sz="1400" kern="0" dirty="0" smtClean="0"/>
              <a:t>	</a:t>
            </a:r>
            <a:r>
              <a:rPr lang="fr-FR" sz="1400" kern="0" dirty="0" smtClean="0"/>
              <a:t>1,5 W</a:t>
            </a:r>
          </a:p>
          <a:p>
            <a:pPr marL="0" indent="0">
              <a:buFont typeface="Wingdings" charset="0"/>
              <a:buNone/>
            </a:pPr>
            <a:r>
              <a:rPr lang="fr-FR" sz="1000" kern="0" dirty="0" smtClean="0"/>
              <a:t>(*) La mémoire DDR3 fonctionne avec des tensions plus faibles, ce qui se traduit par une </a:t>
            </a:r>
            <a:br>
              <a:rPr lang="fr-FR" sz="1000" kern="0" dirty="0" smtClean="0"/>
            </a:br>
            <a:r>
              <a:rPr lang="fr-FR" sz="1000" kern="0" dirty="0" smtClean="0"/>
              <a:t>consommation électrique réduite.</a:t>
            </a:r>
          </a:p>
          <a:p>
            <a:pPr marL="0" indent="0">
              <a:buFont typeface="Wingdings" charset="0"/>
              <a:buNone/>
            </a:pPr>
            <a:r>
              <a:rPr lang="fr-FR" sz="1000" kern="0" dirty="0" smtClean="0"/>
              <a:t>(**) Dans le cadre d'une utilisation intensive.</a:t>
            </a:r>
            <a:endParaRPr lang="fr-FR" sz="2000" kern="0" dirty="0" smtClean="0"/>
          </a:p>
        </p:txBody>
      </p:sp>
      <p:sp>
        <p:nvSpPr>
          <p:cNvPr id="7" name="TextBox 6"/>
          <p:cNvSpPr txBox="1"/>
          <p:nvPr/>
        </p:nvSpPr>
        <p:spPr>
          <a:xfrm>
            <a:off x="655639" y="6143932"/>
            <a:ext cx="6279970" cy="480131"/>
          </a:xfrm>
          <a:prstGeom prst="rect">
            <a:avLst/>
          </a:prstGeom>
          <a:noFill/>
        </p:spPr>
        <p:txBody>
          <a:bodyPr wrap="square" rtlCol="0">
            <a:spAutoFit/>
          </a:bodyPr>
          <a:lstStyle/>
          <a:p>
            <a:pPr algn="l"/>
            <a:r>
              <a:rPr lang="fr-FR" sz="1400" dirty="0"/>
              <a:t>Les périphériques suivants n'ont pas été pris en compte : lecteurs USB sans alimentation, cartes d'extension, ventilateurs supplémentaires, etc.</a:t>
            </a:r>
          </a:p>
        </p:txBody>
      </p:sp>
      <p:sp>
        <p:nvSpPr>
          <p:cNvPr id="8" name="TextBox 7"/>
          <p:cNvSpPr txBox="1"/>
          <p:nvPr/>
        </p:nvSpPr>
        <p:spPr>
          <a:xfrm>
            <a:off x="655638" y="1543269"/>
            <a:ext cx="8209437" cy="437043"/>
          </a:xfrm>
          <a:prstGeom prst="rect">
            <a:avLst/>
          </a:prstGeom>
          <a:noFill/>
        </p:spPr>
        <p:txBody>
          <a:bodyPr wrap="square" rtlCol="0">
            <a:spAutoFit/>
          </a:bodyPr>
          <a:lstStyle/>
          <a:p>
            <a:pPr algn="l">
              <a:lnSpc>
                <a:spcPct val="80000"/>
              </a:lnSpc>
              <a:buFontTx/>
              <a:buNone/>
            </a:pPr>
            <a:r>
              <a:rPr lang="fr-FR" sz="1400" dirty="0"/>
              <a:t>Vous pouvez utiliser cette diapositive pour lancer la discussion en classe. Elle doit aider les étudiants à comprendre la part de chaque périphérique dans la consommation électrique globale de l'ordinateur.</a:t>
            </a:r>
          </a:p>
        </p:txBody>
      </p:sp>
    </p:spTree>
    <p:extLst>
      <p:ext uri="{BB962C8B-B14F-4D97-AF65-F5344CB8AC3E}">
        <p14:creationId xmlns:p14="http://schemas.microsoft.com/office/powerpoint/2010/main" val="287605604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 : bonnes pratiques (suite)</a:t>
            </a:r>
            <a:endParaRPr lang="fr-FR" sz="3200" b="1" kern="0" dirty="0">
              <a:solidFill>
                <a:srgbClr val="708CA1"/>
              </a:solidFill>
              <a:latin typeface="+mj-lt"/>
              <a:ea typeface="+mj-ea"/>
              <a:cs typeface="+mj-cs"/>
            </a:endParaRPr>
          </a:p>
        </p:txBody>
      </p:sp>
      <p:pic>
        <p:nvPicPr>
          <p:cNvPr id="5" name="Picture 4"/>
          <p:cNvPicPr>
            <a:picLocks noChangeAspect="1"/>
          </p:cNvPicPr>
          <p:nvPr/>
        </p:nvPicPr>
        <p:blipFill>
          <a:blip r:embed="rId3"/>
          <a:stretch>
            <a:fillRect/>
          </a:stretch>
        </p:blipFill>
        <p:spPr>
          <a:xfrm>
            <a:off x="6493079" y="4199448"/>
            <a:ext cx="2472946" cy="2424615"/>
          </a:xfrm>
          <a:prstGeom prst="rect">
            <a:avLst/>
          </a:prstGeom>
        </p:spPr>
      </p:pic>
      <p:sp>
        <p:nvSpPr>
          <p:cNvPr id="8" name="TextBox 7"/>
          <p:cNvSpPr txBox="1"/>
          <p:nvPr/>
        </p:nvSpPr>
        <p:spPr>
          <a:xfrm>
            <a:off x="655639" y="1543269"/>
            <a:ext cx="7137734" cy="2246769"/>
          </a:xfrm>
          <a:prstGeom prst="rect">
            <a:avLst/>
          </a:prstGeom>
          <a:noFill/>
        </p:spPr>
        <p:txBody>
          <a:bodyPr wrap="square" rtlCol="0">
            <a:spAutoFit/>
          </a:bodyPr>
          <a:lstStyle/>
          <a:p>
            <a:pPr algn="l">
              <a:lnSpc>
                <a:spcPct val="100000"/>
              </a:lnSpc>
              <a:buFontTx/>
              <a:buNone/>
            </a:pPr>
            <a:r>
              <a:rPr lang="fr-FR" sz="2000" dirty="0" smtClean="0"/>
              <a:t>Vous trouverez un calculateur de consommation électrique sur le site Web hébergé à l'adresse ci-dessous. Il peut s'avérer utile pour permettre aux étudiants de mieux comprendre les exigences des différents composants de l'ordinateur en termes de consommation électrique.</a:t>
            </a:r>
          </a:p>
          <a:p>
            <a:pPr algn="l">
              <a:lnSpc>
                <a:spcPct val="100000"/>
              </a:lnSpc>
              <a:buFontTx/>
              <a:buNone/>
            </a:pPr>
            <a:endParaRPr lang="fr-FR" sz="2000" dirty="0"/>
          </a:p>
          <a:p>
            <a:pPr marL="285750" indent="-285750" algn="l">
              <a:lnSpc>
                <a:spcPct val="100000"/>
              </a:lnSpc>
              <a:buFont typeface="Arial" panose="020B0604020202020204" pitchFamily="34" charset="0"/>
              <a:buChar char="•"/>
            </a:pPr>
            <a:r>
              <a:rPr lang="fr-FR" sz="2000" dirty="0"/>
              <a:t>http://outervision.com/power-supply-calculator</a:t>
            </a:r>
          </a:p>
        </p:txBody>
      </p:sp>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 : aide supplémentaire</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100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ITE à l'adresse </a:t>
            </a:r>
            <a:r>
              <a:rPr lang="fr-FR" sz="2000" dirty="0" smtClean="0">
                <a:hlinkClick r:id="rId3"/>
              </a:rPr>
              <a:t>community.netacad.net</a:t>
            </a:r>
            <a:r>
              <a:rPr lang="fr-FR" sz="2000" dirty="0" smtClean="0"/>
              <a:t>.</a:t>
            </a:r>
          </a:p>
          <a:p>
            <a:pPr eaLnBrk="1" hangingPunct="1">
              <a:lnSpc>
                <a:spcPct val="100000"/>
              </a:lnSpc>
              <a:spcBef>
                <a:spcPct val="30000"/>
              </a:spcBef>
              <a:defRPr/>
            </a:pPr>
            <a:r>
              <a:rPr lang="fr-FR" sz="2000" dirty="0" smtClean="0"/>
              <a:t>Si vous souhaitez partager des plans de cours ou des ressources, importez-les sur le site de la communauté ITE afin d'aider les autres instructeurs.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23169</TotalTime>
  <Pages>28</Pages>
  <Words>1992</Words>
  <Application>Microsoft Office PowerPoint</Application>
  <PresentationFormat>On-screen Show (4:3)</PresentationFormat>
  <Paragraphs>505</Paragraphs>
  <Slides>37</Slides>
  <Notes>37</Notes>
  <HiddenSlides>17</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PPT-TMPLT-WHT_C</vt:lpstr>
      <vt:lpstr>NetAcad-4F_PPT-WHT_060408</vt:lpstr>
      <vt:lpstr>Supports de l'instructeur Chapitre 1 : Présentation du système informatique personnel</vt:lpstr>
      <vt:lpstr>Supports de l'instructeur - Chapitre 1 Guide de planification</vt:lpstr>
      <vt:lpstr>PowerPoint Presentation</vt:lpstr>
      <vt:lpstr>Chapitre 1 : exercices</vt:lpstr>
      <vt:lpstr>Chapitre 1 : évaluation</vt:lpstr>
      <vt:lpstr>PowerPoint Presentation</vt:lpstr>
      <vt:lpstr>PowerPoint Presentation</vt:lpstr>
      <vt:lpstr>PowerPoint Presentation</vt:lpstr>
      <vt:lpstr>Chapitre 1 : aide supplémentaire</vt:lpstr>
      <vt:lpstr>Chapitre 1 : Rubriques du chapitre ne figurant pas dans la certification CompTIA A+ 220-901</vt:lpstr>
      <vt:lpstr>PowerPoint Presentation</vt:lpstr>
      <vt:lpstr>Chapitre 1 : Présentation du système informatique personnel</vt:lpstr>
      <vt:lpstr>Chapitre 1 - Sections et objectifs</vt:lpstr>
      <vt:lpstr>1.1 Systèmes informatiques personnels</vt:lpstr>
      <vt:lpstr>Systèmes informatiques personnels Boîtiers et alimentations</vt:lpstr>
      <vt:lpstr>Systèmes informatiques personnels Composants internes du PC</vt:lpstr>
      <vt:lpstr>Systèmes informatiques personnels Composants internes du PC (suite)</vt:lpstr>
      <vt:lpstr>Systèmes informatiques personnels Ports et câbles externes</vt:lpstr>
      <vt:lpstr>1.2 Choix des composants d'un ordinateur</vt:lpstr>
      <vt:lpstr>Choix des composants d'un ordinateur Choix des composants d'un PC</vt:lpstr>
      <vt:lpstr>Choix des composants d'un ordinateur Choix des composants d'un PC (suite)</vt:lpstr>
      <vt:lpstr>Choix des composants d'un ordinateur Choix des composants d'un PC (suite)</vt:lpstr>
      <vt:lpstr>Choix des composants d'un ordinateur Choix des composants d'un PC (suite)</vt:lpstr>
      <vt:lpstr>1.3 Configurations des systèmes informatiques spécialisés</vt:lpstr>
      <vt:lpstr>Configurations des systèmes informatiques spécialisés Systèmes informatiques spécialisés</vt:lpstr>
      <vt:lpstr>Configurations des systèmes informatiques spécialisés Systèmes informatiques spécialisés (suite)</vt:lpstr>
      <vt:lpstr>1.4 Résumé du chapitre</vt:lpstr>
      <vt:lpstr>Résumé du chapitre Résumé</vt:lpstr>
      <vt:lpstr>PowerPoint Presentation</vt:lpstr>
      <vt:lpstr>PowerPoint Presentation</vt:lpstr>
      <vt:lpstr>Section 1.1 Nouveaux termes/commandes</vt:lpstr>
      <vt:lpstr>Section 1.1 Nouveaux termes/commandes (suite)</vt:lpstr>
      <vt:lpstr>Section 1.1 Nouveaux termes/commandes (suite)</vt:lpstr>
      <vt:lpstr>Section 1.1 Nouveaux termes/commandes (suite)</vt:lpstr>
      <vt:lpstr>Section 1.1 Nouveaux termes/commandes (suite)</vt:lpstr>
      <vt:lpstr>Section 1.2 Nouveaux termes/commandes</vt:lpstr>
      <vt:lpstr>Section 1.3 Nouveaux termes/commandes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yuhang</cp:lastModifiedBy>
  <cp:revision>866</cp:revision>
  <cp:lastPrinted>1999-01-27T00:54:54Z</cp:lastPrinted>
  <dcterms:created xsi:type="dcterms:W3CDTF">2006-10-23T15:07:30Z</dcterms:created>
  <dcterms:modified xsi:type="dcterms:W3CDTF">2016-09-27T03:33:17Z</dcterms:modified>
</cp:coreProperties>
</file>