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7"/>
  </p:notesMasterIdLst>
  <p:handoutMasterIdLst>
    <p:handoutMasterId r:id="rId48"/>
  </p:handoutMasterIdLst>
  <p:sldIdLst>
    <p:sldId id="812" r:id="rId3"/>
    <p:sldId id="813" r:id="rId4"/>
    <p:sldId id="871" r:id="rId5"/>
    <p:sldId id="872" r:id="rId6"/>
    <p:sldId id="911" r:id="rId7"/>
    <p:sldId id="873" r:id="rId8"/>
    <p:sldId id="874" r:id="rId9"/>
    <p:sldId id="960" r:id="rId10"/>
    <p:sldId id="875" r:id="rId11"/>
    <p:sldId id="876" r:id="rId12"/>
    <p:sldId id="877" r:id="rId13"/>
    <p:sldId id="500" r:id="rId14"/>
    <p:sldId id="786" r:id="rId15"/>
    <p:sldId id="791" r:id="rId16"/>
    <p:sldId id="921" r:id="rId17"/>
    <p:sldId id="941" r:id="rId18"/>
    <p:sldId id="942" r:id="rId19"/>
    <p:sldId id="943" r:id="rId20"/>
    <p:sldId id="944" r:id="rId21"/>
    <p:sldId id="878" r:id="rId22"/>
    <p:sldId id="938" r:id="rId23"/>
    <p:sldId id="945" r:id="rId24"/>
    <p:sldId id="946" r:id="rId25"/>
    <p:sldId id="935" r:id="rId26"/>
    <p:sldId id="940" r:id="rId27"/>
    <p:sldId id="951" r:id="rId28"/>
    <p:sldId id="950" r:id="rId29"/>
    <p:sldId id="952" r:id="rId30"/>
    <p:sldId id="936" r:id="rId31"/>
    <p:sldId id="947" r:id="rId32"/>
    <p:sldId id="957" r:id="rId33"/>
    <p:sldId id="948" r:id="rId34"/>
    <p:sldId id="949" r:id="rId35"/>
    <p:sldId id="937" r:id="rId36"/>
    <p:sldId id="953" r:id="rId37"/>
    <p:sldId id="958" r:id="rId38"/>
    <p:sldId id="954" r:id="rId39"/>
    <p:sldId id="899" r:id="rId40"/>
    <p:sldId id="919" r:id="rId41"/>
    <p:sldId id="959" r:id="rId42"/>
    <p:sldId id="884" r:id="rId43"/>
    <p:sldId id="885" r:id="rId44"/>
    <p:sldId id="955" r:id="rId45"/>
    <p:sldId id="956" r:id="rId4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0" autoAdjust="0"/>
    <p:restoredTop sz="89277" autoAdjust="0"/>
  </p:normalViewPr>
  <p:slideViewPr>
    <p:cSldViewPr snapToGrid="0">
      <p:cViewPr>
        <p:scale>
          <a:sx n="75" d="100"/>
          <a:sy n="75" d="100"/>
        </p:scale>
        <p:origin x="-1056" y="-59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89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30.xml"/><Relationship Id="rId18" Type="http://schemas.openxmlformats.org/officeDocument/2006/relationships/slide" Target="slides/slide36.xml"/><Relationship Id="rId3" Type="http://schemas.openxmlformats.org/officeDocument/2006/relationships/slide" Target="slides/slide17.xml"/><Relationship Id="rId21" Type="http://schemas.openxmlformats.org/officeDocument/2006/relationships/slide" Target="slides/slide40.xml"/><Relationship Id="rId7" Type="http://schemas.openxmlformats.org/officeDocument/2006/relationships/slide" Target="slides/slide22.xml"/><Relationship Id="rId12" Type="http://schemas.openxmlformats.org/officeDocument/2006/relationships/slide" Target="slides/slide28.xml"/><Relationship Id="rId17" Type="http://schemas.openxmlformats.org/officeDocument/2006/relationships/slide" Target="slides/slide35.xml"/><Relationship Id="rId2" Type="http://schemas.openxmlformats.org/officeDocument/2006/relationships/slide" Target="slides/slide16.xml"/><Relationship Id="rId16" Type="http://schemas.openxmlformats.org/officeDocument/2006/relationships/slide" Target="slides/slide33.xml"/><Relationship Id="rId20" Type="http://schemas.openxmlformats.org/officeDocument/2006/relationships/slide" Target="slides/slide39.xml"/><Relationship Id="rId1" Type="http://schemas.openxmlformats.org/officeDocument/2006/relationships/slide" Target="slides/slide15.xml"/><Relationship Id="rId6" Type="http://schemas.openxmlformats.org/officeDocument/2006/relationships/slide" Target="slides/slide21.xml"/><Relationship Id="rId11" Type="http://schemas.openxmlformats.org/officeDocument/2006/relationships/slide" Target="slides/slide27.xml"/><Relationship Id="rId5" Type="http://schemas.openxmlformats.org/officeDocument/2006/relationships/slide" Target="slides/slide19.xml"/><Relationship Id="rId15" Type="http://schemas.openxmlformats.org/officeDocument/2006/relationships/slide" Target="slides/slide32.xml"/><Relationship Id="rId23" Type="http://schemas.openxmlformats.org/officeDocument/2006/relationships/slide" Target="slides/slide44.xml"/><Relationship Id="rId10" Type="http://schemas.openxmlformats.org/officeDocument/2006/relationships/slide" Target="slides/slide26.xml"/><Relationship Id="rId19" Type="http://schemas.openxmlformats.org/officeDocument/2006/relationships/slide" Target="slides/slide37.xml"/><Relationship Id="rId4" Type="http://schemas.openxmlformats.org/officeDocument/2006/relationships/slide" Target="slides/slide18.xml"/><Relationship Id="rId9" Type="http://schemas.openxmlformats.org/officeDocument/2006/relationships/slide" Target="slides/slide25.xml"/><Relationship Id="rId14" Type="http://schemas.openxmlformats.org/officeDocument/2006/relationships/slide" Target="slides/slide31.xml"/><Relationship Id="rId22" Type="http://schemas.openxmlformats.org/officeDocument/2006/relationships/slide" Target="slides/slide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 </a:t>
            </a:r>
          </a:p>
          <a:p>
            <a:pPr>
              <a:buFontTx/>
              <a:buNone/>
            </a:pPr>
            <a:r>
              <a:rPr lang="fr-FR" b="0" dirty="0" smtClean="0"/>
              <a:t>IT Essentials</a:t>
            </a:r>
            <a:endParaRPr lang="fr-FR" b="0" dirty="0"/>
          </a:p>
          <a:p>
            <a:pPr>
              <a:buFontTx/>
              <a:buNone/>
            </a:pPr>
            <a:r>
              <a:rPr lang="fr-FR" dirty="0" smtClean="0"/>
              <a:t>Chapitre 10 : Systèmes d'exploitation mobiles, Linux et OS X</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10</a:t>
            </a:fld>
            <a:endParaRPr lang="fr-FR"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649963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11</a:t>
            </a:fld>
            <a:endParaRPr lang="fr-FR"/>
          </a:p>
        </p:txBody>
      </p:sp>
    </p:spTree>
    <p:extLst>
      <p:ext uri="{BB962C8B-B14F-4D97-AF65-F5344CB8AC3E}">
        <p14:creationId xmlns:p14="http://schemas.microsoft.com/office/powerpoint/2010/main" val="125038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12</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10 : Systèmes d'exploitation mobiles, Linux et OS X</a:t>
            </a:r>
            <a:endParaRPr lang="fr-FR" b="0" dirty="0"/>
          </a:p>
        </p:txBody>
      </p:sp>
    </p:spTree>
    <p:extLst>
      <p:ext uri="{BB962C8B-B14F-4D97-AF65-F5344CB8AC3E}">
        <p14:creationId xmlns:p14="http://schemas.microsoft.com/office/powerpoint/2010/main" val="476943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13</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10 : Systèmes d'exploitation mobiles, Linux et OS X</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10.1</a:t>
            </a:r>
            <a:r>
              <a:rPr lang="fr-FR" smtClean="0"/>
              <a:t> </a:t>
            </a:r>
            <a:r>
              <a:rPr lang="fr-FR" sz="1200" kern="1200" dirty="0" smtClean="0">
                <a:solidFill>
                  <a:schemeClr val="tx1"/>
                </a:solidFill>
                <a:latin typeface="Arial" charset="0"/>
              </a:rPr>
              <a:t>-</a:t>
            </a:r>
            <a:r>
              <a:rPr lang="fr-FR" smtClean="0"/>
              <a:t> Systèmes d'exploitation des appareils mobiles</a:t>
            </a:r>
            <a:endParaRPr lang="fr-FR" sz="1200" dirty="0" smtClean="0">
              <a:latin typeface="Arial" charset="0"/>
            </a:endParaRPr>
          </a:p>
          <a:p>
            <a:pPr>
              <a:lnSpc>
                <a:spcPct val="80000"/>
              </a:lnSpc>
              <a:buFontTx/>
              <a:buNone/>
            </a:pPr>
            <a:r>
              <a:rPr lang="fr-FR" dirty="0" smtClean="0">
                <a:latin typeface="Arial" charset="0"/>
              </a:rPr>
              <a:t>10.1.1 - Android et iOS</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10.1</a:t>
            </a:r>
            <a:r>
              <a:rPr lang="fr-FR" smtClean="0"/>
              <a:t> </a:t>
            </a:r>
            <a:r>
              <a:rPr lang="fr-FR" sz="1200" kern="1200" dirty="0" smtClean="0">
                <a:solidFill>
                  <a:schemeClr val="tx1"/>
                </a:solidFill>
                <a:latin typeface="Arial" charset="0"/>
              </a:rPr>
              <a:t>-</a:t>
            </a:r>
            <a:r>
              <a:rPr lang="fr-FR" smtClean="0"/>
              <a:t> Systèmes d'exploitation des appareils mobiles</a:t>
            </a:r>
            <a:endParaRPr lang="fr-FR" sz="1200" dirty="0" smtClean="0">
              <a:latin typeface="Arial" charset="0"/>
            </a:endParaRPr>
          </a:p>
          <a:p>
            <a:pPr>
              <a:lnSpc>
                <a:spcPct val="80000"/>
              </a:lnSpc>
              <a:buFontTx/>
              <a:buNone/>
            </a:pPr>
            <a:r>
              <a:rPr lang="fr-FR" dirty="0" smtClean="0">
                <a:latin typeface="Arial" charset="0"/>
              </a:rPr>
              <a:t>10.1.1 - Interface tactile d'Android</a:t>
            </a:r>
            <a:endParaRPr lang="fr-FR" dirty="0"/>
          </a:p>
        </p:txBody>
      </p:sp>
    </p:spTree>
    <p:extLst>
      <p:ext uri="{BB962C8B-B14F-4D97-AF65-F5344CB8AC3E}">
        <p14:creationId xmlns:p14="http://schemas.microsoft.com/office/powerpoint/2010/main" val="442453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10.1</a:t>
            </a:r>
            <a:r>
              <a:rPr lang="fr-FR" smtClean="0"/>
              <a:t> </a:t>
            </a:r>
            <a:r>
              <a:rPr lang="fr-FR" sz="1200" kern="1200" dirty="0" smtClean="0">
                <a:solidFill>
                  <a:schemeClr val="tx1"/>
                </a:solidFill>
                <a:latin typeface="Arial" charset="0"/>
              </a:rPr>
              <a:t>-</a:t>
            </a:r>
            <a:r>
              <a:rPr lang="fr-FR" smtClean="0"/>
              <a:t> Systèmes d'exploitation des appareils mobiles</a:t>
            </a:r>
            <a:endParaRPr lang="fr-FR" sz="1200" dirty="0" smtClean="0">
              <a:latin typeface="Arial" charset="0"/>
            </a:endParaRPr>
          </a:p>
          <a:p>
            <a:pPr>
              <a:lnSpc>
                <a:spcPct val="80000"/>
              </a:lnSpc>
              <a:buFontTx/>
              <a:buNone/>
            </a:pPr>
            <a:r>
              <a:rPr lang="fr-FR" dirty="0" smtClean="0">
                <a:latin typeface="Arial" charset="0"/>
              </a:rPr>
              <a:t>10.1.3 - Interface tactile d'iOS</a:t>
            </a:r>
            <a:endParaRPr lang="fr-FR" dirty="0"/>
          </a:p>
        </p:txBody>
      </p:sp>
    </p:spTree>
    <p:extLst>
      <p:ext uri="{BB962C8B-B14F-4D97-AF65-F5344CB8AC3E}">
        <p14:creationId xmlns:p14="http://schemas.microsoft.com/office/powerpoint/2010/main" val="697352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10.1</a:t>
            </a:r>
            <a:r>
              <a:rPr lang="fr-FR" smtClean="0"/>
              <a:t> </a:t>
            </a:r>
            <a:r>
              <a:rPr lang="fr-FR" sz="1200" kern="1200" dirty="0" smtClean="0">
                <a:solidFill>
                  <a:schemeClr val="tx1"/>
                </a:solidFill>
                <a:latin typeface="Arial" charset="0"/>
              </a:rPr>
              <a:t>-</a:t>
            </a:r>
            <a:r>
              <a:rPr lang="fr-FR" smtClean="0"/>
              <a:t> Systèmes d'exploitation des appareils mobiles</a:t>
            </a:r>
            <a:endParaRPr lang="fr-FR" sz="1200" dirty="0" smtClean="0">
              <a:latin typeface="Arial" charset="0"/>
            </a:endParaRPr>
          </a:p>
          <a:p>
            <a:pPr>
              <a:lnSpc>
                <a:spcPct val="80000"/>
              </a:lnSpc>
              <a:buFontTx/>
              <a:buNone/>
            </a:pPr>
            <a:r>
              <a:rPr lang="fr-FR" dirty="0" smtClean="0">
                <a:latin typeface="Arial" charset="0"/>
              </a:rPr>
              <a:t>10.1.4 -</a:t>
            </a:r>
            <a:r>
              <a:rPr lang="fr-FR" sz="1200" dirty="0" smtClean="0">
                <a:latin typeface="Arial" charset="0"/>
              </a:rPr>
              <a:t> Interface tactile de Windows Mobile</a:t>
            </a:r>
            <a:r>
              <a:rPr lang="fr-FR" dirty="0" smtClean="0">
                <a:latin typeface="Arial" charset="0"/>
              </a:rPr>
              <a:t> </a:t>
            </a:r>
            <a:endParaRPr lang="fr-FR" dirty="0"/>
          </a:p>
        </p:txBody>
      </p:sp>
    </p:spTree>
    <p:extLst>
      <p:ext uri="{BB962C8B-B14F-4D97-AF65-F5344CB8AC3E}">
        <p14:creationId xmlns:p14="http://schemas.microsoft.com/office/powerpoint/2010/main" val="3940597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10.1</a:t>
            </a:r>
            <a:r>
              <a:rPr lang="fr-FR" smtClean="0"/>
              <a:t> </a:t>
            </a:r>
            <a:r>
              <a:rPr lang="fr-FR" sz="1200" kern="1200" dirty="0" smtClean="0">
                <a:solidFill>
                  <a:schemeClr val="tx1"/>
                </a:solidFill>
                <a:latin typeface="Arial" charset="0"/>
              </a:rPr>
              <a:t>-</a:t>
            </a:r>
            <a:r>
              <a:rPr lang="fr-FR" smtClean="0"/>
              <a:t> Systèmes d'exploitation des appareils mobiles</a:t>
            </a:r>
            <a:endParaRPr lang="fr-FR" sz="1200" dirty="0" smtClean="0">
              <a:latin typeface="Arial" charset="0"/>
            </a:endParaRPr>
          </a:p>
          <a:p>
            <a:pPr>
              <a:lnSpc>
                <a:spcPct val="80000"/>
              </a:lnSpc>
              <a:buFontTx/>
              <a:buNone/>
            </a:pPr>
            <a:r>
              <a:rPr lang="fr-FR" dirty="0" smtClean="0">
                <a:latin typeface="Arial" charset="0"/>
              </a:rPr>
              <a:t>10.1.5 -</a:t>
            </a:r>
            <a:r>
              <a:rPr lang="fr-FR" sz="1200" dirty="0" smtClean="0">
                <a:latin typeface="Arial" charset="0"/>
              </a:rPr>
              <a:t> Fonctionnalités courantes des appareils mobiles</a:t>
            </a:r>
            <a:endParaRPr lang="fr-FR" dirty="0"/>
          </a:p>
        </p:txBody>
      </p:sp>
    </p:spTree>
    <p:extLst>
      <p:ext uri="{BB962C8B-B14F-4D97-AF65-F5344CB8AC3E}">
        <p14:creationId xmlns:p14="http://schemas.microsoft.com/office/powerpoint/2010/main" val="2622451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20</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10 : Systèmes d'exploitation mobiles, Linux et OS X</a:t>
            </a:r>
            <a:endParaRPr lang="fr-FR" b="0" dirty="0"/>
          </a:p>
        </p:txBody>
      </p:sp>
    </p:spTree>
    <p:extLst>
      <p:ext uri="{BB962C8B-B14F-4D97-AF65-F5344CB8AC3E}">
        <p14:creationId xmlns:p14="http://schemas.microsoft.com/office/powerpoint/2010/main" val="3779939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10.2</a:t>
            </a:r>
            <a:r>
              <a:rPr lang="fr-FR" smtClean="0"/>
              <a:t> </a:t>
            </a:r>
            <a:r>
              <a:rPr lang="fr-FR" sz="1200" kern="1200" dirty="0" smtClean="0">
                <a:solidFill>
                  <a:schemeClr val="tx1"/>
                </a:solidFill>
                <a:latin typeface="Arial" charset="0"/>
              </a:rPr>
              <a:t>-</a:t>
            </a:r>
            <a:r>
              <a:rPr lang="fr-FR" smtClean="0"/>
              <a:t> Méthodes de protection des appareils mobiles</a:t>
            </a:r>
            <a:endParaRPr lang="fr-FR" sz="1200" dirty="0" smtClean="0">
              <a:latin typeface="Arial" charset="0"/>
            </a:endParaRPr>
          </a:p>
          <a:p>
            <a:pPr>
              <a:lnSpc>
                <a:spcPct val="80000"/>
              </a:lnSpc>
              <a:buFontTx/>
              <a:buNone/>
            </a:pPr>
            <a:r>
              <a:rPr lang="fr-FR" dirty="0" smtClean="0">
                <a:latin typeface="Arial" charset="0"/>
              </a:rPr>
              <a:t>10.2.1 -</a:t>
            </a:r>
            <a:r>
              <a:rPr lang="fr-FR" sz="1200" dirty="0" smtClean="0">
                <a:latin typeface="Arial" charset="0"/>
              </a:rPr>
              <a:t> Verrouillage par code secret</a:t>
            </a:r>
            <a:r>
              <a:rPr lang="fr-FR" dirty="0" smtClean="0">
                <a:latin typeface="Arial" charset="0"/>
              </a:rPr>
              <a:t> </a:t>
            </a:r>
            <a:endParaRPr lang="fr-FR" dirty="0"/>
          </a:p>
        </p:txBody>
      </p:sp>
    </p:spTree>
    <p:extLst>
      <p:ext uri="{BB962C8B-B14F-4D97-AF65-F5344CB8AC3E}">
        <p14:creationId xmlns:p14="http://schemas.microsoft.com/office/powerpoint/2010/main" val="282105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10.2</a:t>
            </a:r>
            <a:r>
              <a:rPr lang="fr-FR" smtClean="0"/>
              <a:t> </a:t>
            </a:r>
            <a:r>
              <a:rPr lang="fr-FR" sz="1200" kern="1200" dirty="0" smtClean="0">
                <a:solidFill>
                  <a:schemeClr val="tx1"/>
                </a:solidFill>
                <a:latin typeface="Arial" charset="0"/>
              </a:rPr>
              <a:t>-</a:t>
            </a:r>
            <a:r>
              <a:rPr lang="fr-FR" smtClean="0"/>
              <a:t> Méthodes de protection des appareils mobiles</a:t>
            </a:r>
            <a:endParaRPr lang="fr-FR" sz="1200" dirty="0" smtClean="0">
              <a:latin typeface="Arial" charset="0"/>
            </a:endParaRPr>
          </a:p>
          <a:p>
            <a:pPr>
              <a:lnSpc>
                <a:spcPct val="80000"/>
              </a:lnSpc>
              <a:buFontTx/>
              <a:buNone/>
            </a:pPr>
            <a:r>
              <a:rPr lang="fr-FR" dirty="0" smtClean="0">
                <a:latin typeface="Arial" charset="0"/>
              </a:rPr>
              <a:t>10.2.2 -</a:t>
            </a:r>
            <a:r>
              <a:rPr lang="fr-FR" sz="1200" dirty="0" smtClean="0">
                <a:latin typeface="Arial" charset="0"/>
              </a:rPr>
              <a:t> Services cloud pour les appareils mobiles</a:t>
            </a:r>
            <a:endParaRPr lang="fr-FR" dirty="0"/>
          </a:p>
        </p:txBody>
      </p:sp>
    </p:spTree>
    <p:extLst>
      <p:ext uri="{BB962C8B-B14F-4D97-AF65-F5344CB8AC3E}">
        <p14:creationId xmlns:p14="http://schemas.microsoft.com/office/powerpoint/2010/main" val="91246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10.2</a:t>
            </a:r>
            <a:r>
              <a:rPr lang="fr-FR" smtClean="0"/>
              <a:t> </a:t>
            </a:r>
            <a:r>
              <a:rPr lang="fr-FR" sz="1200" kern="1200" dirty="0" smtClean="0">
                <a:solidFill>
                  <a:schemeClr val="tx1"/>
                </a:solidFill>
                <a:latin typeface="Arial" charset="0"/>
              </a:rPr>
              <a:t>-</a:t>
            </a:r>
            <a:r>
              <a:rPr lang="fr-FR" smtClean="0"/>
              <a:t> Méthodes de protection des appareils mobiles</a:t>
            </a:r>
            <a:endParaRPr lang="fr-FR" sz="1200" dirty="0" smtClean="0">
              <a:latin typeface="Arial" charset="0"/>
            </a:endParaRPr>
          </a:p>
          <a:p>
            <a:pPr>
              <a:lnSpc>
                <a:spcPct val="80000"/>
              </a:lnSpc>
              <a:buFontTx/>
              <a:buNone/>
            </a:pPr>
            <a:r>
              <a:rPr lang="fr-FR" dirty="0" smtClean="0">
                <a:latin typeface="Arial" charset="0"/>
              </a:rPr>
              <a:t>10.2.3 -</a:t>
            </a:r>
            <a:r>
              <a:rPr lang="fr-FR" sz="1200" dirty="0" smtClean="0">
                <a:latin typeface="Arial" charset="0"/>
              </a:rPr>
              <a:t> Sécurité au niveau logiciel</a:t>
            </a:r>
            <a:endParaRPr lang="fr-FR" dirty="0"/>
          </a:p>
        </p:txBody>
      </p:sp>
    </p:spTree>
    <p:extLst>
      <p:ext uri="{BB962C8B-B14F-4D97-AF65-F5344CB8AC3E}">
        <p14:creationId xmlns:p14="http://schemas.microsoft.com/office/powerpoint/2010/main" val="1877639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10 : Systèmes d'exploitation mobiles, Linux et OS X</a:t>
            </a:r>
            <a:endParaRPr lang="fr-FR" b="0" dirty="0"/>
          </a:p>
        </p:txBody>
      </p:sp>
    </p:spTree>
    <p:extLst>
      <p:ext uri="{BB962C8B-B14F-4D97-AF65-F5344CB8AC3E}">
        <p14:creationId xmlns:p14="http://schemas.microsoft.com/office/powerpoint/2010/main" val="2629940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10.3</a:t>
            </a:r>
            <a:r>
              <a:rPr lang="fr-FR" smtClean="0"/>
              <a:t> </a:t>
            </a:r>
            <a:r>
              <a:rPr lang="fr-FR" sz="1200" kern="1200" dirty="0" smtClean="0">
                <a:solidFill>
                  <a:schemeClr val="tx1"/>
                </a:solidFill>
                <a:latin typeface="Arial" charset="0"/>
              </a:rPr>
              <a:t>-</a:t>
            </a:r>
            <a:r>
              <a:rPr lang="fr-FR" smtClean="0"/>
              <a:t> Connectivité réseau et e-mails</a:t>
            </a:r>
            <a:endParaRPr lang="fr-FR" sz="1200" dirty="0" smtClean="0">
              <a:latin typeface="Arial" charset="0"/>
            </a:endParaRPr>
          </a:p>
          <a:p>
            <a:pPr>
              <a:lnSpc>
                <a:spcPct val="80000"/>
              </a:lnSpc>
              <a:buFontTx/>
              <a:buNone/>
            </a:pPr>
            <a:r>
              <a:rPr lang="fr-FR" dirty="0" smtClean="0">
                <a:latin typeface="Arial" charset="0"/>
              </a:rPr>
              <a:t>10.3.1 - Réseaux de données cellulaire et sans fil</a:t>
            </a:r>
            <a:endParaRPr lang="fr-FR" dirty="0"/>
          </a:p>
        </p:txBody>
      </p:sp>
    </p:spTree>
    <p:extLst>
      <p:ext uri="{BB962C8B-B14F-4D97-AF65-F5344CB8AC3E}">
        <p14:creationId xmlns:p14="http://schemas.microsoft.com/office/powerpoint/2010/main" val="1147051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10.3</a:t>
            </a:r>
            <a:r>
              <a:rPr lang="fr-FR" smtClean="0"/>
              <a:t> </a:t>
            </a:r>
            <a:r>
              <a:rPr lang="fr-FR" sz="1200" kern="1200" dirty="0" smtClean="0">
                <a:solidFill>
                  <a:schemeClr val="tx1"/>
                </a:solidFill>
                <a:latin typeface="Arial" charset="0"/>
              </a:rPr>
              <a:t>-</a:t>
            </a:r>
            <a:r>
              <a:rPr lang="fr-FR" smtClean="0"/>
              <a:t> Connectivité réseau et e-mails</a:t>
            </a:r>
            <a:endParaRPr lang="fr-FR" sz="1200" dirty="0" smtClean="0">
              <a:latin typeface="Arial" charset="0"/>
            </a:endParaRPr>
          </a:p>
          <a:p>
            <a:pPr>
              <a:lnSpc>
                <a:spcPct val="80000"/>
              </a:lnSpc>
              <a:buFontTx/>
              <a:buNone/>
            </a:pPr>
            <a:r>
              <a:rPr lang="fr-FR" dirty="0" smtClean="0">
                <a:latin typeface="Arial" charset="0"/>
              </a:rPr>
              <a:t>10.3.2 - </a:t>
            </a:r>
            <a:r>
              <a:rPr lang="fr-FR" sz="1200" dirty="0" smtClean="0">
                <a:latin typeface="Arial" charset="0"/>
              </a:rPr>
              <a:t>Bluetooth</a:t>
            </a:r>
            <a:endParaRPr lang="fr-FR" dirty="0"/>
          </a:p>
        </p:txBody>
      </p:sp>
    </p:spTree>
    <p:extLst>
      <p:ext uri="{BB962C8B-B14F-4D97-AF65-F5344CB8AC3E}">
        <p14:creationId xmlns:p14="http://schemas.microsoft.com/office/powerpoint/2010/main" val="3431369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10.3</a:t>
            </a:r>
            <a:r>
              <a:rPr lang="fr-FR" smtClean="0"/>
              <a:t> </a:t>
            </a:r>
            <a:r>
              <a:rPr lang="fr-FR" sz="1200" kern="1200" dirty="0" smtClean="0">
                <a:solidFill>
                  <a:schemeClr val="tx1"/>
                </a:solidFill>
                <a:latin typeface="Arial" charset="0"/>
              </a:rPr>
              <a:t>-</a:t>
            </a:r>
            <a:r>
              <a:rPr lang="fr-FR" smtClean="0"/>
              <a:t> Connectivité réseau et e-mails</a:t>
            </a:r>
            <a:endParaRPr lang="fr-FR" sz="1200" dirty="0" smtClean="0">
              <a:latin typeface="Arial" charset="0"/>
            </a:endParaRPr>
          </a:p>
          <a:p>
            <a:pPr>
              <a:lnSpc>
                <a:spcPct val="80000"/>
              </a:lnSpc>
              <a:buFontTx/>
              <a:buNone/>
            </a:pPr>
            <a:r>
              <a:rPr lang="fr-FR" dirty="0" smtClean="0">
                <a:latin typeface="Arial" charset="0"/>
              </a:rPr>
              <a:t>10.3.3 -</a:t>
            </a:r>
            <a:r>
              <a:rPr lang="fr-FR" sz="1200" dirty="0" smtClean="0">
                <a:latin typeface="Arial" charset="0"/>
              </a:rPr>
              <a:t> Configuration de</a:t>
            </a:r>
            <a:r>
              <a:rPr lang="fr-FR" dirty="0" smtClean="0">
                <a:latin typeface="Arial" charset="0"/>
              </a:rPr>
              <a:t> la messagerie</a:t>
            </a:r>
            <a:endParaRPr lang="fr-FR" dirty="0"/>
          </a:p>
        </p:txBody>
      </p:sp>
    </p:spTree>
    <p:extLst>
      <p:ext uri="{BB962C8B-B14F-4D97-AF65-F5344CB8AC3E}">
        <p14:creationId xmlns:p14="http://schemas.microsoft.com/office/powerpoint/2010/main" val="3655354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10.3</a:t>
            </a:r>
            <a:r>
              <a:rPr lang="fr-FR" smtClean="0"/>
              <a:t> </a:t>
            </a:r>
            <a:r>
              <a:rPr lang="fr-FR" sz="1200" kern="1200" dirty="0" smtClean="0">
                <a:solidFill>
                  <a:schemeClr val="tx1"/>
                </a:solidFill>
                <a:latin typeface="Arial" charset="0"/>
              </a:rPr>
              <a:t>-</a:t>
            </a:r>
            <a:r>
              <a:rPr lang="fr-FR" smtClean="0"/>
              <a:t> Connectivité réseau et e-mails</a:t>
            </a:r>
            <a:endParaRPr lang="fr-FR" sz="1200" dirty="0" smtClean="0">
              <a:latin typeface="Arial" charset="0"/>
            </a:endParaRPr>
          </a:p>
          <a:p>
            <a:pPr>
              <a:lnSpc>
                <a:spcPct val="80000"/>
              </a:lnSpc>
              <a:buFontTx/>
              <a:buNone/>
            </a:pPr>
            <a:r>
              <a:rPr lang="fr-FR" dirty="0" smtClean="0">
                <a:latin typeface="Arial" charset="0"/>
              </a:rPr>
              <a:t>10.3.4 -</a:t>
            </a:r>
            <a:r>
              <a:rPr lang="fr-FR" sz="1200" dirty="0" smtClean="0">
                <a:latin typeface="Arial" charset="0"/>
              </a:rPr>
              <a:t> Synchronisation des appareils mobiles</a:t>
            </a:r>
            <a:endParaRPr lang="fr-FR" dirty="0"/>
          </a:p>
        </p:txBody>
      </p:sp>
    </p:spTree>
    <p:extLst>
      <p:ext uri="{BB962C8B-B14F-4D97-AF65-F5344CB8AC3E}">
        <p14:creationId xmlns:p14="http://schemas.microsoft.com/office/powerpoint/2010/main" val="1621336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29</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10 : Systèmes d'exploitation mobiles, Linux et OS X</a:t>
            </a:r>
            <a:endParaRPr lang="fr-FR" b="0" dirty="0"/>
          </a:p>
        </p:txBody>
      </p:sp>
    </p:spTree>
    <p:extLst>
      <p:ext uri="{BB962C8B-B14F-4D97-AF65-F5344CB8AC3E}">
        <p14:creationId xmlns:p14="http://schemas.microsoft.com/office/powerpoint/2010/main" val="438199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Guide de planification ITE 6.0</a:t>
            </a:r>
          </a:p>
          <a:p>
            <a:pPr>
              <a:buFontTx/>
              <a:buNone/>
            </a:pPr>
            <a:r>
              <a:rPr lang="fr-FR" sz="1200" dirty="0" smtClean="0">
                <a:latin typeface="Arial" charset="0"/>
              </a:rPr>
              <a:t>Chapitre 10 : Systèmes d'exploitation mobiles, Linux et OS X</a:t>
            </a:r>
            <a:endParaRPr lang="fr-FR" b="0"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10.4</a:t>
            </a:r>
            <a:r>
              <a:rPr lang="fr-FR" smtClean="0"/>
              <a:t> </a:t>
            </a:r>
            <a:r>
              <a:rPr lang="fr-FR" sz="1200" kern="1200" dirty="0" smtClean="0">
                <a:solidFill>
                  <a:schemeClr val="tx1"/>
                </a:solidFill>
                <a:latin typeface="Arial" charset="0"/>
              </a:rPr>
              <a:t>-</a:t>
            </a:r>
            <a:r>
              <a:rPr lang="fr-FR" smtClean="0"/>
              <a:t> Systèmes d'exploitation Linux et OS X</a:t>
            </a:r>
            <a:endParaRPr lang="fr-FR" sz="1200" dirty="0" smtClean="0">
              <a:latin typeface="Arial" charset="0"/>
            </a:endParaRPr>
          </a:p>
          <a:p>
            <a:pPr>
              <a:lnSpc>
                <a:spcPct val="80000"/>
              </a:lnSpc>
              <a:buFontTx/>
              <a:buNone/>
            </a:pPr>
            <a:r>
              <a:rPr lang="fr-FR" dirty="0" smtClean="0">
                <a:latin typeface="Arial" charset="0"/>
              </a:rPr>
              <a:t>10.4.1 - Outils et fonctionnalités de Linux et d'OS X</a:t>
            </a:r>
            <a:endParaRPr lang="fr-FR" dirty="0"/>
          </a:p>
        </p:txBody>
      </p:sp>
    </p:spTree>
    <p:extLst>
      <p:ext uri="{BB962C8B-B14F-4D97-AF65-F5344CB8AC3E}">
        <p14:creationId xmlns:p14="http://schemas.microsoft.com/office/powerpoint/2010/main" val="925508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10.4</a:t>
            </a:r>
            <a:r>
              <a:rPr lang="fr-FR" smtClean="0"/>
              <a:t> </a:t>
            </a:r>
            <a:r>
              <a:rPr lang="fr-FR" sz="1200" kern="1200" dirty="0" smtClean="0">
                <a:solidFill>
                  <a:schemeClr val="tx1"/>
                </a:solidFill>
                <a:latin typeface="Arial" charset="0"/>
              </a:rPr>
              <a:t>-</a:t>
            </a:r>
            <a:r>
              <a:rPr lang="fr-FR" smtClean="0"/>
              <a:t> Systèmes d'exploitation Linux et OS X</a:t>
            </a:r>
            <a:endParaRPr lang="fr-FR" sz="1200" dirty="0" smtClean="0">
              <a:latin typeface="Arial" charset="0"/>
            </a:endParaRPr>
          </a:p>
          <a:p>
            <a:pPr>
              <a:lnSpc>
                <a:spcPct val="80000"/>
              </a:lnSpc>
              <a:buFontTx/>
              <a:buNone/>
            </a:pPr>
            <a:r>
              <a:rPr lang="fr-FR" dirty="0" smtClean="0">
                <a:latin typeface="Arial" charset="0"/>
              </a:rPr>
              <a:t>10.4.1 - Outils et fonctionnalités de Linux et d'OS X (suite)</a:t>
            </a:r>
            <a:endParaRPr lang="fr-FR" dirty="0"/>
          </a:p>
        </p:txBody>
      </p:sp>
    </p:spTree>
    <p:extLst>
      <p:ext uri="{BB962C8B-B14F-4D97-AF65-F5344CB8AC3E}">
        <p14:creationId xmlns:p14="http://schemas.microsoft.com/office/powerpoint/2010/main" val="103460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10.4</a:t>
            </a:r>
            <a:r>
              <a:rPr lang="fr-FR" smtClean="0"/>
              <a:t> </a:t>
            </a:r>
            <a:r>
              <a:rPr lang="fr-FR" sz="1200" kern="1200" dirty="0" smtClean="0">
                <a:solidFill>
                  <a:schemeClr val="tx1"/>
                </a:solidFill>
                <a:latin typeface="Arial" charset="0"/>
              </a:rPr>
              <a:t>-</a:t>
            </a:r>
            <a:r>
              <a:rPr lang="fr-FR" smtClean="0"/>
              <a:t> Systèmes d'exploitation Linux et OS X</a:t>
            </a:r>
            <a:endParaRPr lang="fr-FR" sz="1200" dirty="0" smtClean="0">
              <a:latin typeface="Arial" charset="0"/>
            </a:endParaRPr>
          </a:p>
          <a:p>
            <a:pPr>
              <a:lnSpc>
                <a:spcPct val="80000"/>
              </a:lnSpc>
              <a:buFontTx/>
              <a:buNone/>
            </a:pPr>
            <a:r>
              <a:rPr lang="fr-FR" dirty="0" smtClean="0">
                <a:latin typeface="Arial" charset="0"/>
              </a:rPr>
              <a:t>10.4.2 -</a:t>
            </a:r>
            <a:r>
              <a:rPr lang="fr-FR" sz="1200" dirty="0" smtClean="0">
                <a:latin typeface="Arial" charset="0"/>
              </a:rPr>
              <a:t> Bonnes pratiques Linux et OS X</a:t>
            </a:r>
            <a:endParaRPr lang="fr-FR" dirty="0"/>
          </a:p>
        </p:txBody>
      </p:sp>
    </p:spTree>
    <p:extLst>
      <p:ext uri="{BB962C8B-B14F-4D97-AF65-F5344CB8AC3E}">
        <p14:creationId xmlns:p14="http://schemas.microsoft.com/office/powerpoint/2010/main" val="40384667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10.4</a:t>
            </a:r>
            <a:r>
              <a:rPr lang="fr-FR" smtClean="0"/>
              <a:t> </a:t>
            </a:r>
            <a:r>
              <a:rPr lang="fr-FR" sz="1200" kern="1200" dirty="0" smtClean="0">
                <a:solidFill>
                  <a:schemeClr val="tx1"/>
                </a:solidFill>
                <a:latin typeface="Arial" charset="0"/>
              </a:rPr>
              <a:t>-</a:t>
            </a:r>
            <a:r>
              <a:rPr lang="fr-FR" smtClean="0"/>
              <a:t> Systèmes d'exploitation Linux et OS X</a:t>
            </a:r>
            <a:endParaRPr lang="fr-FR" sz="1200" dirty="0" smtClean="0">
              <a:latin typeface="Arial" charset="0"/>
            </a:endParaRPr>
          </a:p>
          <a:p>
            <a:pPr>
              <a:lnSpc>
                <a:spcPct val="80000"/>
              </a:lnSpc>
              <a:buFontTx/>
              <a:buNone/>
            </a:pPr>
            <a:r>
              <a:rPr lang="fr-FR" dirty="0" smtClean="0">
                <a:latin typeface="Arial" charset="0"/>
              </a:rPr>
              <a:t>10.4.3 - Interface de ligne de commande</a:t>
            </a:r>
            <a:endParaRPr lang="fr-FR" dirty="0"/>
          </a:p>
        </p:txBody>
      </p:sp>
    </p:spTree>
    <p:extLst>
      <p:ext uri="{BB962C8B-B14F-4D97-AF65-F5344CB8AC3E}">
        <p14:creationId xmlns:p14="http://schemas.microsoft.com/office/powerpoint/2010/main" val="6004192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34</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10 : Systèmes d'exploitation mobiles, Linux et OS X</a:t>
            </a:r>
            <a:endParaRPr lang="fr-FR" b="0" dirty="0"/>
          </a:p>
        </p:txBody>
      </p:sp>
    </p:spTree>
    <p:extLst>
      <p:ext uri="{BB962C8B-B14F-4D97-AF65-F5344CB8AC3E}">
        <p14:creationId xmlns:p14="http://schemas.microsoft.com/office/powerpoint/2010/main" val="2051347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10.5</a:t>
            </a:r>
            <a:r>
              <a:rPr lang="fr-FR" smtClean="0"/>
              <a:t> </a:t>
            </a:r>
            <a:r>
              <a:rPr lang="fr-FR" sz="1200" kern="1200" dirty="0" smtClean="0">
                <a:solidFill>
                  <a:schemeClr val="tx1"/>
                </a:solidFill>
                <a:latin typeface="Arial" charset="0"/>
              </a:rPr>
              <a:t>-</a:t>
            </a:r>
            <a:r>
              <a:rPr lang="fr-FR" smtClean="0"/>
              <a:t> Procédure de dépannage de base pour les systèmes d'exploitation mobiles, Linux et OS X</a:t>
            </a:r>
            <a:endParaRPr lang="fr-FR" sz="1200" dirty="0" smtClean="0">
              <a:latin typeface="Arial" charset="0"/>
            </a:endParaRPr>
          </a:p>
          <a:p>
            <a:pPr>
              <a:lnSpc>
                <a:spcPct val="80000"/>
              </a:lnSpc>
              <a:buFontTx/>
              <a:buNone/>
            </a:pPr>
            <a:r>
              <a:rPr lang="fr-FR" dirty="0" smtClean="0">
                <a:latin typeface="Arial" charset="0"/>
              </a:rPr>
              <a:t>10.5.1 - Application de la procédure de dépannage de base pour les systèmes d'exploitation mobiles, Linux et OS X</a:t>
            </a:r>
            <a:endParaRPr lang="fr-FR" dirty="0"/>
          </a:p>
        </p:txBody>
      </p:sp>
    </p:spTree>
    <p:extLst>
      <p:ext uri="{BB962C8B-B14F-4D97-AF65-F5344CB8AC3E}">
        <p14:creationId xmlns:p14="http://schemas.microsoft.com/office/powerpoint/2010/main" val="291509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10.5</a:t>
            </a:r>
            <a:r>
              <a:rPr lang="fr-FR" smtClean="0"/>
              <a:t> </a:t>
            </a:r>
            <a:r>
              <a:rPr lang="fr-FR" sz="1200" kern="1200" dirty="0" smtClean="0">
                <a:solidFill>
                  <a:schemeClr val="tx1"/>
                </a:solidFill>
                <a:latin typeface="Arial" charset="0"/>
              </a:rPr>
              <a:t>-</a:t>
            </a:r>
            <a:r>
              <a:rPr lang="fr-FR" smtClean="0"/>
              <a:t> Procédure de dépannage de base pour les systèmes d'exploitation mobiles, Linux et OS X</a:t>
            </a:r>
            <a:endParaRPr lang="fr-FR" sz="1200" dirty="0" smtClean="0">
              <a:latin typeface="Arial" charset="0"/>
            </a:endParaRPr>
          </a:p>
          <a:p>
            <a:pPr>
              <a:lnSpc>
                <a:spcPct val="80000"/>
              </a:lnSpc>
              <a:buFontTx/>
              <a:buNone/>
            </a:pPr>
            <a:r>
              <a:rPr lang="fr-FR" dirty="0" smtClean="0">
                <a:latin typeface="Arial" charset="0"/>
              </a:rPr>
              <a:t>10.5.1 - Application de la procédure de dépannage de base pour les systèmes d'exploitation mobiles, Linux et OS X (suite)</a:t>
            </a:r>
            <a:endParaRPr lang="fr-FR" dirty="0"/>
          </a:p>
        </p:txBody>
      </p:sp>
    </p:spTree>
    <p:extLst>
      <p:ext uri="{BB962C8B-B14F-4D97-AF65-F5344CB8AC3E}">
        <p14:creationId xmlns:p14="http://schemas.microsoft.com/office/powerpoint/2010/main" val="2484909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10.5</a:t>
            </a:r>
            <a:r>
              <a:rPr lang="fr-FR" smtClean="0"/>
              <a:t> </a:t>
            </a:r>
            <a:r>
              <a:rPr lang="fr-FR" sz="1200" kern="1200" dirty="0" smtClean="0">
                <a:solidFill>
                  <a:schemeClr val="tx1"/>
                </a:solidFill>
                <a:latin typeface="Arial" charset="0"/>
              </a:rPr>
              <a:t>-</a:t>
            </a:r>
            <a:r>
              <a:rPr lang="fr-FR" smtClean="0"/>
              <a:t> Procédure de dépannage de base pour les systèmes d'exploitation mobiles, Linux et OS X</a:t>
            </a:r>
            <a:endParaRPr lang="fr-FR" sz="1200" dirty="0" smtClean="0">
              <a:latin typeface="Arial" charset="0"/>
            </a:endParaRPr>
          </a:p>
          <a:p>
            <a:pPr>
              <a:lnSpc>
                <a:spcPct val="80000"/>
              </a:lnSpc>
              <a:buFontTx/>
              <a:buNone/>
            </a:pPr>
            <a:r>
              <a:rPr lang="fr-FR" dirty="0" smtClean="0">
                <a:latin typeface="Arial" charset="0"/>
              </a:rPr>
              <a:t>10.5.2 - Problèmes courants et solutions pour les systèmes d'exploitation mobiles, Linux et OS X</a:t>
            </a:r>
            <a:endParaRPr lang="fr-FR" dirty="0"/>
          </a:p>
        </p:txBody>
      </p:sp>
    </p:spTree>
    <p:extLst>
      <p:ext uri="{BB962C8B-B14F-4D97-AF65-F5344CB8AC3E}">
        <p14:creationId xmlns:p14="http://schemas.microsoft.com/office/powerpoint/2010/main" val="6578974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38</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10 : Systèmes d'exploitation mobiles, Linux et OS X</a:t>
            </a:r>
            <a:endParaRPr lang="fr-FR" b="0" dirty="0"/>
          </a:p>
        </p:txBody>
      </p:sp>
    </p:spTree>
    <p:extLst>
      <p:ext uri="{BB962C8B-B14F-4D97-AF65-F5344CB8AC3E}">
        <p14:creationId xmlns:p14="http://schemas.microsoft.com/office/powerpoint/2010/main" val="2514990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2.3.1.1 - </a:t>
            </a:r>
            <a:r>
              <a:rPr lang="fr-FR" dirty="0" smtClean="0">
                <a:latin typeface="Arial" charset="0"/>
              </a:rPr>
              <a:t>Résumé</a:t>
            </a:r>
            <a:endParaRPr lang="fr-FR" dirty="0"/>
          </a:p>
        </p:txBody>
      </p:sp>
    </p:spTree>
    <p:extLst>
      <p:ext uri="{BB962C8B-B14F-4D97-AF65-F5344CB8AC3E}">
        <p14:creationId xmlns:p14="http://schemas.microsoft.com/office/powerpoint/2010/main" val="1014863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2.3.1.1 - </a:t>
            </a:r>
            <a:r>
              <a:rPr lang="fr-FR" smtClean="0"/>
              <a:t>Résumé (suite)</a:t>
            </a:r>
            <a:endParaRPr lang="fr-FR" dirty="0"/>
          </a:p>
        </p:txBody>
      </p:sp>
    </p:spTree>
    <p:extLst>
      <p:ext uri="{BB962C8B-B14F-4D97-AF65-F5344CB8AC3E}">
        <p14:creationId xmlns:p14="http://schemas.microsoft.com/office/powerpoint/2010/main" val="13968553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41</a:t>
            </a:fld>
            <a:endParaRPr lang="fr-FR"/>
          </a:p>
        </p:txBody>
      </p:sp>
    </p:spTree>
    <p:extLst>
      <p:ext uri="{BB962C8B-B14F-4D97-AF65-F5344CB8AC3E}">
        <p14:creationId xmlns:p14="http://schemas.microsoft.com/office/powerpoint/2010/main" val="18130967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42</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43</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endParaRPr lang="en-US" dirty="0"/>
          </a:p>
        </p:txBody>
      </p:sp>
    </p:spTree>
    <p:extLst>
      <p:ext uri="{BB962C8B-B14F-4D97-AF65-F5344CB8AC3E}">
        <p14:creationId xmlns:p14="http://schemas.microsoft.com/office/powerpoint/2010/main" val="14417072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44</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r>
              <a:rPr lang="en-US" dirty="0" smtClean="0">
                <a:latin typeface="Arial" charset="0"/>
              </a:rPr>
              <a:t> (</a:t>
            </a:r>
            <a:r>
              <a:rPr lang="fr-FR" dirty="0" smtClean="0"/>
              <a:t>suite</a:t>
            </a:r>
            <a:r>
              <a:rPr lang="en-US" smtClean="0">
                <a:latin typeface="Arial" charset="0"/>
              </a:rPr>
              <a:t>)</a:t>
            </a:r>
            <a:endParaRPr lang="en-US" dirty="0"/>
          </a:p>
        </p:txBody>
      </p:sp>
    </p:spTree>
    <p:extLst>
      <p:ext uri="{BB962C8B-B14F-4D97-AF65-F5344CB8AC3E}">
        <p14:creationId xmlns:p14="http://schemas.microsoft.com/office/powerpoint/2010/main" val="1008916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460063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487411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9</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2007 - 2015,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3657600" y="6670529"/>
            <a:ext cx="2041365"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2015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2007 - 2015,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3657600" y="6670529"/>
            <a:ext cx="2041365"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2015 Cisco Systems,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fr-FR" sz="2400" dirty="0" smtClean="0">
                <a:latin typeface="Arial" charset="0"/>
              </a:rPr>
              <a:t>Supports de l'instructeur</a:t>
            </a:r>
            <a:r>
              <a:t/>
            </a:r>
            <a:br/>
            <a:r>
              <a:rPr lang="fr-FR" sz="2400" dirty="0" smtClean="0">
                <a:latin typeface="Arial" charset="0"/>
              </a:rPr>
              <a:t>Chapitre 10 : Systèmes d'exploitation mobiles, Linux et OS X</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655638" y="609600"/>
            <a:ext cx="8145462" cy="838200"/>
          </a:xfrm>
        </p:spPr>
        <p:txBody>
          <a:bodyPr/>
          <a:lstStyle/>
          <a:p>
            <a:pPr eaLnBrk="1" hangingPunct="1"/>
            <a:r>
              <a:rPr lang="fr-FR" sz="2400" dirty="0" smtClean="0"/>
              <a:t>Chapitre 10 : Rubriques du chapitre ne figurant pas dans la certification CompTIA A+ 220-901</a:t>
            </a:r>
          </a:p>
        </p:txBody>
      </p:sp>
      <p:sp>
        <p:nvSpPr>
          <p:cNvPr id="5123" name="Rectangle 34"/>
          <p:cNvSpPr>
            <a:spLocks noGrp="1" noChangeArrowheads="1"/>
          </p:cNvSpPr>
          <p:nvPr>
            <p:ph type="body" idx="4294967295"/>
          </p:nvPr>
        </p:nvSpPr>
        <p:spPr>
          <a:xfrm>
            <a:off x="655638" y="1828800"/>
            <a:ext cx="7940675" cy="3571875"/>
          </a:xfrm>
        </p:spPr>
        <p:txBody>
          <a:bodyPr/>
          <a:lstStyle/>
          <a:p>
            <a:pPr marL="0" indent="0">
              <a:buNone/>
            </a:pPr>
            <a:r>
              <a:rPr lang="fr-FR" sz="2000" dirty="0" smtClean="0"/>
              <a:t>Cette diapositive présente le contenu inclus dans ce chapitre, mais ne figurant PAS dans le plan CompTIA A+ 220-901. L'instructeur peut passer ces sections. Cependant, il doit fournir des informations supplémentaires et des concepts fondamentaux pour aider les étudiants dans le cadre de cette rubrique.</a:t>
            </a:r>
          </a:p>
          <a:p>
            <a:r>
              <a:rPr lang="fr-FR" sz="2000" dirty="0" smtClean="0"/>
              <a:t>Tout le contenu du chapitre 10 est conforme à la certification.</a:t>
            </a:r>
            <a:endParaRPr lang="fr-FR" sz="2000" dirty="0"/>
          </a:p>
          <a:p>
            <a:pPr marL="0" indent="0">
              <a:buNone/>
            </a:pPr>
            <a:endParaRPr lang="fr-FR" sz="2000" dirty="0" smtClean="0"/>
          </a:p>
        </p:txBody>
      </p:sp>
    </p:spTree>
    <p:extLst>
      <p:ext uri="{BB962C8B-B14F-4D97-AF65-F5344CB8AC3E}">
        <p14:creationId xmlns:p14="http://schemas.microsoft.com/office/powerpoint/2010/main" val="4240360691"/>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4108450" cy="1481138"/>
          </a:xfrm>
        </p:spPr>
        <p:txBody>
          <a:bodyPr/>
          <a:lstStyle/>
          <a:p>
            <a:pPr eaLnBrk="1" hangingPunct="1"/>
            <a:r>
              <a:rPr lang="fr-FR" dirty="0" smtClean="0"/>
              <a:t>Chapitre 10 :</a:t>
            </a:r>
            <a:r>
              <a:rPr dirty="0"/>
              <a:t/>
            </a:r>
            <a:br>
              <a:rPr dirty="0"/>
            </a:br>
            <a:r>
              <a:rPr lang="fr-FR" dirty="0" smtClean="0"/>
              <a:t>Systèmes d'exploitation mobiles, Linux et OS X</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10 - Sections et objectifs</a:t>
            </a:r>
          </a:p>
        </p:txBody>
      </p:sp>
      <p:sp>
        <p:nvSpPr>
          <p:cNvPr id="4099" name="Rectangle 34"/>
          <p:cNvSpPr>
            <a:spLocks noGrp="1" noChangeArrowheads="1"/>
          </p:cNvSpPr>
          <p:nvPr>
            <p:ph type="body" idx="4294967295"/>
          </p:nvPr>
        </p:nvSpPr>
        <p:spPr>
          <a:xfrm>
            <a:off x="655638" y="1719942"/>
            <a:ext cx="7940675" cy="4252259"/>
          </a:xfrm>
        </p:spPr>
        <p:txBody>
          <a:bodyPr/>
          <a:lstStyle/>
          <a:p>
            <a:pPr>
              <a:buFont typeface="Wingdings" charset="2"/>
              <a:buChar char="§"/>
            </a:pPr>
            <a:r>
              <a:rPr lang="fr-FR" sz="1600" dirty="0" smtClean="0"/>
              <a:t>10.1 Systèmes d'exploitation des appareils mobiles</a:t>
            </a:r>
          </a:p>
          <a:p>
            <a:pPr marL="742950" lvl="1" indent="-285750">
              <a:buFont typeface="Arial" panose="020B0604020202020204" pitchFamily="34" charset="0"/>
              <a:buChar char="•"/>
            </a:pPr>
            <a:r>
              <a:rPr lang="fr-FR" sz="1400" dirty="0"/>
              <a:t>Explication de la finalité et des caractéristiques des systèmes d'exploitation pour appareils mobiles.</a:t>
            </a:r>
            <a:endParaRPr lang="fr-FR" sz="1400" dirty="0" smtClean="0"/>
          </a:p>
          <a:p>
            <a:pPr>
              <a:buFont typeface="Wingdings" charset="2"/>
              <a:buChar char="§"/>
            </a:pPr>
            <a:r>
              <a:rPr lang="fr-FR" sz="1600" dirty="0" smtClean="0"/>
              <a:t>10.2 Méthodes de protection des appareils mobiles</a:t>
            </a:r>
          </a:p>
          <a:p>
            <a:pPr marL="742950" lvl="1" indent="-285750">
              <a:buFont typeface="Arial" panose="020B0604020202020204" pitchFamily="34" charset="0"/>
              <a:buChar char="•"/>
            </a:pPr>
            <a:r>
              <a:rPr lang="fr-FR" sz="1400" dirty="0" smtClean="0"/>
              <a:t> </a:t>
            </a:r>
            <a:r>
              <a:rPr lang="fr-FR" sz="1400" dirty="0"/>
              <a:t>Description des méthodes de protection des appareils mobiles.</a:t>
            </a:r>
            <a:endParaRPr lang="fr-FR" sz="1400" dirty="0" smtClean="0"/>
          </a:p>
          <a:p>
            <a:pPr>
              <a:buFont typeface="Wingdings" charset="2"/>
              <a:buChar char="§"/>
            </a:pPr>
            <a:r>
              <a:rPr lang="fr-FR" sz="1600" dirty="0" smtClean="0"/>
              <a:t>10.3</a:t>
            </a:r>
            <a:r>
              <a:rPr lang="en-US" sz="1600" dirty="0" smtClean="0"/>
              <a:t> </a:t>
            </a:r>
            <a:r>
              <a:rPr lang="fr-FR" sz="1600" dirty="0" smtClean="0"/>
              <a:t>Connectivité réseau et e-mails</a:t>
            </a:r>
          </a:p>
          <a:p>
            <a:pPr marL="742950" lvl="1" indent="-285750">
              <a:buFont typeface="Arial" panose="020B0604020202020204" pitchFamily="34" charset="0"/>
              <a:buChar char="•"/>
            </a:pPr>
            <a:r>
              <a:rPr lang="fr-FR" sz="1400" dirty="0"/>
              <a:t>Description des procédures de configuration de la connectivité réseau et de la messagerie électronique sur des appareils mobiles.</a:t>
            </a:r>
            <a:endParaRPr lang="fr-FR" sz="1400" dirty="0" smtClean="0"/>
          </a:p>
          <a:p>
            <a:pPr>
              <a:buFont typeface="Wingdings" charset="2"/>
              <a:buChar char="§"/>
            </a:pPr>
            <a:r>
              <a:rPr lang="fr-FR" sz="1600" dirty="0" smtClean="0"/>
              <a:t>10.4 Systèmes d'exploitation Linux et OS X</a:t>
            </a:r>
          </a:p>
          <a:p>
            <a:pPr marL="623887" lvl="1" indent="-285750">
              <a:buFont typeface="Arial" panose="020B0604020202020204" pitchFamily="34" charset="0"/>
              <a:buChar char="•"/>
            </a:pPr>
            <a:r>
              <a:rPr lang="fr-FR" sz="1400" dirty="0"/>
              <a:t>Explication de la finalité et des caractéristiques des systèmes d'exploitation Linux et OS X.</a:t>
            </a:r>
            <a:endParaRPr lang="fr-FR" sz="1400" dirty="0" smtClean="0"/>
          </a:p>
          <a:p>
            <a:pPr>
              <a:buFont typeface="Wingdings" charset="2"/>
              <a:buChar char="§"/>
            </a:pPr>
            <a:r>
              <a:rPr lang="fr-FR" sz="1600" dirty="0" smtClean="0"/>
              <a:t>10.5 Procédure de dépannage de base pour les systèmes d'exploitation mobiles, Linux et OS X</a:t>
            </a:r>
          </a:p>
          <a:p>
            <a:pPr marL="742950" lvl="1" indent="-285750">
              <a:buFont typeface="Arial" panose="020B0604020202020204" pitchFamily="34" charset="0"/>
              <a:buChar char="•"/>
            </a:pPr>
            <a:r>
              <a:rPr lang="fr-FR" sz="1400" dirty="0"/>
              <a:t>Explication des procédures de dépannage d'autres systèmes d'exploitation</a:t>
            </a:r>
            <a:endParaRPr lang="fr-FR" sz="1400" dirty="0" smtClean="0"/>
          </a:p>
          <a:p>
            <a:pPr>
              <a:buFont typeface="Wingdings" charset="2"/>
              <a:buChar char="§"/>
            </a:pPr>
            <a:r>
              <a:rPr lang="fr-FR" sz="1600" dirty="0" smtClean="0"/>
              <a:t>10.6 Résumé du chapitre</a:t>
            </a:r>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smtClean="0"/>
              <a:t>10.1 Android et iOS</a:t>
            </a:r>
            <a:endParaRPr lang="fr-FR"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Systèmes d'exploitation des appareils mobiles</a:t>
            </a:r>
            <a:r>
              <a:rPr dirty="0"/>
              <a:t/>
            </a:r>
            <a:br>
              <a:rPr dirty="0"/>
            </a:br>
            <a:r>
              <a:rPr lang="fr-FR" dirty="0">
                <a:latin typeface="Arial" charset="0"/>
              </a:rPr>
              <a:t>Android et iOS</a:t>
            </a:r>
          </a:p>
        </p:txBody>
      </p:sp>
      <p:sp>
        <p:nvSpPr>
          <p:cNvPr id="2" name="Content Placeholder 1"/>
          <p:cNvSpPr>
            <a:spLocks noGrp="1"/>
          </p:cNvSpPr>
          <p:nvPr>
            <p:ph idx="1"/>
          </p:nvPr>
        </p:nvSpPr>
        <p:spPr>
          <a:xfrm>
            <a:off x="193868" y="1404420"/>
            <a:ext cx="6841932" cy="5212280"/>
          </a:xfrm>
        </p:spPr>
        <p:txBody>
          <a:bodyPr/>
          <a:lstStyle/>
          <a:p>
            <a:r>
              <a:rPr lang="fr-FR" sz="1600" dirty="0" smtClean="0"/>
              <a:t>Logiciels Open Source et logiciels propriétaires</a:t>
            </a:r>
          </a:p>
          <a:p>
            <a:pPr marL="742950" lvl="1" indent="-285750">
              <a:buFont typeface="Arial" panose="020B0604020202020204" pitchFamily="34" charset="0"/>
              <a:buChar char="•"/>
            </a:pPr>
            <a:r>
              <a:rPr lang="fr-FR" sz="1300" dirty="0" smtClean="0"/>
              <a:t>Logiciel Open Source : le code source est fourni avec le programme compilé.</a:t>
            </a:r>
          </a:p>
          <a:p>
            <a:pPr marL="742950" lvl="1" indent="-285750">
              <a:buFont typeface="Arial" panose="020B0604020202020204" pitchFamily="34" charset="0"/>
              <a:buChar char="•"/>
            </a:pPr>
            <a:r>
              <a:rPr lang="fr-FR" sz="1300" dirty="0" smtClean="0"/>
              <a:t>Logiciel propriétaire : le code source n'est pas fourni avec le programme compilé. </a:t>
            </a:r>
          </a:p>
          <a:p>
            <a:pPr marL="742950" lvl="1" indent="-285750">
              <a:buFont typeface="Arial" panose="020B0604020202020204" pitchFamily="34" charset="0"/>
              <a:buChar char="•"/>
            </a:pPr>
            <a:r>
              <a:rPr lang="fr-FR" sz="1300" dirty="0" smtClean="0"/>
              <a:t>Android est un logiciel Open Source, contrairement à iOS. </a:t>
            </a:r>
          </a:p>
          <a:p>
            <a:r>
              <a:rPr lang="fr-FR" sz="1600" dirty="0" smtClean="0"/>
              <a:t>Développement d'applications mobiles</a:t>
            </a:r>
            <a:endParaRPr lang="fr-FR" sz="1600" dirty="0"/>
          </a:p>
          <a:p>
            <a:pPr marL="742950" lvl="1" indent="-285750">
              <a:buFont typeface="Arial" panose="020B0604020202020204" pitchFamily="34" charset="0"/>
              <a:buChar char="•"/>
            </a:pPr>
            <a:r>
              <a:rPr lang="fr-FR" sz="1300" dirty="0" smtClean="0"/>
              <a:t>Les systèmes d'exploitation mobiles sont devenus des plates-formes logicielles.</a:t>
            </a:r>
            <a:endParaRPr lang="fr-FR" sz="1300" dirty="0"/>
          </a:p>
          <a:p>
            <a:pPr marL="742950" lvl="1" indent="-285750">
              <a:buFont typeface="Arial" panose="020B0604020202020204" pitchFamily="34" charset="0"/>
              <a:buChar char="•"/>
            </a:pPr>
            <a:r>
              <a:rPr lang="fr-FR" sz="1300" dirty="0" smtClean="0"/>
              <a:t>Les applications sont conçues et développées pour s'exécuter sur des systèmes d'exploitation mobiles.</a:t>
            </a:r>
          </a:p>
          <a:p>
            <a:pPr marL="742950" lvl="1" indent="-285750">
              <a:buFont typeface="Arial" panose="020B0604020202020204" pitchFamily="34" charset="0"/>
              <a:buChar char="•"/>
            </a:pPr>
            <a:r>
              <a:rPr lang="fr-FR" sz="1300" dirty="0" smtClean="0"/>
              <a:t>Apple et Google fournissent des outils de développement aux développeurs d'applications.</a:t>
            </a:r>
          </a:p>
          <a:p>
            <a:r>
              <a:rPr lang="fr-FR" sz="1600" dirty="0" smtClean="0"/>
              <a:t>Applications et sources de contenu</a:t>
            </a:r>
            <a:endParaRPr lang="fr-FR" sz="1600" dirty="0"/>
          </a:p>
          <a:p>
            <a:pPr marL="742950" lvl="1" indent="-285750">
              <a:buFont typeface="Arial" panose="020B0604020202020204" pitchFamily="34" charset="0"/>
              <a:buChar char="•"/>
            </a:pPr>
            <a:r>
              <a:rPr lang="fr-FR" sz="1300" dirty="0" smtClean="0"/>
              <a:t>Les applications sont, en fait, des programmes conçus pour les appareils mobiles.</a:t>
            </a:r>
            <a:endParaRPr lang="fr-FR" sz="1300" dirty="0"/>
          </a:p>
          <a:p>
            <a:pPr marL="742950" lvl="1" indent="-285750">
              <a:buFont typeface="Arial" panose="020B0604020202020204" pitchFamily="34" charset="0"/>
              <a:buChar char="•"/>
            </a:pPr>
            <a:r>
              <a:rPr lang="fr-FR" sz="1300" dirty="0" smtClean="0"/>
              <a:t>Les éditeurs de systèmes d'exploitation mobiles proposent généralement une boutique en ligne dans laquelle les utilisateurs peuvent rechercher, télécharger et installer des applications.</a:t>
            </a:r>
          </a:p>
          <a:p>
            <a:pPr marL="742950" lvl="1" indent="-285750">
              <a:buFont typeface="Arial" panose="020B0604020202020204" pitchFamily="34" charset="0"/>
              <a:buChar char="•"/>
            </a:pPr>
            <a:r>
              <a:rPr lang="fr-FR" sz="1300" dirty="0" smtClean="0"/>
              <a:t>Les utilisateurs d'Android peuvent également télécharger des applications en recourant au « sideloading ».</a:t>
            </a:r>
          </a:p>
          <a:p>
            <a:pPr marL="742950" lvl="1" indent="-285750">
              <a:buFont typeface="Arial" panose="020B0604020202020204" pitchFamily="34" charset="0"/>
              <a:buChar char="•"/>
            </a:pPr>
            <a:r>
              <a:rPr lang="fr-FR" sz="1300" dirty="0" smtClean="0"/>
              <a:t>Quant aux utilisateurs d'IOS, ils doivent utiliser l'App Store officiel pour installer des applications.</a:t>
            </a:r>
          </a:p>
          <a:p>
            <a:pPr marL="0" indent="0">
              <a:buNone/>
            </a:pPr>
            <a:endParaRPr lang="fr-FR" sz="1300" dirty="0" smtClean="0"/>
          </a:p>
          <a:p>
            <a:endParaRPr lang="fr-FR" sz="1300" dirty="0" smtClean="0"/>
          </a:p>
          <a:p>
            <a:endParaRPr lang="fr-FR" sz="1300" dirty="0"/>
          </a:p>
        </p:txBody>
      </p:sp>
      <p:pic>
        <p:nvPicPr>
          <p:cNvPr id="4" name="Picture 3"/>
          <p:cNvPicPr>
            <a:picLocks noChangeAspect="1"/>
          </p:cNvPicPr>
          <p:nvPr/>
        </p:nvPicPr>
        <p:blipFill>
          <a:blip r:embed="rId3"/>
          <a:stretch>
            <a:fillRect/>
          </a:stretch>
        </p:blipFill>
        <p:spPr>
          <a:xfrm>
            <a:off x="6939656" y="4343400"/>
            <a:ext cx="2026369" cy="1963882"/>
          </a:xfrm>
          <a:prstGeom prst="rect">
            <a:avLst/>
          </a:prstGeom>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Systèmes d'exploitation des appareils mobiles</a:t>
            </a:r>
            <a:r>
              <a:rPr dirty="0"/>
              <a:t/>
            </a:r>
            <a:br>
              <a:rPr dirty="0"/>
            </a:br>
            <a:r>
              <a:rPr lang="fr-FR" dirty="0">
                <a:latin typeface="Arial" charset="0"/>
              </a:rPr>
              <a:t>Interface tactile d'Android</a:t>
            </a:r>
          </a:p>
        </p:txBody>
      </p:sp>
      <p:sp>
        <p:nvSpPr>
          <p:cNvPr id="2" name="Content Placeholder 1"/>
          <p:cNvSpPr>
            <a:spLocks noGrp="1"/>
          </p:cNvSpPr>
          <p:nvPr>
            <p:ph idx="1"/>
          </p:nvPr>
        </p:nvSpPr>
        <p:spPr>
          <a:xfrm>
            <a:off x="193868" y="1404420"/>
            <a:ext cx="6919277" cy="4902862"/>
          </a:xfrm>
        </p:spPr>
        <p:txBody>
          <a:bodyPr/>
          <a:lstStyle/>
          <a:p>
            <a:r>
              <a:rPr lang="fr-FR" sz="2000" dirty="0" smtClean="0"/>
              <a:t>Éléments de l'écran d'accueil</a:t>
            </a:r>
          </a:p>
          <a:p>
            <a:pPr marL="742950" lvl="1" indent="-285750">
              <a:buFont typeface="Arial" panose="020B0604020202020204" pitchFamily="34" charset="0"/>
              <a:buChar char="•"/>
            </a:pPr>
            <a:r>
              <a:rPr lang="fr-FR" sz="1600" dirty="0" smtClean="0"/>
              <a:t>Les appareils mobiles Android organisent les icônes et les widgets sur plusieurs écrans.</a:t>
            </a:r>
          </a:p>
          <a:p>
            <a:pPr marL="742950" lvl="1" indent="-285750">
              <a:buFont typeface="Arial" panose="020B0604020202020204" pitchFamily="34" charset="0"/>
              <a:buChar char="•"/>
            </a:pPr>
            <a:r>
              <a:rPr lang="fr-FR" sz="1600" dirty="0" smtClean="0"/>
              <a:t>Les éléments de l'écran d'accueil d'Android sont notamment : Icônes de navigation, Recherche Google, Améliorations spéciales, Icônes Notification et Système.</a:t>
            </a:r>
          </a:p>
          <a:p>
            <a:pPr marL="742950" lvl="1" indent="-285750">
              <a:buFont typeface="Arial" panose="020B0604020202020204" pitchFamily="34" charset="0"/>
              <a:buChar char="•"/>
            </a:pPr>
            <a:r>
              <a:rPr lang="fr-FR" sz="1600" dirty="0" smtClean="0"/>
              <a:t>Le format de l'écran d'accueil est défini par le lanceur.</a:t>
            </a:r>
          </a:p>
          <a:p>
            <a:r>
              <a:rPr lang="fr-FR" sz="2000" dirty="0" smtClean="0"/>
              <a:t>Gestion des applications, des widgets et des dossiers</a:t>
            </a:r>
            <a:endParaRPr lang="fr-FR" sz="2000" dirty="0"/>
          </a:p>
          <a:p>
            <a:pPr marL="742950" lvl="1" indent="-285750">
              <a:buFont typeface="Arial" panose="020B0604020202020204" pitchFamily="34" charset="0"/>
              <a:buChar char="•"/>
            </a:pPr>
            <a:r>
              <a:rPr lang="fr-FR" sz="1600" dirty="0" smtClean="0"/>
              <a:t>Les applications sont représentées par des icônes et organisées dans une grille.</a:t>
            </a:r>
          </a:p>
          <a:p>
            <a:pPr marL="742950" lvl="1" indent="-285750">
              <a:buFont typeface="Arial" panose="020B0604020202020204" pitchFamily="34" charset="0"/>
              <a:buChar char="•"/>
            </a:pPr>
            <a:r>
              <a:rPr lang="fr-FR" sz="1600" dirty="0" smtClean="0"/>
              <a:t>Sous Android, les applications de l'écran d'accueil sont simplement des liens ; ainsi, si vous supprimez une application de l'écran d'accueil, elle n'est pas désinstallée.</a:t>
            </a:r>
            <a:endParaRPr lang="fr-FR" sz="1600" dirty="0"/>
          </a:p>
          <a:p>
            <a:pPr marL="742950" lvl="1" indent="-285750">
              <a:buFont typeface="Arial" panose="020B0604020202020204" pitchFamily="34" charset="0"/>
              <a:buChar char="•"/>
            </a:pPr>
            <a:r>
              <a:rPr lang="fr-FR" sz="1600" dirty="0" smtClean="0"/>
              <a:t>L'utilisateur peut personnaliser la position des applications.</a:t>
            </a:r>
          </a:p>
          <a:p>
            <a:pPr marL="742950" lvl="1" indent="-285750">
              <a:buFont typeface="Arial" panose="020B0604020202020204" pitchFamily="34" charset="0"/>
              <a:buChar char="•"/>
            </a:pPr>
            <a:r>
              <a:rPr lang="fr-FR" sz="1600" dirty="0" smtClean="0"/>
              <a:t>Des dossiers peuvent également être créés pour regrouper des applications.</a:t>
            </a:r>
          </a:p>
          <a:p>
            <a:pPr marL="742950" lvl="1" indent="-285750">
              <a:buFont typeface="Arial" panose="020B0604020202020204" pitchFamily="34" charset="0"/>
              <a:buChar char="•"/>
            </a:pPr>
            <a:r>
              <a:rPr lang="fr-FR" sz="1600" dirty="0" smtClean="0"/>
              <a:t>Les widgets affichent des informations directement sur l'écran d'accueil.</a:t>
            </a:r>
          </a:p>
          <a:p>
            <a:pPr marL="742950" lvl="1" indent="-285750">
              <a:buFont typeface="Arial" panose="020B0604020202020204" pitchFamily="34" charset="0"/>
              <a:buChar char="•"/>
            </a:pPr>
            <a:endParaRPr lang="fr-FR" sz="2000" dirty="0" smtClean="0"/>
          </a:p>
          <a:p>
            <a:endParaRPr lang="fr-FR" sz="2000" dirty="0" smtClean="0"/>
          </a:p>
          <a:p>
            <a:endParaRPr lang="fr-FR" dirty="0"/>
          </a:p>
        </p:txBody>
      </p:sp>
      <p:pic>
        <p:nvPicPr>
          <p:cNvPr id="3" name="Picture 2"/>
          <p:cNvPicPr>
            <a:picLocks noChangeAspect="1"/>
          </p:cNvPicPr>
          <p:nvPr/>
        </p:nvPicPr>
        <p:blipFill>
          <a:blip r:embed="rId3"/>
          <a:stretch>
            <a:fillRect/>
          </a:stretch>
        </p:blipFill>
        <p:spPr>
          <a:xfrm>
            <a:off x="7113145" y="2982686"/>
            <a:ext cx="1852880" cy="3324596"/>
          </a:xfrm>
          <a:prstGeom prst="rect">
            <a:avLst/>
          </a:prstGeom>
        </p:spPr>
      </p:pic>
    </p:spTree>
    <p:extLst>
      <p:ext uri="{BB962C8B-B14F-4D97-AF65-F5344CB8AC3E}">
        <p14:creationId xmlns:p14="http://schemas.microsoft.com/office/powerpoint/2010/main" val="406565123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Systèmes d'exploitation des appareils mobiles</a:t>
            </a:r>
            <a:r>
              <a:rPr dirty="0"/>
              <a:t/>
            </a:r>
            <a:br>
              <a:rPr dirty="0"/>
            </a:br>
            <a:r>
              <a:rPr lang="fr-FR" dirty="0">
                <a:latin typeface="Arial" charset="0"/>
              </a:rPr>
              <a:t>Interface tactile d'iOS</a:t>
            </a:r>
          </a:p>
        </p:txBody>
      </p:sp>
      <p:sp>
        <p:nvSpPr>
          <p:cNvPr id="2" name="Content Placeholder 1"/>
          <p:cNvSpPr>
            <a:spLocks noGrp="1"/>
          </p:cNvSpPr>
          <p:nvPr>
            <p:ph idx="1"/>
          </p:nvPr>
        </p:nvSpPr>
        <p:spPr>
          <a:xfrm>
            <a:off x="193868" y="1404420"/>
            <a:ext cx="6765732" cy="4902862"/>
          </a:xfrm>
        </p:spPr>
        <p:txBody>
          <a:bodyPr/>
          <a:lstStyle/>
          <a:p>
            <a:r>
              <a:rPr lang="fr-FR" sz="1800" dirty="0" smtClean="0"/>
              <a:t>Éléments de l'écran d'accueil</a:t>
            </a:r>
          </a:p>
          <a:p>
            <a:pPr marL="742950" lvl="1" indent="-285750">
              <a:buFont typeface="Arial" panose="020B0604020202020204" pitchFamily="34" charset="0"/>
              <a:buChar char="•"/>
            </a:pPr>
            <a:r>
              <a:rPr lang="fr-FR" sz="1400" dirty="0" smtClean="0"/>
              <a:t>Sur les appareils mobiles iOS, les icônes sont organisées sur plusieurs écrans.</a:t>
            </a:r>
          </a:p>
          <a:p>
            <a:pPr marL="742950" lvl="1" indent="-285750">
              <a:buFont typeface="Arial" panose="020B0604020202020204" pitchFamily="34" charset="0"/>
              <a:buChar char="•"/>
            </a:pPr>
            <a:r>
              <a:rPr lang="fr-FR" sz="1400" dirty="0" smtClean="0"/>
              <a:t>L'écran d'accueil d'iOS ne comporte ni icônes de navigation ni widgets.</a:t>
            </a:r>
          </a:p>
          <a:p>
            <a:pPr marL="742950" lvl="1" indent="-285750">
              <a:buFont typeface="Arial" panose="020B0604020202020204" pitchFamily="34" charset="0"/>
              <a:buChar char="•"/>
            </a:pPr>
            <a:r>
              <a:rPr lang="fr-FR" sz="1400" dirty="0" smtClean="0"/>
              <a:t>iOS repose sur quelques éléments d'interface utilisateur, dont le bouton principal, le centre de notification et Spotlight (outil de recherche).</a:t>
            </a:r>
            <a:endParaRPr lang="fr-FR" sz="1400" dirty="0"/>
          </a:p>
          <a:p>
            <a:pPr marL="742950" lvl="1" indent="-285750">
              <a:buFont typeface="Arial" panose="020B0604020202020204" pitchFamily="34" charset="0"/>
              <a:buChar char="•"/>
            </a:pPr>
            <a:r>
              <a:rPr lang="fr-FR" sz="1400" dirty="0"/>
              <a:t>Le format de l'écran d'accueil de la version d'origine d'iOS est défini par Apple et ne peut pas être modifié par l'utilisateur. </a:t>
            </a:r>
          </a:p>
          <a:p>
            <a:r>
              <a:rPr lang="fr-FR" sz="1800" dirty="0" smtClean="0"/>
              <a:t>Gestion des applications et des dossiers</a:t>
            </a:r>
            <a:endParaRPr lang="fr-FR" sz="1800" dirty="0"/>
          </a:p>
          <a:p>
            <a:pPr marL="742950" lvl="1" indent="-285750">
              <a:buFont typeface="Arial" panose="020B0604020202020204" pitchFamily="34" charset="0"/>
              <a:buChar char="•"/>
            </a:pPr>
            <a:r>
              <a:rPr lang="fr-FR" sz="1400" dirty="0"/>
              <a:t>Les applications sont représentées par des icônes et organisées dans une grille.</a:t>
            </a:r>
          </a:p>
          <a:p>
            <a:pPr marL="742950" lvl="1" indent="-285750">
              <a:buFont typeface="Arial" panose="020B0604020202020204" pitchFamily="34" charset="0"/>
              <a:buChar char="•"/>
            </a:pPr>
            <a:r>
              <a:rPr lang="fr-FR" sz="1400" dirty="0"/>
              <a:t>Dans iOS, les applications qui figurent sur l'écran d'accueil correspondent aux applications réelles. En d'autres termes, si vous supprimez une application de l'écran d'accueil, elle est désinstallée.</a:t>
            </a:r>
          </a:p>
          <a:p>
            <a:pPr marL="742950" lvl="1" indent="-285750">
              <a:buFont typeface="Arial" panose="020B0604020202020204" pitchFamily="34" charset="0"/>
              <a:buChar char="•"/>
            </a:pPr>
            <a:r>
              <a:rPr lang="fr-FR" sz="1400" dirty="0"/>
              <a:t>L'utilisateur peut personnaliser la position des applications.</a:t>
            </a:r>
          </a:p>
          <a:p>
            <a:pPr marL="742950" lvl="1" indent="-285750">
              <a:buFont typeface="Arial" panose="020B0604020202020204" pitchFamily="34" charset="0"/>
              <a:buChar char="•"/>
            </a:pPr>
            <a:r>
              <a:rPr lang="fr-FR" sz="1400" dirty="0"/>
              <a:t>Des dossiers peuvent également être créés pour regrouper des applications.</a:t>
            </a:r>
          </a:p>
          <a:p>
            <a:pPr marL="742950" lvl="1" indent="-285750">
              <a:buFont typeface="Arial" panose="020B0604020202020204" pitchFamily="34" charset="0"/>
              <a:buChar char="•"/>
            </a:pPr>
            <a:r>
              <a:rPr lang="fr-FR" sz="1400" dirty="0" smtClean="0"/>
              <a:t>Aucun widget n'est disponible sur iOS.</a:t>
            </a:r>
          </a:p>
          <a:p>
            <a:endParaRPr lang="fr-FR" sz="1400" dirty="0" smtClean="0"/>
          </a:p>
          <a:p>
            <a:endParaRPr lang="fr-FR" sz="1400" dirty="0"/>
          </a:p>
        </p:txBody>
      </p:sp>
      <p:pic>
        <p:nvPicPr>
          <p:cNvPr id="3" name="Picture 2"/>
          <p:cNvPicPr>
            <a:picLocks noChangeAspect="1"/>
          </p:cNvPicPr>
          <p:nvPr/>
        </p:nvPicPr>
        <p:blipFill>
          <a:blip r:embed="rId3"/>
          <a:stretch>
            <a:fillRect/>
          </a:stretch>
        </p:blipFill>
        <p:spPr>
          <a:xfrm>
            <a:off x="7216935" y="3178628"/>
            <a:ext cx="1749089" cy="3128653"/>
          </a:xfrm>
          <a:prstGeom prst="rect">
            <a:avLst/>
          </a:prstGeom>
        </p:spPr>
      </p:pic>
    </p:spTree>
    <p:extLst>
      <p:ext uri="{BB962C8B-B14F-4D97-AF65-F5344CB8AC3E}">
        <p14:creationId xmlns:p14="http://schemas.microsoft.com/office/powerpoint/2010/main" val="4245746735"/>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Systèmes d'exploitation des appareils mobiles</a:t>
            </a:r>
            <a:r>
              <a:rPr dirty="0"/>
              <a:t/>
            </a:r>
            <a:br>
              <a:rPr dirty="0"/>
            </a:br>
            <a:r>
              <a:rPr lang="fr-FR" dirty="0">
                <a:latin typeface="Arial" charset="0"/>
              </a:rPr>
              <a:t>Interface tactile de Windows Mobile</a:t>
            </a:r>
          </a:p>
        </p:txBody>
      </p:sp>
      <p:sp>
        <p:nvSpPr>
          <p:cNvPr id="2" name="Content Placeholder 1"/>
          <p:cNvSpPr>
            <a:spLocks noGrp="1"/>
          </p:cNvSpPr>
          <p:nvPr>
            <p:ph idx="1"/>
          </p:nvPr>
        </p:nvSpPr>
        <p:spPr>
          <a:xfrm>
            <a:off x="193868" y="1404420"/>
            <a:ext cx="6576048" cy="4902862"/>
          </a:xfrm>
        </p:spPr>
        <p:txBody>
          <a:bodyPr/>
          <a:lstStyle/>
          <a:p>
            <a:r>
              <a:rPr lang="fr-FR" sz="1800" dirty="0"/>
              <a:t>Éléments de l'écran d'accueil</a:t>
            </a:r>
          </a:p>
          <a:p>
            <a:pPr marL="742950" lvl="1" indent="-285750">
              <a:buFont typeface="Arial" panose="020B0604020202020204" pitchFamily="34" charset="0"/>
              <a:buChar char="•"/>
            </a:pPr>
            <a:r>
              <a:rPr lang="fr-FR" sz="1400" dirty="0" smtClean="0"/>
              <a:t>On parle également d'écran de démarrage.</a:t>
            </a:r>
          </a:p>
          <a:p>
            <a:pPr marL="742950" lvl="1" indent="-285750">
              <a:buFont typeface="Arial" panose="020B0604020202020204" pitchFamily="34" charset="0"/>
              <a:buChar char="•"/>
            </a:pPr>
            <a:r>
              <a:rPr lang="fr-FR" sz="1400" dirty="0" smtClean="0"/>
              <a:t>Basé sur des vignettes.</a:t>
            </a:r>
            <a:endParaRPr lang="fr-FR" sz="1400" dirty="0"/>
          </a:p>
          <a:p>
            <a:pPr marL="742950" lvl="1" indent="-285750">
              <a:buFont typeface="Arial" panose="020B0604020202020204" pitchFamily="34" charset="0"/>
              <a:buChar char="•"/>
            </a:pPr>
            <a:r>
              <a:rPr lang="fr-FR" sz="1400" dirty="0"/>
              <a:t>Les vignettes sont des applications. Elles peuvent afficher des informations ou permettre une interaction directement sur l'écran d'accueil.</a:t>
            </a:r>
          </a:p>
          <a:p>
            <a:pPr marL="742950" lvl="1" indent="-285750">
              <a:buFont typeface="Arial" panose="020B0604020202020204" pitchFamily="34" charset="0"/>
              <a:buChar char="•"/>
            </a:pPr>
            <a:r>
              <a:rPr lang="fr-FR" sz="1400" dirty="0" smtClean="0"/>
              <a:t>Aucune icône.</a:t>
            </a:r>
          </a:p>
          <a:p>
            <a:pPr marL="742950" lvl="1" indent="-285750">
              <a:buFont typeface="Arial" panose="020B0604020202020204" pitchFamily="34" charset="0"/>
              <a:buChar char="•"/>
            </a:pPr>
            <a:r>
              <a:rPr lang="fr-FR" sz="1400" dirty="0" smtClean="0"/>
              <a:t>Les icônes de navigation sont Précédent, bouton Windows et Rechercher.</a:t>
            </a:r>
            <a:endParaRPr lang="fr-FR" sz="1400" dirty="0"/>
          </a:p>
          <a:p>
            <a:r>
              <a:rPr lang="fr-FR" sz="1800" dirty="0"/>
              <a:t>Gestion des applications et des dossiers</a:t>
            </a:r>
          </a:p>
          <a:p>
            <a:pPr marL="742950" lvl="1" indent="-285750">
              <a:buFont typeface="Arial" panose="020B0604020202020204" pitchFamily="34" charset="0"/>
              <a:buChar char="•"/>
            </a:pPr>
            <a:r>
              <a:rPr lang="fr-FR" sz="1400" dirty="0" smtClean="0"/>
              <a:t>Les applications sont représentées par des vignettes.</a:t>
            </a:r>
          </a:p>
          <a:p>
            <a:pPr marL="742950" lvl="1" indent="-285750">
              <a:buFont typeface="Arial" panose="020B0604020202020204" pitchFamily="34" charset="0"/>
              <a:buChar char="•"/>
            </a:pPr>
            <a:r>
              <a:rPr lang="fr-FR" sz="1400" dirty="0" smtClean="0"/>
              <a:t>Les applications peuvent être épinglées ou détachées de l'écran de démarrage.</a:t>
            </a:r>
            <a:endParaRPr lang="fr-FR" sz="1400" dirty="0"/>
          </a:p>
          <a:p>
            <a:pPr marL="742950" lvl="1" indent="-285750">
              <a:buFont typeface="Arial" panose="020B0604020202020204" pitchFamily="34" charset="0"/>
              <a:buChar char="•"/>
            </a:pPr>
            <a:r>
              <a:rPr lang="fr-FR" sz="1400" dirty="0" smtClean="0"/>
              <a:t>Le fait de détacher une application ne la désinstalle pas.</a:t>
            </a:r>
          </a:p>
          <a:p>
            <a:pPr marL="742950" lvl="1" indent="-285750">
              <a:buFont typeface="Arial" panose="020B0604020202020204" pitchFamily="34" charset="0"/>
              <a:buChar char="•"/>
            </a:pPr>
            <a:r>
              <a:rPr lang="fr-FR" sz="1400" dirty="0"/>
              <a:t>L'utilisateur peut personnaliser la position des applications.</a:t>
            </a:r>
          </a:p>
          <a:p>
            <a:pPr marL="742950" lvl="1" indent="-285750">
              <a:buFont typeface="Arial" panose="020B0604020202020204" pitchFamily="34" charset="0"/>
              <a:buChar char="•"/>
            </a:pPr>
            <a:r>
              <a:rPr lang="fr-FR" sz="1400" dirty="0" smtClean="0"/>
              <a:t>Les vignettes peuvent également être redimensionnées.</a:t>
            </a:r>
            <a:endParaRPr lang="fr-FR" sz="1400" dirty="0"/>
          </a:p>
          <a:p>
            <a:pPr marL="742950" lvl="1" indent="-285750">
              <a:buFont typeface="Arial" panose="020B0604020202020204" pitchFamily="34" charset="0"/>
              <a:buChar char="•"/>
            </a:pPr>
            <a:r>
              <a:rPr lang="fr-FR" sz="1400" dirty="0"/>
              <a:t>Des dossiers peuvent être créés pour regrouper des applications.</a:t>
            </a:r>
          </a:p>
          <a:p>
            <a:pPr marL="0" indent="0">
              <a:buNone/>
            </a:pPr>
            <a:endParaRPr lang="fr-FR" sz="1400" dirty="0" smtClean="0"/>
          </a:p>
          <a:p>
            <a:endParaRPr lang="fr-FR" sz="1400" dirty="0" smtClean="0"/>
          </a:p>
          <a:p>
            <a:endParaRPr lang="fr-FR" sz="1400" dirty="0"/>
          </a:p>
        </p:txBody>
      </p:sp>
      <p:pic>
        <p:nvPicPr>
          <p:cNvPr id="3" name="Picture 2"/>
          <p:cNvPicPr>
            <a:picLocks noChangeAspect="1"/>
          </p:cNvPicPr>
          <p:nvPr/>
        </p:nvPicPr>
        <p:blipFill>
          <a:blip r:embed="rId3"/>
          <a:stretch>
            <a:fillRect/>
          </a:stretch>
        </p:blipFill>
        <p:spPr>
          <a:xfrm>
            <a:off x="6856963" y="2432807"/>
            <a:ext cx="2109062" cy="3874475"/>
          </a:xfrm>
          <a:prstGeom prst="rect">
            <a:avLst/>
          </a:prstGeom>
        </p:spPr>
      </p:pic>
    </p:spTree>
    <p:extLst>
      <p:ext uri="{BB962C8B-B14F-4D97-AF65-F5344CB8AC3E}">
        <p14:creationId xmlns:p14="http://schemas.microsoft.com/office/powerpoint/2010/main" val="307690545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Systèmes d'exploitation des appareils mobiles</a:t>
            </a:r>
            <a:r>
              <a:rPr dirty="0"/>
              <a:t/>
            </a:r>
            <a:br>
              <a:rPr dirty="0"/>
            </a:br>
            <a:r>
              <a:rPr lang="fr-FR" sz="2800" dirty="0" smtClean="0"/>
              <a:t>Fonctionnalités courantes des appareils mobiles</a:t>
            </a:r>
            <a:endParaRPr lang="fr-FR" sz="2800" dirty="0">
              <a:latin typeface="Arial" charset="0"/>
            </a:endParaRPr>
          </a:p>
        </p:txBody>
      </p:sp>
      <p:sp>
        <p:nvSpPr>
          <p:cNvPr id="2" name="Content Placeholder 1"/>
          <p:cNvSpPr>
            <a:spLocks noGrp="1"/>
          </p:cNvSpPr>
          <p:nvPr>
            <p:ph idx="1"/>
          </p:nvPr>
        </p:nvSpPr>
        <p:spPr>
          <a:xfrm>
            <a:off x="193868" y="1404419"/>
            <a:ext cx="7001589" cy="5281515"/>
          </a:xfrm>
        </p:spPr>
        <p:txBody>
          <a:bodyPr/>
          <a:lstStyle/>
          <a:p>
            <a:r>
              <a:rPr lang="fr-FR" sz="1800" dirty="0" smtClean="0"/>
              <a:t>Orientation et calibrage de l'écran</a:t>
            </a:r>
          </a:p>
          <a:p>
            <a:pPr marL="742950" lvl="1" indent="-285750">
              <a:buFont typeface="Arial" panose="020B0604020202020204" pitchFamily="34" charset="0"/>
              <a:buChar char="•"/>
            </a:pPr>
            <a:r>
              <a:rPr lang="fr-FR" sz="1400" dirty="0" smtClean="0"/>
              <a:t>Les appareils mobiles peuvent fonctionner en mode portrait ou paysage.</a:t>
            </a:r>
          </a:p>
          <a:p>
            <a:pPr marL="742950" lvl="1" indent="-285750">
              <a:buFont typeface="Arial" panose="020B0604020202020204" pitchFamily="34" charset="0"/>
              <a:buChar char="•"/>
            </a:pPr>
            <a:r>
              <a:rPr lang="fr-FR" sz="1400" dirty="0" smtClean="0"/>
              <a:t>Des capteurs, tels que l'accéléromètre, permettent au système d'exploitation de détecter les mouvements et d'ajuster automatiquement l'orientation de l'écran.</a:t>
            </a:r>
          </a:p>
          <a:p>
            <a:pPr marL="742950" lvl="1" indent="-285750">
              <a:buFont typeface="Arial" panose="020B0604020202020204" pitchFamily="34" charset="0"/>
              <a:buChar char="•"/>
            </a:pPr>
            <a:r>
              <a:rPr lang="fr-FR" sz="1400" dirty="0" smtClean="0"/>
              <a:t>L'utilisateur peut également régler la luminosité en fonction des conditions ambiantes.</a:t>
            </a:r>
          </a:p>
          <a:p>
            <a:r>
              <a:rPr lang="fr-FR" sz="1800" dirty="0" smtClean="0"/>
              <a:t>GPS</a:t>
            </a:r>
            <a:endParaRPr lang="fr-FR" sz="1800" dirty="0"/>
          </a:p>
          <a:p>
            <a:pPr marL="742950" lvl="1" indent="-285750">
              <a:buFont typeface="Arial" panose="020B0604020202020204" pitchFamily="34" charset="0"/>
              <a:buChar char="•"/>
            </a:pPr>
            <a:r>
              <a:rPr lang="fr-FR" sz="1400" dirty="0" smtClean="0"/>
              <a:t>Les appareils mobiles modernes intègrent un récepteur GPS.</a:t>
            </a:r>
            <a:endParaRPr lang="fr-FR" sz="1400" dirty="0"/>
          </a:p>
          <a:p>
            <a:pPr marL="742950" lvl="1" indent="-285750">
              <a:buFont typeface="Arial" panose="020B0604020202020204" pitchFamily="34" charset="0"/>
              <a:buChar char="•"/>
            </a:pPr>
            <a:r>
              <a:rPr lang="fr-FR" sz="1400" dirty="0" smtClean="0"/>
              <a:t>Les applications sont multiples : navigation, géocaching, géolocalisation, résultats de recherche personnalisés et suivi de l'appareil.</a:t>
            </a:r>
          </a:p>
          <a:p>
            <a:r>
              <a:rPr lang="fr-FR" sz="1800" dirty="0"/>
              <a:t>Fonctionnalités de confort</a:t>
            </a:r>
          </a:p>
          <a:p>
            <a:pPr marL="742950" lvl="1" indent="-285750">
              <a:buFont typeface="Arial" panose="020B0604020202020204" pitchFamily="34" charset="0"/>
              <a:buChar char="•"/>
            </a:pPr>
            <a:r>
              <a:rPr lang="fr-FR" sz="1400" dirty="0" smtClean="0"/>
              <a:t>Ces fonctionnalités sont conçues pour faciliter la vie des utilisateurs.</a:t>
            </a:r>
            <a:endParaRPr lang="fr-FR" sz="1400" dirty="0"/>
          </a:p>
          <a:p>
            <a:pPr marL="742950" lvl="1" indent="-285750">
              <a:buFont typeface="Arial" panose="020B0604020202020204" pitchFamily="34" charset="0"/>
              <a:buChar char="•"/>
            </a:pPr>
            <a:r>
              <a:rPr lang="fr-FR" sz="1400" dirty="0" smtClean="0"/>
              <a:t>En voici quelques exemples : appels Wi-Fi, paiements mobiles et réseaux privés virtuels (VPN).</a:t>
            </a:r>
          </a:p>
          <a:p>
            <a:r>
              <a:rPr lang="fr-FR" sz="1800" dirty="0" smtClean="0"/>
              <a:t>Fonctionnalités d'information</a:t>
            </a:r>
            <a:endParaRPr lang="fr-FR" sz="1800" dirty="0"/>
          </a:p>
          <a:p>
            <a:pPr marL="742950" lvl="1" indent="-285750">
              <a:buFont typeface="Arial" panose="020B0604020202020204" pitchFamily="34" charset="0"/>
              <a:buChar char="•"/>
            </a:pPr>
            <a:r>
              <a:rPr lang="fr-FR" sz="1400" dirty="0" smtClean="0"/>
              <a:t>Ces fonctionnalités sont conçues pour faciliter l'accès aux données. Il s'agit notamment de l'Assistant virtuel, de Google Now et des notifications d'urgence.</a:t>
            </a:r>
          </a:p>
          <a:p>
            <a:pPr marL="0" indent="0">
              <a:buNone/>
            </a:pPr>
            <a:endParaRPr lang="fr-FR" sz="1400" dirty="0" smtClean="0"/>
          </a:p>
          <a:p>
            <a:endParaRPr lang="fr-FR" sz="1400" dirty="0" smtClean="0"/>
          </a:p>
          <a:p>
            <a:endParaRPr lang="fr-FR" sz="1400" dirty="0"/>
          </a:p>
        </p:txBody>
      </p:sp>
      <p:pic>
        <p:nvPicPr>
          <p:cNvPr id="3" name="Picture 2"/>
          <p:cNvPicPr>
            <a:picLocks noChangeAspect="1"/>
          </p:cNvPicPr>
          <p:nvPr/>
        </p:nvPicPr>
        <p:blipFill>
          <a:blip r:embed="rId3"/>
          <a:stretch>
            <a:fillRect/>
          </a:stretch>
        </p:blipFill>
        <p:spPr>
          <a:xfrm>
            <a:off x="7195457" y="3320535"/>
            <a:ext cx="1770568" cy="3158575"/>
          </a:xfrm>
          <a:prstGeom prst="rect">
            <a:avLst/>
          </a:prstGeom>
        </p:spPr>
      </p:pic>
    </p:spTree>
    <p:extLst>
      <p:ext uri="{BB962C8B-B14F-4D97-AF65-F5344CB8AC3E}">
        <p14:creationId xmlns:p14="http://schemas.microsoft.com/office/powerpoint/2010/main" val="918126165"/>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de l'instructeur - Chapitre 10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smtClean="0"/>
              <a:t>Cette présentation PowerPoint est divisée en deux parties :</a:t>
            </a:r>
          </a:p>
          <a:p>
            <a:pPr marL="457200" indent="-457200">
              <a:buFont typeface="+mj-lt"/>
              <a:buAutoNum type="arabicPeriod"/>
            </a:pPr>
            <a:r>
              <a:rPr lang="fr-FR" sz="2000" dirty="0" smtClean="0"/>
              <a:t>Guide de planification du formateur</a:t>
            </a:r>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a:t>Présentation en classe pour l'instructeur</a:t>
            </a:r>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12</a:t>
            </a:r>
            <a:r>
              <a:rPr lang="en-US" sz="1600" dirty="0"/>
              <a:t>	</a:t>
            </a:r>
            <a:endParaRPr lang="fr-FR" sz="1600" b="1" dirty="0" smtClean="0"/>
          </a:p>
          <a:p>
            <a:pPr marL="0" indent="0">
              <a:buNone/>
            </a:pPr>
            <a:r>
              <a:rPr lang="fr-FR"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10.2 Méthodes de protection des appareils mobiles</a:t>
            </a:r>
            <a:endParaRPr lang="fr-FR"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466114" y="1873082"/>
            <a:ext cx="2499911" cy="4434200"/>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t>Méthodes de protection des appareils mobiles</a:t>
            </a:r>
            <a:r>
              <a:rPr dirty="0"/>
              <a:t/>
            </a:r>
            <a:br>
              <a:rPr dirty="0"/>
            </a:br>
            <a:r>
              <a:rPr lang="fr-FR" dirty="0" smtClean="0"/>
              <a:t>Verrouillage par code secret</a:t>
            </a:r>
            <a:endParaRPr lang="fr-FR" sz="3000" dirty="0">
              <a:latin typeface="Arial" charset="0"/>
            </a:endParaRPr>
          </a:p>
        </p:txBody>
      </p:sp>
      <p:sp>
        <p:nvSpPr>
          <p:cNvPr id="2" name="Content Placeholder 1"/>
          <p:cNvSpPr>
            <a:spLocks noGrp="1"/>
          </p:cNvSpPr>
          <p:nvPr>
            <p:ph idx="1"/>
          </p:nvPr>
        </p:nvSpPr>
        <p:spPr>
          <a:xfrm>
            <a:off x="193868" y="1404420"/>
            <a:ext cx="6065418" cy="4902862"/>
          </a:xfrm>
        </p:spPr>
        <p:txBody>
          <a:bodyPr/>
          <a:lstStyle/>
          <a:p>
            <a:r>
              <a:rPr lang="fr-FR" sz="2000" dirty="0" smtClean="0"/>
              <a:t>Brève présentation du verrouillage par code secret</a:t>
            </a:r>
          </a:p>
          <a:p>
            <a:pPr marL="742950" lvl="1" indent="-285750">
              <a:buFont typeface="Arial" panose="020B0604020202020204" pitchFamily="34" charset="0"/>
              <a:buChar char="•"/>
            </a:pPr>
            <a:r>
              <a:rPr lang="fr-FR" sz="1600" dirty="0" smtClean="0"/>
              <a:t>Permet de protéger les données sensibles.</a:t>
            </a:r>
          </a:p>
          <a:p>
            <a:pPr marL="742950" lvl="1" indent="-285750">
              <a:buFont typeface="Arial" panose="020B0604020202020204" pitchFamily="34" charset="0"/>
              <a:buChar char="•"/>
            </a:pPr>
            <a:r>
              <a:rPr lang="fr-FR" sz="1600" dirty="0" smtClean="0"/>
              <a:t>Il est impossible d'accéder à l'appareil sans le code secret.</a:t>
            </a:r>
          </a:p>
          <a:p>
            <a:pPr marL="742950" lvl="1" indent="-285750">
              <a:buFont typeface="Arial" panose="020B0604020202020204" pitchFamily="34" charset="0"/>
              <a:buChar char="•"/>
            </a:pPr>
            <a:r>
              <a:rPr lang="fr-FR" sz="1600" dirty="0" smtClean="0"/>
              <a:t>Il existe différents types de code d'accès : aucun, par balayage, modèle de verrouillage, code PIN, mot de passe, appareils fiables, lieux de confiance, visage de confiance, voix de confiance, détection de l'appareil lorsqu'il est porté et Touch ID.</a:t>
            </a:r>
          </a:p>
          <a:p>
            <a:r>
              <a:rPr lang="fr-FR" sz="2000" dirty="0" smtClean="0"/>
              <a:t>Restrictions en cas d'échec de l'identification</a:t>
            </a:r>
            <a:endParaRPr lang="fr-FR" sz="2000" dirty="0"/>
          </a:p>
          <a:p>
            <a:pPr marL="742950" lvl="1" indent="-285750">
              <a:buFont typeface="Arial" panose="020B0604020202020204" pitchFamily="34" charset="0"/>
              <a:buChar char="•"/>
            </a:pPr>
            <a:r>
              <a:rPr lang="fr-FR" sz="1600" dirty="0" smtClean="0"/>
              <a:t>Empêche les attaques par force brute du code d'accès.</a:t>
            </a:r>
            <a:endParaRPr lang="fr-FR" sz="1600" dirty="0"/>
          </a:p>
          <a:p>
            <a:pPr marL="742950" lvl="1" indent="-285750">
              <a:buFont typeface="Arial" panose="020B0604020202020204" pitchFamily="34" charset="0"/>
              <a:buChar char="•"/>
            </a:pPr>
            <a:r>
              <a:rPr lang="fr-FR" sz="1600" dirty="0" smtClean="0"/>
              <a:t>En règle générale, l'appareil est désactivé temporairement après un certain nombre d'échecs de tentatives de déverrouillage.</a:t>
            </a:r>
          </a:p>
          <a:p>
            <a:pPr marL="742950" lvl="1" indent="-285750">
              <a:buFont typeface="Arial" panose="020B0604020202020204" pitchFamily="34" charset="0"/>
              <a:buChar char="•"/>
            </a:pPr>
            <a:r>
              <a:rPr lang="fr-FR" sz="1600" dirty="0" smtClean="0"/>
              <a:t>Les stratégies de restriction mises en œuvre varient suivant les appareils.</a:t>
            </a:r>
          </a:p>
          <a:p>
            <a:pPr marL="742950" lvl="1" indent="-285750">
              <a:buFont typeface="Arial" panose="020B0604020202020204" pitchFamily="34" charset="0"/>
              <a:buChar char="•"/>
            </a:pPr>
            <a:endParaRPr lang="fr-FR" sz="1600" dirty="0" smtClean="0"/>
          </a:p>
          <a:p>
            <a:pPr marL="0" indent="0">
              <a:buNone/>
            </a:pPr>
            <a:endParaRPr lang="fr-FR" sz="2000" dirty="0" smtClean="0"/>
          </a:p>
          <a:p>
            <a:endParaRPr lang="fr-FR" sz="2000" dirty="0" smtClean="0"/>
          </a:p>
          <a:p>
            <a:endParaRPr lang="fr-FR" dirty="0"/>
          </a:p>
        </p:txBody>
      </p:sp>
    </p:spTree>
    <p:extLst>
      <p:ext uri="{BB962C8B-B14F-4D97-AF65-F5344CB8AC3E}">
        <p14:creationId xmlns:p14="http://schemas.microsoft.com/office/powerpoint/2010/main" val="1592512601"/>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9" y="889692"/>
            <a:ext cx="6359332" cy="838200"/>
          </a:xfrm>
        </p:spPr>
        <p:txBody>
          <a:bodyPr/>
          <a:lstStyle/>
          <a:p>
            <a:pPr eaLnBrk="1" hangingPunct="1"/>
            <a:r>
              <a:rPr lang="fr-FR" sz="1800" dirty="0" smtClean="0"/>
              <a:t>Méthodes de protection des appareils mobiles</a:t>
            </a:r>
            <a:r>
              <a:rPr dirty="0"/>
              <a:t/>
            </a:r>
            <a:br>
              <a:rPr dirty="0"/>
            </a:br>
            <a:r>
              <a:rPr lang="fr-FR" dirty="0" smtClean="0"/>
              <a:t>Services </a:t>
            </a:r>
            <a:r>
              <a:rPr lang="fr-FR" sz="2800" dirty="0" smtClean="0">
                <a:latin typeface="Arial" charset="0"/>
              </a:rPr>
              <a:t>cloud pour les appareils mobiles</a:t>
            </a:r>
            <a:endParaRPr lang="fr-FR" sz="3000" dirty="0">
              <a:latin typeface="Arial" charset="0"/>
            </a:endParaRPr>
          </a:p>
        </p:txBody>
      </p:sp>
      <p:sp>
        <p:nvSpPr>
          <p:cNvPr id="2" name="Content Placeholder 1"/>
          <p:cNvSpPr>
            <a:spLocks noGrp="1"/>
          </p:cNvSpPr>
          <p:nvPr>
            <p:ph idx="1"/>
          </p:nvPr>
        </p:nvSpPr>
        <p:spPr>
          <a:xfrm>
            <a:off x="193868" y="1899720"/>
            <a:ext cx="6413761" cy="4902862"/>
          </a:xfrm>
        </p:spPr>
        <p:txBody>
          <a:bodyPr/>
          <a:lstStyle/>
          <a:p>
            <a:r>
              <a:rPr lang="fr-FR" sz="2000" dirty="0" smtClean="0"/>
              <a:t>Sauvegarde à distance</a:t>
            </a:r>
          </a:p>
          <a:p>
            <a:pPr marL="742950" lvl="1" indent="-285750">
              <a:buFont typeface="Arial" panose="020B0604020202020204" pitchFamily="34" charset="0"/>
              <a:buChar char="•"/>
            </a:pPr>
            <a:r>
              <a:rPr lang="fr-FR" sz="1600" dirty="0" smtClean="0"/>
              <a:t>Les appareils mobiles peuvent automatiquement sauvegarder les données utilisateur sur le cloud.</a:t>
            </a:r>
          </a:p>
          <a:p>
            <a:pPr marL="742950" lvl="1" indent="-285750">
              <a:buFont typeface="Arial" panose="020B0604020202020204" pitchFamily="34" charset="0"/>
              <a:buChar char="•"/>
            </a:pPr>
            <a:r>
              <a:rPr lang="fr-FR" sz="1600" dirty="0" smtClean="0"/>
              <a:t>Différentes options de sauvegarde sur le cloud sont disponibles.</a:t>
            </a:r>
          </a:p>
          <a:p>
            <a:r>
              <a:rPr lang="fr-FR" sz="2000" dirty="0"/>
              <a:t>Applications de géolocalisation</a:t>
            </a:r>
          </a:p>
          <a:p>
            <a:pPr marL="742950" lvl="1" indent="-285750">
              <a:buFont typeface="Arial" panose="020B0604020202020204" pitchFamily="34" charset="0"/>
              <a:buChar char="•"/>
            </a:pPr>
            <a:r>
              <a:rPr lang="fr-FR" sz="1600" dirty="0" smtClean="0"/>
              <a:t>Extrêmement utiles en cas de perte ou de vol de l'appareil.</a:t>
            </a:r>
            <a:endParaRPr lang="fr-FR" sz="1600" dirty="0"/>
          </a:p>
          <a:p>
            <a:pPr marL="742950" lvl="1" indent="-285750">
              <a:buFont typeface="Arial" panose="020B0604020202020204" pitchFamily="34" charset="0"/>
              <a:buChar char="•"/>
            </a:pPr>
            <a:r>
              <a:rPr lang="fr-FR" sz="1600" dirty="0" smtClean="0"/>
              <a:t>Les applications de géolocalisation permettent à l'utilisateur de localiser l'appareil sur une carte.</a:t>
            </a:r>
            <a:endParaRPr lang="fr-FR" sz="2000" dirty="0" smtClean="0"/>
          </a:p>
          <a:p>
            <a:r>
              <a:rPr lang="fr-FR" sz="2000" dirty="0" smtClean="0"/>
              <a:t>Verrouillage et effacement à distance</a:t>
            </a:r>
          </a:p>
          <a:p>
            <a:pPr marL="742950" lvl="1" indent="-285750">
              <a:buFont typeface="Arial" panose="020B0604020202020204" pitchFamily="34" charset="0"/>
              <a:buChar char="•"/>
            </a:pPr>
            <a:r>
              <a:rPr lang="fr-FR" sz="1600" dirty="0" smtClean="0"/>
              <a:t>Autres options disponibles : verrouillage à distance de l'appareil, envoi d'alertes à l'appareil ou effacement à distance.</a:t>
            </a:r>
          </a:p>
          <a:p>
            <a:pPr marL="0" indent="0">
              <a:buNone/>
            </a:pPr>
            <a:endParaRPr lang="fr-FR" sz="2000" dirty="0" smtClean="0"/>
          </a:p>
          <a:p>
            <a:endParaRPr lang="fr-FR" sz="2000" dirty="0" smtClean="0"/>
          </a:p>
          <a:p>
            <a:endParaRPr lang="fr-FR" dirty="0"/>
          </a:p>
        </p:txBody>
      </p:sp>
      <p:pic>
        <p:nvPicPr>
          <p:cNvPr id="4" name="Picture 3"/>
          <p:cNvPicPr>
            <a:picLocks noChangeAspect="1"/>
          </p:cNvPicPr>
          <p:nvPr/>
        </p:nvPicPr>
        <p:blipFill>
          <a:blip r:embed="rId3"/>
          <a:stretch>
            <a:fillRect/>
          </a:stretch>
        </p:blipFill>
        <p:spPr>
          <a:xfrm>
            <a:off x="6720679" y="813492"/>
            <a:ext cx="2245346" cy="5630636"/>
          </a:xfrm>
          <a:prstGeom prst="rect">
            <a:avLst/>
          </a:prstGeom>
        </p:spPr>
      </p:pic>
    </p:spTree>
    <p:extLst>
      <p:ext uri="{BB962C8B-B14F-4D97-AF65-F5344CB8AC3E}">
        <p14:creationId xmlns:p14="http://schemas.microsoft.com/office/powerpoint/2010/main" val="4109562279"/>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Méthodes de protection des appareils mobiles</a:t>
            </a:r>
            <a:r>
              <a:rPr dirty="0"/>
              <a:t/>
            </a:r>
            <a:br>
              <a:rPr dirty="0"/>
            </a:br>
            <a:r>
              <a:rPr lang="fr-FR" dirty="0" smtClean="0"/>
              <a:t>Sécurité au niveau logiciel</a:t>
            </a:r>
            <a:endParaRPr lang="fr-FR" sz="3000" dirty="0">
              <a:latin typeface="Arial" charset="0"/>
            </a:endParaRPr>
          </a:p>
        </p:txBody>
      </p:sp>
      <p:sp>
        <p:nvSpPr>
          <p:cNvPr id="2" name="Content Placeholder 1"/>
          <p:cNvSpPr>
            <a:spLocks noGrp="1"/>
          </p:cNvSpPr>
          <p:nvPr>
            <p:ph idx="1"/>
          </p:nvPr>
        </p:nvSpPr>
        <p:spPr>
          <a:xfrm>
            <a:off x="193868" y="1360876"/>
            <a:ext cx="6261361" cy="5357423"/>
          </a:xfrm>
        </p:spPr>
        <p:txBody>
          <a:bodyPr/>
          <a:lstStyle/>
          <a:p>
            <a:r>
              <a:rPr lang="fr-FR" sz="1600" dirty="0"/>
              <a:t>Antivirus</a:t>
            </a:r>
          </a:p>
          <a:p>
            <a:pPr marL="742950" lvl="1" indent="-285750">
              <a:buFont typeface="Arial" panose="020B0604020202020204" pitchFamily="34" charset="0"/>
              <a:buChar char="•"/>
            </a:pPr>
            <a:r>
              <a:rPr lang="fr-FR" sz="1300" dirty="0" smtClean="0"/>
              <a:t>Les appareils mobiles sont également exposés aux programmes malveillants.</a:t>
            </a:r>
          </a:p>
          <a:p>
            <a:pPr marL="742950" lvl="1" indent="-285750">
              <a:buFont typeface="Arial" panose="020B0604020202020204" pitchFamily="34" charset="0"/>
              <a:buChar char="•"/>
            </a:pPr>
            <a:r>
              <a:rPr lang="fr-FR" sz="1300" dirty="0"/>
              <a:t>Le sandbox permet de limiter les dommages occasionnés aux appareils mobiles.</a:t>
            </a:r>
          </a:p>
          <a:p>
            <a:pPr marL="742950" lvl="1" indent="-285750">
              <a:buFont typeface="Arial" panose="020B0604020202020204" pitchFamily="34" charset="0"/>
              <a:buChar char="•"/>
            </a:pPr>
            <a:r>
              <a:rPr lang="fr-FR" sz="1300" dirty="0" smtClean="0"/>
              <a:t>Les données utilisateur peuvent toutefois être volées et les ordinateurs peuvent être infectés.</a:t>
            </a:r>
            <a:endParaRPr lang="fr-FR" sz="1300" dirty="0"/>
          </a:p>
          <a:p>
            <a:pPr marL="742950" lvl="1" indent="-285750">
              <a:buFont typeface="Arial" panose="020B0604020202020204" pitchFamily="34" charset="0"/>
              <a:buChar char="•"/>
            </a:pPr>
            <a:r>
              <a:rPr lang="fr-FR" sz="1300" dirty="0" smtClean="0"/>
              <a:t>Les applications antivirus pour appareils mobiles sont disponibles sur iOS et Android.</a:t>
            </a:r>
          </a:p>
          <a:p>
            <a:pPr marL="742950" lvl="1" indent="-285750">
              <a:buFont typeface="Arial" panose="020B0604020202020204" pitchFamily="34" charset="0"/>
              <a:buChar char="•"/>
            </a:pPr>
            <a:r>
              <a:rPr lang="fr-FR" sz="1300" dirty="0" smtClean="0"/>
              <a:t>Il existe des techniques permettant d'accorder un accès complet au système de fichiers d'un appareil mobile. Ce processus est appelé « rooting » sur Android et « jailbreaking » sur iOS.</a:t>
            </a:r>
          </a:p>
          <a:p>
            <a:pPr marL="742950" lvl="1" indent="-285750">
              <a:buFont typeface="Arial" panose="020B0604020202020204" pitchFamily="34" charset="0"/>
              <a:buChar char="•"/>
            </a:pPr>
            <a:r>
              <a:rPr lang="fr-FR" sz="1300" dirty="0" smtClean="0"/>
              <a:t>Un appareil qui a fait l'objet d'une opération de « rooting » ou de « jailbreaking » perd une partie (voire toute) la protection assurée par le sandboxing.</a:t>
            </a:r>
          </a:p>
          <a:p>
            <a:r>
              <a:rPr lang="fr-FR" sz="1600" dirty="0" smtClean="0"/>
              <a:t>Mises à jour et correctifs des systèmes d'exploitation</a:t>
            </a:r>
          </a:p>
          <a:p>
            <a:pPr marL="742950" lvl="1" indent="-285750">
              <a:buFont typeface="Arial" panose="020B0604020202020204" pitchFamily="34" charset="0"/>
              <a:buChar char="•"/>
            </a:pPr>
            <a:r>
              <a:rPr lang="fr-FR" sz="1300" dirty="0"/>
              <a:t>Les mises à jour permettent de bénéficier de fonctionnalités supplémentaires ou d'améliorer les performances.</a:t>
            </a:r>
          </a:p>
          <a:p>
            <a:pPr marL="742950" lvl="1" indent="-285750">
              <a:buFont typeface="Arial" panose="020B0604020202020204" pitchFamily="34" charset="0"/>
              <a:buChar char="•"/>
            </a:pPr>
            <a:r>
              <a:rPr lang="fr-FR" sz="1300" dirty="0" smtClean="0"/>
              <a:t>Les correctifs peuvent résoudre des problèmes de sécurité au niveau matériel ou logiciel.</a:t>
            </a:r>
          </a:p>
          <a:p>
            <a:pPr marL="742950" lvl="1" indent="-285750">
              <a:buFont typeface="Arial" panose="020B0604020202020204" pitchFamily="34" charset="0"/>
              <a:buChar char="•"/>
            </a:pPr>
            <a:r>
              <a:rPr lang="fr-FR" sz="1300" dirty="0" smtClean="0"/>
              <a:t>Android et iOS utilisent tous deux un processus de distribution automatisé.</a:t>
            </a:r>
            <a:endParaRPr lang="fr-FR" sz="1300" dirty="0"/>
          </a:p>
        </p:txBody>
      </p:sp>
      <p:pic>
        <p:nvPicPr>
          <p:cNvPr id="3" name="Picture 2"/>
          <p:cNvPicPr>
            <a:picLocks noChangeAspect="1"/>
          </p:cNvPicPr>
          <p:nvPr/>
        </p:nvPicPr>
        <p:blipFill>
          <a:blip r:embed="rId3"/>
          <a:stretch>
            <a:fillRect/>
          </a:stretch>
        </p:blipFill>
        <p:spPr>
          <a:xfrm>
            <a:off x="6629400" y="2415159"/>
            <a:ext cx="2336625" cy="4141908"/>
          </a:xfrm>
          <a:prstGeom prst="rect">
            <a:avLst/>
          </a:prstGeom>
        </p:spPr>
      </p:pic>
    </p:spTree>
    <p:extLst>
      <p:ext uri="{BB962C8B-B14F-4D97-AF65-F5344CB8AC3E}">
        <p14:creationId xmlns:p14="http://schemas.microsoft.com/office/powerpoint/2010/main" val="3456621041"/>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10.3</a:t>
            </a:r>
            <a:r>
              <a:rPr lang="en-US" sz="2400" dirty="0" smtClean="0"/>
              <a:t>	</a:t>
            </a:r>
            <a:r>
              <a:rPr lang="fr-FR" sz="2400" dirty="0" smtClean="0"/>
              <a:t>Connectivité réseau et e-mails</a:t>
            </a:r>
            <a:endParaRPr lang="fr-FR" sz="2400" dirty="0"/>
          </a:p>
        </p:txBody>
      </p:sp>
    </p:spTree>
    <p:extLst>
      <p:ext uri="{BB962C8B-B14F-4D97-AF65-F5344CB8AC3E}">
        <p14:creationId xmlns:p14="http://schemas.microsoft.com/office/powerpoint/2010/main" val="24671693"/>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Connectivité réseau et e-mails</a:t>
            </a:r>
            <a:r>
              <a:rPr dirty="0"/>
              <a:t/>
            </a:r>
            <a:br>
              <a:rPr dirty="0"/>
            </a:br>
            <a:r>
              <a:rPr lang="fr-FR" dirty="0">
                <a:latin typeface="Arial" charset="0"/>
              </a:rPr>
              <a:t>Réseaux de données cellulaire et sans fil</a:t>
            </a:r>
          </a:p>
        </p:txBody>
      </p:sp>
      <p:sp>
        <p:nvSpPr>
          <p:cNvPr id="2" name="Content Placeholder 1"/>
          <p:cNvSpPr>
            <a:spLocks noGrp="1"/>
          </p:cNvSpPr>
          <p:nvPr>
            <p:ph idx="1"/>
          </p:nvPr>
        </p:nvSpPr>
        <p:spPr>
          <a:xfrm>
            <a:off x="193868" y="1404420"/>
            <a:ext cx="6217818" cy="4902862"/>
          </a:xfrm>
        </p:spPr>
        <p:txBody>
          <a:bodyPr/>
          <a:lstStyle/>
          <a:p>
            <a:r>
              <a:rPr lang="fr-FR" sz="2000" dirty="0" smtClean="0"/>
              <a:t>Réseau de données sans fil</a:t>
            </a:r>
          </a:p>
          <a:p>
            <a:pPr marL="742950" lvl="1" indent="-285750">
              <a:buFont typeface="Arial" panose="020B0604020202020204" pitchFamily="34" charset="0"/>
              <a:buChar char="•"/>
            </a:pPr>
            <a:r>
              <a:rPr lang="fr-FR" sz="1600" dirty="0" smtClean="0"/>
              <a:t>Les appareils mobiles peuvent se connecter à Internet via un routeur Wi-Fi local.</a:t>
            </a:r>
          </a:p>
          <a:p>
            <a:pPr marL="742950" lvl="1" indent="-285750">
              <a:buFont typeface="Arial" panose="020B0604020202020204" pitchFamily="34" charset="0"/>
              <a:buChar char="•"/>
            </a:pPr>
            <a:r>
              <a:rPr lang="fr-FR" sz="1600" dirty="0" smtClean="0"/>
              <a:t>Les données transférées via le routeur Wi-Fi local n'utilisent pas le réseau de l'opérateur de téléphonie mobile et l'utilisateur ne doit donc supporter aucuns frais liés aux données.</a:t>
            </a:r>
          </a:p>
          <a:p>
            <a:pPr marL="742950" lvl="1" indent="-285750">
              <a:buFont typeface="Arial" panose="020B0604020202020204" pitchFamily="34" charset="0"/>
              <a:buChar char="•"/>
            </a:pPr>
            <a:r>
              <a:rPr lang="fr-FR" sz="1600" dirty="0" smtClean="0"/>
              <a:t>Les cafés, bibliothèques, écoles, habitations et lieux de travail sont des emplacements où des connexions Internet et Wi-Fi locales gratuites sont généralement disponibles.</a:t>
            </a:r>
          </a:p>
          <a:p>
            <a:r>
              <a:rPr lang="fr-FR" sz="2000" dirty="0" smtClean="0"/>
              <a:t>Communications de téléphonie mobile</a:t>
            </a:r>
            <a:endParaRPr lang="fr-FR" sz="2000" dirty="0"/>
          </a:p>
          <a:p>
            <a:pPr marL="742950" lvl="1" indent="-285750">
              <a:buFont typeface="Arial" panose="020B0604020202020204" pitchFamily="34" charset="0"/>
              <a:buChar char="•"/>
            </a:pPr>
            <a:r>
              <a:rPr lang="fr-FR" sz="1600" dirty="0" smtClean="0"/>
              <a:t>Les technologies de téléphonie mobile (cellulaires) se répartissent en plusieurs générations.</a:t>
            </a:r>
          </a:p>
          <a:p>
            <a:pPr marL="742950" lvl="1" indent="-285750">
              <a:buFont typeface="Arial" panose="020B0604020202020204" pitchFamily="34" charset="0"/>
              <a:buChar char="•"/>
            </a:pPr>
            <a:r>
              <a:rPr lang="fr-FR" sz="1600" dirty="0" smtClean="0"/>
              <a:t>Il existe actuellement quatre générations : 1G, 2G, 3G et 4G (WiMAX mobile et LTE). </a:t>
            </a:r>
            <a:endParaRPr lang="fr-FR" sz="1600" dirty="0"/>
          </a:p>
          <a:p>
            <a:pPr marL="0" indent="0">
              <a:buNone/>
            </a:pPr>
            <a:endParaRPr lang="fr-FR" sz="2000" dirty="0" smtClean="0"/>
          </a:p>
          <a:p>
            <a:endParaRPr lang="fr-FR" sz="2000" dirty="0" smtClean="0"/>
          </a:p>
          <a:p>
            <a:endParaRPr lang="fr-FR" dirty="0"/>
          </a:p>
        </p:txBody>
      </p:sp>
      <p:pic>
        <p:nvPicPr>
          <p:cNvPr id="3" name="Picture 2"/>
          <p:cNvPicPr>
            <a:picLocks noChangeAspect="1"/>
          </p:cNvPicPr>
          <p:nvPr/>
        </p:nvPicPr>
        <p:blipFill>
          <a:blip r:embed="rId3"/>
          <a:stretch>
            <a:fillRect/>
          </a:stretch>
        </p:blipFill>
        <p:spPr>
          <a:xfrm>
            <a:off x="6509657" y="1948768"/>
            <a:ext cx="2456368" cy="4358514"/>
          </a:xfrm>
          <a:prstGeom prst="rect">
            <a:avLst/>
          </a:prstGeom>
        </p:spPr>
      </p:pic>
    </p:spTree>
    <p:extLst>
      <p:ext uri="{BB962C8B-B14F-4D97-AF65-F5344CB8AC3E}">
        <p14:creationId xmlns:p14="http://schemas.microsoft.com/office/powerpoint/2010/main" val="2054821363"/>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470350" y="3672567"/>
            <a:ext cx="3495675" cy="2952750"/>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t>Connectivité réseau et e-mails</a:t>
            </a:r>
            <a:r>
              <a:rPr dirty="0"/>
              <a:t/>
            </a:r>
            <a:br>
              <a:rPr dirty="0"/>
            </a:br>
            <a:r>
              <a:rPr lang="fr-FR" sz="2800" dirty="0" smtClean="0">
                <a:latin typeface="Arial" charset="0"/>
              </a:rPr>
              <a:t>Bluetooth</a:t>
            </a:r>
            <a:endParaRPr lang="fr-FR" sz="3000" dirty="0">
              <a:latin typeface="Arial" charset="0"/>
            </a:endParaRPr>
          </a:p>
        </p:txBody>
      </p:sp>
      <p:sp>
        <p:nvSpPr>
          <p:cNvPr id="2" name="Content Placeholder 1"/>
          <p:cNvSpPr>
            <a:spLocks noGrp="1"/>
          </p:cNvSpPr>
          <p:nvPr>
            <p:ph idx="1"/>
          </p:nvPr>
        </p:nvSpPr>
        <p:spPr>
          <a:xfrm>
            <a:off x="193868" y="1404420"/>
            <a:ext cx="6587932" cy="4902862"/>
          </a:xfrm>
        </p:spPr>
        <p:txBody>
          <a:bodyPr/>
          <a:lstStyle/>
          <a:p>
            <a:r>
              <a:rPr lang="fr-FR" sz="2000" dirty="0"/>
              <a:t>Bluetooth pour appareils mobiles</a:t>
            </a:r>
          </a:p>
          <a:p>
            <a:pPr marL="742950" lvl="1" indent="-285750">
              <a:buFont typeface="Arial" panose="020B0604020202020204" pitchFamily="34" charset="0"/>
              <a:buChar char="•"/>
            </a:pPr>
            <a:r>
              <a:rPr lang="fr-FR" sz="1600" dirty="0" smtClean="0"/>
              <a:t>Technologie développée pour connecter des appareils situés à proximité les uns des autres.</a:t>
            </a:r>
            <a:endParaRPr lang="fr-FR" sz="1600" dirty="0"/>
          </a:p>
          <a:p>
            <a:pPr marL="742950" lvl="1" indent="-285750">
              <a:buFont typeface="Arial" panose="020B0604020202020204" pitchFamily="34" charset="0"/>
              <a:buChar char="•"/>
            </a:pPr>
            <a:r>
              <a:rPr lang="fr-FR" sz="1600" dirty="0"/>
              <a:t>Le Bluetooth est une technologie sans fil automatique qui consomme très peu d'énergie. </a:t>
            </a:r>
          </a:p>
          <a:p>
            <a:pPr marL="742950" lvl="1" indent="-285750">
              <a:buFont typeface="Arial" panose="020B0604020202020204" pitchFamily="34" charset="0"/>
              <a:buChar char="•"/>
            </a:pPr>
            <a:r>
              <a:rPr lang="fr-FR" sz="1600" dirty="0" smtClean="0"/>
              <a:t>La technologie Bluetooth est couramment utilisée dans les appareils suivants : casques, clavier, souris, haut-parleurs de voiture et contrôleurs stéréo.</a:t>
            </a:r>
            <a:endParaRPr lang="fr-FR" sz="1600" dirty="0"/>
          </a:p>
          <a:p>
            <a:r>
              <a:rPr lang="fr-FR" sz="2000" dirty="0"/>
              <a:t>Jumelage Bluetooth</a:t>
            </a:r>
          </a:p>
          <a:p>
            <a:pPr marL="742950" lvl="1" indent="-285750">
              <a:buFont typeface="Arial" panose="020B0604020202020204" pitchFamily="34" charset="0"/>
              <a:buChar char="•"/>
            </a:pPr>
            <a:r>
              <a:rPr lang="fr-FR" sz="1600" dirty="0" smtClean="0"/>
              <a:t>Terme utilisé pour décrire deux appareils Bluetooth qui établissent une connexion pour partager des ressources.</a:t>
            </a:r>
            <a:endParaRPr lang="fr-FR" sz="1600" dirty="0"/>
          </a:p>
          <a:p>
            <a:pPr marL="742950" lvl="1" indent="-285750">
              <a:buFont typeface="Arial" panose="020B0604020202020204" pitchFamily="34" charset="0"/>
              <a:buChar char="•"/>
            </a:pPr>
            <a:r>
              <a:rPr lang="fr-FR" sz="1600" dirty="0" smtClean="0"/>
              <a:t>Les signaux Bluetooth doivent être activés.</a:t>
            </a:r>
          </a:p>
          <a:p>
            <a:pPr marL="742950" lvl="1" indent="-285750">
              <a:buFont typeface="Arial" panose="020B0604020202020204" pitchFamily="34" charset="0"/>
              <a:buChar char="•"/>
            </a:pPr>
            <a:r>
              <a:rPr lang="fr-FR" sz="1600" dirty="0" smtClean="0"/>
              <a:t>Un appareil doit être configuré pour rechercher les </a:t>
            </a:r>
            <a:br>
              <a:rPr lang="fr-FR" sz="1600" dirty="0" smtClean="0"/>
            </a:br>
            <a:r>
              <a:rPr lang="fr-FR" sz="1600" dirty="0" smtClean="0"/>
              <a:t>candidats au jumelage ; l'autre doit être configuré </a:t>
            </a:r>
            <a:br>
              <a:rPr lang="fr-FR" sz="1600" dirty="0" smtClean="0"/>
            </a:br>
            <a:r>
              <a:rPr lang="fr-FR" sz="1600" dirty="0" smtClean="0"/>
              <a:t>pour annoncer sa présence (mode détectable).</a:t>
            </a:r>
          </a:p>
          <a:p>
            <a:pPr marL="742950" lvl="1" indent="-285750">
              <a:buFont typeface="Arial" panose="020B0604020202020204" pitchFamily="34" charset="0"/>
              <a:buChar char="•"/>
            </a:pPr>
            <a:r>
              <a:rPr lang="fr-FR" sz="1600" dirty="0" smtClean="0"/>
              <a:t>Pour des raisons de sécurité, un code PIN peut </a:t>
            </a:r>
            <a:br>
              <a:rPr lang="fr-FR" sz="1600" dirty="0" smtClean="0"/>
            </a:br>
            <a:r>
              <a:rPr lang="fr-FR" sz="1600" dirty="0" smtClean="0"/>
              <a:t>être demandé avant le jumelage.</a:t>
            </a:r>
            <a:endParaRPr lang="fr-FR" sz="1600" dirty="0"/>
          </a:p>
        </p:txBody>
      </p:sp>
    </p:spTree>
    <p:extLst>
      <p:ext uri="{BB962C8B-B14F-4D97-AF65-F5344CB8AC3E}">
        <p14:creationId xmlns:p14="http://schemas.microsoft.com/office/powerpoint/2010/main" val="260640901"/>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787695" y="2870118"/>
            <a:ext cx="2178330" cy="3437164"/>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t>Connectivité réseau et e-mails</a:t>
            </a:r>
            <a:r>
              <a:rPr dirty="0"/>
              <a:t/>
            </a:r>
            <a:br>
              <a:rPr dirty="0"/>
            </a:br>
            <a:r>
              <a:rPr lang="fr-FR" sz="2800" dirty="0" smtClean="0">
                <a:latin typeface="Arial" charset="0"/>
              </a:rPr>
              <a:t>Configuration de la messagerie</a:t>
            </a:r>
            <a:endParaRPr lang="fr-FR" sz="3000" dirty="0">
              <a:latin typeface="Arial" charset="0"/>
            </a:endParaRPr>
          </a:p>
        </p:txBody>
      </p:sp>
      <p:sp>
        <p:nvSpPr>
          <p:cNvPr id="2" name="Content Placeholder 1"/>
          <p:cNvSpPr>
            <a:spLocks noGrp="1"/>
          </p:cNvSpPr>
          <p:nvPr>
            <p:ph idx="1"/>
          </p:nvPr>
        </p:nvSpPr>
        <p:spPr>
          <a:xfrm>
            <a:off x="193868" y="1532240"/>
            <a:ext cx="6593827" cy="5325760"/>
          </a:xfrm>
        </p:spPr>
        <p:txBody>
          <a:bodyPr/>
          <a:lstStyle/>
          <a:p>
            <a:r>
              <a:rPr lang="fr-FR" sz="1600" dirty="0" smtClean="0"/>
              <a:t>E-mails : introduction</a:t>
            </a:r>
          </a:p>
          <a:p>
            <a:pPr marL="742950" lvl="1" indent="-285750">
              <a:buFont typeface="Arial" panose="020B0604020202020204" pitchFamily="34" charset="0"/>
              <a:buChar char="•"/>
            </a:pPr>
            <a:r>
              <a:rPr lang="fr-FR" sz="1400" dirty="0"/>
              <a:t>La structure de la messagerie électronique s'articule autour de serveurs et de clients.</a:t>
            </a:r>
          </a:p>
          <a:p>
            <a:pPr marL="742950" lvl="1" indent="-285750">
              <a:buFont typeface="Arial" panose="020B0604020202020204" pitchFamily="34" charset="0"/>
              <a:buChar char="•"/>
            </a:pPr>
            <a:r>
              <a:rPr lang="fr-FR" sz="1400" dirty="0"/>
              <a:t>Les serveurs de messagerie sont responsables de la transmission des messages électroniques.</a:t>
            </a:r>
          </a:p>
          <a:p>
            <a:pPr marL="742950" lvl="1" indent="-285750">
              <a:buFont typeface="Arial" panose="020B0604020202020204" pitchFamily="34" charset="0"/>
              <a:buChar char="•"/>
            </a:pPr>
            <a:r>
              <a:rPr lang="fr-FR" sz="1400" dirty="0" smtClean="0"/>
              <a:t>Les utilisateurs se servent des clients de messagerie pour composer, lire et consulter leurs e-mails.</a:t>
            </a:r>
          </a:p>
          <a:p>
            <a:pPr marL="742950" lvl="1" indent="-285750">
              <a:buFont typeface="Arial" panose="020B0604020202020204" pitchFamily="34" charset="0"/>
              <a:buChar char="•"/>
            </a:pPr>
            <a:r>
              <a:rPr lang="fr-FR" sz="1400" dirty="0" smtClean="0"/>
              <a:t>Bien qu'il existe de nombreux clients de messagerie pour les appareils mobiles, ils présentent de fortes similitudes sur le plan de la configuration et du fonctionnement.</a:t>
            </a:r>
          </a:p>
          <a:p>
            <a:r>
              <a:rPr lang="fr-FR" sz="1600" dirty="0" smtClean="0"/>
              <a:t>Configuration de la messagerie électronique sur Android</a:t>
            </a:r>
            <a:endParaRPr lang="fr-FR" sz="1600" dirty="0"/>
          </a:p>
          <a:p>
            <a:pPr marL="742950" lvl="1" indent="-285750">
              <a:buFont typeface="Arial" panose="020B0604020202020204" pitchFamily="34" charset="0"/>
              <a:buChar char="•"/>
            </a:pPr>
            <a:r>
              <a:rPr lang="fr-FR" sz="1400" dirty="0" smtClean="0"/>
              <a:t>La majorité des services Web avancés utilisent la technologie Google.</a:t>
            </a:r>
            <a:endParaRPr lang="fr-FR" sz="1400" dirty="0"/>
          </a:p>
          <a:p>
            <a:pPr marL="742950" lvl="1" indent="-285750">
              <a:buFont typeface="Arial" panose="020B0604020202020204" pitchFamily="34" charset="0"/>
              <a:buChar char="•"/>
            </a:pPr>
            <a:r>
              <a:rPr lang="fr-FR" sz="1400" dirty="0" smtClean="0"/>
              <a:t>Bien qu'Android utilise un compte Gmail pour de nombreux services, d'autres fournisseurs de messagerie sont également pris en charge par le système d'exploitation. </a:t>
            </a:r>
          </a:p>
          <a:p>
            <a:r>
              <a:rPr lang="fr-FR" sz="1600" dirty="0" smtClean="0"/>
              <a:t>Configuration de la messagerie électronique sur iOS</a:t>
            </a:r>
            <a:endParaRPr lang="fr-FR" sz="1600" dirty="0"/>
          </a:p>
          <a:p>
            <a:pPr marL="742950" lvl="1" indent="-285750">
              <a:buFont typeface="Arial" panose="020B0604020202020204" pitchFamily="34" charset="0"/>
              <a:buChar char="•"/>
            </a:pPr>
            <a:r>
              <a:rPr lang="fr-FR" sz="1400" dirty="0" smtClean="0"/>
              <a:t>Dans iOS, un identifiant Apple est utilisé pour l'accès à l'App Store et à d'autres services.</a:t>
            </a:r>
          </a:p>
          <a:p>
            <a:pPr marL="742950" lvl="1" indent="-285750">
              <a:buFont typeface="Arial" panose="020B0604020202020204" pitchFamily="34" charset="0"/>
              <a:buChar char="•"/>
            </a:pPr>
            <a:r>
              <a:rPr lang="fr-FR" sz="1400" dirty="0" smtClean="0"/>
              <a:t>iOS intègre une application Mail qui prend en charge plusieurs comptes de messagerie simultanément.</a:t>
            </a:r>
          </a:p>
          <a:p>
            <a:endParaRPr lang="fr-FR" sz="1400" dirty="0" smtClean="0"/>
          </a:p>
          <a:p>
            <a:endParaRPr lang="fr-FR" sz="1400" dirty="0"/>
          </a:p>
        </p:txBody>
      </p:sp>
    </p:spTree>
    <p:extLst>
      <p:ext uri="{BB962C8B-B14F-4D97-AF65-F5344CB8AC3E}">
        <p14:creationId xmlns:p14="http://schemas.microsoft.com/office/powerpoint/2010/main" val="1604574820"/>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Connectivité réseau et e-mails</a:t>
            </a:r>
            <a:r>
              <a:rPr dirty="0"/>
              <a:t/>
            </a:r>
            <a:br>
              <a:rPr dirty="0"/>
            </a:br>
            <a:r>
              <a:rPr lang="fr-FR" dirty="0" smtClean="0"/>
              <a:t>Synchronisation des appareils mobiles</a:t>
            </a:r>
            <a:endParaRPr lang="fr-FR" sz="3000" dirty="0">
              <a:latin typeface="Arial" charset="0"/>
            </a:endParaRPr>
          </a:p>
        </p:txBody>
      </p:sp>
      <p:sp>
        <p:nvSpPr>
          <p:cNvPr id="2" name="Content Placeholder 1"/>
          <p:cNvSpPr>
            <a:spLocks noGrp="1"/>
          </p:cNvSpPr>
          <p:nvPr>
            <p:ph idx="1"/>
          </p:nvPr>
        </p:nvSpPr>
        <p:spPr>
          <a:xfrm>
            <a:off x="193869" y="1404420"/>
            <a:ext cx="6333932" cy="5351980"/>
          </a:xfrm>
        </p:spPr>
        <p:txBody>
          <a:bodyPr/>
          <a:lstStyle/>
          <a:p>
            <a:r>
              <a:rPr lang="fr-FR" sz="1800" dirty="0" smtClean="0"/>
              <a:t>Messagerie Internet</a:t>
            </a:r>
            <a:endParaRPr lang="fr-FR" sz="1800" dirty="0"/>
          </a:p>
          <a:p>
            <a:pPr marL="742950" lvl="1" indent="-285750">
              <a:buFont typeface="Arial" panose="020B0604020202020204" pitchFamily="34" charset="0"/>
              <a:buChar char="•"/>
            </a:pPr>
            <a:r>
              <a:rPr lang="fr-FR" sz="1400" dirty="0" smtClean="0"/>
              <a:t>Fournie généralement via une interface Web.</a:t>
            </a:r>
            <a:endParaRPr lang="fr-FR" sz="1400" dirty="0"/>
          </a:p>
          <a:p>
            <a:pPr marL="742950" lvl="1" indent="-285750">
              <a:buFont typeface="Arial" panose="020B0604020202020204" pitchFamily="34" charset="0"/>
              <a:buChar char="•"/>
            </a:pPr>
            <a:r>
              <a:rPr lang="fr-FR" sz="1400" dirty="0" smtClean="0"/>
              <a:t>Certaines sociétés proposent également une application client mobile.</a:t>
            </a:r>
          </a:p>
          <a:p>
            <a:pPr marL="742950" lvl="1" indent="-285750">
              <a:buFont typeface="Arial" panose="020B0604020202020204" pitchFamily="34" charset="0"/>
              <a:buChar char="•"/>
            </a:pPr>
            <a:r>
              <a:rPr lang="fr-FR" sz="1400" dirty="0" smtClean="0"/>
              <a:t>Les applications client mobiles offrent généralement une meilleure expérience utilisateur que la messagerie Web sur un appareil mobile.</a:t>
            </a:r>
          </a:p>
          <a:p>
            <a:r>
              <a:rPr lang="fr-FR" sz="1800" dirty="0" smtClean="0"/>
              <a:t>Types de données à synchroniser</a:t>
            </a:r>
          </a:p>
          <a:p>
            <a:pPr marL="742950" lvl="1" indent="-285750">
              <a:buFont typeface="Arial" panose="020B0604020202020204" pitchFamily="34" charset="0"/>
              <a:buChar char="•"/>
            </a:pPr>
            <a:r>
              <a:rPr lang="fr-FR" sz="1400" dirty="0" smtClean="0"/>
              <a:t>La synchronisation des données met à jour les données utilisateur sur plusieurs appareils.</a:t>
            </a:r>
            <a:endParaRPr lang="fr-FR" sz="1400" dirty="0"/>
          </a:p>
          <a:p>
            <a:pPr marL="742950" lvl="1" indent="-285750">
              <a:buFont typeface="Arial" panose="020B0604020202020204" pitchFamily="34" charset="0"/>
              <a:buChar char="•"/>
            </a:pPr>
            <a:r>
              <a:rPr lang="fr-FR" sz="1400" dirty="0" smtClean="0"/>
              <a:t>Les types de données suivants peuvent être synchronisés : contacts, e-mails, calendrier, photos, musique, applications, vidéos, liens de navigation et paramètres du navigateur.</a:t>
            </a:r>
            <a:endParaRPr lang="fr-FR" sz="1400" dirty="0"/>
          </a:p>
          <a:p>
            <a:r>
              <a:rPr lang="fr-FR" sz="1800" dirty="0" smtClean="0"/>
              <a:t>Type de connexion pour la synchronisation</a:t>
            </a:r>
            <a:endParaRPr lang="fr-FR" sz="1800" dirty="0"/>
          </a:p>
          <a:p>
            <a:pPr marL="742950" lvl="1" indent="-285750">
              <a:buFont typeface="Arial" panose="020B0604020202020204" pitchFamily="34" charset="0"/>
              <a:buChar char="•"/>
            </a:pPr>
            <a:r>
              <a:rPr lang="fr-FR" sz="1400" dirty="0" smtClean="0"/>
              <a:t>Les types de connexion les plus courants pour la synchronisation sont USB et Wi-Fi.</a:t>
            </a:r>
            <a:endParaRPr lang="fr-FR" sz="1400" dirty="0"/>
          </a:p>
          <a:p>
            <a:pPr marL="742950" lvl="1" indent="-285750">
              <a:buFont typeface="Arial" panose="020B0604020202020204" pitchFamily="34" charset="0"/>
              <a:buChar char="•"/>
            </a:pPr>
            <a:r>
              <a:rPr lang="fr-FR" sz="1400" dirty="0"/>
              <a:t>Android synchronise les données utilisateur avec des services Web tels que Gmail et Google Agenda.</a:t>
            </a:r>
          </a:p>
          <a:p>
            <a:pPr marL="742950" lvl="1" indent="-285750">
              <a:buFont typeface="Arial" panose="020B0604020202020204" pitchFamily="34" charset="0"/>
              <a:buChar char="•"/>
            </a:pPr>
            <a:r>
              <a:rPr lang="fr-FR" sz="1400" dirty="0" smtClean="0"/>
              <a:t>iOS utilise iTunes pour synchroniser les données utilisateur avec un emplacement de stockage qui peut être local ou distant.</a:t>
            </a:r>
          </a:p>
          <a:p>
            <a:pPr marL="0" indent="0">
              <a:buNone/>
            </a:pPr>
            <a:endParaRPr lang="fr-FR" sz="1400" dirty="0" smtClean="0"/>
          </a:p>
          <a:p>
            <a:endParaRPr lang="fr-FR" sz="1400" dirty="0" smtClean="0"/>
          </a:p>
          <a:p>
            <a:endParaRPr lang="fr-FR" sz="1400" dirty="0"/>
          </a:p>
        </p:txBody>
      </p:sp>
      <p:pic>
        <p:nvPicPr>
          <p:cNvPr id="3" name="Picture 2"/>
          <p:cNvPicPr>
            <a:picLocks noChangeAspect="1"/>
          </p:cNvPicPr>
          <p:nvPr/>
        </p:nvPicPr>
        <p:blipFill>
          <a:blip r:embed="rId3"/>
          <a:stretch>
            <a:fillRect/>
          </a:stretch>
        </p:blipFill>
        <p:spPr>
          <a:xfrm>
            <a:off x="6678939" y="2293856"/>
            <a:ext cx="2287086" cy="4013426"/>
          </a:xfrm>
          <a:prstGeom prst="rect">
            <a:avLst/>
          </a:prstGeom>
        </p:spPr>
      </p:pic>
    </p:spTree>
    <p:extLst>
      <p:ext uri="{BB962C8B-B14F-4D97-AF65-F5344CB8AC3E}">
        <p14:creationId xmlns:p14="http://schemas.microsoft.com/office/powerpoint/2010/main" val="25372382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10.4 Systèmes d'exploitation Linux et OS X</a:t>
            </a:r>
            <a:endParaRPr lang="fr-FR" sz="2400" dirty="0"/>
          </a:p>
        </p:txBody>
      </p:sp>
    </p:spTree>
    <p:extLst>
      <p:ext uri="{BB962C8B-B14F-4D97-AF65-F5344CB8AC3E}">
        <p14:creationId xmlns:p14="http://schemas.microsoft.com/office/powerpoint/2010/main" val="2125107914"/>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ITE 6.0</a:t>
            </a:r>
            <a:r>
              <a:t/>
            </a:r>
            <a:b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10 : Systèmes d'exploitation mobiles, Linux et OS X</a:t>
            </a:r>
            <a:endParaRPr lang="fr-FR"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Systèmes d'exploitation </a:t>
            </a:r>
            <a:r>
              <a:rPr lang="fr-FR" sz="1800" dirty="0">
                <a:latin typeface="Arial" charset="0"/>
              </a:rPr>
              <a:t>Linux et OS X</a:t>
            </a:r>
            <a:r>
              <a:rPr dirty="0"/>
              <a:t/>
            </a:r>
            <a:br>
              <a:rPr dirty="0"/>
            </a:br>
            <a:r>
              <a:rPr lang="fr-FR" dirty="0" smtClean="0"/>
              <a:t>Outils et fonctionnalités de Linux et d'OS X</a:t>
            </a:r>
            <a:endParaRPr lang="fr-FR" sz="3000" dirty="0">
              <a:latin typeface="Arial" charset="0"/>
            </a:endParaRPr>
          </a:p>
        </p:txBody>
      </p:sp>
      <p:sp>
        <p:nvSpPr>
          <p:cNvPr id="2" name="Content Placeholder 1"/>
          <p:cNvSpPr>
            <a:spLocks noGrp="1"/>
          </p:cNvSpPr>
          <p:nvPr>
            <p:ph idx="1"/>
          </p:nvPr>
        </p:nvSpPr>
        <p:spPr>
          <a:xfrm>
            <a:off x="193868" y="1404420"/>
            <a:ext cx="5779234" cy="5136080"/>
          </a:xfrm>
        </p:spPr>
        <p:txBody>
          <a:bodyPr/>
          <a:lstStyle/>
          <a:p>
            <a:r>
              <a:rPr lang="fr-FR" sz="1800" dirty="0" smtClean="0"/>
              <a:t>Présentation des systèmes d'exploitation </a:t>
            </a:r>
            <a:r>
              <a:rPr lang="fr-FR" sz="1800" dirty="0">
                <a:latin typeface="Arial" charset="0"/>
              </a:rPr>
              <a:t>Linux et OS X</a:t>
            </a:r>
          </a:p>
          <a:p>
            <a:pPr marL="742950" lvl="1" indent="-285750">
              <a:buFont typeface="Arial" panose="020B0604020202020204" pitchFamily="34" charset="0"/>
              <a:buChar char="•"/>
            </a:pPr>
            <a:r>
              <a:rPr lang="fr-FR" sz="1400" dirty="0" smtClean="0"/>
              <a:t>Linux et OS X sont des dérivés d'UNIX.</a:t>
            </a:r>
          </a:p>
          <a:p>
            <a:pPr marL="742950" lvl="1" indent="-285750">
              <a:buFont typeface="Arial" panose="020B0604020202020204" pitchFamily="34" charset="0"/>
              <a:buChar char="•"/>
            </a:pPr>
            <a:r>
              <a:rPr lang="fr-FR" sz="1400" dirty="0" smtClean="0"/>
              <a:t>Les deux systèmes d'exploitation ont conservé la plupart des caractéristiques structurelles de base d'UNIX. </a:t>
            </a:r>
          </a:p>
          <a:p>
            <a:r>
              <a:rPr lang="fr-FR" sz="1800" dirty="0" smtClean="0"/>
              <a:t>Présentation de l'interface graphique utilisateur de Linux et d'OS X</a:t>
            </a:r>
            <a:endParaRPr lang="fr-FR" sz="1800" dirty="0"/>
          </a:p>
          <a:p>
            <a:pPr marL="742950" lvl="1" indent="-285750">
              <a:buFont typeface="Arial" panose="020B0604020202020204" pitchFamily="34" charset="0"/>
              <a:buChar char="•"/>
            </a:pPr>
            <a:r>
              <a:rPr lang="fr-FR" sz="1400" dirty="0" smtClean="0"/>
              <a:t>Les versions les plus récentes d'Ubuntu Linux intègrent Unity.</a:t>
            </a:r>
            <a:endParaRPr lang="fr-FR" sz="1400" dirty="0"/>
          </a:p>
          <a:p>
            <a:pPr marL="742950" lvl="1" indent="-285750">
              <a:buFont typeface="Arial" panose="020B0604020202020204" pitchFamily="34" charset="0"/>
              <a:buChar char="•"/>
            </a:pPr>
            <a:r>
              <a:rPr lang="fr-FR" sz="1400" dirty="0" smtClean="0"/>
              <a:t>Les versions les plus récentes d'OS X intègrent Aqua.</a:t>
            </a:r>
          </a:p>
          <a:p>
            <a:pPr marL="742950" lvl="1" indent="-285750">
              <a:buFont typeface="Arial" panose="020B0604020202020204" pitchFamily="34" charset="0"/>
              <a:buChar char="•"/>
            </a:pPr>
            <a:r>
              <a:rPr lang="fr-FR" sz="1400" dirty="0" smtClean="0"/>
              <a:t>Unity et Aqua présentent des éléments d'interface utilisateur similaires.</a:t>
            </a:r>
          </a:p>
          <a:p>
            <a:r>
              <a:rPr lang="fr-FR" sz="1800" dirty="0"/>
              <a:t>Présentation de la CLI de Linux et d'OS X</a:t>
            </a:r>
          </a:p>
          <a:p>
            <a:pPr marL="742950" lvl="1" indent="-285750">
              <a:buFont typeface="Arial" panose="020B0604020202020204" pitchFamily="34" charset="0"/>
              <a:buChar char="•"/>
            </a:pPr>
            <a:r>
              <a:rPr lang="fr-FR" sz="1400" dirty="0" smtClean="0"/>
              <a:t>En raison de leur lien avec UNIX, Linux et OS X présentent tous deux des interfaces de ligne de commande similaires. </a:t>
            </a:r>
            <a:endParaRPr lang="fr-FR" sz="1400" dirty="0"/>
          </a:p>
          <a:p>
            <a:pPr marL="742950" lvl="1" indent="-285750">
              <a:buFont typeface="Arial" panose="020B0604020202020204" pitchFamily="34" charset="0"/>
              <a:buChar char="•"/>
            </a:pPr>
            <a:r>
              <a:rPr lang="fr-FR" sz="1400" dirty="0" smtClean="0"/>
              <a:t>Les outils texte, l'utilisation d'un</a:t>
            </a:r>
            <a:r>
              <a:rPr lang="fr-FR" sz="1400" i="1" dirty="0" smtClean="0"/>
              <a:t> shell</a:t>
            </a:r>
            <a:r>
              <a:rPr lang="fr-FR" sz="1400" dirty="0" smtClean="0"/>
              <a:t>, la structure du système de fichiers, les autorisations d'accès aux fichiers et la sensibilité à la casse sont quelques caractéristiques communes héritées d'UNIX et présentes dans les deux systèmes d'exploitation.</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046952" y="3456264"/>
            <a:ext cx="2845223" cy="2851018"/>
          </a:xfrm>
          <a:prstGeom prst="rect">
            <a:avLst/>
          </a:prstGeom>
        </p:spPr>
      </p:pic>
    </p:spTree>
    <p:extLst>
      <p:ext uri="{BB962C8B-B14F-4D97-AF65-F5344CB8AC3E}">
        <p14:creationId xmlns:p14="http://schemas.microsoft.com/office/powerpoint/2010/main" val="1117693919"/>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065424" y="5427676"/>
            <a:ext cx="877817" cy="879605"/>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t>Systèmes d'exploitation </a:t>
            </a:r>
            <a:r>
              <a:rPr lang="fr-FR" sz="1800" dirty="0">
                <a:latin typeface="Arial" charset="0"/>
              </a:rPr>
              <a:t>Linux et OS X</a:t>
            </a:r>
            <a:r>
              <a:rPr dirty="0"/>
              <a:t/>
            </a:r>
            <a:br>
              <a:rPr dirty="0"/>
            </a:br>
            <a:r>
              <a:rPr lang="fr-FR" sz="2600" dirty="0" smtClean="0"/>
              <a:t>Outils et fonctionnalités de Linux et d'OS X</a:t>
            </a:r>
            <a:r>
              <a:rPr lang="fr-FR" sz="2600" dirty="0">
                <a:latin typeface="Arial" charset="0"/>
              </a:rPr>
              <a:t> (suite)</a:t>
            </a:r>
          </a:p>
        </p:txBody>
      </p:sp>
      <p:sp>
        <p:nvSpPr>
          <p:cNvPr id="2" name="Content Placeholder 1"/>
          <p:cNvSpPr>
            <a:spLocks noGrp="1"/>
          </p:cNvSpPr>
          <p:nvPr>
            <p:ph idx="1"/>
          </p:nvPr>
        </p:nvSpPr>
        <p:spPr>
          <a:xfrm>
            <a:off x="193868" y="1404420"/>
            <a:ext cx="7948646" cy="5199580"/>
          </a:xfrm>
        </p:spPr>
        <p:txBody>
          <a:bodyPr/>
          <a:lstStyle/>
          <a:p>
            <a:r>
              <a:rPr lang="fr-FR" sz="1600" dirty="0"/>
              <a:t>Présentation de la sauvegarde et de la restauration</a:t>
            </a:r>
          </a:p>
          <a:p>
            <a:pPr marL="742950" lvl="1" indent="-285750">
              <a:buFont typeface="Arial" panose="020B0604020202020204" pitchFamily="34" charset="0"/>
              <a:buChar char="•"/>
            </a:pPr>
            <a:r>
              <a:rPr lang="fr-FR" sz="1400" dirty="0" smtClean="0"/>
              <a:t>Ces fonctions permettent à l'utilisateur de restaurer ou de récupérer des données dans le cas d'une défaillance.</a:t>
            </a:r>
            <a:endParaRPr lang="fr-FR" sz="1400" dirty="0"/>
          </a:p>
          <a:p>
            <a:pPr marL="742950" lvl="1" indent="-285750">
              <a:buFont typeface="Arial" panose="020B0604020202020204" pitchFamily="34" charset="0"/>
              <a:buChar char="•"/>
            </a:pPr>
            <a:r>
              <a:rPr lang="fr-FR" sz="1400" dirty="0" smtClean="0"/>
              <a:t>Déjà Dup est un outil de sauvegarde de données à la fois simple et efficace disponible sur Linux.</a:t>
            </a:r>
          </a:p>
          <a:p>
            <a:pPr marL="742950" lvl="1" indent="-285750">
              <a:buFont typeface="Arial" panose="020B0604020202020204" pitchFamily="34" charset="0"/>
              <a:buChar char="•"/>
            </a:pPr>
            <a:r>
              <a:rPr lang="fr-FR" sz="1400" dirty="0" smtClean="0"/>
              <a:t>Les utilisateurs d'OS X peuvent utiliser Time Machine, un outil de sauvegarde particulièrement convivial et efficace.</a:t>
            </a:r>
          </a:p>
          <a:p>
            <a:pPr marL="742950" lvl="1" indent="-285750">
              <a:buFont typeface="Arial" panose="020B0604020202020204" pitchFamily="34" charset="0"/>
              <a:buChar char="•"/>
            </a:pPr>
            <a:r>
              <a:rPr lang="fr-FR" sz="1400" dirty="0" smtClean="0"/>
              <a:t>Déjà Dup et Time Machine sont deux outils très similaires.</a:t>
            </a:r>
          </a:p>
          <a:p>
            <a:r>
              <a:rPr lang="fr-FR" sz="1600" dirty="0" smtClean="0"/>
              <a:t>Présentation des utilitaires de disque</a:t>
            </a:r>
            <a:endParaRPr lang="fr-FR" sz="1600" dirty="0"/>
          </a:p>
          <a:p>
            <a:pPr marL="742950" lvl="1" indent="-285750">
              <a:buFont typeface="Arial" panose="020B0604020202020204" pitchFamily="34" charset="0"/>
              <a:buChar char="•"/>
            </a:pPr>
            <a:r>
              <a:rPr lang="fr-FR" sz="1400" dirty="0" smtClean="0"/>
              <a:t>Les systèmes d'exploitation modernes intègrent des outils conçus spécialement pour vous aider à résoudre les problèmes liés aux disques.</a:t>
            </a:r>
            <a:endParaRPr lang="fr-FR" sz="1400" dirty="0"/>
          </a:p>
          <a:p>
            <a:pPr marL="742950" lvl="1" indent="-285750">
              <a:buFont typeface="Arial" panose="020B0604020202020204" pitchFamily="34" charset="0"/>
              <a:buChar char="•"/>
            </a:pPr>
            <a:r>
              <a:rPr lang="fr-FR" sz="1400" dirty="0"/>
              <a:t>La plupart des problèmes de disque sont identiques quel que soit le système d'exploitation.</a:t>
            </a:r>
          </a:p>
          <a:p>
            <a:pPr marL="742950" lvl="1" indent="-285750">
              <a:buFont typeface="Arial" panose="020B0604020202020204" pitchFamily="34" charset="0"/>
              <a:buChar char="•"/>
            </a:pPr>
            <a:r>
              <a:rPr lang="fr-FR" sz="1400" dirty="0" smtClean="0"/>
              <a:t>Un bon outil de disque doit permettre la gestion des partitions, le montage/démontage des partitions de disques, le formatage de disques, la vérification des secteurs défectueux et la prise en charge des requêtes S.M.A.R.T.</a:t>
            </a:r>
          </a:p>
          <a:p>
            <a:pPr marL="742950" lvl="1" indent="-285750">
              <a:buFont typeface="Arial" panose="020B0604020202020204" pitchFamily="34" charset="0"/>
              <a:buChar char="•"/>
            </a:pPr>
            <a:r>
              <a:rPr lang="fr-FR" sz="1400" dirty="0" smtClean="0"/>
              <a:t>Disks et Utilitaire de disque sont les outils intégrés, respectivement, dans Linux et OS X.</a:t>
            </a:r>
          </a:p>
          <a:p>
            <a:pPr marL="742950" lvl="1" indent="-285750">
              <a:buFont typeface="Arial" panose="020B0604020202020204" pitchFamily="34" charset="0"/>
              <a:buChar char="•"/>
            </a:pPr>
            <a:r>
              <a:rPr lang="fr-FR" sz="1400" dirty="0" smtClean="0"/>
              <a:t>Un gestionnaire de démarrage est nécessaire pour installer et démarrer plusieurs systèmes d'exploitation. GRUB et Boot Camp sont deux gestionnaires de démarrage courants dans les environnements Linux et OS X (respectivement).</a:t>
            </a:r>
          </a:p>
        </p:txBody>
      </p:sp>
    </p:spTree>
    <p:extLst>
      <p:ext uri="{BB962C8B-B14F-4D97-AF65-F5344CB8AC3E}">
        <p14:creationId xmlns:p14="http://schemas.microsoft.com/office/powerpoint/2010/main" val="2584832098"/>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Systèmes d'exploitation </a:t>
            </a:r>
            <a:r>
              <a:rPr lang="fr-FR" sz="1800" dirty="0">
                <a:latin typeface="Arial" charset="0"/>
              </a:rPr>
              <a:t>Linux et OS X</a:t>
            </a:r>
            <a:r>
              <a:rPr dirty="0"/>
              <a:t/>
            </a:r>
            <a:br>
              <a:rPr dirty="0"/>
            </a:br>
            <a:r>
              <a:rPr lang="fr-FR" dirty="0" smtClean="0"/>
              <a:t>Bonnes pratiques Linux et OS X</a:t>
            </a:r>
            <a:endParaRPr lang="fr-FR" sz="3000" dirty="0">
              <a:latin typeface="Arial" charset="0"/>
            </a:endParaRPr>
          </a:p>
        </p:txBody>
      </p:sp>
      <p:sp>
        <p:nvSpPr>
          <p:cNvPr id="2" name="Content Placeholder 1"/>
          <p:cNvSpPr>
            <a:spLocks noGrp="1"/>
          </p:cNvSpPr>
          <p:nvPr>
            <p:ph idx="1"/>
          </p:nvPr>
        </p:nvSpPr>
        <p:spPr>
          <a:xfrm>
            <a:off x="193868" y="1404420"/>
            <a:ext cx="8365932" cy="4902862"/>
          </a:xfrm>
        </p:spPr>
        <p:txBody>
          <a:bodyPr/>
          <a:lstStyle/>
          <a:p>
            <a:r>
              <a:rPr lang="fr-FR" sz="2000" dirty="0" smtClean="0"/>
              <a:t>Tâches planifiées</a:t>
            </a:r>
          </a:p>
          <a:p>
            <a:pPr marL="742950" lvl="1" indent="-285750">
              <a:buFont typeface="Arial" panose="020B0604020202020204" pitchFamily="34" charset="0"/>
              <a:buChar char="•"/>
            </a:pPr>
            <a:r>
              <a:rPr lang="fr-FR" sz="1600" dirty="0"/>
              <a:t>Les tâches de maintenance doivent être planifiées et exécutées fréquemment.</a:t>
            </a:r>
          </a:p>
          <a:p>
            <a:pPr marL="742950" lvl="1" indent="-285750">
              <a:buFont typeface="Arial" panose="020B0604020202020204" pitchFamily="34" charset="0"/>
              <a:buChar char="•"/>
            </a:pPr>
            <a:r>
              <a:rPr lang="fr-FR" sz="1600" dirty="0" smtClean="0"/>
              <a:t>Les systèmes informatiques peuvent être programmés pour effectuer des tâches automatiquement.</a:t>
            </a:r>
            <a:r>
              <a:rPr lang="fr-FR" dirty="0" smtClean="0"/>
              <a:t> </a:t>
            </a:r>
          </a:p>
          <a:p>
            <a:pPr marL="742950" lvl="1" indent="-285750">
              <a:buFont typeface="Arial" panose="020B0604020202020204" pitchFamily="34" charset="0"/>
              <a:buChar char="•"/>
            </a:pPr>
            <a:r>
              <a:rPr lang="fr-FR" sz="1600" dirty="0" smtClean="0"/>
              <a:t>Les sauvegardes et les vérifications du disque constituent deux excellents exemples.</a:t>
            </a:r>
          </a:p>
          <a:p>
            <a:pPr marL="742950" lvl="1" indent="-285750">
              <a:buFont typeface="Arial" panose="020B0604020202020204" pitchFamily="34" charset="0"/>
              <a:buChar char="•"/>
            </a:pPr>
            <a:r>
              <a:rPr lang="fr-FR" sz="1600" dirty="0" smtClean="0"/>
              <a:t>Le service cron peut être utilisé pour planifier des tâches sous Linux et OS X.</a:t>
            </a:r>
          </a:p>
          <a:p>
            <a:r>
              <a:rPr lang="fr-FR" sz="2000" dirty="0" smtClean="0"/>
              <a:t>Sécurité</a:t>
            </a:r>
            <a:endParaRPr lang="fr-FR" sz="2000" dirty="0"/>
          </a:p>
          <a:p>
            <a:pPr marL="742950" lvl="1" indent="-285750">
              <a:buFont typeface="Arial" panose="020B0604020202020204" pitchFamily="34" charset="0"/>
              <a:buChar char="•"/>
            </a:pPr>
            <a:r>
              <a:rPr lang="fr-FR" sz="1600" dirty="0" smtClean="0"/>
              <a:t>Il convient de prendre les mesures adéquates pour empêcher les programmes malveillants de pénétrer dans un système informatique mobile.</a:t>
            </a:r>
            <a:endParaRPr lang="fr-FR" sz="1600" dirty="0"/>
          </a:p>
          <a:p>
            <a:pPr marL="742950" lvl="1" indent="-285750">
              <a:buFont typeface="Arial" panose="020B0604020202020204" pitchFamily="34" charset="0"/>
              <a:buChar char="•"/>
            </a:pPr>
            <a:r>
              <a:rPr lang="fr-FR" sz="1600" dirty="0" smtClean="0"/>
              <a:t>Les méthodes les plus courantes sont les mises à jour du système d'exploitation, les mises à jour du micrologiciel, les antivirus et les logiciels anti-programmes malveillants.</a:t>
            </a:r>
          </a:p>
          <a:p>
            <a:pPr marL="0" indent="0">
              <a:buNone/>
            </a:pPr>
            <a:endParaRPr lang="fr-FR" sz="2000" dirty="0" smtClean="0"/>
          </a:p>
          <a:p>
            <a:endParaRPr lang="fr-FR" sz="2000" dirty="0" smtClean="0"/>
          </a:p>
          <a:p>
            <a:endParaRPr lang="fr-FR" dirty="0"/>
          </a:p>
        </p:txBody>
      </p:sp>
      <p:pic>
        <p:nvPicPr>
          <p:cNvPr id="3" name="Picture 2"/>
          <p:cNvPicPr>
            <a:picLocks noChangeAspect="1"/>
          </p:cNvPicPr>
          <p:nvPr/>
        </p:nvPicPr>
        <p:blipFill>
          <a:blip r:embed="rId3"/>
          <a:stretch>
            <a:fillRect/>
          </a:stretch>
        </p:blipFill>
        <p:spPr>
          <a:xfrm>
            <a:off x="1108083" y="5415106"/>
            <a:ext cx="6943725" cy="1209675"/>
          </a:xfrm>
          <a:prstGeom prst="rect">
            <a:avLst/>
          </a:prstGeom>
        </p:spPr>
      </p:pic>
    </p:spTree>
    <p:extLst>
      <p:ext uri="{BB962C8B-B14F-4D97-AF65-F5344CB8AC3E}">
        <p14:creationId xmlns:p14="http://schemas.microsoft.com/office/powerpoint/2010/main" val="96831384"/>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Systèmes d'exploitation Linux et OS X</a:t>
            </a:r>
            <a:r>
              <a:rPr dirty="0"/>
              <a:t/>
            </a:r>
            <a:br>
              <a:rPr dirty="0"/>
            </a:br>
            <a:r>
              <a:rPr lang="fr-FR" dirty="0" smtClean="0"/>
              <a:t>Interface de ligne de commande</a:t>
            </a:r>
            <a:endParaRPr lang="fr-FR" sz="3000" dirty="0">
              <a:latin typeface="Arial" charset="0"/>
            </a:endParaRPr>
          </a:p>
        </p:txBody>
      </p:sp>
      <p:sp>
        <p:nvSpPr>
          <p:cNvPr id="2" name="Content Placeholder 1"/>
          <p:cNvSpPr>
            <a:spLocks noGrp="1"/>
          </p:cNvSpPr>
          <p:nvPr>
            <p:ph idx="1"/>
          </p:nvPr>
        </p:nvSpPr>
        <p:spPr>
          <a:xfrm>
            <a:off x="193868" y="1404420"/>
            <a:ext cx="7211148" cy="4902862"/>
          </a:xfrm>
        </p:spPr>
        <p:txBody>
          <a:bodyPr/>
          <a:lstStyle/>
          <a:p>
            <a:r>
              <a:rPr lang="fr-FR" sz="2000" dirty="0"/>
              <a:t>Commandes relatives aux fichiers et aux dossiers</a:t>
            </a:r>
          </a:p>
          <a:p>
            <a:pPr marL="742950" lvl="1" indent="-285750">
              <a:buFont typeface="Arial" panose="020B0604020202020204" pitchFamily="34" charset="0"/>
              <a:buChar char="•"/>
            </a:pPr>
            <a:r>
              <a:rPr lang="fr-FR" sz="1600" dirty="0"/>
              <a:t>De nombreux outils de ligne de commande sont inclus par défaut dans les systèmes UNIX.</a:t>
            </a:r>
          </a:p>
          <a:p>
            <a:pPr marL="742950" lvl="1" indent="-285750">
              <a:buFont typeface="Arial" panose="020B0604020202020204" pitchFamily="34" charset="0"/>
              <a:buChar char="•"/>
            </a:pPr>
            <a:r>
              <a:rPr lang="fr-FR" sz="1600" dirty="0" smtClean="0"/>
              <a:t>Les commandes courantes associées aux fichiers et aux dossiers sont notamment ls, cd, mkdir, cp, mv, rm, grep et cat. </a:t>
            </a:r>
            <a:endParaRPr lang="fr-FR" sz="1600" dirty="0"/>
          </a:p>
          <a:p>
            <a:r>
              <a:rPr lang="fr-FR" sz="2000" dirty="0"/>
              <a:t>Commandes d'administration</a:t>
            </a:r>
          </a:p>
          <a:p>
            <a:pPr marL="742950" lvl="1" indent="-285750">
              <a:buFont typeface="Arial" panose="020B0604020202020204" pitchFamily="34" charset="0"/>
              <a:buChar char="•"/>
            </a:pPr>
            <a:r>
              <a:rPr lang="fr-FR" sz="1600" dirty="0" smtClean="0"/>
              <a:t>UNIX et ses dérivés utilisent des autorisations de fichiers afin de créer des limites au sein du système.</a:t>
            </a:r>
            <a:endParaRPr lang="fr-FR" sz="1600" dirty="0"/>
          </a:p>
          <a:p>
            <a:pPr marL="742950" lvl="1" indent="-285750">
              <a:buFont typeface="Arial" panose="020B0604020202020204" pitchFamily="34" charset="0"/>
              <a:buChar char="•"/>
            </a:pPr>
            <a:r>
              <a:rPr lang="fr-FR" sz="1600" dirty="0"/>
              <a:t>Sur les systèmes UNIX, chaque fichier comporte ses propres autorisations de fichiers.</a:t>
            </a:r>
          </a:p>
          <a:p>
            <a:pPr marL="742950" lvl="1" indent="-285750">
              <a:buFont typeface="Arial" panose="020B0604020202020204" pitchFamily="34" charset="0"/>
              <a:buChar char="•"/>
            </a:pPr>
            <a:r>
              <a:rPr lang="fr-FR" sz="1600" dirty="0" smtClean="0"/>
              <a:t>Les autorisations de fichiers UNIX peuvent être Lecture, Écriture ou Exécution.</a:t>
            </a:r>
            <a:endParaRPr lang="fr-FR"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92200" y="5060224"/>
            <a:ext cx="6815625" cy="1419192"/>
          </a:xfrm>
          <a:prstGeom prst="rect">
            <a:avLst/>
          </a:prstGeom>
          <a:ln w="19050">
            <a:solidFill>
              <a:schemeClr val="tx1">
                <a:lumMod val="65000"/>
                <a:lumOff val="35000"/>
              </a:schemeClr>
            </a:solidFill>
          </a:ln>
        </p:spPr>
      </p:pic>
    </p:spTree>
    <p:extLst>
      <p:ext uri="{BB962C8B-B14F-4D97-AF65-F5344CB8AC3E}">
        <p14:creationId xmlns:p14="http://schemas.microsoft.com/office/powerpoint/2010/main" val="2198173478"/>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10.5</a:t>
            </a:r>
            <a:r>
              <a:rPr lang="en-US" sz="2400" dirty="0" smtClean="0"/>
              <a:t> </a:t>
            </a:r>
            <a:r>
              <a:rPr lang="fr-FR" sz="2400" dirty="0" smtClean="0"/>
              <a:t>Procédure de dépannage de base pour les systèmes d'exploitation mobiles, Linux et OS X</a:t>
            </a:r>
            <a:endParaRPr lang="fr-FR" sz="2400" dirty="0"/>
          </a:p>
        </p:txBody>
      </p:sp>
    </p:spTree>
    <p:extLst>
      <p:ext uri="{BB962C8B-B14F-4D97-AF65-F5344CB8AC3E}">
        <p14:creationId xmlns:p14="http://schemas.microsoft.com/office/powerpoint/2010/main" val="854338609"/>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686492"/>
            <a:ext cx="8772157" cy="838200"/>
          </a:xfrm>
        </p:spPr>
        <p:txBody>
          <a:bodyPr/>
          <a:lstStyle/>
          <a:p>
            <a:pPr eaLnBrk="1" hangingPunct="1"/>
            <a:r>
              <a:rPr lang="fr-FR" sz="1500" dirty="0" smtClean="0">
                <a:latin typeface="Arial" charset="0"/>
              </a:rPr>
              <a:t>Procédure de dépannage de base pour les systèmes d'exploitation mobiles, Linux et OS X</a:t>
            </a:r>
            <a:r>
              <a:rPr dirty="0"/>
              <a:t/>
            </a:r>
            <a:br>
              <a:rPr dirty="0"/>
            </a:br>
            <a:r>
              <a:rPr lang="fr-FR" sz="2600" dirty="0" smtClean="0">
                <a:latin typeface="Arial" charset="0"/>
              </a:rPr>
              <a:t>Application de la procédure de dépannage pour les systèmes d'exploitation mobiles, Linux et OS X</a:t>
            </a:r>
            <a:endParaRPr lang="fr-FR" sz="2600" dirty="0">
              <a:latin typeface="Arial" charset="0"/>
            </a:endParaRPr>
          </a:p>
        </p:txBody>
      </p:sp>
      <p:sp>
        <p:nvSpPr>
          <p:cNvPr id="2" name="Content Placeholder 1"/>
          <p:cNvSpPr>
            <a:spLocks noGrp="1"/>
          </p:cNvSpPr>
          <p:nvPr>
            <p:ph idx="1"/>
          </p:nvPr>
        </p:nvSpPr>
        <p:spPr>
          <a:xfrm>
            <a:off x="193868" y="1696520"/>
            <a:ext cx="8365932" cy="4902862"/>
          </a:xfrm>
        </p:spPr>
        <p:txBody>
          <a:bodyPr/>
          <a:lstStyle/>
          <a:p>
            <a:r>
              <a:rPr lang="fr-FR" sz="2000" dirty="0" smtClean="0"/>
              <a:t>Identifier le problème</a:t>
            </a:r>
          </a:p>
          <a:p>
            <a:pPr marL="742950" lvl="1" indent="-285750">
              <a:buFont typeface="Arial" panose="020B0604020202020204" pitchFamily="34" charset="0"/>
              <a:buChar char="•"/>
            </a:pPr>
            <a:r>
              <a:rPr lang="fr-FR" sz="1600" dirty="0" smtClean="0"/>
              <a:t>Première étape de la procédure de dépannage.</a:t>
            </a:r>
          </a:p>
          <a:p>
            <a:pPr marL="742950" lvl="1" indent="-285750">
              <a:buFont typeface="Arial" panose="020B0604020202020204" pitchFamily="34" charset="0"/>
              <a:buChar char="•"/>
            </a:pPr>
            <a:r>
              <a:rPr lang="fr-FR" sz="1600" dirty="0" smtClean="0"/>
              <a:t>Une liste de questions ouvertes et fermées se révèle très utile. </a:t>
            </a:r>
          </a:p>
          <a:p>
            <a:r>
              <a:rPr lang="fr-FR" sz="2000" dirty="0" smtClean="0"/>
              <a:t>Établir une théorie sur les causes probables</a:t>
            </a:r>
          </a:p>
          <a:p>
            <a:pPr marL="742950" lvl="1" indent="-285750">
              <a:buFont typeface="Arial" panose="020B0604020202020204" pitchFamily="34" charset="0"/>
              <a:buChar char="•"/>
            </a:pPr>
            <a:r>
              <a:rPr lang="fr-FR" sz="1600" dirty="0" smtClean="0"/>
              <a:t>Cette étape est effectuée une fois le problème identifié.</a:t>
            </a:r>
          </a:p>
          <a:p>
            <a:pPr marL="742950" lvl="1" indent="-285750">
              <a:buFont typeface="Arial" panose="020B0604020202020204" pitchFamily="34" charset="0"/>
              <a:buChar char="•"/>
            </a:pPr>
            <a:r>
              <a:rPr lang="fr-FR" sz="1600" dirty="0" smtClean="0"/>
              <a:t>Reportez-vous à la documentation pour consulter la liste des causes probables.</a:t>
            </a:r>
          </a:p>
          <a:p>
            <a:r>
              <a:rPr lang="fr-FR" sz="2000" dirty="0" smtClean="0"/>
              <a:t>Tester la théorie pour déterminer la cause</a:t>
            </a:r>
            <a:endParaRPr lang="fr-FR" sz="2000" dirty="0"/>
          </a:p>
          <a:p>
            <a:pPr marL="742950" lvl="1" indent="-285750">
              <a:buFont typeface="Arial" panose="020B0604020202020204" pitchFamily="34" charset="0"/>
              <a:buChar char="•"/>
            </a:pPr>
            <a:r>
              <a:rPr lang="fr-FR" sz="1600" dirty="0" smtClean="0"/>
              <a:t>Après avoir identifié quelques causes probables, testez les théories.</a:t>
            </a:r>
            <a:endParaRPr lang="fr-FR" sz="1600" dirty="0"/>
          </a:p>
          <a:p>
            <a:pPr marL="742950" lvl="1" indent="-285750">
              <a:buFont typeface="Arial" panose="020B0604020202020204" pitchFamily="34" charset="0"/>
              <a:buChar char="•"/>
            </a:pPr>
            <a:r>
              <a:rPr lang="fr-FR" sz="1600" dirty="0" smtClean="0"/>
              <a:t>Une liste des procédures de test rapides peut s'avérer utile au cours de cette étape.</a:t>
            </a:r>
            <a:endParaRPr lang="fr-FR" sz="2000" dirty="0" smtClean="0"/>
          </a:p>
          <a:p>
            <a:r>
              <a:rPr lang="fr-FR" sz="2000" dirty="0" smtClean="0"/>
              <a:t>Établir un plan d'action pour résoudre le problème et implémenter la solution</a:t>
            </a:r>
            <a:endParaRPr lang="fr-FR" sz="2000" dirty="0"/>
          </a:p>
          <a:p>
            <a:pPr marL="742950" lvl="1" indent="-285750">
              <a:buFont typeface="Arial" panose="020B0604020202020204" pitchFamily="34" charset="0"/>
              <a:buChar char="•"/>
            </a:pPr>
            <a:r>
              <a:rPr lang="fr-FR" sz="1600" dirty="0" smtClean="0"/>
              <a:t>Établir un plan d'action visant à résoudre le problème et à implémenter la solution</a:t>
            </a:r>
          </a:p>
          <a:p>
            <a:pPr marL="742950" lvl="1" indent="-285750">
              <a:buFont typeface="Arial" panose="020B0604020202020204" pitchFamily="34" charset="0"/>
              <a:buChar char="•"/>
            </a:pPr>
            <a:r>
              <a:rPr lang="fr-FR" sz="1600" dirty="0" smtClean="0"/>
              <a:t>Reportez-vous à la documentation afin de collecter des informations supplémentaires pour résoudre le problème.</a:t>
            </a:r>
            <a:endParaRPr lang="fr-FR" sz="2000" dirty="0" smtClean="0"/>
          </a:p>
          <a:p>
            <a:endParaRPr lang="fr-FR" sz="2000" dirty="0" smtClean="0"/>
          </a:p>
          <a:p>
            <a:endParaRPr lang="fr-FR" dirty="0"/>
          </a:p>
        </p:txBody>
      </p:sp>
    </p:spTree>
    <p:extLst>
      <p:ext uri="{BB962C8B-B14F-4D97-AF65-F5344CB8AC3E}">
        <p14:creationId xmlns:p14="http://schemas.microsoft.com/office/powerpoint/2010/main" val="478998028"/>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686492"/>
            <a:ext cx="8772157" cy="838200"/>
          </a:xfrm>
        </p:spPr>
        <p:txBody>
          <a:bodyPr/>
          <a:lstStyle/>
          <a:p>
            <a:pPr eaLnBrk="1" hangingPunct="1"/>
            <a:r>
              <a:rPr lang="fr-FR" sz="1500" dirty="0" smtClean="0">
                <a:latin typeface="Arial" charset="0"/>
              </a:rPr>
              <a:t>Procédure de dépannage de base pour les systèmes d'exploitation mobiles, Linux et OS X</a:t>
            </a:r>
            <a:r>
              <a:rPr dirty="0"/>
              <a:t/>
            </a:r>
            <a:br>
              <a:rPr dirty="0"/>
            </a:br>
            <a:r>
              <a:rPr lang="fr-FR" sz="2600" dirty="0" smtClean="0">
                <a:latin typeface="Arial" charset="0"/>
              </a:rPr>
              <a:t>Application de la procédure de dépannage pour les systèmes d'exploitation mobiles, Linux et OS X</a:t>
            </a:r>
            <a:endParaRPr lang="fr-FR" sz="2600" dirty="0">
              <a:latin typeface="Arial" charset="0"/>
            </a:endParaRPr>
          </a:p>
        </p:txBody>
      </p:sp>
      <p:sp>
        <p:nvSpPr>
          <p:cNvPr id="2" name="Content Placeholder 1"/>
          <p:cNvSpPr>
            <a:spLocks noGrp="1"/>
          </p:cNvSpPr>
          <p:nvPr>
            <p:ph idx="1"/>
          </p:nvPr>
        </p:nvSpPr>
        <p:spPr>
          <a:xfrm>
            <a:off x="193868" y="1696520"/>
            <a:ext cx="8264332" cy="4902862"/>
          </a:xfrm>
        </p:spPr>
        <p:txBody>
          <a:bodyPr/>
          <a:lstStyle/>
          <a:p>
            <a:r>
              <a:rPr lang="fr-FR" sz="2000" dirty="0" smtClean="0"/>
              <a:t>Vérifier l'intégralité des fonctionnalités du système et implémenter des mesures préventives</a:t>
            </a:r>
          </a:p>
          <a:p>
            <a:pPr marL="742950" lvl="1" indent="-285750">
              <a:buFont typeface="Arial" panose="020B0604020202020204" pitchFamily="34" charset="0"/>
              <a:buChar char="•"/>
            </a:pPr>
            <a:r>
              <a:rPr lang="fr-FR" sz="1600" dirty="0" smtClean="0"/>
              <a:t>Une fois le problème résolu, vérifiez que tout fonctionne correctement. </a:t>
            </a:r>
          </a:p>
          <a:p>
            <a:pPr marL="742950" lvl="1" indent="-285750">
              <a:buFont typeface="Arial" panose="020B0604020202020204" pitchFamily="34" charset="0"/>
              <a:buChar char="•"/>
            </a:pPr>
            <a:r>
              <a:rPr lang="fr-FR" sz="1600" dirty="0" smtClean="0"/>
              <a:t>Au cours de cette étape, une liste des points à vérifier peut se révéler utile.</a:t>
            </a:r>
            <a:endParaRPr lang="fr-FR" sz="1600" dirty="0"/>
          </a:p>
          <a:p>
            <a:r>
              <a:rPr lang="fr-FR" sz="2000" dirty="0" smtClean="0"/>
              <a:t>Documenter les observations, les actions et les résultats</a:t>
            </a:r>
          </a:p>
          <a:p>
            <a:pPr marL="742950" lvl="1" indent="-285750">
              <a:buFont typeface="Arial" panose="020B0604020202020204" pitchFamily="34" charset="0"/>
              <a:buChar char="•"/>
            </a:pPr>
            <a:r>
              <a:rPr lang="fr-FR" sz="1600" dirty="0" smtClean="0"/>
              <a:t>Documentez vos observations pour pouvoir vous y référer ultérieurement.</a:t>
            </a:r>
            <a:endParaRPr lang="fr-FR" sz="2000" dirty="0" smtClean="0"/>
          </a:p>
          <a:p>
            <a:endParaRPr lang="fr-FR" sz="2000" dirty="0" smtClean="0"/>
          </a:p>
          <a:p>
            <a:endParaRPr lang="fr-FR" dirty="0"/>
          </a:p>
        </p:txBody>
      </p:sp>
    </p:spTree>
    <p:extLst>
      <p:ext uri="{BB962C8B-B14F-4D97-AF65-F5344CB8AC3E}">
        <p14:creationId xmlns:p14="http://schemas.microsoft.com/office/powerpoint/2010/main" val="1608436106"/>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673792"/>
            <a:ext cx="8772157" cy="838200"/>
          </a:xfrm>
        </p:spPr>
        <p:txBody>
          <a:bodyPr/>
          <a:lstStyle/>
          <a:p>
            <a:pPr eaLnBrk="1" hangingPunct="1"/>
            <a:r>
              <a:rPr lang="fr-FR" sz="1500" dirty="0" smtClean="0">
                <a:latin typeface="Arial" charset="0"/>
              </a:rPr>
              <a:t>Procédure de dépannage de base pour les systèmes d'exploitation mobiles, Linux et OS X</a:t>
            </a:r>
            <a:r>
              <a:rPr dirty="0"/>
              <a:t/>
            </a:r>
            <a:br>
              <a:rPr dirty="0"/>
            </a:br>
            <a:r>
              <a:rPr lang="fr-FR" sz="2600" dirty="0" smtClean="0">
                <a:latin typeface="Arial" charset="0"/>
              </a:rPr>
              <a:t>Application de la procédure de dépannage pour les systèmes d'exploitation mobiles, Linux et OS X</a:t>
            </a:r>
            <a:endParaRPr lang="fr-FR" sz="2600" dirty="0">
              <a:latin typeface="Arial" charset="0"/>
            </a:endParaRPr>
          </a:p>
        </p:txBody>
      </p:sp>
      <p:sp>
        <p:nvSpPr>
          <p:cNvPr id="2" name="Content Placeholder 1"/>
          <p:cNvSpPr>
            <a:spLocks noGrp="1"/>
          </p:cNvSpPr>
          <p:nvPr>
            <p:ph idx="1"/>
          </p:nvPr>
        </p:nvSpPr>
        <p:spPr>
          <a:xfrm>
            <a:off x="193868" y="1683820"/>
            <a:ext cx="7908732" cy="4902862"/>
          </a:xfrm>
        </p:spPr>
        <p:txBody>
          <a:bodyPr/>
          <a:lstStyle/>
          <a:p>
            <a:r>
              <a:rPr lang="fr-FR" sz="2000" dirty="0" smtClean="0"/>
              <a:t>Identifier les problèmes courants et les solutions</a:t>
            </a:r>
          </a:p>
          <a:p>
            <a:pPr marL="742950" lvl="1" indent="-285750">
              <a:buFont typeface="Arial" panose="020B0604020202020204" pitchFamily="34" charset="0"/>
              <a:buChar char="•"/>
            </a:pPr>
            <a:r>
              <a:rPr lang="fr-FR" sz="1600" dirty="0"/>
              <a:t>Les problèmes informatiques peuvent être attribués au matériel, aux logiciels, au réseau ou à une combinaison des trois.</a:t>
            </a:r>
            <a:endParaRPr lang="fr-FR" sz="1600" dirty="0" smtClean="0"/>
          </a:p>
          <a:p>
            <a:pPr marL="742950" lvl="1" indent="-285750">
              <a:buFont typeface="Arial" panose="020B0604020202020204" pitchFamily="34" charset="0"/>
              <a:buChar char="•"/>
            </a:pPr>
            <a:r>
              <a:rPr lang="fr-FR" sz="1600" dirty="0" smtClean="0"/>
              <a:t>Un redémarrage permet souvent de résoudre bien des problèmes.</a:t>
            </a:r>
          </a:p>
          <a:p>
            <a:pPr marL="742950" lvl="1" indent="-285750">
              <a:buFont typeface="Arial" panose="020B0604020202020204" pitchFamily="34" charset="0"/>
              <a:buChar char="•"/>
            </a:pPr>
            <a:r>
              <a:rPr lang="fr-FR" sz="1600" dirty="0"/>
              <a:t>Lorsqu'un appareil mobile ne redémarre pas, il peut être nécessaire de le réinitialiser.</a:t>
            </a:r>
          </a:p>
          <a:p>
            <a:pPr marL="742950" lvl="1" indent="-285750">
              <a:buFont typeface="Arial" panose="020B0604020202020204" pitchFamily="34" charset="0"/>
              <a:buChar char="•"/>
            </a:pPr>
            <a:r>
              <a:rPr lang="fr-FR" sz="1600" dirty="0" smtClean="0"/>
              <a:t>Si la réinitialisation standard ne résout pas le problème, il peut être nécessaire de rétablir les paramètres d'usine.</a:t>
            </a:r>
          </a:p>
          <a:p>
            <a:pPr marL="742950" lvl="1" indent="-285750">
              <a:buFont typeface="Arial" panose="020B0604020202020204" pitchFamily="34" charset="0"/>
              <a:buChar char="•"/>
            </a:pPr>
            <a:r>
              <a:rPr lang="fr-FR" sz="1600" dirty="0"/>
              <a:t>Si le redémarrage ne résout pas les problèmes, d'autres recherches doivent être effectuées.</a:t>
            </a:r>
          </a:p>
          <a:p>
            <a:pPr marL="742950" lvl="1" indent="-285750">
              <a:buFont typeface="Arial" panose="020B0604020202020204" pitchFamily="34" charset="0"/>
              <a:buChar char="•"/>
            </a:pPr>
            <a:r>
              <a:rPr lang="fr-FR" sz="1600" dirty="0" smtClean="0"/>
              <a:t>Un changement de configuration peut être effectué, des mises à jour logicielles sont peut-être nécessaires ou un programme défectueux est à l'origine du problème et doit être réinstallé.</a:t>
            </a:r>
          </a:p>
        </p:txBody>
      </p:sp>
    </p:spTree>
    <p:extLst>
      <p:ext uri="{BB962C8B-B14F-4D97-AF65-F5344CB8AC3E}">
        <p14:creationId xmlns:p14="http://schemas.microsoft.com/office/powerpoint/2010/main" val="1454871402"/>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fr-FR" sz="2400" dirty="0" smtClean="0"/>
              <a:t>10.6 Résumé du chapitre</a:t>
            </a:r>
            <a:endParaRPr lang="fr-FR" sz="2400" dirty="0"/>
          </a:p>
        </p:txBody>
      </p:sp>
    </p:spTree>
    <p:extLst>
      <p:ext uri="{BB962C8B-B14F-4D97-AF65-F5344CB8AC3E}">
        <p14:creationId xmlns:p14="http://schemas.microsoft.com/office/powerpoint/2010/main" val="681142726"/>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84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600" dirty="0"/>
              <a:t>Ce chapitre vous a présenté les appareils mobiles, leurs systèmes d'exploitation, les méthodes que l'on peut utiliser pour les protéger, les services cloud dont ils bénéficient et les connexions avec les réseaux et d'autres périphériques.</a:t>
            </a:r>
          </a:p>
          <a:p>
            <a:r>
              <a:rPr lang="fr-FR" sz="1600" dirty="0"/>
              <a:t>Il y était également question des systèmes d'exploitation Ubuntu Linux et Apple OS X, ainsi que de certaines de leurs fonctionnalités principales : interface de ligne de commande, outils basés sur la ligne de commande, interfaces graphiques utilisateur et certains outils basés sur cette interface. Ce chapitre vous a également présenté les principales tâches de maintenance et les outils associés.</a:t>
            </a:r>
          </a:p>
          <a:p>
            <a:r>
              <a:rPr lang="fr-FR" sz="1600" dirty="0"/>
              <a:t>Les bases du dépannage des systèmes d'exploitation des appareils mobiles, de Linux et d'OS X vous ont également été présentées, ainsi que des exemples de solutions simples aux problèmes les plus courants. Les concepts suivants sont particulièrement importants :</a:t>
            </a:r>
          </a:p>
          <a:p>
            <a:pPr marL="742950" lvl="1" indent="-285750">
              <a:buFont typeface="Arial" panose="020B0604020202020204" pitchFamily="34" charset="0"/>
              <a:buChar char="•"/>
            </a:pPr>
            <a:r>
              <a:rPr lang="fr-FR" sz="1400" dirty="0"/>
              <a:t>Des logiciels open source peuvent être modifiés par n'importe qui, gratuitement ou moyennant une faible compensation.</a:t>
            </a:r>
          </a:p>
          <a:p>
            <a:pPr marL="742950" lvl="1" indent="-285750">
              <a:buFont typeface="Arial" panose="020B0604020202020204" pitchFamily="34" charset="0"/>
              <a:buChar char="•"/>
            </a:pPr>
            <a:r>
              <a:rPr lang="fr-FR" sz="1400" dirty="0"/>
              <a:t>Seules les sources de confiance doivent être utilisées afin d'éviter de télécharger du contenu malveillant ou non fiable.</a:t>
            </a:r>
          </a:p>
          <a:p>
            <a:pPr marL="742950" lvl="1" indent="-285750">
              <a:buFont typeface="Arial" panose="020B0604020202020204" pitchFamily="34" charset="0"/>
              <a:buChar char="•"/>
            </a:pPr>
            <a:r>
              <a:rPr lang="fr-FR" sz="1400" dirty="0"/>
              <a:t>Android et iOS ont une interface graphique utilisateur similaire en ce qui concerne l'utilisation des applications et du contenu.</a:t>
            </a:r>
          </a:p>
          <a:p>
            <a:pPr marL="742950" lvl="1" indent="-285750">
              <a:buFont typeface="Arial" panose="020B0604020202020204" pitchFamily="34" charset="0"/>
              <a:buChar char="•"/>
            </a:pPr>
            <a:r>
              <a:rPr lang="fr-FR" sz="1400" dirty="0"/>
              <a:t>Des comptes de messagerie sont liés aux appareils mobiles et permettent de bénéficier de différents services de synchronisation des données.</a:t>
            </a:r>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Résumé du chapitre</a:t>
            </a:r>
            <a:r>
              <a:t/>
            </a:r>
            <a:br/>
            <a:r>
              <a:rPr lang="fr-FR" smtClean="0"/>
              <a:t>Résumé</a:t>
            </a:r>
            <a:endParaRPr lang="fr-FR"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a:p>
        </p:txBody>
      </p:sp>
      <p:graphicFrame>
        <p:nvGraphicFramePr>
          <p:cNvPr id="2" name="Table 1"/>
          <p:cNvGraphicFramePr>
            <a:graphicFrameLocks noGrp="1"/>
          </p:cNvGraphicFramePr>
          <p:nvPr>
            <p:extLst>
              <p:ext uri="{D42A27DB-BD31-4B8C-83A1-F6EECF244321}">
                <p14:modId xmlns:p14="http://schemas.microsoft.com/office/powerpoint/2010/main" val="2429263011"/>
              </p:ext>
            </p:extLst>
          </p:nvPr>
        </p:nvGraphicFramePr>
        <p:xfrm>
          <a:off x="701937" y="2072476"/>
          <a:ext cx="7745872" cy="3591560"/>
        </p:xfrm>
        <a:graphic>
          <a:graphicData uri="http://schemas.openxmlformats.org/drawingml/2006/table">
            <a:tbl>
              <a:tblPr firstRow="1" bandRow="1">
                <a:tableStyleId>{5C22544A-7EE6-4342-B048-85BDC9FD1C3A}</a:tableStyleId>
              </a:tblPr>
              <a:tblGrid>
                <a:gridCol w="2156521"/>
                <a:gridCol w="2099307"/>
                <a:gridCol w="3490044"/>
              </a:tblGrid>
              <a:tr h="370840">
                <a:tc>
                  <a:txBody>
                    <a:bodyPr/>
                    <a:lstStyle/>
                    <a:p>
                      <a:r>
                        <a:t>Numéro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t>10.1.2.3</a:t>
                      </a:r>
                      <a:endParaRPr lang="fr-FR" dirty="0"/>
                    </a:p>
                  </a:txBody>
                  <a:tcPr/>
                </a:tc>
                <a:tc>
                  <a:txBody>
                    <a:bodyPr/>
                    <a:lstStyle/>
                    <a:p>
                      <a:r>
                        <a:t>Travaux pratiques</a:t>
                      </a:r>
                      <a:endParaRPr lang="fr-FR" dirty="0"/>
                    </a:p>
                  </a:txBody>
                  <a:tcPr/>
                </a:tc>
                <a:tc>
                  <a:txBody>
                    <a:bodyPr/>
                    <a:lstStyle/>
                    <a:p>
                      <a:pPr rtl="0" fontAlgn="b"/>
                      <a:r>
                        <a:t>Utilisation d'Android</a:t>
                      </a:r>
                    </a:p>
                  </a:txBody>
                  <a:tcPr marL="28575" marR="28575" marT="0" marB="0" anchor="b"/>
                </a:tc>
              </a:tr>
              <a:tr h="370840">
                <a:tc>
                  <a:txBody>
                    <a:bodyPr/>
                    <a:lstStyle/>
                    <a:p>
                      <a:r>
                        <a:t>10.1.3.3</a:t>
                      </a:r>
                      <a:endParaRPr lang="fr-FR" dirty="0"/>
                    </a:p>
                  </a:txBody>
                  <a:tcPr/>
                </a:tc>
                <a:tc>
                  <a:txBody>
                    <a:bodyPr/>
                    <a:lstStyle/>
                    <a:p>
                      <a:r>
                        <a:t>Travaux pratiques</a:t>
                      </a:r>
                      <a:endParaRPr lang="fr-FR" dirty="0"/>
                    </a:p>
                  </a:txBody>
                  <a:tcPr/>
                </a:tc>
                <a:tc>
                  <a:txBody>
                    <a:bodyPr/>
                    <a:lstStyle/>
                    <a:p>
                      <a:pPr rtl="0" fontAlgn="b"/>
                      <a:r>
                        <a:t>Utilisation d'iOS</a:t>
                      </a:r>
                    </a:p>
                  </a:txBody>
                  <a:tcPr marL="28575" marR="28575" marT="0" marB="0" anchor="b"/>
                </a:tc>
              </a:tr>
              <a:tr h="370840">
                <a:tc>
                  <a:txBody>
                    <a:bodyPr/>
                    <a:lstStyle/>
                    <a:p>
                      <a:r>
                        <a:t>10.1.5.3</a:t>
                      </a:r>
                      <a:endParaRPr lang="fr-FR" dirty="0"/>
                    </a:p>
                  </a:txBody>
                  <a:tcPr/>
                </a:tc>
                <a:tc>
                  <a:txBody>
                    <a:bodyPr/>
                    <a:lstStyle/>
                    <a:p>
                      <a:r>
                        <a:t>Travaux pratiques</a:t>
                      </a:r>
                      <a:endParaRPr lang="fr-FR" dirty="0"/>
                    </a:p>
                  </a:txBody>
                  <a:tcPr/>
                </a:tc>
                <a:tc>
                  <a:txBody>
                    <a:bodyPr/>
                    <a:lstStyle/>
                    <a:p>
                      <a:pPr rtl="0" fontAlgn="b"/>
                      <a:r>
                        <a:t>Fonctionnalités des appareils mobiles</a:t>
                      </a:r>
                    </a:p>
                  </a:txBody>
                  <a:tcPr marL="28575" marR="28575" marT="0" marB="0" anchor="b"/>
                </a:tc>
              </a:tr>
              <a:tr h="370840">
                <a:tc>
                  <a:txBody>
                    <a:bodyPr/>
                    <a:lstStyle/>
                    <a:p>
                      <a:r>
                        <a:t>10.1.5.4</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Travaux pratiques</a:t>
                      </a:r>
                    </a:p>
                  </a:txBody>
                  <a:tcPr/>
                </a:tc>
                <a:tc>
                  <a:txBody>
                    <a:bodyPr/>
                    <a:lstStyle/>
                    <a:p>
                      <a:pPr rtl="0" fontAlgn="b"/>
                      <a:r>
                        <a:t>Informations sur les appareils mobiles</a:t>
                      </a:r>
                    </a:p>
                  </a:txBody>
                  <a:tcPr marL="28575" marR="28575" marT="0" marB="0" anchor="b"/>
                </a:tc>
              </a:tr>
              <a:tr h="370840">
                <a:tc>
                  <a:txBody>
                    <a:bodyPr/>
                    <a:lstStyle/>
                    <a:p>
                      <a:r>
                        <a:t>10.2.1.2</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Travaux pratiques</a:t>
                      </a:r>
                    </a:p>
                  </a:txBody>
                  <a:tcPr/>
                </a:tc>
                <a:tc>
                  <a:txBody>
                    <a:bodyPr/>
                    <a:lstStyle/>
                    <a:p>
                      <a:pPr rtl="0" fontAlgn="b"/>
                      <a:r>
                        <a:t>Verrouillage par code secret</a:t>
                      </a:r>
                    </a:p>
                  </a:txBody>
                  <a:tcPr marL="28575" marR="28575" marT="0" marB="0" anchor="b"/>
                </a:tc>
              </a:tr>
              <a:tr h="370840">
                <a:tc>
                  <a:txBody>
                    <a:bodyPr/>
                    <a:lstStyle/>
                    <a:p>
                      <a:r>
                        <a:t>10.3.1.2</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Travaux pratiques</a:t>
                      </a:r>
                      <a:endParaRPr lang="fr-FR" dirty="0"/>
                    </a:p>
                  </a:txBody>
                  <a:tcPr/>
                </a:tc>
                <a:tc>
                  <a:txBody>
                    <a:bodyPr/>
                    <a:lstStyle/>
                    <a:p>
                      <a:pPr rtl="0" fontAlgn="b"/>
                      <a:r>
                        <a:t>Wi-Fi mobile</a:t>
                      </a:r>
                    </a:p>
                  </a:txBody>
                  <a:tcPr marL="28575" marR="28575" marT="0" marB="0" anchor="b"/>
                </a:tc>
              </a:tr>
              <a:tr h="370840">
                <a:tc>
                  <a:txBody>
                    <a:bodyPr/>
                    <a:lstStyle/>
                    <a:p>
                      <a:r>
                        <a:t>10.3.3.2</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Exercice interactif (IA)</a:t>
                      </a:r>
                    </a:p>
                  </a:txBody>
                  <a:tcPr/>
                </a:tc>
                <a:tc>
                  <a:txBody>
                    <a:bodyPr/>
                    <a:lstStyle/>
                    <a:p>
                      <a:pPr rtl="0" fontAlgn="b"/>
                      <a:r>
                        <a:t>Protocoles de messagerie électronique</a:t>
                      </a:r>
                    </a:p>
                  </a:txBody>
                  <a:tcPr marL="28575" marR="28575" marT="0" marB="0" anchor="b"/>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10 : exercices</a:t>
            </a:r>
          </a:p>
        </p:txBody>
      </p:sp>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2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461963" indent="-342900"/>
            <a:r>
              <a:rPr lang="fr-FR" sz="1800" dirty="0" smtClean="0"/>
              <a:t>Les concepts suivants sont particulièrement importants :</a:t>
            </a:r>
          </a:p>
          <a:p>
            <a:pPr marL="742950" lvl="1" indent="-285750">
              <a:buFont typeface="Arial" panose="020B0604020202020204" pitchFamily="34" charset="0"/>
              <a:buChar char="•"/>
            </a:pPr>
            <a:r>
              <a:rPr lang="fr-FR" sz="1600" dirty="0" smtClean="0"/>
              <a:t>Les appareils Android offrent des applications permettant de synchroniser les données non synchronisées automatiquement par Google.</a:t>
            </a:r>
          </a:p>
          <a:p>
            <a:pPr marL="742950" lvl="1" indent="-285750">
              <a:buFont typeface="Arial" panose="020B0604020202020204" pitchFamily="34" charset="0"/>
              <a:buChar char="•"/>
            </a:pPr>
            <a:r>
              <a:rPr lang="fr-FR" sz="1600" dirty="0" smtClean="0"/>
              <a:t>Les appareils iOS utilisent iTunes pour synchroniser les données et le contenu.</a:t>
            </a:r>
          </a:p>
          <a:p>
            <a:pPr marL="742950" lvl="1" indent="-285750">
              <a:buFont typeface="Arial" panose="020B0604020202020204" pitchFamily="34" charset="0"/>
              <a:buChar char="•"/>
            </a:pPr>
            <a:r>
              <a:rPr lang="fr-FR" sz="1600" dirty="0" smtClean="0"/>
              <a:t>Le verrouillage par code secret permet de sécuriser les appareils mobiles.</a:t>
            </a:r>
          </a:p>
          <a:p>
            <a:pPr marL="742950" lvl="1" indent="-285750">
              <a:buFont typeface="Arial" panose="020B0604020202020204" pitchFamily="34" charset="0"/>
              <a:buChar char="•"/>
            </a:pPr>
            <a:r>
              <a:rPr lang="fr-FR" sz="1600" dirty="0" smtClean="0"/>
              <a:t>Des sauvegardes à distance peuvent être effectuées pour enregistrer les données des appareils mobiles sur le cloud.</a:t>
            </a:r>
          </a:p>
          <a:p>
            <a:pPr marL="742950" lvl="1" indent="-285750">
              <a:buFont typeface="Arial" panose="020B0604020202020204" pitchFamily="34" charset="0"/>
              <a:buChar char="•"/>
            </a:pPr>
            <a:r>
              <a:rPr lang="fr-FR" sz="1600" dirty="0" smtClean="0"/>
              <a:t>Les fonctions de verrouillage et d'effacement à distance permettent de protéger un appareil perdu ou volé.</a:t>
            </a:r>
          </a:p>
          <a:p>
            <a:pPr marL="742950" lvl="1" indent="-285750">
              <a:buFont typeface="Arial" panose="020B0604020202020204" pitchFamily="34" charset="0"/>
              <a:buChar char="•"/>
            </a:pPr>
            <a:r>
              <a:rPr lang="fr-FR" sz="1600" dirty="0" smtClean="0"/>
              <a:t>Des antivirus sont souvent utilisés sur les appareils mobiles pour empêcher le transfert de programmes malveillants sur d'autres périphériques ou ordinateurs.</a:t>
            </a:r>
            <a:endParaRPr lang="fr-FR" sz="1600" dirty="0"/>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Résumé du chapitre</a:t>
            </a:r>
            <a:r>
              <a:rPr dirty="0"/>
              <a:t/>
            </a:r>
            <a:br>
              <a:rPr dirty="0"/>
            </a:br>
            <a:r>
              <a:rPr lang="fr-FR" dirty="0" smtClean="0"/>
              <a:t>Résumé (suite)</a:t>
            </a:r>
            <a:endParaRPr lang="fr-FR" dirty="0">
              <a:latin typeface="Arial" charset="0"/>
            </a:endParaRPr>
          </a:p>
        </p:txBody>
      </p:sp>
    </p:spTree>
    <p:extLst>
      <p:ext uri="{BB962C8B-B14F-4D97-AF65-F5344CB8AC3E}">
        <p14:creationId xmlns:p14="http://schemas.microsoft.com/office/powerpoint/2010/main" val="2864586495"/>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err="1">
                <a:latin typeface="Arial" charset="0"/>
              </a:rPr>
              <a:t>Chapitre</a:t>
            </a:r>
            <a:r>
              <a:rPr lang="en-US" sz="1800" dirty="0">
                <a:latin typeface="Arial" charset="0"/>
              </a:rPr>
              <a:t> 10</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a:t>accelerometer</a:t>
            </a:r>
          </a:p>
          <a:p>
            <a:pPr marL="0" indent="0">
              <a:buNone/>
            </a:pPr>
            <a:r>
              <a:rPr lang="en-US" sz="1600" dirty="0"/>
              <a:t>airdrop</a:t>
            </a:r>
          </a:p>
          <a:p>
            <a:pPr marL="0" indent="0">
              <a:buNone/>
            </a:pPr>
            <a:r>
              <a:rPr lang="en-US" sz="1600" dirty="0"/>
              <a:t>airplane (phone mode)</a:t>
            </a:r>
          </a:p>
          <a:p>
            <a:pPr marL="0" indent="0">
              <a:buNone/>
            </a:pPr>
            <a:r>
              <a:rPr lang="en-US" sz="1600" dirty="0"/>
              <a:t>alert </a:t>
            </a:r>
            <a:r>
              <a:rPr lang="en-US" sz="1600" dirty="0" smtClean="0"/>
              <a:t>(notification</a:t>
            </a:r>
            <a:r>
              <a:rPr lang="en-US" sz="1600" dirty="0"/>
              <a:t>)</a:t>
            </a:r>
          </a:p>
          <a:p>
            <a:pPr marL="0" indent="0">
              <a:buNone/>
            </a:pPr>
            <a:r>
              <a:rPr lang="en-US" sz="1600" dirty="0" err="1"/>
              <a:t>androidzoom</a:t>
            </a:r>
            <a:endParaRPr lang="en-US" sz="1600" dirty="0"/>
          </a:p>
          <a:p>
            <a:pPr marL="0" indent="0">
              <a:buNone/>
            </a:pPr>
            <a:r>
              <a:rPr lang="en-US" sz="1600" dirty="0" err="1"/>
              <a:t>apk</a:t>
            </a:r>
            <a:endParaRPr lang="en-US" sz="1600" dirty="0"/>
          </a:p>
          <a:p>
            <a:pPr marL="0" indent="0">
              <a:buNone/>
            </a:pPr>
            <a:r>
              <a:rPr lang="en-US" sz="1600" dirty="0" err="1"/>
              <a:t>ascii</a:t>
            </a:r>
            <a:endParaRPr lang="en-US" sz="1600" dirty="0"/>
          </a:p>
          <a:p>
            <a:pPr marL="0" indent="0">
              <a:buNone/>
            </a:pPr>
            <a:r>
              <a:rPr lang="en-US" sz="1600" dirty="0"/>
              <a:t>badge </a:t>
            </a:r>
            <a:r>
              <a:rPr lang="en-US" sz="1600" dirty="0" smtClean="0"/>
              <a:t>(</a:t>
            </a:r>
            <a:r>
              <a:rPr lang="en-US" sz="1600" dirty="0" err="1" smtClean="0"/>
              <a:t>notifdication</a:t>
            </a:r>
            <a:r>
              <a:rPr lang="en-US" sz="1600" dirty="0"/>
              <a:t>)</a:t>
            </a:r>
          </a:p>
          <a:p>
            <a:pPr marL="0" indent="0">
              <a:buNone/>
            </a:pPr>
            <a:r>
              <a:rPr lang="en-US" sz="1600" dirty="0"/>
              <a:t>bloatware</a:t>
            </a:r>
          </a:p>
          <a:p>
            <a:pPr marL="0" indent="0">
              <a:buNone/>
            </a:pPr>
            <a:r>
              <a:rPr lang="en-US" sz="1600" dirty="0" err="1"/>
              <a:t>cortana</a:t>
            </a:r>
            <a:endParaRPr lang="en-US" sz="1600" dirty="0"/>
          </a:p>
          <a:p>
            <a:pPr marL="0" indent="0">
              <a:buNone/>
            </a:pPr>
            <a:r>
              <a:rPr lang="en-US" sz="1600" dirty="0" err="1"/>
              <a:t>cron</a:t>
            </a:r>
            <a:endParaRPr lang="en-US" sz="1600" dirty="0"/>
          </a:p>
          <a:p>
            <a:pPr marL="0" indent="0">
              <a:buNone/>
            </a:pPr>
            <a:r>
              <a:rPr lang="en-US" sz="1600" dirty="0" err="1"/>
              <a:t>crontab</a:t>
            </a:r>
            <a:endParaRPr lang="en-US" sz="1600" dirty="0"/>
          </a:p>
          <a:p>
            <a:pPr marL="0" indent="0">
              <a:buNone/>
            </a:pPr>
            <a:r>
              <a:rPr lang="en-US" sz="1600" dirty="0" err="1" smtClean="0"/>
              <a:t>eterm</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a:t>firewire</a:t>
            </a:r>
            <a:endParaRPr lang="en-US" sz="1600" dirty="0"/>
          </a:p>
          <a:p>
            <a:pPr marL="0" indent="0">
              <a:buNone/>
            </a:pPr>
            <a:r>
              <a:rPr lang="en-US" sz="1600" dirty="0"/>
              <a:t>geocaching</a:t>
            </a:r>
          </a:p>
          <a:p>
            <a:pPr marL="0" indent="0">
              <a:buNone/>
            </a:pPr>
            <a:r>
              <a:rPr lang="en-US" sz="1600" dirty="0"/>
              <a:t>geotagging</a:t>
            </a:r>
          </a:p>
          <a:p>
            <a:pPr marL="0" indent="0">
              <a:buNone/>
            </a:pPr>
            <a:r>
              <a:rPr lang="en-US" sz="1600" dirty="0" err="1"/>
              <a:t>gpu</a:t>
            </a:r>
            <a:endParaRPr lang="en-US" sz="1600" dirty="0"/>
          </a:p>
          <a:p>
            <a:pPr marL="0" indent="0">
              <a:buNone/>
            </a:pPr>
            <a:r>
              <a:rPr lang="en-US" sz="1600" dirty="0" err="1"/>
              <a:t>imap</a:t>
            </a:r>
            <a:endParaRPr lang="en-US" sz="1600" dirty="0"/>
          </a:p>
          <a:p>
            <a:pPr marL="0" indent="0">
              <a:buNone/>
            </a:pPr>
            <a:r>
              <a:rPr lang="en-US" sz="1600" dirty="0"/>
              <a:t>imap4</a:t>
            </a:r>
          </a:p>
          <a:p>
            <a:pPr marL="0" indent="0">
              <a:buNone/>
            </a:pPr>
            <a:r>
              <a:rPr lang="en-US" sz="1600" dirty="0" err="1"/>
              <a:t>ios</a:t>
            </a:r>
            <a:endParaRPr lang="en-US" sz="1600" dirty="0"/>
          </a:p>
          <a:p>
            <a:pPr marL="0" indent="0">
              <a:buNone/>
            </a:pPr>
            <a:r>
              <a:rPr lang="en-US" sz="1600" dirty="0" err="1"/>
              <a:t>ip</a:t>
            </a:r>
            <a:endParaRPr lang="en-US" sz="1600" dirty="0"/>
          </a:p>
          <a:p>
            <a:pPr marL="0" indent="0">
              <a:buNone/>
            </a:pPr>
            <a:r>
              <a:rPr lang="en-US" sz="1600" dirty="0" err="1"/>
              <a:t>iphone</a:t>
            </a:r>
            <a:endParaRPr lang="en-US" sz="1600" dirty="0"/>
          </a:p>
          <a:p>
            <a:pPr marL="0" indent="0">
              <a:buNone/>
            </a:pPr>
            <a:r>
              <a:rPr lang="en-US" sz="1600" dirty="0"/>
              <a:t>iphone5</a:t>
            </a:r>
          </a:p>
          <a:p>
            <a:pPr marL="0" indent="0">
              <a:buNone/>
            </a:pPr>
            <a:r>
              <a:rPr lang="en-US" sz="1600" dirty="0" err="1"/>
              <a:t>iso</a:t>
            </a:r>
            <a:endParaRPr lang="en-US" sz="1600" dirty="0"/>
          </a:p>
          <a:p>
            <a:pPr marL="0" indent="0">
              <a:buNone/>
            </a:pPr>
            <a:r>
              <a:rPr lang="en-US" sz="1600" dirty="0" err="1"/>
              <a:t>isp</a:t>
            </a:r>
            <a:endParaRPr lang="en-US" sz="1600" dirty="0"/>
          </a:p>
          <a:p>
            <a:pPr marL="0" indent="0">
              <a:buNone/>
            </a:pPr>
            <a:r>
              <a:rPr lang="en-US" sz="1600" dirty="0" err="1"/>
              <a:t>itunes</a:t>
            </a:r>
            <a:endParaRPr lang="en-US" sz="1600" dirty="0"/>
          </a:p>
          <a:p>
            <a:pPr marL="0" indent="0">
              <a:buNone/>
            </a:pPr>
            <a:r>
              <a:rPr lang="en-US" sz="1600" dirty="0"/>
              <a:t>jailbreaking (</a:t>
            </a:r>
            <a:r>
              <a:rPr lang="en-US" sz="1600" dirty="0" err="1" smtClean="0"/>
              <a:t>iphone</a:t>
            </a:r>
            <a:r>
              <a:rPr lang="en-US" sz="1600" dirty="0" smtClean="0"/>
              <a:t>)</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a:t>jslinux</a:t>
            </a:r>
            <a:endParaRPr lang="en-US" sz="1600" dirty="0"/>
          </a:p>
          <a:p>
            <a:pPr marL="0" indent="0">
              <a:buNone/>
            </a:pPr>
            <a:r>
              <a:rPr lang="en-US" sz="1600" dirty="0" err="1"/>
              <a:t>konsole</a:t>
            </a:r>
            <a:endParaRPr lang="en-US" sz="1600" dirty="0"/>
          </a:p>
          <a:p>
            <a:pPr marL="0" indent="0">
              <a:buNone/>
            </a:pPr>
            <a:r>
              <a:rPr lang="en-US" sz="1600" dirty="0" err="1"/>
              <a:t>lte</a:t>
            </a:r>
            <a:endParaRPr lang="en-US" sz="1600" dirty="0"/>
          </a:p>
          <a:p>
            <a:pPr marL="0" indent="0">
              <a:buNone/>
            </a:pPr>
            <a:r>
              <a:rPr lang="en-US" sz="1600" dirty="0" err="1"/>
              <a:t>lts</a:t>
            </a:r>
            <a:endParaRPr lang="en-US" sz="1600" dirty="0"/>
          </a:p>
          <a:p>
            <a:pPr marL="0" indent="0">
              <a:buNone/>
            </a:pPr>
            <a:r>
              <a:rPr lang="en-US" sz="1600" dirty="0"/>
              <a:t>mac</a:t>
            </a:r>
          </a:p>
          <a:p>
            <a:pPr marL="0" indent="0">
              <a:buNone/>
            </a:pPr>
            <a:r>
              <a:rPr lang="en-US" sz="1600" dirty="0" err="1"/>
              <a:t>macintosh</a:t>
            </a:r>
            <a:endParaRPr lang="en-US" sz="1600" dirty="0"/>
          </a:p>
          <a:p>
            <a:pPr marL="0" indent="0">
              <a:buNone/>
            </a:pPr>
            <a:r>
              <a:rPr lang="en-US" sz="1600" dirty="0"/>
              <a:t>mms</a:t>
            </a:r>
          </a:p>
          <a:p>
            <a:pPr marL="0" indent="0">
              <a:buNone/>
            </a:pPr>
            <a:r>
              <a:rPr lang="en-US" sz="1600" dirty="0" err="1"/>
              <a:t>multiboot</a:t>
            </a:r>
            <a:endParaRPr lang="en-US" sz="1600" dirty="0"/>
          </a:p>
          <a:p>
            <a:pPr marL="0" indent="0">
              <a:buNone/>
            </a:pPr>
            <a:r>
              <a:rPr lang="en-US" sz="1600" dirty="0"/>
              <a:t>netbooks</a:t>
            </a:r>
          </a:p>
          <a:p>
            <a:pPr marL="0" indent="0">
              <a:buNone/>
            </a:pPr>
            <a:r>
              <a:rPr lang="en-US" sz="1600" dirty="0" err="1"/>
              <a:t>netstat</a:t>
            </a:r>
            <a:endParaRPr lang="en-US" sz="1600" dirty="0"/>
          </a:p>
          <a:p>
            <a:pPr marL="0" indent="0">
              <a:buNone/>
            </a:pPr>
            <a:r>
              <a:rPr lang="en-US" sz="1600" dirty="0" err="1"/>
              <a:t>openssh</a:t>
            </a:r>
            <a:endParaRPr lang="en-US" sz="1600" dirty="0"/>
          </a:p>
          <a:p>
            <a:pPr marL="0" indent="0">
              <a:buNone/>
            </a:pPr>
            <a:r>
              <a:rPr lang="en-US" sz="1600" dirty="0" err="1"/>
              <a:t>oss</a:t>
            </a:r>
            <a:endParaRPr lang="en-US" sz="1600" dirty="0"/>
          </a:p>
          <a:p>
            <a:pPr marL="0" indent="0">
              <a:buNone/>
            </a:pPr>
            <a:r>
              <a:rPr lang="en-US" sz="1600" dirty="0"/>
              <a:t>overclocked</a:t>
            </a:r>
          </a:p>
          <a:p>
            <a:pPr marL="0" indent="0">
              <a:buNone/>
            </a:pPr>
            <a:r>
              <a:rPr lang="en-US" sz="1600" dirty="0" err="1" smtClean="0"/>
              <a:t>paypal</a:t>
            </a:r>
            <a:endParaRPr lang="en-US" sz="1600" dirty="0"/>
          </a:p>
        </p:txBody>
      </p:sp>
    </p:spTree>
    <p:extLst>
      <p:ext uri="{BB962C8B-B14F-4D97-AF65-F5344CB8AC3E}">
        <p14:creationId xmlns:p14="http://schemas.microsoft.com/office/powerpoint/2010/main" val="2224545833"/>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err="1">
                <a:latin typeface="Arial" charset="0"/>
              </a:rPr>
              <a:t>Chapitre</a:t>
            </a:r>
            <a:r>
              <a:rPr lang="en-US" sz="1800" dirty="0">
                <a:latin typeface="Arial" charset="0"/>
              </a:rPr>
              <a:t> 10</a:t>
            </a:r>
            <a:r>
              <a:rPr lang="en-US" dirty="0">
                <a:latin typeface="Arial" charset="0"/>
              </a:rPr>
              <a:t/>
            </a:r>
            <a:br>
              <a:rPr lang="en-US" dirty="0">
                <a:latin typeface="Arial" charset="0"/>
              </a:rPr>
            </a:br>
            <a:r>
              <a:rPr lang="en-US" dirty="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r>
              <a:rPr lang="en-US" dirty="0" smtClean="0">
                <a:latin typeface="Arial" charset="0"/>
              </a:rPr>
              <a:t> (</a:t>
            </a:r>
            <a:r>
              <a:rPr lang="fr-FR" dirty="0"/>
              <a:t>suite</a:t>
            </a:r>
            <a:r>
              <a:rPr lang="en-US" dirty="0" smtClean="0">
                <a:latin typeface="Arial" charset="0"/>
              </a:rPr>
              <a:t>)</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err="1"/>
              <a:t>sdk</a:t>
            </a:r>
            <a:endParaRPr lang="en-US" sz="1600" dirty="0"/>
          </a:p>
          <a:p>
            <a:pPr marL="0" indent="0">
              <a:buNone/>
            </a:pPr>
            <a:r>
              <a:rPr lang="en-US" sz="1600" dirty="0" err="1"/>
              <a:t>sideloading</a:t>
            </a:r>
            <a:endParaRPr lang="en-US" sz="1600" dirty="0"/>
          </a:p>
          <a:p>
            <a:pPr marL="0" indent="0">
              <a:buNone/>
            </a:pPr>
            <a:r>
              <a:rPr lang="en-US" sz="1600" dirty="0" err="1"/>
              <a:t>siri</a:t>
            </a:r>
            <a:endParaRPr lang="en-US" sz="1600" dirty="0"/>
          </a:p>
          <a:p>
            <a:pPr marL="0" indent="0">
              <a:buNone/>
            </a:pPr>
            <a:r>
              <a:rPr lang="en-US" sz="1600" dirty="0" err="1"/>
              <a:t>ubuntu</a:t>
            </a:r>
            <a:endParaRPr lang="en-US" sz="1600" dirty="0"/>
          </a:p>
          <a:p>
            <a:pPr marL="0" indent="0">
              <a:buNone/>
            </a:pPr>
            <a:r>
              <a:rPr lang="en-US" sz="1600" dirty="0" err="1"/>
              <a:t>uname</a:t>
            </a:r>
            <a:endParaRPr lang="en-US" sz="1600" dirty="0"/>
          </a:p>
          <a:p>
            <a:pPr marL="0" indent="0">
              <a:buNone/>
            </a:pPr>
            <a:r>
              <a:rPr lang="en-US" sz="1600" dirty="0"/>
              <a:t>unity (GUI)</a:t>
            </a:r>
          </a:p>
          <a:p>
            <a:pPr marL="0" indent="0">
              <a:buNone/>
            </a:pPr>
            <a:r>
              <a:rPr lang="en-US" sz="1600" dirty="0" err="1"/>
              <a:t>unix</a:t>
            </a:r>
            <a:endParaRPr lang="en-US" sz="1600" dirty="0"/>
          </a:p>
          <a:p>
            <a:pPr marL="0" indent="0">
              <a:buNone/>
            </a:pPr>
            <a:r>
              <a:rPr lang="en-US" sz="1600" dirty="0" err="1"/>
              <a:t>vpn</a:t>
            </a:r>
            <a:endParaRPr lang="en-US" sz="1600" dirty="0"/>
          </a:p>
          <a:p>
            <a:pPr marL="0" indent="0">
              <a:buNone/>
            </a:pPr>
            <a:r>
              <a:rPr lang="en-US" sz="1600" dirty="0" err="1"/>
              <a:t>wap</a:t>
            </a:r>
            <a:endParaRPr lang="en-US" sz="1600" dirty="0"/>
          </a:p>
          <a:p>
            <a:pPr marL="0" indent="0">
              <a:buNone/>
            </a:pPr>
            <a:r>
              <a:rPr lang="en-US" sz="1600" dirty="0" err="1"/>
              <a:t>wea</a:t>
            </a:r>
            <a:endParaRPr lang="en-US" sz="1600" dirty="0"/>
          </a:p>
          <a:p>
            <a:pPr marL="0" indent="0">
              <a:buNone/>
            </a:pPr>
            <a:r>
              <a:rPr lang="en-US" sz="1600" dirty="0" err="1"/>
              <a:t>weas</a:t>
            </a:r>
            <a:endParaRPr lang="en-US" sz="1600" dirty="0"/>
          </a:p>
          <a:p>
            <a:pPr marL="0" indent="0">
              <a:buNone/>
            </a:pPr>
            <a:r>
              <a:rPr lang="en-US" sz="1600" dirty="0" err="1"/>
              <a:t>xcode</a:t>
            </a:r>
            <a:endParaRPr lang="en-US" sz="1600" dirty="0"/>
          </a:p>
          <a:p>
            <a:pPr marL="0" indent="0">
              <a:buNone/>
            </a:pPr>
            <a:r>
              <a:rPr lang="en-US" sz="1600" dirty="0" err="1" smtClean="0"/>
              <a:t>xterm</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a:t>yosemite</a:t>
            </a:r>
            <a:r>
              <a:rPr lang="en-US" sz="1600" dirty="0"/>
              <a:t> (OS version)</a:t>
            </a:r>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endParaRPr lang="en-US" sz="1600" dirty="0"/>
          </a:p>
        </p:txBody>
      </p:sp>
    </p:spTree>
    <p:extLst>
      <p:ext uri="{BB962C8B-B14F-4D97-AF65-F5344CB8AC3E}">
        <p14:creationId xmlns:p14="http://schemas.microsoft.com/office/powerpoint/2010/main" val="1393713999"/>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2772112842"/>
              </p:ext>
            </p:extLst>
          </p:nvPr>
        </p:nvGraphicFramePr>
        <p:xfrm>
          <a:off x="701937" y="2072476"/>
          <a:ext cx="7745872" cy="2661920"/>
        </p:xfrm>
        <a:graphic>
          <a:graphicData uri="http://schemas.openxmlformats.org/drawingml/2006/table">
            <a:tbl>
              <a:tblPr firstRow="1" bandRow="1">
                <a:tableStyleId>{5C22544A-7EE6-4342-B048-85BDC9FD1C3A}</a:tableStyleId>
              </a:tblPr>
              <a:tblGrid>
                <a:gridCol w="2156521"/>
                <a:gridCol w="2099307"/>
                <a:gridCol w="3490044"/>
              </a:tblGrid>
              <a:tr h="370840">
                <a:tc>
                  <a:txBody>
                    <a:bodyPr/>
                    <a:lstStyle/>
                    <a:p>
                      <a:r>
                        <a:t>Numéro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t>10.4.1.4</a:t>
                      </a:r>
                      <a:endParaRPr lang="fr-FR" dirty="0"/>
                    </a:p>
                  </a:txBody>
                  <a:tcPr/>
                </a:tc>
                <a:tc>
                  <a:txBody>
                    <a:bodyPr/>
                    <a:lstStyle/>
                    <a:p>
                      <a:r>
                        <a:t>Travaux pratiques</a:t>
                      </a:r>
                      <a:endParaRPr lang="fr-FR" dirty="0"/>
                    </a:p>
                  </a:txBody>
                  <a:tcPr/>
                </a:tc>
                <a:tc>
                  <a:txBody>
                    <a:bodyPr/>
                    <a:lstStyle/>
                    <a:p>
                      <a:pPr rtl="0" fontAlgn="b"/>
                      <a:r>
                        <a:t>Installation de Linux sur un ordinateur virtuel et exploration de l'interface</a:t>
                      </a:r>
                    </a:p>
                  </a:txBody>
                  <a:tcPr marL="28575" marR="28575" marT="0" marB="0" anchor="b"/>
                </a:tc>
              </a:tr>
              <a:tr h="370840">
                <a:tc>
                  <a:txBody>
                    <a:bodyPr/>
                    <a:lstStyle/>
                    <a:p>
                      <a:r>
                        <a:t>10.4.1.7</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Vidéo</a:t>
                      </a:r>
                      <a:endParaRPr lang="fr-FR" dirty="0"/>
                    </a:p>
                  </a:txBody>
                  <a:tcPr/>
                </a:tc>
                <a:tc>
                  <a:txBody>
                    <a:bodyPr/>
                    <a:lstStyle/>
                    <a:p>
                      <a:pPr rtl="0" fontAlgn="b"/>
                      <a:r>
                        <a:t>Démarrage multiple</a:t>
                      </a:r>
                      <a:endParaRPr lang="fr-FR" dirty="0"/>
                    </a:p>
                  </a:txBody>
                  <a:tcPr marL="28575" marR="28575" marT="0" marB="0" anchor="b"/>
                </a:tc>
              </a:tr>
              <a:tr h="370840">
                <a:tc>
                  <a:txBody>
                    <a:bodyPr/>
                    <a:lstStyle/>
                    <a:p>
                      <a:r>
                        <a:t>10.4.3.3</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Travaux pratiques</a:t>
                      </a:r>
                    </a:p>
                  </a:txBody>
                  <a:tcPr/>
                </a:tc>
                <a:tc>
                  <a:txBody>
                    <a:bodyPr/>
                    <a:lstStyle/>
                    <a:p>
                      <a:pPr rtl="0" fontAlgn="b"/>
                      <a:r>
                        <a:t>Utilisation de la ligne de commande Linux</a:t>
                      </a:r>
                    </a:p>
                  </a:txBody>
                  <a:tcPr marL="28575" marR="28575" marT="0" marB="0" anchor="b"/>
                </a:tc>
              </a:tr>
              <a:tr h="370840">
                <a:tc>
                  <a:txBody>
                    <a:bodyPr/>
                    <a:lstStyle/>
                    <a:p>
                      <a:r>
                        <a:t>10.5.2.2</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Travaux pratiques</a:t>
                      </a:r>
                    </a:p>
                  </a:txBody>
                  <a:tcPr/>
                </a:tc>
                <a:tc>
                  <a:txBody>
                    <a:bodyPr/>
                    <a:lstStyle/>
                    <a:p>
                      <a:pPr rtl="0" fontAlgn="b"/>
                      <a:r>
                        <a:t>Dépannage des appareils mobiles</a:t>
                      </a:r>
                    </a:p>
                  </a:txBody>
                  <a:tcPr marL="28575" marR="28575" marT="0" marB="0" anchor="b"/>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10 : exercices (suite)</a:t>
            </a:r>
          </a:p>
        </p:txBody>
      </p:sp>
    </p:spTree>
    <p:extLst>
      <p:ext uri="{BB962C8B-B14F-4D97-AF65-F5344CB8AC3E}">
        <p14:creationId xmlns:p14="http://schemas.microsoft.com/office/powerpoint/2010/main" val="3181393764"/>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10 : évaluation</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fr-FR" sz="2000" dirty="0" smtClean="0"/>
              <a:t>Une fois qu'ils ont terminé le chapitre 10, les étudiants doivent se soumettre à l'évaluation correspondante.</a:t>
            </a:r>
          </a:p>
          <a:p>
            <a:pPr eaLnBrk="1" hangingPunct="1">
              <a:spcBef>
                <a:spcPct val="30000"/>
              </a:spcBef>
            </a:pPr>
            <a:r>
              <a:rPr lang="fr-FR" sz="2000" dirty="0" smtClean="0"/>
              <a:t>Les questionnaires, les travaux pratiques, les exercices dans Packet Tracer, ainsi que les autres activités peuvent servir à évaluer, de manière informelle, les progrès des étudiants.</a:t>
            </a:r>
          </a:p>
          <a:p>
            <a:pPr eaLnBrk="1" hangingPunct="1">
              <a:spcBef>
                <a:spcPct val="30000"/>
              </a:spcBef>
            </a:pPr>
            <a:endParaRPr lang="fr-FR"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fr-FR" sz="1800" dirty="0" smtClean="0"/>
              <a:t>Avant d'enseigner le contenu du chapitre 10, l'instructeur doit :</a:t>
            </a:r>
          </a:p>
          <a:p>
            <a:pPr eaLnBrk="1" hangingPunct="1">
              <a:lnSpc>
                <a:spcPct val="85000"/>
              </a:lnSpc>
              <a:spcBef>
                <a:spcPct val="30000"/>
              </a:spcBef>
            </a:pPr>
            <a:r>
              <a:rPr lang="fr-FR" sz="1800" dirty="0"/>
              <a:t>Réussir la partie « Évaluation » du chapitre 10.</a:t>
            </a:r>
          </a:p>
          <a:p>
            <a:pPr eaLnBrk="1" hangingPunct="1">
              <a:lnSpc>
                <a:spcPct val="85000"/>
              </a:lnSpc>
              <a:spcBef>
                <a:spcPct val="30000"/>
              </a:spcBef>
            </a:pPr>
            <a:r>
              <a:rPr lang="fr-FR" sz="1800" dirty="0" smtClean="0"/>
              <a:t>L'objectif de ce chapitre est de présenter les systèmes d'exploitation pour appareils mobiles, ainsi que Linux et OS X.</a:t>
            </a:r>
          </a:p>
          <a:p>
            <a:r>
              <a:rPr lang="fr-FR" sz="1800" dirty="0" smtClean="0"/>
              <a:t>S'assurer que les étudiants comprennent les différences entre les logiciels Open Source et les logiciels propriétaires.</a:t>
            </a:r>
            <a:endParaRPr lang="fr-FR" sz="1800" dirty="0"/>
          </a:p>
          <a:p>
            <a:r>
              <a:rPr lang="fr-FR" sz="1800" dirty="0" smtClean="0"/>
              <a:t>Expliquer les concepts de « rooting » et de « jailbreaking », ainsi que les avantages qui y sont liés, mais en veillant également à présenter les inconvénients.</a:t>
            </a:r>
            <a:endParaRPr lang="fr-FR" sz="1800" dirty="0"/>
          </a:p>
          <a:p>
            <a:r>
              <a:rPr lang="fr-FR" sz="1800" dirty="0" smtClean="0"/>
              <a:t>Insister sur le fait que les appareils Android offrent des applications permettant de synchroniser les données non synchronisées automatiquement par Google.</a:t>
            </a:r>
          </a:p>
          <a:p>
            <a:r>
              <a:rPr lang="fr-FR" sz="1800" dirty="0" smtClean="0"/>
              <a:t>Insister sur l'utilisation d'iTunes par les appareils iOS pour synchroniser les données et le contenu.</a:t>
            </a:r>
          </a:p>
          <a:p>
            <a:pPr eaLnBrk="1" hangingPunct="1">
              <a:lnSpc>
                <a:spcPct val="85000"/>
              </a:lnSpc>
              <a:spcBef>
                <a:spcPct val="30000"/>
              </a:spcBef>
            </a:pPr>
            <a:r>
              <a:rPr lang="fr-FR" sz="1800" dirty="0" smtClean="0"/>
              <a:t>Linux et OS X sont tous deux des dérivés d'UNIX ; ils présentent donc de fortes similitudes.</a:t>
            </a:r>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10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100000"/>
              </a:lnSpc>
              <a:spcBef>
                <a:spcPct val="30000"/>
              </a:spcBef>
              <a:buNone/>
            </a:pPr>
            <a:r>
              <a:rPr lang="fr-FR" sz="2000" dirty="0" smtClean="0"/>
              <a:t>Avant d'enseigner le contenu du chapitre 10, l'instructeur doit :</a:t>
            </a:r>
          </a:p>
          <a:p>
            <a:pPr eaLnBrk="1" hangingPunct="1">
              <a:lnSpc>
                <a:spcPct val="100000"/>
              </a:lnSpc>
              <a:spcBef>
                <a:spcPct val="30000"/>
              </a:spcBef>
            </a:pPr>
            <a:r>
              <a:rPr lang="fr-FR" sz="2000" dirty="0" smtClean="0"/>
              <a:t>S'assurer que les étudiants comprennent l'interface de ligne de commande et les outils qui y sont associés.</a:t>
            </a:r>
          </a:p>
          <a:p>
            <a:pPr eaLnBrk="1" hangingPunct="1">
              <a:lnSpc>
                <a:spcPct val="100000"/>
              </a:lnSpc>
              <a:spcBef>
                <a:spcPct val="30000"/>
              </a:spcBef>
            </a:pPr>
            <a:r>
              <a:rPr lang="fr-FR" sz="2000" dirty="0" smtClean="0"/>
              <a:t>Les autorisations de fichiers constituent l'un des concepts les plus importants des systèmes d'exploitation UNIX, Linux et OS X ; veiller également à ce que les étudiants les comprennent parfaitement.</a:t>
            </a:r>
          </a:p>
          <a:p>
            <a:pPr eaLnBrk="1" hangingPunct="1">
              <a:lnSpc>
                <a:spcPct val="100000"/>
              </a:lnSpc>
              <a:spcBef>
                <a:spcPct val="30000"/>
              </a:spcBef>
            </a:pPr>
            <a:r>
              <a:rPr lang="fr-FR" sz="2000" dirty="0" smtClean="0"/>
              <a:t>Unity est un logiciel relativement récent qui intègre de nombreux éléments d'interface déjà présents sur Aqua. Il peut être intéressant d'attirer l'attention des étudiants sur ce point.</a:t>
            </a:r>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10 : bonnes pratiques (suite)</a:t>
            </a:r>
            <a:endParaRPr lang="fr-FR" sz="3200" b="1" kern="0" dirty="0">
              <a:solidFill>
                <a:srgbClr val="708CA1"/>
              </a:solidFill>
              <a:latin typeface="+mj-lt"/>
              <a:ea typeface="+mj-ea"/>
              <a:cs typeface="+mj-cs"/>
            </a:endParaRPr>
          </a:p>
        </p:txBody>
      </p:sp>
    </p:spTree>
    <p:extLst>
      <p:ext uri="{BB962C8B-B14F-4D97-AF65-F5344CB8AC3E}">
        <p14:creationId xmlns:p14="http://schemas.microsoft.com/office/powerpoint/2010/main" val="3126639496"/>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10 : aide supplémentaire</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fr-FR" sz="2000" dirty="0" smtClean="0"/>
              <a:t>Pour obtenir davantage d'aide sur les stratégies d'enseignement, notamment les plans de cours, l'utilisation d'analogies pour expliquer des concepts difficiles et les sujets de discussion, consultez la communauté ITE à l'adresse </a:t>
            </a:r>
            <a:r>
              <a:rPr lang="fr-FR" sz="2000" dirty="0" smtClean="0">
                <a:hlinkClick r:id="rId3"/>
              </a:rPr>
              <a:t>community.netacad.net</a:t>
            </a:r>
            <a:r>
              <a:rPr lang="fr-FR" sz="2000" dirty="0" smtClean="0"/>
              <a:t>.</a:t>
            </a:r>
          </a:p>
          <a:p>
            <a:pPr eaLnBrk="1" hangingPunct="1">
              <a:lnSpc>
                <a:spcPct val="85000"/>
              </a:lnSpc>
              <a:spcBef>
                <a:spcPct val="30000"/>
              </a:spcBef>
              <a:defRPr/>
            </a:pPr>
            <a:r>
              <a:rPr lang="fr-FR" sz="2000" dirty="0" smtClean="0"/>
              <a:t>Si vous souhaitez partager des plans de cours ou des ressources, importez-les sur le site de la communauté ITE afin d'aider les autres instructeurs.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32547</TotalTime>
  <Pages>28</Pages>
  <Words>2114</Words>
  <Application>Microsoft Office PowerPoint</Application>
  <PresentationFormat>On-screen Show (4:3)</PresentationFormat>
  <Paragraphs>510</Paragraphs>
  <Slides>44</Slides>
  <Notes>44</Notes>
  <HiddenSlides>12</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PPT-TMPLT-WHT_C</vt:lpstr>
      <vt:lpstr>NetAcad-4F_PPT-WHT_060408</vt:lpstr>
      <vt:lpstr>Supports de l'instructeur Chapitre 10 : Systèmes d'exploitation mobiles, Linux et OS X</vt:lpstr>
      <vt:lpstr>Supports de l'instructeur - Chapitre 10 Guide de planification</vt:lpstr>
      <vt:lpstr>PowerPoint Presentation</vt:lpstr>
      <vt:lpstr>Chapitre 10 : exercices</vt:lpstr>
      <vt:lpstr>Chapitre 10 : exercices (suite)</vt:lpstr>
      <vt:lpstr>Chapitre 10 : évaluation</vt:lpstr>
      <vt:lpstr>PowerPoint Presentation</vt:lpstr>
      <vt:lpstr>PowerPoint Presentation</vt:lpstr>
      <vt:lpstr>Chapitre 10 : aide supplémentaire</vt:lpstr>
      <vt:lpstr>Chapitre 10 : Rubriques du chapitre ne figurant pas dans la certification CompTIA A+ 220-901</vt:lpstr>
      <vt:lpstr>PowerPoint Presentation</vt:lpstr>
      <vt:lpstr>Chapitre 10 : Systèmes d'exploitation mobiles, Linux et OS X</vt:lpstr>
      <vt:lpstr>Chapitre 10 - Sections et objectifs</vt:lpstr>
      <vt:lpstr>10.1 Android et iOS</vt:lpstr>
      <vt:lpstr>Systèmes d'exploitation des appareils mobiles Android et iOS</vt:lpstr>
      <vt:lpstr>Systèmes d'exploitation des appareils mobiles Interface tactile d'Android</vt:lpstr>
      <vt:lpstr>Systèmes d'exploitation des appareils mobiles Interface tactile d'iOS</vt:lpstr>
      <vt:lpstr>Systèmes d'exploitation des appareils mobiles Interface tactile de Windows Mobile</vt:lpstr>
      <vt:lpstr>Systèmes d'exploitation des appareils mobiles Fonctionnalités courantes des appareils mobiles</vt:lpstr>
      <vt:lpstr>10.2 Méthodes de protection des appareils mobiles</vt:lpstr>
      <vt:lpstr>Méthodes de protection des appareils mobiles Verrouillage par code secret</vt:lpstr>
      <vt:lpstr>Méthodes de protection des appareils mobiles Services cloud pour les appareils mobiles</vt:lpstr>
      <vt:lpstr>Méthodes de protection des appareils mobiles Sécurité au niveau logiciel</vt:lpstr>
      <vt:lpstr>10.3 Connectivité réseau et e-mails</vt:lpstr>
      <vt:lpstr>Connectivité réseau et e-mails Réseaux de données cellulaire et sans fil</vt:lpstr>
      <vt:lpstr>Connectivité réseau et e-mails Bluetooth</vt:lpstr>
      <vt:lpstr>Connectivité réseau et e-mails Configuration de la messagerie</vt:lpstr>
      <vt:lpstr>Connectivité réseau et e-mails Synchronisation des appareils mobiles</vt:lpstr>
      <vt:lpstr>10.4 Systèmes d'exploitation Linux et OS X</vt:lpstr>
      <vt:lpstr>Systèmes d'exploitation Linux et OS X Outils et fonctionnalités de Linux et d'OS X</vt:lpstr>
      <vt:lpstr>Systèmes d'exploitation Linux et OS X Outils et fonctionnalités de Linux et d'OS X (suite)</vt:lpstr>
      <vt:lpstr>Systèmes d'exploitation Linux et OS X Bonnes pratiques Linux et OS X</vt:lpstr>
      <vt:lpstr>Systèmes d'exploitation Linux et OS X Interface de ligne de commande</vt:lpstr>
      <vt:lpstr>10.5 Procédure de dépannage de base pour les systèmes d'exploitation mobiles, Linux et OS X</vt:lpstr>
      <vt:lpstr>Procédure de dépannage de base pour les systèmes d'exploitation mobiles, Linux et OS X Application de la procédure de dépannage pour les systèmes d'exploitation mobiles, Linux et OS X</vt:lpstr>
      <vt:lpstr>Procédure de dépannage de base pour les systèmes d'exploitation mobiles, Linux et OS X Application de la procédure de dépannage pour les systèmes d'exploitation mobiles, Linux et OS X</vt:lpstr>
      <vt:lpstr>Procédure de dépannage de base pour les systèmes d'exploitation mobiles, Linux et OS X Application de la procédure de dépannage pour les systèmes d'exploitation mobiles, Linux et OS X</vt:lpstr>
      <vt:lpstr>10.6 Résumé du chapitre</vt:lpstr>
      <vt:lpstr>Résumé du chapitre Résumé</vt:lpstr>
      <vt:lpstr>Résumé du chapitre Résumé (suite)</vt:lpstr>
      <vt:lpstr>PowerPoint Presentation</vt:lpstr>
      <vt:lpstr>PowerPoint Presentation</vt:lpstr>
      <vt:lpstr>Chapitre 10 Nouveaux termes/commandes</vt:lpstr>
      <vt:lpstr>Chapitre 10 Nouveaux termes/commandes (suite)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yuhang</cp:lastModifiedBy>
  <cp:revision>1006</cp:revision>
  <cp:lastPrinted>1999-01-27T00:54:54Z</cp:lastPrinted>
  <dcterms:created xsi:type="dcterms:W3CDTF">2006-10-23T15:07:30Z</dcterms:created>
  <dcterms:modified xsi:type="dcterms:W3CDTF">2016-09-27T06:32:09Z</dcterms:modified>
</cp:coreProperties>
</file>