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812" r:id="rId3"/>
    <p:sldId id="813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500" r:id="rId12"/>
    <p:sldId id="786" r:id="rId13"/>
    <p:sldId id="791" r:id="rId14"/>
    <p:sldId id="921" r:id="rId15"/>
    <p:sldId id="922" r:id="rId16"/>
    <p:sldId id="878" r:id="rId17"/>
    <p:sldId id="923" r:id="rId18"/>
    <p:sldId id="926" r:id="rId19"/>
    <p:sldId id="934" r:id="rId20"/>
    <p:sldId id="935" r:id="rId21"/>
    <p:sldId id="924" r:id="rId22"/>
    <p:sldId id="930" r:id="rId23"/>
    <p:sldId id="936" r:id="rId24"/>
    <p:sldId id="925" r:id="rId25"/>
    <p:sldId id="931" r:id="rId26"/>
    <p:sldId id="939" r:id="rId27"/>
    <p:sldId id="927" r:id="rId28"/>
    <p:sldId id="937" r:id="rId29"/>
    <p:sldId id="928" r:id="rId30"/>
    <p:sldId id="884" r:id="rId31"/>
    <p:sldId id="885" r:id="rId32"/>
    <p:sldId id="940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>
        <p:scale>
          <a:sx n="75" d="100"/>
          <a:sy n="75" d="100"/>
        </p:scale>
        <p:origin x="-105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8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1.xml"/><Relationship Id="rId3" Type="http://schemas.openxmlformats.org/officeDocument/2006/relationships/slide" Target="slides/slide16.xml"/><Relationship Id="rId7" Type="http://schemas.openxmlformats.org/officeDocument/2006/relationships/slide" Target="slides/slide21.xml"/><Relationship Id="rId12" Type="http://schemas.openxmlformats.org/officeDocument/2006/relationships/slide" Target="slides/slide28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20.xml"/><Relationship Id="rId11" Type="http://schemas.openxmlformats.org/officeDocument/2006/relationships/slide" Target="slides/slide26.xml"/><Relationship Id="rId5" Type="http://schemas.openxmlformats.org/officeDocument/2006/relationships/slide" Target="slides/slide18.xml"/><Relationship Id="rId10" Type="http://schemas.openxmlformats.org/officeDocument/2006/relationships/slide" Target="slides/slide25.xml"/><Relationship Id="rId4" Type="http://schemas.openxmlformats.org/officeDocument/2006/relationships/slide" Target="slides/slide17.xml"/><Relationship Id="rId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  <a:endParaRPr lang="fr-FR" b="0" dirty="0"/>
          </a:p>
          <a:p>
            <a:pPr>
              <a:buFontTx/>
              <a:buNone/>
            </a:pPr>
            <a:r>
              <a:rPr lang="fr-FR" dirty="0" smtClean="0"/>
              <a:t>Chapitre 11 : Imprimantes  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10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11.1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Fonctionnalités courantes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11.1.1 - </a:t>
            </a:r>
            <a:r>
              <a:rPr lang="fr-FR" sz="1200" dirty="0" smtClean="0">
                <a:latin typeface="Arial" charset="0"/>
              </a:rPr>
              <a:t>Caractéristiques</a:t>
            </a:r>
            <a:r>
              <a:rPr lang="fr-FR" sz="1200" baseline="0" smtClean="0">
                <a:latin typeface="Arial" charset="0"/>
              </a:rPr>
              <a:t> et fonctionnalités</a:t>
            </a:r>
            <a:endParaRPr lang="fr-FR" sz="1200" baseline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11.1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Fonctionnalités courantes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11.1.2 -</a:t>
            </a:r>
            <a:r>
              <a:rPr lang="fr-FR" sz="1200" dirty="0" smtClean="0">
                <a:latin typeface="Arial" charset="0"/>
              </a:rPr>
              <a:t> Types</a:t>
            </a:r>
            <a:r>
              <a:rPr lang="fr-FR" dirty="0" smtClean="0">
                <a:latin typeface="Arial" charset="0"/>
              </a:rPr>
              <a:t> d'imprimantes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et configuration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11.2.1 - </a:t>
            </a:r>
            <a:r>
              <a:rPr lang="fr-FR" sz="1200" dirty="0" smtClean="0">
                <a:latin typeface="Arial" charset="0"/>
              </a:rPr>
              <a:t>Installation et mise à jour d'une imprimante</a:t>
            </a:r>
            <a:r>
              <a:rPr lang="fr-FR" dirty="0" smtClean="0">
                <a:latin typeface="Arial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1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et configuration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11.2.2 - Configuration des options et paramètres 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42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et configuration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11.2.3 -</a:t>
            </a:r>
            <a:r>
              <a:rPr lang="fr-FR" sz="1200" dirty="0" smtClean="0">
                <a:latin typeface="Arial" charset="0"/>
              </a:rPr>
              <a:t> Optimisation des performances de l'imprimante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05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062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11.3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Partage d'imprimantes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11.3.1 -</a:t>
            </a:r>
            <a:r>
              <a:rPr lang="fr-FR" sz="1200" dirty="0" smtClean="0">
                <a:latin typeface="Arial" charset="0"/>
              </a:rPr>
              <a:t> Paramètres de partage d'imprimantes du système d'exploitation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44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11.3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Partage d'imprimantes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11.3.2 -</a:t>
            </a:r>
            <a:r>
              <a:rPr lang="fr-FR" sz="1200" dirty="0" smtClean="0">
                <a:latin typeface="Arial" charset="0"/>
              </a:rPr>
              <a:t> Serveurs d'impression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03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53892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11.4 - </a:t>
            </a:r>
            <a:r>
              <a:rPr lang="fr-FR" smtClean="0"/>
              <a:t>Maintenance et dépannage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11.4.1 - </a:t>
            </a:r>
            <a:r>
              <a:rPr lang="fr-FR" smtClean="0"/>
              <a:t>Maintenance préventive des imprimantes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18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11.4 - </a:t>
            </a:r>
            <a:r>
              <a:rPr lang="fr-FR" smtClean="0"/>
              <a:t>Maintenance et dépannage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11.4.2 - Dépannage des problèmes d'imprimante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260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11.4 - </a:t>
            </a:r>
            <a:r>
              <a:rPr lang="fr-FR" smtClean="0"/>
              <a:t>Maintenance et dépannage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11.4.2 - Dépannage des problèmes d'imprimante 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896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11.4 - </a:t>
            </a:r>
            <a:r>
              <a:rPr lang="fr-FR" smtClean="0"/>
              <a:t>Maintenance et dépannage des imprimantes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11.4.3 - Problèmes courants et solutions : imprimantes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753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11 : Imprimantes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512960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11.5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</a:t>
            </a:r>
            <a:r>
              <a:rPr lang="fr-FR" sz="800" dirty="0" smtClean="0">
                <a:latin typeface="Arial" charset="0"/>
              </a:rPr>
              <a:t>Résumé du chapitre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11.5.1 -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712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ITE 6.0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6 : Imprimantes</a:t>
            </a:r>
            <a:endParaRPr lang="fr-FR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srgbClr val="000000"/>
                </a:solidFill>
              </a:rPr>
              <a:pPr/>
              <a:t>31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Nouveaux </a:t>
            </a:r>
            <a:r>
              <a:rPr lang="en-US" dirty="0" err="1" smtClean="0">
                <a:latin typeface="Arial" charset="0"/>
              </a:rPr>
              <a:t>termes</a:t>
            </a:r>
            <a:r>
              <a:rPr lang="en-US" dirty="0" smtClean="0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commandes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8</a:t>
            </a:fld>
            <a:endParaRPr lang="fr-FR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2007 - 2015,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657600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2015 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2007 - 2015,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3657600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2015 Cisco Systems,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Supports de l'instructeur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11 : Imprimantes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mtClean="0"/>
              <a:t>Chapitre 11 : Imprimantes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11 -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000" dirty="0" smtClean="0"/>
              <a:t>11.1 Fonctionnalités courantes des imprimantes</a:t>
            </a:r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/>
              <a:t>Explication de la fonction et des caractéristiques des différents types d'imprimantes.</a:t>
            </a:r>
            <a:endParaRPr lang="fr-FR" sz="1600" dirty="0" smtClean="0"/>
          </a:p>
          <a:p>
            <a:pPr>
              <a:buFont typeface="Wingdings" charset="2"/>
              <a:buChar char="§"/>
            </a:pPr>
            <a:r>
              <a:rPr lang="fr-FR" sz="2000" dirty="0" smtClean="0"/>
              <a:t>11.2 Installation et configuration des imprimantes</a:t>
            </a:r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/>
              <a:t>Installation d'une imprimante.</a:t>
            </a:r>
          </a:p>
          <a:p>
            <a:pPr>
              <a:buFont typeface="Wingdings" charset="2"/>
              <a:buChar char="§"/>
            </a:pPr>
            <a:r>
              <a:rPr lang="fr-FR" sz="2000" dirty="0" smtClean="0"/>
              <a:t>11.3 Partage d'imprimantes</a:t>
            </a:r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 smtClean="0"/>
              <a:t>Configuration du partage d'imprimante.</a:t>
            </a:r>
          </a:p>
          <a:p>
            <a:pPr>
              <a:buFont typeface="Wingdings" charset="2"/>
              <a:buChar char="§"/>
            </a:pPr>
            <a:r>
              <a:rPr lang="fr-FR" sz="2000" dirty="0" smtClean="0"/>
              <a:t>11.4 Maintenance et dépannage des imprimantes</a:t>
            </a:r>
            <a:endParaRPr lang="fr-FR" sz="2000" dirty="0"/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 smtClean="0"/>
              <a:t>Description des méthodes visant à améliorer la disponibilité des imprimantes.</a:t>
            </a:r>
          </a:p>
          <a:p>
            <a:pPr>
              <a:buFont typeface="Wingdings" charset="2"/>
              <a:buChar char="§"/>
            </a:pPr>
            <a:r>
              <a:rPr lang="fr-FR" sz="2000" dirty="0" smtClean="0"/>
              <a:t>11.5 Résumé du chapitre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11.1 Fonctionnalités courantes des imprimantes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Fonctionnalités courantes des imprimantes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Caractéristiques et fonctionnalités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487424" cy="2572669"/>
          </a:xfrm>
        </p:spPr>
        <p:txBody>
          <a:bodyPr/>
          <a:lstStyle/>
          <a:p>
            <a:r>
              <a:rPr lang="fr-FR" sz="2000" dirty="0" smtClean="0"/>
              <a:t>Caractéristiques à prendre en compte pour choisir une imprimante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Fonctionnalités et vitesse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Couleur ou noir et blanc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Qualité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Fiabilité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Coût d'acquisition (TCO)</a:t>
            </a:r>
            <a:endParaRPr lang="fr-FR" dirty="0"/>
          </a:p>
          <a:p>
            <a:r>
              <a:rPr lang="fr-FR" sz="2000" dirty="0" smtClean="0"/>
              <a:t>Connaissez-vous ces types de connexion et pouvez-vous citer leurs caractéristiques ?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6" y="5255021"/>
            <a:ext cx="152400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48" y="4182705"/>
            <a:ext cx="11525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41" y="4974159"/>
            <a:ext cx="1581150" cy="1504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076" y="5074172"/>
            <a:ext cx="1600200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406" y="4054997"/>
            <a:ext cx="1562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Fonctionnalités courantes des imprimantes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Types d'imprimantes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498719" cy="5134032"/>
          </a:xfrm>
        </p:spPr>
        <p:txBody>
          <a:bodyPr/>
          <a:lstStyle/>
          <a:p>
            <a:r>
              <a:rPr lang="fr-FR" sz="2000" dirty="0" smtClean="0"/>
              <a:t>Jet d'encre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Imprimante haut de gamme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Technologie de pulvérisation</a:t>
            </a:r>
          </a:p>
          <a:p>
            <a:r>
              <a:rPr lang="fr-FR" sz="2000" dirty="0" smtClean="0"/>
              <a:t>Laser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Imprimante rapide haut de gamme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Utilisation d'un faisceau laser pour générer une image</a:t>
            </a:r>
            <a:endParaRPr lang="fr-FR" sz="1600" dirty="0"/>
          </a:p>
          <a:p>
            <a:r>
              <a:rPr lang="fr-FR" sz="2000" dirty="0" smtClean="0"/>
              <a:t>Thermique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Caisses enregistreuses ou télécopieurs d'ancienne génération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Utilisation de chaleur pour générer l'image</a:t>
            </a:r>
            <a:endParaRPr lang="fr-FR" sz="2000" dirty="0" smtClean="0"/>
          </a:p>
          <a:p>
            <a:r>
              <a:rPr lang="fr-FR" sz="2000" dirty="0" smtClean="0"/>
              <a:t>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Possibilité d'imprimer des copies carbone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têtes d'impression frappent un ruban encreur</a:t>
            </a:r>
            <a:endParaRPr lang="fr-FR" sz="1600" dirty="0"/>
          </a:p>
          <a:p>
            <a:r>
              <a:rPr lang="fr-FR" sz="2000" dirty="0" smtClean="0"/>
              <a:t>Virtuelle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Envoi de la tâche d'impression vers un fichier ou une destination distante dans le cloud</a:t>
            </a:r>
            <a:endParaRPr lang="fr-FR" sz="2000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22" y="1760467"/>
            <a:ext cx="2321145" cy="1620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54" y="3736698"/>
            <a:ext cx="2308813" cy="1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11.2 Installation et configuration des imprimantes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Installation et configuration des imprimantes</a:t>
            </a:r>
            <a:r>
              <a:t/>
            </a:r>
            <a:br/>
            <a:r>
              <a:rPr lang="fr-FR" sz="2800" dirty="0" smtClean="0">
                <a:latin typeface="Arial" charset="0"/>
              </a:rPr>
              <a:t>Installation et mise à jour d'une imprimante</a:t>
            </a:r>
            <a:r>
              <a:rPr lang="fr-FR" smtClean="0"/>
              <a:t> 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167934" cy="5107235"/>
          </a:xfrm>
        </p:spPr>
        <p:txBody>
          <a:bodyPr/>
          <a:lstStyle/>
          <a:p>
            <a:r>
              <a:rPr lang="fr-FR" sz="1600" dirty="0" smtClean="0"/>
              <a:t>Suivez les directives du fabricant lorsque vous connectez l'imprimante.</a:t>
            </a:r>
          </a:p>
          <a:p>
            <a:r>
              <a:rPr lang="fr-FR" sz="1600" dirty="0" smtClean="0"/>
              <a:t>Le logiciel de l'imprimante peut être installé à l'aide du CD d'installation ou des outils disponibles sur le site Web du fabricant. Utilisez la dernière version disponible.</a:t>
            </a:r>
          </a:p>
          <a:p>
            <a:r>
              <a:rPr lang="fr-FR" sz="1600" dirty="0" smtClean="0"/>
              <a:t>Chaque imprimante utilise un pilote et des logiciels spécifiques qui lui permettent de communiquer avec l'ordinateur.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langage PDL décrit l'apparence du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langage PostScript permet de faire en sorte que les polices et les caractères soient identiques à l'écran et sur le papier.</a:t>
            </a:r>
          </a:p>
          <a:p>
            <a:r>
              <a:rPr lang="fr-FR" sz="1600" dirty="0" smtClean="0"/>
              <a:t>Vérifiez régulièrement la disponibilité des mises à jour du pilote d'imprimante auprès du fabricant.</a:t>
            </a:r>
          </a:p>
          <a:p>
            <a:r>
              <a:rPr lang="fr-FR" sz="1600" dirty="0" smtClean="0"/>
              <a:t>Après avoir installé l'imprimante ou mis à jour le pilote, imprimez des pages de test pour vérifier que l'imprimante fonctionne correctement. Si nécessaire, annulez la mise à jour.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10" y="5167154"/>
            <a:ext cx="2147715" cy="14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499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Installation et configuration des imprimantes</a:t>
            </a:r>
            <a:r>
              <a:rPr dirty="0"/>
              <a:t/>
            </a:r>
            <a:br>
              <a:rPr dirty="0"/>
            </a:br>
            <a:r>
              <a:rPr lang="fr-FR" sz="2800" dirty="0">
                <a:latin typeface="Arial" charset="0"/>
              </a:rPr>
              <a:t>Configuration des options et paramètres par défaut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760019"/>
            <a:ext cx="6010163" cy="5075595"/>
          </a:xfrm>
        </p:spPr>
        <p:txBody>
          <a:bodyPr/>
          <a:lstStyle/>
          <a:p>
            <a:r>
              <a:rPr lang="fr-FR" sz="2000" dirty="0" smtClean="0"/>
              <a:t>Les paramètres de configuration d'imprimante courants sont le type de papier, la qualité d'impression et le format papier. Pouvez-vous en citer d'autres ?</a:t>
            </a:r>
          </a:p>
          <a:p>
            <a:r>
              <a:rPr lang="fr-FR" sz="2000" dirty="0" smtClean="0"/>
              <a:t>Les imprimantes peuvent être configurées de manière globale ou pour chaque document en particulier.</a:t>
            </a:r>
          </a:p>
          <a:p>
            <a:r>
              <a:rPr lang="fr-FR" sz="2000" dirty="0" smtClean="0"/>
              <a:t>Dans le Panneau de configuration de la section Imprimantes et télécopieurs ou Périphériques et imprimantes, il est possible de définir une imprimante par défaut pour l'ensemble des tâches d'impression.</a:t>
            </a:r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00" y="2843393"/>
            <a:ext cx="2600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800" dirty="0">
                <a:latin typeface="Arial" charset="0"/>
              </a:rPr>
              <a:t>Installation et configuration des imprimantes</a:t>
            </a:r>
            <a:r>
              <a:t/>
            </a:r>
            <a:br/>
            <a:r>
              <a:rPr lang="fr-FR" sz="2800" dirty="0">
                <a:latin typeface="Arial" charset="0"/>
              </a:rPr>
              <a:t>Optimisation des performances de l'imprimante</a:t>
            </a:r>
            <a:endParaRPr lang="fr-F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302487" cy="4902862"/>
          </a:xfrm>
        </p:spPr>
        <p:txBody>
          <a:bodyPr/>
          <a:lstStyle/>
          <a:p>
            <a:r>
              <a:rPr lang="fr-FR" sz="2000" dirty="0" smtClean="0"/>
              <a:t>La plupart des opérations d'optimisation de l'imprimante s'effectuent par le biais du logiciel fourni avec le pilote.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Paramètres de mise en file d'attente de l'imprimante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Étalonnage des couleurs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Orientation du papier</a:t>
            </a:r>
          </a:p>
          <a:p>
            <a:r>
              <a:rPr lang="fr-FR" sz="2000" dirty="0" smtClean="0"/>
              <a:t>Certaines imprimantes sont mises à jour via une optimisation du matériel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Mises à niveau du progiciel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Mises à niveau de la mémoire de </a:t>
            </a:r>
            <a:br>
              <a:rPr lang="fr-FR" sz="1600" dirty="0" smtClean="0"/>
            </a:br>
            <a:r>
              <a:rPr lang="fr-FR" sz="1600" dirty="0" smtClean="0"/>
              <a:t>l'imprimante</a:t>
            </a:r>
            <a:endParaRPr lang="fr-FR" sz="2000" dirty="0" smtClean="0"/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1" y="3636880"/>
            <a:ext cx="4224759" cy="30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2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11.3 Partage d'imprimantes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7034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de l'instructeur - Chapitre 11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du formateur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Présentation en classe pour l'instructeur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10</a:t>
            </a:r>
            <a:endParaRPr lang="fr-FR" sz="1600" b="1" dirty="0" smtClean="0"/>
          </a:p>
          <a:p>
            <a:pPr marL="0" indent="0">
              <a:buNone/>
            </a:pPr>
            <a:r>
              <a:rPr lang="fr-FR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991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Partage d'imprimantes</a:t>
            </a:r>
            <a:r>
              <a:rPr dirty="0"/>
              <a:t/>
            </a:r>
            <a:br>
              <a:rPr dirty="0"/>
            </a:br>
            <a:r>
              <a:rPr lang="fr-FR" sz="2800" dirty="0">
                <a:latin typeface="Arial" charset="0"/>
              </a:rPr>
              <a:t>Paramètres de partage d'imprimantes du système d'exploitation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09219"/>
            <a:ext cx="5195550" cy="5077403"/>
          </a:xfrm>
        </p:spPr>
        <p:txBody>
          <a:bodyPr/>
          <a:lstStyle/>
          <a:p>
            <a:r>
              <a:rPr lang="fr-FR" sz="2000" dirty="0" smtClean="0"/>
              <a:t>Les imprimantes peuvent être partagées sur un réseau ou à l'aide de connexions sans fil ou Bluetooth.</a:t>
            </a:r>
          </a:p>
          <a:p>
            <a:r>
              <a:rPr lang="fr-FR" sz="2000" dirty="0" smtClean="0"/>
              <a:t>Le partage d'imprimantes peut être configuré dans le Centre Réseau et partage du Panneau de configuration.</a:t>
            </a:r>
            <a:endParaRPr lang="fr-FR" sz="2000" dirty="0"/>
          </a:p>
          <a:p>
            <a:r>
              <a:rPr lang="fr-FR" sz="2000" dirty="0" smtClean="0"/>
              <a:t>Les imprimantes partagées peuvent être connectées en mode sans fil ou filaire.</a:t>
            </a:r>
          </a:p>
          <a:p>
            <a:r>
              <a:rPr lang="fr-FR" sz="2000" dirty="0" smtClean="0"/>
              <a:t>Pour vous connecter à une imprimante partagée, accédez au Panneau de configuration. Pour ajouter une imprimante, sélectionnez Imprimantes ou Périphériques et imprimantes.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24" y="4143737"/>
            <a:ext cx="3115201" cy="2487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05" y="1232593"/>
            <a:ext cx="3463420" cy="25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9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Partage d'imprimantes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Serveurs d'impression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15995"/>
            <a:ext cx="8521870" cy="4902862"/>
          </a:xfrm>
        </p:spPr>
        <p:txBody>
          <a:bodyPr/>
          <a:lstStyle/>
          <a:p>
            <a:r>
              <a:rPr lang="fr-FR" sz="1600" dirty="0" smtClean="0"/>
              <a:t>Les serveurs d'impression permettent à plusieurs utilisateurs d'ordinateurs d'accéder à une même imprimante.</a:t>
            </a:r>
          </a:p>
          <a:p>
            <a:r>
              <a:rPr lang="fr-FR" sz="1600" dirty="0" smtClean="0"/>
              <a:t>Les serveurs d'impression remplissent trois fonctions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Fournir au client un accès aux sources d'impression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Mettre en file d'attente et envoyer des tâches d'impression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Fournir des commentaires sur la création de comptes</a:t>
            </a:r>
          </a:p>
          <a:p>
            <a:r>
              <a:rPr lang="fr-FR" sz="1600" dirty="0" smtClean="0"/>
              <a:t>Les trois types de serveurs d'impression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Logiciel : installé sur un ordinateur client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Matériel : se connecte au réseau et communique avec l'imprimante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Dédié : utilisé au sein d'un vaste réseau constitué de plusieurs LAN</a:t>
            </a:r>
          </a:p>
          <a:p>
            <a:r>
              <a:rPr lang="fr-FR" sz="1600" dirty="0"/>
              <a:t>Pouvez-vous identifier le type de serveur d'impression à l'aide de la topologie ci-dessous 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endParaRPr lang="fr-F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01" y="5206581"/>
            <a:ext cx="2104206" cy="1325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34" y="5211629"/>
            <a:ext cx="2301348" cy="12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6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11.4 Maintenance et dépannage des imprimantes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57623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Maintenance et dépannage des imprimantes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Maintenance préventive des imprimantes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653768" cy="4902862"/>
          </a:xfrm>
        </p:spPr>
        <p:txBody>
          <a:bodyPr/>
          <a:lstStyle/>
          <a:p>
            <a:r>
              <a:rPr lang="fr-FR" sz="1800" dirty="0" smtClean="0"/>
              <a:t>Suivez les instructions du fournisseur dans le cadre de la maintenance préventive afin de conserver l'imprimante en bon état.</a:t>
            </a:r>
          </a:p>
          <a:p>
            <a:r>
              <a:rPr lang="fr-FR" sz="1800" dirty="0" smtClean="0"/>
              <a:t>Remplacez les consommables conformément aux recommandations du fabricant.</a:t>
            </a:r>
          </a:p>
          <a:p>
            <a:r>
              <a:rPr lang="fr-FR" sz="1800" dirty="0" smtClean="0"/>
              <a:t>Nettoyez régulièrement l'imprimante en suivant les instructions du fabricant.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Dans le cas d'une imprimante à jet d'encre, nettoyez les têtes d'impression.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Dans le cas d'une imprimante laser, utilisez un aspirateur doté d'un filtre HEPA pour enlever les particules d'encre.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Dans le cas d'une imprimante thermique, nettoyez l'élément chauffant avec de l'alcool isopropylique.</a:t>
            </a:r>
          </a:p>
          <a:p>
            <a:r>
              <a:rPr lang="fr-FR" sz="1800" dirty="0" smtClean="0"/>
              <a:t>Veillez à ce que l'environnement reste propre et sec.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Entreposez les imprimantes et les fournitures dans un endroit </a:t>
            </a:r>
            <a:br>
              <a:rPr lang="fr-FR" sz="1600" dirty="0" smtClean="0"/>
            </a:br>
            <a:r>
              <a:rPr lang="fr-FR" sz="1600" dirty="0" smtClean="0"/>
              <a:t>frais, sec et à l'abri de la poussière.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Faites en sorte que la vitre du copieur/scanner reste propre.</a:t>
            </a:r>
          </a:p>
          <a:p>
            <a:pPr marL="457200" lvl="1" indent="0"/>
            <a:r>
              <a:rPr lang="fr-FR" sz="16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5009270"/>
            <a:ext cx="2322280" cy="16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5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800" dirty="0" smtClean="0"/>
              <a:t>Maintenance et dépannage des imprimantes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Dépannage des problèmes d'imprimante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fr-FR" sz="2000" dirty="0"/>
              <a:t>Identifier le problème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Première étape de la procédure de dépannage.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Une liste de questions ouvertes et fermées se révèle très utile.</a:t>
            </a:r>
          </a:p>
          <a:p>
            <a:r>
              <a:rPr lang="fr-FR" sz="2000" dirty="0"/>
              <a:t>Établir une théorie sur les causes probables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 fonction des réponses reçues, établissez une théorie sur les causes probables.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Une liste des problèmes courants peut s'avérer très utile.</a:t>
            </a:r>
            <a:endParaRPr lang="fr-FR" dirty="0"/>
          </a:p>
          <a:p>
            <a:r>
              <a:rPr lang="fr-FR" sz="2000" dirty="0"/>
              <a:t>Tester la théorie pour déterminer la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Testez vos théories pour déterminer la cause du problème.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Une liste de procédures rapides de résolution des problèmes courants peut constituer une aide précieuse.</a:t>
            </a:r>
            <a:endParaRPr lang="fr-FR" dirty="0"/>
          </a:p>
          <a:p>
            <a:r>
              <a:rPr lang="fr-FR" sz="2000" dirty="0"/>
              <a:t>Établir un plan d'action pour résoudre le problème et implémenter la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Un plan d'action est nécessaire pour résoudre le problème et mettre en œuvre une solution permanente.</a:t>
            </a:r>
          </a:p>
        </p:txBody>
      </p:sp>
    </p:spTree>
    <p:extLst>
      <p:ext uri="{BB962C8B-B14F-4D97-AF65-F5344CB8AC3E}">
        <p14:creationId xmlns:p14="http://schemas.microsoft.com/office/powerpoint/2010/main" val="1234100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753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/>
              <a:t>Maintenance et dépannage des imprimantes</a:t>
            </a:r>
            <a:r>
              <a:rPr sz="1800" dirty="0"/>
              <a:t/>
            </a:r>
            <a:br>
              <a:rPr sz="1800" dirty="0"/>
            </a:br>
            <a:r>
              <a:rPr lang="fr-FR" dirty="0" smtClean="0"/>
              <a:t>Dépannage des problèmes d'imprimante</a:t>
            </a:r>
            <a:r>
              <a:rPr lang="fr-FR" sz="2300" dirty="0" smtClean="0">
                <a:latin typeface="Arial" charset="0"/>
              </a:rPr>
              <a:t> (suite)</a:t>
            </a:r>
            <a:endParaRPr lang="fr-FR" sz="23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85420"/>
            <a:ext cx="8191007" cy="4902862"/>
          </a:xfrm>
        </p:spPr>
        <p:txBody>
          <a:bodyPr/>
          <a:lstStyle/>
          <a:p>
            <a:r>
              <a:rPr lang="fr-FR" sz="2000" dirty="0" smtClean="0"/>
              <a:t>Vérifier l'intégralité des fonctionnalités du système et implémenter des mesures préventives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est important d'effectuer une vérification complète du système.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 cas échéant, implémentez des mesures préventives afin d'éviter que les problèmes se reproduisent à l'avenir.</a:t>
            </a:r>
            <a:endParaRPr lang="fr-FR" sz="2000" dirty="0" smtClean="0"/>
          </a:p>
          <a:p>
            <a:r>
              <a:rPr lang="fr-FR" sz="2000" dirty="0" smtClean="0"/>
              <a:t>Documenter les observations, les actions et les résultats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observations, les réparations et les notes doivent être documentées.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Ce journal peut s'avérer utile par la suite.</a:t>
            </a:r>
            <a:endParaRPr lang="fr-FR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32" y="4589947"/>
            <a:ext cx="3032567" cy="21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16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Maintenance et dépannage des imprimantes</a:t>
            </a:r>
            <a:r>
              <a:rPr dirty="0"/>
              <a:t/>
            </a:r>
            <a:br>
              <a:rPr dirty="0"/>
            </a:br>
            <a:r>
              <a:rPr lang="fr-FR" sz="2800" dirty="0">
                <a:latin typeface="Arial" charset="0"/>
              </a:rPr>
              <a:t>Problèmes courants et solutions : imprimantes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498719" cy="4902862"/>
          </a:xfrm>
        </p:spPr>
        <p:txBody>
          <a:bodyPr/>
          <a:lstStyle/>
          <a:p>
            <a:r>
              <a:rPr lang="fr-FR" sz="2000" dirty="0"/>
              <a:t>Certains problèmes d'imprimante sont plus courants que d'autres.</a:t>
            </a:r>
          </a:p>
          <a:p>
            <a:r>
              <a:rPr lang="fr-FR" sz="2000" dirty="0" smtClean="0"/>
              <a:t>Le matériel, les applications et la configuration sont généralement à l'origine des problèmes d'imprimante.</a:t>
            </a:r>
          </a:p>
          <a:p>
            <a:r>
              <a:rPr lang="fr-FR" sz="2000" dirty="0"/>
              <a:t>Voici un aperçu des problèmes les plus courants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L'imprimante est hors tension ou en mode veille.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L'imprimante rencontre une erreur : plus de papier, bourrage papier ou encre/toner épuisé.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L'imprimante n'imprime pas.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L'imprimante imprime des caractères inconnus.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La qualité d'impression est médiocre : les couleurs </a:t>
            </a:r>
            <a:br>
              <a:rPr lang="fr-FR" sz="1600" dirty="0" smtClean="0"/>
            </a:br>
            <a:r>
              <a:rPr lang="fr-FR" sz="1600" dirty="0" smtClean="0"/>
              <a:t>sont ternes.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utilisateurs reçoivent le message « Ce document </a:t>
            </a:r>
            <a:br>
              <a:rPr lang="fr-FR" sz="1600" dirty="0" smtClean="0"/>
            </a:br>
            <a:r>
              <a:rPr lang="fr-FR" sz="1600" dirty="0" smtClean="0"/>
              <a:t>n'a pas pu être imprimé 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couleurs imprimées sont incorrectes.</a:t>
            </a:r>
            <a:endParaRPr lang="fr-F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63" y="3593560"/>
            <a:ext cx="3051362" cy="31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1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11.5 Résumé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77380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Résumé du chapitre</a:t>
            </a:r>
            <a:r>
              <a:rPr dirty="0"/>
              <a:t/>
            </a:r>
            <a:br>
              <a:rPr dirty="0"/>
            </a:br>
            <a:r>
              <a:rPr lang="fr-FR" sz="2800" dirty="0" smtClean="0"/>
              <a:t>Résumé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19"/>
            <a:ext cx="8658033" cy="5350341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Ce chapitre était consacré aux imprimantes. Les concepts suivants sont particulièrement importants :</a:t>
            </a:r>
          </a:p>
          <a:p>
            <a:r>
              <a:rPr lang="fr-FR" sz="1800" dirty="0" smtClean="0"/>
              <a:t>Les différents types d'imprimantes et de connexions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Selon le type de sortie, l'imprimante est adaptée à une utilisation commerciale ou domestique.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La vitesse a une incidence sur la qualité de l'impression.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existe plusieurs types de connexion : série, parallèle, USB, FireWire ou Bluetooth.</a:t>
            </a:r>
          </a:p>
          <a:p>
            <a:r>
              <a:rPr lang="fr-FR" sz="1800" dirty="0" smtClean="0"/>
              <a:t>Installation de l'imprimante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Installation automatique à partir de l'ordinateur.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Outils sur le site Web du fabricant.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CD fourni par le fabricant.</a:t>
            </a:r>
            <a:endParaRPr lang="fr-FR" sz="2400" dirty="0" smtClean="0"/>
          </a:p>
          <a:p>
            <a:r>
              <a:rPr lang="fr-FR" sz="1800" dirty="0" smtClean="0"/>
              <a:t>Partage d'une imprimante</a:t>
            </a:r>
          </a:p>
          <a:p>
            <a:r>
              <a:rPr lang="fr-FR" sz="1800" dirty="0" smtClean="0"/>
              <a:t>Maintenance préventive</a:t>
            </a:r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Faites en sorte que l'imprimante et les fournitures restent propres, au sec et à l'abri de la poussière.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Respectez toujours les consignes de sécurité et les directives du fabricant lors de l'entretien de l'imprimante.</a:t>
            </a:r>
          </a:p>
        </p:txBody>
      </p:sp>
    </p:spTree>
    <p:extLst>
      <p:ext uri="{BB962C8B-B14F-4D97-AF65-F5344CB8AC3E}">
        <p14:creationId xmlns:p14="http://schemas.microsoft.com/office/powerpoint/2010/main" val="38501223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ITE 6.0</a:t>
            </a:r>
            <a:r>
              <a:t/>
            </a:r>
            <a:br/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11 : Imprimantes</a:t>
            </a:r>
            <a:endParaRPr lang="fr-FR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Arial" charset="0"/>
              </a:rPr>
              <a:t>Chapitre</a:t>
            </a:r>
            <a:r>
              <a:rPr lang="en-US" sz="1800" dirty="0">
                <a:latin typeface="Arial" charset="0"/>
              </a:rPr>
              <a:t> 11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Nouveaux </a:t>
            </a:r>
            <a:r>
              <a:rPr lang="en-US" dirty="0" err="1">
                <a:latin typeface="Arial" charset="0"/>
              </a:rPr>
              <a:t>termes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commandes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airprint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cmyk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epp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gdi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hepa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hot swappable</a:t>
            </a:r>
          </a:p>
          <a:p>
            <a:pPr marL="0" indent="0">
              <a:buNone/>
            </a:pPr>
            <a:r>
              <a:rPr lang="en-US" sz="1600" dirty="0"/>
              <a:t>inkjet</a:t>
            </a:r>
          </a:p>
          <a:p>
            <a:pPr marL="0" indent="0">
              <a:buNone/>
            </a:pPr>
            <a:r>
              <a:rPr lang="en-US" sz="1600" dirty="0"/>
              <a:t>isopropyl</a:t>
            </a:r>
          </a:p>
          <a:p>
            <a:pPr marL="0" indent="0">
              <a:buNone/>
            </a:pPr>
            <a:r>
              <a:rPr lang="en-US" sz="1600" dirty="0" err="1"/>
              <a:t>ocr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pcl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pdf</a:t>
            </a:r>
          </a:p>
          <a:p>
            <a:pPr marL="0" indent="0">
              <a:buNone/>
            </a:pPr>
            <a:r>
              <a:rPr lang="en-US" sz="1600" dirty="0" err="1"/>
              <a:t>pdl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piezoelectric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wordpad</a:t>
            </a:r>
          </a:p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wysiwyg</a:t>
            </a:r>
          </a:p>
          <a:p>
            <a:pPr marL="0" indent="0"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</a:rPr>
              <a:t>xps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86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0272"/>
              </p:ext>
            </p:extLst>
          </p:nvPr>
        </p:nvGraphicFramePr>
        <p:xfrm>
          <a:off x="701937" y="2072476"/>
          <a:ext cx="774587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959"/>
                <a:gridCol w="2203374"/>
                <a:gridCol w="3699539"/>
              </a:tblGrid>
              <a:tr h="370840">
                <a:tc>
                  <a:txBody>
                    <a:bodyPr/>
                    <a:lstStyle/>
                    <a:p>
                      <a:r>
                        <a:t>Numéro de 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d'activité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 de l'activité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11.1.2.4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Exercice interactif (IA)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Procédure d'impression laser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11.2.1.6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d'une imprimante sous Windows 8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11.2.1.6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d'une imprimante sous Windows 7 et Windows Vista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11.3.2.5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Partage d'une imprimante sous Windows 8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11.3.2.5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Partage d'une imprimante sous Windows 7 et Windows Vista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11 : exercices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11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11,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 et les autres exercices peuvent servir à évaluer, de manière informelle, les progrès des étudiants.</a:t>
            </a:r>
          </a:p>
          <a:p>
            <a:pPr eaLnBrk="1" hangingPunct="1">
              <a:spcBef>
                <a:spcPct val="30000"/>
              </a:spcBef>
            </a:pP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fr-FR" sz="2000" dirty="0" smtClean="0"/>
              <a:t>Avant d'enseigner le contenu du chapitre 11, l'instructeur doit 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/>
              <a:t>Réussir la partie « Évaluation » du chapitre 11.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L'objectif de ce chapitre est de comprendre les procédures d'installation, de configuration, de partage et de maintenance des imprimantes.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Il est important de se familiariser avec les différents types d'imprimantes actuellement disponibles.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étudiants doivent être en mesure de décrire la procédure d'installation et de configuration des imprimantes.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Assurez-vous que les étudiants comprennent bien les risques d'accident potentiels et les procédures de sécurité associés aux imprimantes et aux scanners.</a:t>
            </a:r>
            <a:endParaRPr lang="fr-FR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étudiants doivent se familiariser avec les procédures de dépannage et de maintenance, et connaître les problèmes courants liés aux imprimantes.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11 : Les meilleures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11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ITE à l'adresse </a:t>
            </a:r>
            <a:r>
              <a:rPr lang="fr-FR" sz="2000" dirty="0" smtClean="0">
                <a:hlinkClick r:id="rId3"/>
              </a:rPr>
              <a:t>community.netacad.net</a:t>
            </a:r>
            <a:r>
              <a:rPr lang="fr-FR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Si vous souhaitez partager des plans de cours ou des ressources, importez-les sur le site de la communauté ITE afin d'aider les autres instructeurs.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z="2400" dirty="0" smtClean="0"/>
              <a:t>Chapitre 11 : Rubriques du chapitre ne figurant pas dans la certification CompTIA A+ 220-901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Cette diapositive présente le contenu inclus dans ce chapitre, mais ne figurant PAS dans le plan CompTIA A+ 220-901. L'instructeur peut passer ces sections. Cependant, il doit fournir des informations supplémentaires et des concepts fondamentaux pour aider les étudiants dans le cadre de cette rubrique.</a:t>
            </a:r>
          </a:p>
          <a:p>
            <a:r>
              <a:rPr lang="fr-FR" sz="2000" dirty="0" smtClean="0"/>
              <a:t>Tout le contenu du chapitre 11 est conforme à la certification.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33910</TotalTime>
  <Pages>28</Pages>
  <Words>1270</Words>
  <Application>Microsoft Office PowerPoint</Application>
  <PresentationFormat>On-screen Show (4:3)</PresentationFormat>
  <Paragraphs>284</Paragraphs>
  <Slides>31</Slides>
  <Notes>30</Notes>
  <HiddenSlides>9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PPT-TMPLT-WHT_C</vt:lpstr>
      <vt:lpstr>NetAcad-4F_PPT-WHT_060408</vt:lpstr>
      <vt:lpstr>Supports de l'instructeur Chapitre 11 : Imprimantes</vt:lpstr>
      <vt:lpstr>Supports de l'instructeur - Chapitre 11 Guide de planification</vt:lpstr>
      <vt:lpstr>PowerPoint Presentation</vt:lpstr>
      <vt:lpstr>Chapitre 11 : exercices</vt:lpstr>
      <vt:lpstr>Chapitre 11 : évaluation</vt:lpstr>
      <vt:lpstr>PowerPoint Presentation</vt:lpstr>
      <vt:lpstr>Chapitre 11 : aide supplémentaire</vt:lpstr>
      <vt:lpstr>Chapitre 11 : Rubriques du chapitre ne figurant pas dans la certification CompTIA A+ 220-901</vt:lpstr>
      <vt:lpstr>PowerPoint Presentation</vt:lpstr>
      <vt:lpstr>Chapitre 11 : Imprimantes</vt:lpstr>
      <vt:lpstr>Chapitre 11 - Sections et objectifs</vt:lpstr>
      <vt:lpstr>11.1 Fonctionnalités courantes des imprimantes</vt:lpstr>
      <vt:lpstr>Fonctionnalités courantes des imprimantes Caractéristiques et fonctionnalités</vt:lpstr>
      <vt:lpstr>Fonctionnalités courantes des imprimantes Types d'imprimantes</vt:lpstr>
      <vt:lpstr>11.2 Installation et configuration des imprimantes</vt:lpstr>
      <vt:lpstr>Installation et configuration des imprimantes Installation et mise à jour d'une imprimante </vt:lpstr>
      <vt:lpstr>Installation et configuration des imprimantes Configuration des options et paramètres par défaut</vt:lpstr>
      <vt:lpstr>Installation et configuration des imprimantes Optimisation des performances de l'imprimante</vt:lpstr>
      <vt:lpstr>11.3 Partage d'imprimantes</vt:lpstr>
      <vt:lpstr>Partage d'imprimantes Paramètres de partage d'imprimantes du système d'exploitation</vt:lpstr>
      <vt:lpstr>Partage d'imprimantes Serveurs d'impression</vt:lpstr>
      <vt:lpstr>11.4 Maintenance et dépannage des imprimantes</vt:lpstr>
      <vt:lpstr>Maintenance et dépannage des imprimantes Maintenance préventive des imprimantes</vt:lpstr>
      <vt:lpstr>Maintenance et dépannage des imprimantes Dépannage des problèmes d'imprimante</vt:lpstr>
      <vt:lpstr>Maintenance et dépannage des imprimantes Dépannage des problèmes d'imprimante (suite)</vt:lpstr>
      <vt:lpstr>Maintenance et dépannage des imprimantes Problèmes courants et solutions : imprimantes</vt:lpstr>
      <vt:lpstr>11.5 Résumé du chapitre</vt:lpstr>
      <vt:lpstr>Résumé du chapitre Résumé</vt:lpstr>
      <vt:lpstr>PowerPoint Presentation</vt:lpstr>
      <vt:lpstr>PowerPoint Presentation</vt:lpstr>
      <vt:lpstr>Chapitre 11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yuhang</cp:lastModifiedBy>
  <cp:revision>1015</cp:revision>
  <cp:lastPrinted>1999-01-27T00:54:54Z</cp:lastPrinted>
  <dcterms:created xsi:type="dcterms:W3CDTF">2006-10-23T15:07:30Z</dcterms:created>
  <dcterms:modified xsi:type="dcterms:W3CDTF">2016-09-27T07:53:28Z</dcterms:modified>
</cp:coreProperties>
</file>