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37"/>
  </p:notesMasterIdLst>
  <p:handoutMasterIdLst>
    <p:handoutMasterId r:id="rId38"/>
  </p:handoutMasterIdLst>
  <p:sldIdLst>
    <p:sldId id="812" r:id="rId3"/>
    <p:sldId id="813" r:id="rId4"/>
    <p:sldId id="871" r:id="rId5"/>
    <p:sldId id="872" r:id="rId6"/>
    <p:sldId id="911" r:id="rId7"/>
    <p:sldId id="873" r:id="rId8"/>
    <p:sldId id="874" r:id="rId9"/>
    <p:sldId id="875" r:id="rId10"/>
    <p:sldId id="876" r:id="rId11"/>
    <p:sldId id="877" r:id="rId12"/>
    <p:sldId id="500" r:id="rId13"/>
    <p:sldId id="786" r:id="rId14"/>
    <p:sldId id="791" r:id="rId15"/>
    <p:sldId id="921" r:id="rId16"/>
    <p:sldId id="969" r:id="rId17"/>
    <p:sldId id="935" r:id="rId18"/>
    <p:sldId id="954" r:id="rId19"/>
    <p:sldId id="955" r:id="rId20"/>
    <p:sldId id="961" r:id="rId21"/>
    <p:sldId id="962" r:id="rId22"/>
    <p:sldId id="963" r:id="rId23"/>
    <p:sldId id="964" r:id="rId24"/>
    <p:sldId id="970" r:id="rId25"/>
    <p:sldId id="936" r:id="rId26"/>
    <p:sldId id="968" r:id="rId27"/>
    <p:sldId id="937" r:id="rId28"/>
    <p:sldId id="965" r:id="rId29"/>
    <p:sldId id="966" r:id="rId30"/>
    <p:sldId id="967" r:id="rId31"/>
    <p:sldId id="952" r:id="rId32"/>
    <p:sldId id="953" r:id="rId33"/>
    <p:sldId id="884" r:id="rId34"/>
    <p:sldId id="885" r:id="rId35"/>
    <p:sldId id="960" r:id="rId36"/>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90" autoAdjust="0"/>
    <p:restoredTop sz="89277" autoAdjust="0"/>
  </p:normalViewPr>
  <p:slideViewPr>
    <p:cSldViewPr snapToGrid="0">
      <p:cViewPr>
        <p:scale>
          <a:sx n="75" d="100"/>
          <a:sy n="75" d="100"/>
        </p:scale>
        <p:origin x="-1056" y="-594"/>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2" d="100"/>
          <a:sy n="82" d="100"/>
        </p:scale>
        <p:origin x="-1890"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22.xml"/><Relationship Id="rId13" Type="http://schemas.openxmlformats.org/officeDocument/2006/relationships/slide" Target="slides/slide29.xml"/><Relationship Id="rId3" Type="http://schemas.openxmlformats.org/officeDocument/2006/relationships/slide" Target="slides/slide17.xml"/><Relationship Id="rId7" Type="http://schemas.openxmlformats.org/officeDocument/2006/relationships/slide" Target="slides/slide21.xml"/><Relationship Id="rId12" Type="http://schemas.openxmlformats.org/officeDocument/2006/relationships/slide" Target="slides/slide28.xml"/><Relationship Id="rId2" Type="http://schemas.openxmlformats.org/officeDocument/2006/relationships/slide" Target="slides/slide15.xml"/><Relationship Id="rId1" Type="http://schemas.openxmlformats.org/officeDocument/2006/relationships/slide" Target="slides/slide14.xml"/><Relationship Id="rId6" Type="http://schemas.openxmlformats.org/officeDocument/2006/relationships/slide" Target="slides/slide20.xml"/><Relationship Id="rId11" Type="http://schemas.openxmlformats.org/officeDocument/2006/relationships/slide" Target="slides/slide27.xml"/><Relationship Id="rId5" Type="http://schemas.openxmlformats.org/officeDocument/2006/relationships/slide" Target="slides/slide19.xml"/><Relationship Id="rId15" Type="http://schemas.openxmlformats.org/officeDocument/2006/relationships/slide" Target="slides/slide34.xml"/><Relationship Id="rId10" Type="http://schemas.openxmlformats.org/officeDocument/2006/relationships/slide" Target="slides/slide25.xml"/><Relationship Id="rId4" Type="http://schemas.openxmlformats.org/officeDocument/2006/relationships/slide" Target="slides/slide18.xml"/><Relationship Id="rId9" Type="http://schemas.openxmlformats.org/officeDocument/2006/relationships/slide" Target="slides/slide23.xml"/><Relationship Id="rId14"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fr-FR" sz="800"/>
              <a:t>© 2006, Cisco Systems, Inc. Tous droits réservés.</a:t>
            </a:r>
          </a:p>
          <a:p>
            <a:pPr algn="l" defTabSz="611188">
              <a:lnSpc>
                <a:spcPct val="100000"/>
              </a:lnSpc>
              <a:tabLst>
                <a:tab pos="2387600" algn="l"/>
                <a:tab pos="4830763" algn="l"/>
              </a:tabLst>
            </a:pPr>
            <a:r>
              <a:rPr lang="fr-FR" sz="800"/>
              <a:t>Presentation_ID.scr </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fr-FR"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fr-FR" sz="800"/>
              <a:t>© 2006, Cisco Systems, Inc. Tous droits réservés.</a:t>
            </a:r>
          </a:p>
          <a:p>
            <a:pPr algn="l" defTabSz="611188">
              <a:lnSpc>
                <a:spcPct val="100000"/>
              </a:lnSpc>
              <a:tabLst>
                <a:tab pos="2387600" algn="l"/>
                <a:tab pos="4830763" algn="l"/>
              </a:tabLst>
            </a:pPr>
            <a:r>
              <a:rPr lang="fr-FR" sz="800"/>
              <a:t>Presentation_ID.scr </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fr-FR"/>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fr-FR"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fr-FR" b="0" dirty="0"/>
              <a:t>Cisco Networking Academy Program</a:t>
            </a:r>
          </a:p>
          <a:p>
            <a:pPr>
              <a:buFontTx/>
              <a:buNone/>
            </a:pPr>
            <a:r>
              <a:rPr lang="fr-FR" b="0" dirty="0" smtClean="0"/>
              <a:t>IT Essentials</a:t>
            </a:r>
            <a:endParaRPr lang="fr-FR" b="0" dirty="0"/>
          </a:p>
          <a:p>
            <a:pPr>
              <a:buFontTx/>
              <a:buNone/>
            </a:pPr>
            <a:r>
              <a:rPr lang="fr-FR" dirty="0" smtClean="0"/>
              <a:t>Chapitre 12 : Sécurité  </a:t>
            </a:r>
            <a:endParaRPr lang="fr-FR"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10</a:t>
            </a:fld>
            <a:endParaRPr lang="fr-FR"/>
          </a:p>
        </p:txBody>
      </p:sp>
    </p:spTree>
    <p:extLst>
      <p:ext uri="{BB962C8B-B14F-4D97-AF65-F5344CB8AC3E}">
        <p14:creationId xmlns:p14="http://schemas.microsoft.com/office/powerpoint/2010/main" val="1250389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11</a:t>
            </a:fld>
            <a:endParaRPr lang="fr-FR"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200" smtClean="0">
                <a:latin typeface="Arial" charset="0"/>
              </a:rPr>
              <a:t>Chapitre 12 : Sécurité</a:t>
            </a:r>
            <a:endParaRPr lang="fr-FR" b="0" dirty="0"/>
          </a:p>
        </p:txBody>
      </p:sp>
    </p:spTree>
    <p:extLst>
      <p:ext uri="{BB962C8B-B14F-4D97-AF65-F5344CB8AC3E}">
        <p14:creationId xmlns:p14="http://schemas.microsoft.com/office/powerpoint/2010/main" val="476943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12</a:t>
            </a:fld>
            <a:endParaRPr lang="fr-F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723805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13</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200" smtClean="0">
                <a:latin typeface="Arial" charset="0"/>
              </a:rPr>
              <a:t>Chapitre 12 : Sécurité</a:t>
            </a:r>
            <a:endParaRPr lang="fr-FR" b="0" dirty="0"/>
          </a:p>
        </p:txBody>
      </p:sp>
    </p:spTree>
    <p:extLst>
      <p:ext uri="{BB962C8B-B14F-4D97-AF65-F5344CB8AC3E}">
        <p14:creationId xmlns:p14="http://schemas.microsoft.com/office/powerpoint/2010/main" val="2867733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dirty="0" smtClean="0"/>
              <a:t>12.1 - Menaces pour la sécurité</a:t>
            </a:r>
          </a:p>
          <a:p>
            <a:pPr>
              <a:lnSpc>
                <a:spcPct val="80000"/>
              </a:lnSpc>
              <a:buFontTx/>
              <a:buNone/>
            </a:pPr>
            <a:r>
              <a:rPr lang="fr-FR" dirty="0" smtClean="0"/>
              <a:t>12.1.1 - Types de menaces pour la sécurité </a:t>
            </a:r>
            <a:endParaRPr lang="fr-FR" dirty="0"/>
          </a:p>
        </p:txBody>
      </p:sp>
    </p:spTree>
    <p:extLst>
      <p:ext uri="{BB962C8B-B14F-4D97-AF65-F5344CB8AC3E}">
        <p14:creationId xmlns:p14="http://schemas.microsoft.com/office/powerpoint/2010/main" val="3156636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dirty="0" smtClean="0"/>
              <a:t>12.1 - Menaces pour la sécurité</a:t>
            </a:r>
          </a:p>
          <a:p>
            <a:pPr>
              <a:lnSpc>
                <a:spcPct val="80000"/>
              </a:lnSpc>
              <a:buFontTx/>
              <a:buNone/>
            </a:pPr>
            <a:r>
              <a:rPr lang="fr-FR" dirty="0" smtClean="0"/>
              <a:t>12.1.1 - Types de menaces pour la sécurité</a:t>
            </a:r>
            <a:endParaRPr lang="fr-FR" dirty="0"/>
          </a:p>
        </p:txBody>
      </p:sp>
    </p:spTree>
    <p:extLst>
      <p:ext uri="{BB962C8B-B14F-4D97-AF65-F5344CB8AC3E}">
        <p14:creationId xmlns:p14="http://schemas.microsoft.com/office/powerpoint/2010/main" val="3156636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16</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smtClean="0"/>
              <a:t>Cisco Networking Academy Program</a:t>
            </a:r>
          </a:p>
          <a:p>
            <a:pPr>
              <a:buFontTx/>
              <a:buNone/>
            </a:pPr>
            <a:r>
              <a:rPr lang="fr-FR" b="0" smtClean="0"/>
              <a:t>IT Essentials</a:t>
            </a:r>
          </a:p>
          <a:p>
            <a:pPr>
              <a:buFontTx/>
              <a:buNone/>
            </a:pPr>
            <a:r>
              <a:rPr lang="fr-FR" sz="1200" smtClean="0">
                <a:latin typeface="Arial" charset="0"/>
              </a:rPr>
              <a:t>Chapitre 12 : Sécurité</a:t>
            </a:r>
            <a:endParaRPr lang="fr-FR" b="0" dirty="0"/>
          </a:p>
        </p:txBody>
      </p:sp>
    </p:spTree>
    <p:extLst>
      <p:ext uri="{BB962C8B-B14F-4D97-AF65-F5344CB8AC3E}">
        <p14:creationId xmlns:p14="http://schemas.microsoft.com/office/powerpoint/2010/main" val="2867733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dirty="0" smtClean="0"/>
              <a:t>12.2 - Procédures de sécurité</a:t>
            </a:r>
          </a:p>
          <a:p>
            <a:pPr>
              <a:lnSpc>
                <a:spcPct val="80000"/>
              </a:lnSpc>
              <a:buFontTx/>
              <a:buNone/>
            </a:pPr>
            <a:r>
              <a:rPr lang="fr-FR" dirty="0" smtClean="0"/>
              <a:t>12.2.1 - Stratégie de sécurité locale de Windows</a:t>
            </a:r>
            <a:endParaRPr lang="fr-FR" dirty="0"/>
          </a:p>
        </p:txBody>
      </p:sp>
    </p:spTree>
    <p:extLst>
      <p:ext uri="{BB962C8B-B14F-4D97-AF65-F5344CB8AC3E}">
        <p14:creationId xmlns:p14="http://schemas.microsoft.com/office/powerpoint/2010/main" val="3156636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18</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dirty="0" smtClean="0"/>
              <a:t>12.2 - Procédures de sécurité</a:t>
            </a:r>
          </a:p>
          <a:p>
            <a:pPr>
              <a:lnSpc>
                <a:spcPct val="80000"/>
              </a:lnSpc>
              <a:buFontTx/>
              <a:buNone/>
            </a:pPr>
            <a:r>
              <a:rPr lang="fr-FR" dirty="0" smtClean="0"/>
              <a:t>12.2.2 - Sécurisation de l'accès Web</a:t>
            </a:r>
            <a:endParaRPr lang="fr-FR" dirty="0"/>
          </a:p>
        </p:txBody>
      </p:sp>
    </p:spTree>
    <p:extLst>
      <p:ext uri="{BB962C8B-B14F-4D97-AF65-F5344CB8AC3E}">
        <p14:creationId xmlns:p14="http://schemas.microsoft.com/office/powerpoint/2010/main" val="31566364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smtClean="0"/>
              <a:t>12.2 - Procédures de sécurité</a:t>
            </a:r>
          </a:p>
          <a:p>
            <a:pPr>
              <a:lnSpc>
                <a:spcPct val="80000"/>
              </a:lnSpc>
              <a:buFontTx/>
              <a:buNone/>
            </a:pPr>
            <a:r>
              <a:rPr lang="fr-FR" sz="1200" smtClean="0">
                <a:latin typeface="Arial" charset="0"/>
              </a:rPr>
              <a:t>12.2.3 - Protection des données</a:t>
            </a:r>
            <a:endParaRPr lang="fr-FR" dirty="0"/>
          </a:p>
        </p:txBody>
      </p:sp>
    </p:spTree>
    <p:extLst>
      <p:ext uri="{BB962C8B-B14F-4D97-AF65-F5344CB8AC3E}">
        <p14:creationId xmlns:p14="http://schemas.microsoft.com/office/powerpoint/2010/main" val="3156636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fr-F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17105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dirty="0" smtClean="0"/>
              <a:t>12.2 - Procédures de sécurité</a:t>
            </a:r>
          </a:p>
          <a:p>
            <a:pPr>
              <a:lnSpc>
                <a:spcPct val="80000"/>
              </a:lnSpc>
              <a:buFontTx/>
              <a:buNone/>
            </a:pPr>
            <a:r>
              <a:rPr lang="fr-FR" dirty="0" smtClean="0"/>
              <a:t>12.2.4 - Protection contre les programmes malveillants</a:t>
            </a:r>
            <a:endParaRPr lang="fr-FR" dirty="0"/>
          </a:p>
        </p:txBody>
      </p:sp>
    </p:spTree>
    <p:extLst>
      <p:ext uri="{BB962C8B-B14F-4D97-AF65-F5344CB8AC3E}">
        <p14:creationId xmlns:p14="http://schemas.microsoft.com/office/powerpoint/2010/main" val="31566364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21</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dirty="0" smtClean="0"/>
              <a:t>12.2 - Procédures de sécurité</a:t>
            </a:r>
          </a:p>
          <a:p>
            <a:pPr>
              <a:lnSpc>
                <a:spcPct val="80000"/>
              </a:lnSpc>
              <a:buFontTx/>
              <a:buNone/>
            </a:pPr>
            <a:r>
              <a:rPr lang="fr-FR" dirty="0" smtClean="0"/>
              <a:t>12.2.5 - Techniques de sécurité</a:t>
            </a:r>
            <a:endParaRPr lang="fr-FR" dirty="0"/>
          </a:p>
        </p:txBody>
      </p:sp>
    </p:spTree>
    <p:extLst>
      <p:ext uri="{BB962C8B-B14F-4D97-AF65-F5344CB8AC3E}">
        <p14:creationId xmlns:p14="http://schemas.microsoft.com/office/powerpoint/2010/main" val="31566364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dirty="0" smtClean="0"/>
              <a:t>12.2 - Procédures de sécurité</a:t>
            </a:r>
          </a:p>
          <a:p>
            <a:pPr>
              <a:lnSpc>
                <a:spcPct val="80000"/>
              </a:lnSpc>
              <a:buFontTx/>
              <a:buNone/>
            </a:pPr>
            <a:r>
              <a:rPr lang="fr-FR" dirty="0" smtClean="0"/>
              <a:t>12.2.5 - Techniques de sécurité</a:t>
            </a:r>
            <a:endParaRPr lang="fr-FR" dirty="0"/>
          </a:p>
        </p:txBody>
      </p:sp>
    </p:spTree>
    <p:extLst>
      <p:ext uri="{BB962C8B-B14F-4D97-AF65-F5344CB8AC3E}">
        <p14:creationId xmlns:p14="http://schemas.microsoft.com/office/powerpoint/2010/main" val="31566364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dirty="0" smtClean="0"/>
              <a:t>12.2 - Procédures de sécurité</a:t>
            </a:r>
          </a:p>
          <a:p>
            <a:pPr>
              <a:lnSpc>
                <a:spcPct val="80000"/>
              </a:lnSpc>
              <a:buFontTx/>
              <a:buNone/>
            </a:pPr>
            <a:r>
              <a:rPr lang="fr-FR" dirty="0" smtClean="0"/>
              <a:t>12.2.5 - Techniques de sécurité</a:t>
            </a:r>
            <a:endParaRPr lang="fr-FR" dirty="0"/>
          </a:p>
        </p:txBody>
      </p:sp>
    </p:spTree>
    <p:extLst>
      <p:ext uri="{BB962C8B-B14F-4D97-AF65-F5344CB8AC3E}">
        <p14:creationId xmlns:p14="http://schemas.microsoft.com/office/powerpoint/2010/main" val="31566364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24</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smtClean="0"/>
              <a:t>Cisco Networking Academy Program</a:t>
            </a:r>
          </a:p>
          <a:p>
            <a:pPr>
              <a:buFontTx/>
              <a:buNone/>
            </a:pPr>
            <a:r>
              <a:rPr lang="fr-FR" b="0" smtClean="0"/>
              <a:t>IT Essentials</a:t>
            </a:r>
          </a:p>
          <a:p>
            <a:pPr>
              <a:buFontTx/>
              <a:buNone/>
            </a:pPr>
            <a:r>
              <a:rPr lang="fr-FR" sz="1200" smtClean="0">
                <a:latin typeface="Arial" charset="0"/>
              </a:rPr>
              <a:t>Chapitre 12 : Sécurité</a:t>
            </a:r>
            <a:endParaRPr lang="fr-FR" b="0" dirty="0"/>
          </a:p>
        </p:txBody>
      </p:sp>
    </p:spTree>
    <p:extLst>
      <p:ext uri="{BB962C8B-B14F-4D97-AF65-F5344CB8AC3E}">
        <p14:creationId xmlns:p14="http://schemas.microsoft.com/office/powerpoint/2010/main" val="28677331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dirty="0" smtClean="0"/>
              <a:t>12.3 - Techniques courantes de maintenance préventive pour la sécurité</a:t>
            </a:r>
          </a:p>
          <a:p>
            <a:pPr>
              <a:lnSpc>
                <a:spcPct val="80000"/>
              </a:lnSpc>
              <a:buFontTx/>
              <a:buNone/>
            </a:pPr>
            <a:r>
              <a:rPr lang="fr-FR" dirty="0" smtClean="0"/>
              <a:t>12.3.1 - Maintenance de sécurité</a:t>
            </a:r>
            <a:endParaRPr lang="fr-FR" dirty="0"/>
          </a:p>
        </p:txBody>
      </p:sp>
    </p:spTree>
    <p:extLst>
      <p:ext uri="{BB962C8B-B14F-4D97-AF65-F5344CB8AC3E}">
        <p14:creationId xmlns:p14="http://schemas.microsoft.com/office/powerpoint/2010/main" val="31566364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26</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smtClean="0"/>
              <a:t>Cisco Networking Academy Program</a:t>
            </a:r>
          </a:p>
          <a:p>
            <a:pPr>
              <a:buFontTx/>
              <a:buNone/>
            </a:pPr>
            <a:r>
              <a:rPr lang="fr-FR" b="0" smtClean="0"/>
              <a:t>IT Essentials</a:t>
            </a:r>
          </a:p>
          <a:p>
            <a:pPr>
              <a:buFontTx/>
              <a:buNone/>
            </a:pPr>
            <a:r>
              <a:rPr lang="fr-FR" sz="1200" smtClean="0">
                <a:latin typeface="Arial" charset="0"/>
              </a:rPr>
              <a:t>Chapitre 12 : Sécurité</a:t>
            </a:r>
            <a:endParaRPr lang="fr-FR" b="0" dirty="0"/>
          </a:p>
        </p:txBody>
      </p:sp>
    </p:spTree>
    <p:extLst>
      <p:ext uri="{BB962C8B-B14F-4D97-AF65-F5344CB8AC3E}">
        <p14:creationId xmlns:p14="http://schemas.microsoft.com/office/powerpoint/2010/main" val="28677331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dirty="0" smtClean="0"/>
              <a:t>12.4 - Procédure de dépannage de base pour la sécurité</a:t>
            </a:r>
          </a:p>
          <a:p>
            <a:pPr>
              <a:lnSpc>
                <a:spcPct val="80000"/>
              </a:lnSpc>
              <a:buFontTx/>
              <a:buNone/>
            </a:pPr>
            <a:r>
              <a:rPr lang="fr-FR" dirty="0" smtClean="0"/>
              <a:t>12.4.1 - Utilisation de la procédure de dépannage pour la sécurité</a:t>
            </a:r>
          </a:p>
        </p:txBody>
      </p:sp>
    </p:spTree>
    <p:extLst>
      <p:ext uri="{BB962C8B-B14F-4D97-AF65-F5344CB8AC3E}">
        <p14:creationId xmlns:p14="http://schemas.microsoft.com/office/powerpoint/2010/main" val="10148638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28</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dirty="0" smtClean="0"/>
              <a:t>12.4 - Procédure de dépannage de base pour la sécurité</a:t>
            </a:r>
          </a:p>
          <a:p>
            <a:pPr>
              <a:lnSpc>
                <a:spcPct val="80000"/>
              </a:lnSpc>
              <a:buFontTx/>
              <a:buNone/>
            </a:pPr>
            <a:r>
              <a:rPr lang="fr-FR" dirty="0" smtClean="0"/>
              <a:t>12.4.1 - Utilisation de la procédure de dépannage pour la sécurité</a:t>
            </a:r>
          </a:p>
        </p:txBody>
      </p:sp>
    </p:spTree>
    <p:extLst>
      <p:ext uri="{BB962C8B-B14F-4D97-AF65-F5344CB8AC3E}">
        <p14:creationId xmlns:p14="http://schemas.microsoft.com/office/powerpoint/2010/main" val="10148638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29</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smtClean="0"/>
              <a:t>12.4 - Procédure de dépannage de base pour la sécurité</a:t>
            </a:r>
          </a:p>
          <a:p>
            <a:pPr>
              <a:lnSpc>
                <a:spcPct val="80000"/>
              </a:lnSpc>
              <a:buFontTx/>
              <a:buNone/>
            </a:pPr>
            <a:r>
              <a:rPr lang="fr-FR" smtClean="0"/>
              <a:t>12.4.2 - Problèmes courants et solutions : sécurité</a:t>
            </a:r>
            <a:endParaRPr lang="fr-FR" sz="1200" smtClean="0">
              <a:latin typeface="Arial" charset="0"/>
            </a:endParaRPr>
          </a:p>
        </p:txBody>
      </p:sp>
    </p:spTree>
    <p:extLst>
      <p:ext uri="{BB962C8B-B14F-4D97-AF65-F5344CB8AC3E}">
        <p14:creationId xmlns:p14="http://schemas.microsoft.com/office/powerpoint/2010/main" val="1014863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fr-FR"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814388">
              <a:lnSpc>
                <a:spcPct val="90000"/>
              </a:lnSpc>
              <a:buNone/>
              <a:defRPr/>
            </a:pPr>
            <a:r>
              <a:rPr lang="fr-FR" sz="800" b="0" kern="0" dirty="0" smtClean="0">
                <a:solidFill>
                  <a:schemeClr val="bg1"/>
                </a:solidFill>
                <a:latin typeface="Arial" charset="0"/>
              </a:rPr>
              <a:t>Guide de planification ITE 6.0</a:t>
            </a:r>
          </a:p>
          <a:p>
            <a:pPr>
              <a:buFontTx/>
              <a:buNone/>
            </a:pPr>
            <a:r>
              <a:rPr lang="fr-FR" sz="1200" smtClean="0">
                <a:latin typeface="Arial" charset="0"/>
              </a:rPr>
              <a:t>Chapitre 12 : Sécurité</a:t>
            </a:r>
            <a:endParaRPr lang="fr-FR" b="0" dirty="0" smtClean="0"/>
          </a:p>
        </p:txBody>
      </p:sp>
    </p:spTree>
    <p:extLst>
      <p:ext uri="{BB962C8B-B14F-4D97-AF65-F5344CB8AC3E}">
        <p14:creationId xmlns:p14="http://schemas.microsoft.com/office/powerpoint/2010/main" val="55188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30</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smtClean="0"/>
              <a:t>Cisco Networking Academy Program</a:t>
            </a:r>
          </a:p>
          <a:p>
            <a:pPr>
              <a:buFontTx/>
              <a:buNone/>
            </a:pPr>
            <a:r>
              <a:rPr lang="fr-FR" b="0" smtClean="0"/>
              <a:t>IT Essentials</a:t>
            </a:r>
          </a:p>
          <a:p>
            <a:pPr>
              <a:buFontTx/>
              <a:buNone/>
            </a:pPr>
            <a:r>
              <a:rPr lang="fr-FR" sz="1200" smtClean="0">
                <a:latin typeface="Arial" charset="0"/>
              </a:rPr>
              <a:t>Chapitre 12 : Sécurité</a:t>
            </a:r>
            <a:endParaRPr lang="fr-FR" b="0" dirty="0"/>
          </a:p>
        </p:txBody>
      </p:sp>
    </p:spTree>
    <p:extLst>
      <p:ext uri="{BB962C8B-B14F-4D97-AF65-F5344CB8AC3E}">
        <p14:creationId xmlns:p14="http://schemas.microsoft.com/office/powerpoint/2010/main" val="28677331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31</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smtClean="0">
                <a:solidFill>
                  <a:schemeClr val="tx1"/>
                </a:solidFill>
                <a:latin typeface="Arial" charset="0"/>
              </a:rPr>
              <a:t>12.6 - Résumé du chapitre</a:t>
            </a:r>
          </a:p>
          <a:p>
            <a:pPr>
              <a:lnSpc>
                <a:spcPct val="80000"/>
              </a:lnSpc>
              <a:buFontTx/>
              <a:buNone/>
            </a:pPr>
            <a:r>
              <a:rPr lang="fr-FR" sz="1200" kern="1200" smtClean="0">
                <a:solidFill>
                  <a:schemeClr val="tx1"/>
                </a:solidFill>
                <a:latin typeface="Arial" charset="0"/>
              </a:rPr>
              <a:t>12.6.1 - Conclusion</a:t>
            </a:r>
            <a:endParaRPr lang="fr-FR" dirty="0"/>
          </a:p>
        </p:txBody>
      </p:sp>
    </p:spTree>
    <p:extLst>
      <p:ext uri="{BB962C8B-B14F-4D97-AF65-F5344CB8AC3E}">
        <p14:creationId xmlns:p14="http://schemas.microsoft.com/office/powerpoint/2010/main" val="10148638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CE0E46-7F05-B940-8356-5580BE265E49}" type="slidenum">
              <a:rPr lang="en-US" smtClean="0"/>
              <a:pPr>
                <a:defRPr/>
              </a:pPr>
              <a:t>32</a:t>
            </a:fld>
            <a:endParaRPr lang="fr-FR"/>
          </a:p>
        </p:txBody>
      </p:sp>
    </p:spTree>
    <p:extLst>
      <p:ext uri="{BB962C8B-B14F-4D97-AF65-F5344CB8AC3E}">
        <p14:creationId xmlns:p14="http://schemas.microsoft.com/office/powerpoint/2010/main" val="26463510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33</a:t>
            </a:fld>
            <a:endParaRPr lang="fr-FR"/>
          </a:p>
        </p:txBody>
      </p:sp>
    </p:spTree>
    <p:extLst>
      <p:ext uri="{BB962C8B-B14F-4D97-AF65-F5344CB8AC3E}">
        <p14:creationId xmlns:p14="http://schemas.microsoft.com/office/powerpoint/2010/main" val="11809928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34</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latin typeface="Arial" charset="0"/>
              </a:rPr>
              <a:t>Nouveaux </a:t>
            </a:r>
            <a:r>
              <a:rPr lang="en-US" dirty="0" err="1" smtClean="0">
                <a:latin typeface="Arial" charset="0"/>
              </a:rPr>
              <a:t>termes</a:t>
            </a:r>
            <a:r>
              <a:rPr lang="en-US" dirty="0" smtClean="0">
                <a:latin typeface="Arial" charset="0"/>
              </a:rPr>
              <a:t>/</a:t>
            </a:r>
            <a:r>
              <a:rPr lang="en-US" smtClean="0">
                <a:latin typeface="Arial" charset="0"/>
              </a:rPr>
              <a:t>commandes</a:t>
            </a:r>
            <a:endParaRPr lang="en-US" dirty="0"/>
          </a:p>
        </p:txBody>
      </p:sp>
    </p:spTree>
    <p:extLst>
      <p:ext uri="{BB962C8B-B14F-4D97-AF65-F5344CB8AC3E}">
        <p14:creationId xmlns:p14="http://schemas.microsoft.com/office/powerpoint/2010/main" val="1409545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fr-F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782660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fr-F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1460063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6</a:t>
            </a:fld>
            <a:endParaRPr lang="fr-F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1784400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368471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8</a:t>
            </a:fld>
            <a:endParaRPr lang="fr-FR"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635279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311D0035-3BE0-490C-B824-0AD9C41C2BAC}" type="slidenum">
              <a:rPr lang="en-US" sz="800" b="0"/>
              <a:pPr algn="r"/>
              <a:t>9</a:t>
            </a:fld>
            <a:endParaRPr lang="fr-FR" sz="800" b="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6499632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3657600"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2007 - 2015, Cisco Systems, Inc. Tous droits réservés.</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fr-FR" sz="700">
                <a:solidFill>
                  <a:srgbClr val="D3D3D3"/>
                </a:solidFill>
              </a:rPr>
              <a:t>Document public de Cisco</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dirty="0">
                <a:solidFill>
                  <a:srgbClr val="D3D3D3"/>
                </a:solidFill>
              </a:rPr>
              <a:t>ITE PC v4.1</a:t>
            </a:r>
          </a:p>
          <a:p>
            <a:pPr algn="l" defTabSz="814388">
              <a:lnSpc>
                <a:spcPct val="100000"/>
              </a:lnSpc>
            </a:pPr>
            <a:r>
              <a:rPr lang="fr-FR" sz="700" dirty="0">
                <a:solidFill>
                  <a:srgbClr val="D3D3D3"/>
                </a:solidFill>
              </a:rPr>
              <a:t>Chapitre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fr-FR"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3657600"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2015 Cisco Systems, Inc. Tous droits réservés.</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fr-FR" sz="700">
                <a:solidFill>
                  <a:srgbClr val="D3D3D3"/>
                </a:solidFill>
              </a:rPr>
              <a:t>Informations confidentielles de Cisco</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a:solidFill>
                  <a:srgbClr val="D3D3D3"/>
                </a:solidFill>
              </a:rPr>
              <a:t>ID_présentation</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fr-FR"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dirty="0">
                <a:solidFill>
                  <a:srgbClr val="D3D3D3"/>
                </a:solidFill>
              </a:rPr>
              <a:t>ITE PC v4.1</a:t>
            </a:r>
          </a:p>
          <a:p>
            <a:pPr algn="l" defTabSz="814388">
              <a:lnSpc>
                <a:spcPct val="100000"/>
              </a:lnSpc>
            </a:pPr>
            <a:r>
              <a:rPr lang="fr-FR" sz="700" dirty="0">
                <a:solidFill>
                  <a:srgbClr val="D3D3D3"/>
                </a:solidFill>
              </a:rPr>
              <a:t>Chapitre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fr-FR"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3657600"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2007 - 2015, Cisco Systems, Inc. Tous droits réservés.</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fr-FR" sz="700">
                <a:solidFill>
                  <a:srgbClr val="D3D3D3"/>
                </a:solidFill>
              </a:rPr>
              <a:t>Document public de Cisco</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a:solidFill>
                  <a:srgbClr val="D3D3D3"/>
                </a:solidFill>
              </a:rPr>
              <a:t>ID_présentation</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fr-FR"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3657600"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2015 Cisco Systems, Inc. Tous droits réservés.</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fr-FR" sz="700">
                <a:solidFill>
                  <a:srgbClr val="D3D3D3"/>
                </a:solidFill>
              </a:rPr>
              <a:t>Informations confidentielles de Cisco</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hyperlink" Target="https://community.netacad.net/" TargetMode="External"/><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49" y="2263775"/>
            <a:ext cx="3951757" cy="1481138"/>
          </a:xfrm>
        </p:spPr>
        <p:txBody>
          <a:bodyPr/>
          <a:lstStyle/>
          <a:p>
            <a:pPr eaLnBrk="1" hangingPunct="1"/>
            <a:r>
              <a:rPr lang="fr-FR" smtClean="0"/>
              <a:t>Supports de l'instructeur</a:t>
            </a:r>
            <a:r>
              <a:t/>
            </a:r>
            <a:br/>
            <a:r>
              <a:rPr lang="fr-FR" smtClean="0"/>
              <a:t>Chapitre 12 : Sécurité</a:t>
            </a:r>
            <a:endParaRPr lang="fr-FR"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fr-FR" dirty="0" smtClean="0">
                <a:latin typeface="Arial" charset="0"/>
              </a:rPr>
              <a:t>IT Essentials v6.0</a:t>
            </a:r>
            <a:endParaRPr lang="fr-FR" dirty="0">
              <a:latin typeface="Arial" charset="0"/>
            </a:endParaRPr>
          </a:p>
        </p:txBody>
      </p:sp>
    </p:spTree>
    <p:extLst>
      <p:ext uri="{BB962C8B-B14F-4D97-AF65-F5344CB8AC3E}">
        <p14:creationId xmlns:p14="http://schemas.microsoft.com/office/powerpoint/2010/main" val="2515264652"/>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297878"/>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fr-FR" sz="2400" smtClean="0">
                <a:latin typeface="Arial" charset="0"/>
              </a:rPr>
              <a:t>Chapitre 12 :</a:t>
            </a:r>
            <a:r>
              <a:t/>
            </a:r>
            <a:br/>
            <a:r>
              <a:rPr lang="fr-FR" sz="2400" smtClean="0"/>
              <a:t>Sécurité</a:t>
            </a:r>
            <a:endParaRPr lang="fr-FR"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fr-FR" dirty="0" smtClean="0">
                <a:latin typeface="Arial" charset="0"/>
              </a:rPr>
              <a:t>IT Essentials v6.0</a:t>
            </a:r>
            <a:endParaRPr lang="fr-FR" dirty="0">
              <a:latin typeface="Arial" charset="0"/>
            </a:endParaRP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12 - Sections et objectifs</a:t>
            </a:r>
          </a:p>
        </p:txBody>
      </p:sp>
      <p:sp>
        <p:nvSpPr>
          <p:cNvPr id="4099" name="Rectangle 34"/>
          <p:cNvSpPr>
            <a:spLocks noGrp="1" noChangeArrowheads="1"/>
          </p:cNvSpPr>
          <p:nvPr>
            <p:ph type="body" idx="4294967295"/>
          </p:nvPr>
        </p:nvSpPr>
        <p:spPr>
          <a:xfrm>
            <a:off x="655638" y="1828800"/>
            <a:ext cx="7940675" cy="4463716"/>
          </a:xfrm>
        </p:spPr>
        <p:txBody>
          <a:bodyPr>
            <a:normAutofit/>
          </a:bodyPr>
          <a:lstStyle/>
          <a:p>
            <a:pPr>
              <a:buFont typeface="Wingdings" charset="2"/>
              <a:buChar char="§"/>
            </a:pPr>
            <a:r>
              <a:rPr lang="fr-FR" sz="2000" smtClean="0"/>
              <a:t>12.1 Menaces pour la sécurité</a:t>
            </a:r>
            <a:endParaRPr lang="fr-FR" sz="2000" dirty="0" smtClean="0"/>
          </a:p>
          <a:p>
            <a:pPr lvl="1">
              <a:buFont typeface="Wingdings" charset="2"/>
              <a:buChar char="§"/>
            </a:pPr>
            <a:r>
              <a:rPr lang="fr-FR" smtClean="0"/>
              <a:t> </a:t>
            </a:r>
            <a:r>
              <a:rPr lang="fr-FR" sz="1600" smtClean="0"/>
              <a:t>Présentation des menaces pour la sécurité.</a:t>
            </a:r>
            <a:endParaRPr lang="fr-FR" sz="1600" dirty="0" smtClean="0"/>
          </a:p>
          <a:p>
            <a:pPr>
              <a:buFont typeface="Wingdings" charset="2"/>
              <a:buChar char="§"/>
            </a:pPr>
            <a:r>
              <a:rPr lang="fr-FR" sz="2000" smtClean="0"/>
              <a:t>12.2</a:t>
            </a:r>
            <a:r>
              <a:rPr lang="en-US" sz="2000" smtClean="0"/>
              <a:t>	</a:t>
            </a:r>
            <a:r>
              <a:rPr lang="fr-FR" sz="2000" smtClean="0"/>
              <a:t>Procédures de sécurité</a:t>
            </a:r>
            <a:endParaRPr lang="fr-FR" sz="2000" dirty="0" smtClean="0"/>
          </a:p>
          <a:p>
            <a:pPr lvl="1">
              <a:buFont typeface="Wingdings" charset="2"/>
              <a:buChar char="§"/>
            </a:pPr>
            <a:r>
              <a:rPr lang="fr-FR" smtClean="0"/>
              <a:t> </a:t>
            </a:r>
            <a:r>
              <a:rPr lang="fr-FR" sz="1600" smtClean="0"/>
              <a:t>Configuration de la sécurité informatique.</a:t>
            </a:r>
            <a:endParaRPr lang="fr-FR" sz="1600" dirty="0" smtClean="0"/>
          </a:p>
          <a:p>
            <a:pPr>
              <a:buFont typeface="Wingdings" charset="2"/>
              <a:buChar char="§"/>
            </a:pPr>
            <a:r>
              <a:rPr lang="fr-FR" sz="2000" smtClean="0"/>
              <a:t>12.3</a:t>
            </a:r>
            <a:r>
              <a:rPr lang="en-US" sz="2000" smtClean="0"/>
              <a:t>	</a:t>
            </a:r>
            <a:r>
              <a:rPr lang="fr-FR" sz="2000" smtClean="0"/>
              <a:t>Techniques courantes de maintenance préventive pour la sécurité</a:t>
            </a:r>
          </a:p>
          <a:p>
            <a:pPr lvl="1">
              <a:buFont typeface="Wingdings" charset="2"/>
              <a:buChar char="§"/>
            </a:pPr>
            <a:r>
              <a:rPr lang="fr-FR" sz="1600" smtClean="0"/>
              <a:t> Gestion de la sécurité informatique en continu.</a:t>
            </a:r>
          </a:p>
          <a:p>
            <a:pPr>
              <a:buFont typeface="Wingdings" charset="2"/>
              <a:buChar char="§"/>
            </a:pPr>
            <a:r>
              <a:rPr lang="fr-FR" sz="2000" smtClean="0"/>
              <a:t>12.4</a:t>
            </a:r>
            <a:r>
              <a:rPr lang="en-US" sz="2000" smtClean="0"/>
              <a:t>	</a:t>
            </a:r>
            <a:r>
              <a:rPr lang="fr-FR" sz="2000" smtClean="0"/>
              <a:t>Procédure de dépannage de base pour la sécurité</a:t>
            </a:r>
          </a:p>
          <a:p>
            <a:pPr lvl="1">
              <a:buFont typeface="Wingdings" charset="2"/>
              <a:buChar char="§"/>
            </a:pPr>
            <a:r>
              <a:rPr lang="fr-FR" sz="1600" smtClean="0"/>
              <a:t> Description des procédures de résolution des problèmes de sécurité de base.</a:t>
            </a:r>
          </a:p>
          <a:p>
            <a:pPr>
              <a:buFont typeface="Wingdings" charset="2"/>
              <a:buChar char="§"/>
            </a:pPr>
            <a:r>
              <a:rPr lang="fr-FR" sz="2000" smtClean="0"/>
              <a:t>12.5 Résumé du chapitre</a:t>
            </a:r>
            <a:endParaRPr lang="fr-FR" sz="2000" dirty="0" smtClean="0"/>
          </a:p>
        </p:txBody>
      </p:sp>
    </p:spTree>
    <p:extLst>
      <p:ext uri="{BB962C8B-B14F-4D97-AF65-F5344CB8AC3E}">
        <p14:creationId xmlns:p14="http://schemas.microsoft.com/office/powerpoint/2010/main" val="1065710895"/>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r>
              <a:rPr lang="fr-FR" sz="2400" smtClean="0"/>
              <a:t>12.1 Menaces pour la sécurité</a:t>
            </a:r>
            <a:endParaRPr lang="fr-FR" sz="2400" dirty="0" smtClean="0"/>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latin typeface="Arial" charset="0"/>
              </a:rPr>
              <a:t>Menaces pour la sécurité</a:t>
            </a:r>
            <a:r>
              <a:rPr dirty="0"/>
              <a:t/>
            </a:r>
            <a:br>
              <a:rPr dirty="0"/>
            </a:br>
            <a:r>
              <a:rPr lang="fr-FR" dirty="0" smtClean="0"/>
              <a:t>Types de menaces</a:t>
            </a:r>
            <a:endParaRPr lang="fr-FR" sz="3000" dirty="0">
              <a:latin typeface="Arial" charset="0"/>
            </a:endParaRPr>
          </a:p>
        </p:txBody>
      </p:sp>
      <p:sp>
        <p:nvSpPr>
          <p:cNvPr id="2" name="Content Placeholder 1"/>
          <p:cNvSpPr>
            <a:spLocks noGrp="1"/>
          </p:cNvSpPr>
          <p:nvPr>
            <p:ph idx="1"/>
          </p:nvPr>
        </p:nvSpPr>
        <p:spPr>
          <a:xfrm>
            <a:off x="193868" y="1403130"/>
            <a:ext cx="6033511" cy="5218388"/>
          </a:xfrm>
        </p:spPr>
        <p:txBody>
          <a:bodyPr wrap="square">
            <a:normAutofit fontScale="85000" lnSpcReduction="10000"/>
          </a:bodyPr>
          <a:lstStyle/>
          <a:p>
            <a:r>
              <a:rPr lang="fr-FR" sz="2000" dirty="0" smtClean="0"/>
              <a:t>Caractéristiques des programmes malveillants (malware) :</a:t>
            </a:r>
          </a:p>
          <a:p>
            <a:pPr lvl="1">
              <a:buFont typeface="Wingdings" charset="2"/>
              <a:buChar char="§"/>
            </a:pPr>
            <a:r>
              <a:rPr lang="fr-FR" sz="1600" dirty="0" smtClean="0"/>
              <a:t>Ils s'installent généralement à l'insu de l'utilisateur</a:t>
            </a:r>
          </a:p>
          <a:p>
            <a:pPr lvl="1">
              <a:buFont typeface="Wingdings" charset="2"/>
              <a:buChar char="§"/>
            </a:pPr>
            <a:r>
              <a:rPr lang="fr-FR" sz="1600" dirty="0" smtClean="0"/>
              <a:t>Ils sont capables de modifier le navigateur de l'utilisateur</a:t>
            </a:r>
          </a:p>
          <a:p>
            <a:pPr lvl="1">
              <a:buFont typeface="Wingdings" charset="2"/>
              <a:buChar char="§"/>
            </a:pPr>
            <a:r>
              <a:rPr lang="fr-FR" sz="1600" dirty="0" smtClean="0"/>
              <a:t>Ils collectent souvent des informations sur l'utilisateur</a:t>
            </a:r>
          </a:p>
          <a:p>
            <a:r>
              <a:rPr lang="fr-FR" sz="2000" dirty="0" smtClean="0"/>
              <a:t>Les virus, les chevaux de Troie et les vers informatiques sont des exemples de programmes malveillants.</a:t>
            </a:r>
          </a:p>
          <a:p>
            <a:r>
              <a:rPr lang="fr-FR" sz="2000" dirty="0" smtClean="0"/>
              <a:t>L'hameçonnage est conçu pour amener, par la ruse, un utilisateur à livrer des informations personnelles ou financières. </a:t>
            </a:r>
          </a:p>
          <a:p>
            <a:r>
              <a:rPr lang="fr-FR" sz="2000" dirty="0" smtClean="0"/>
              <a:t>Le spam désigne du courrier électronique non sollicité. Cette technique est souvent utilisée pour les attaques d'hameçonnage ou la diffusion de programmes malveillants.</a:t>
            </a:r>
          </a:p>
          <a:p>
            <a:r>
              <a:rPr lang="fr-FR" sz="2000" dirty="0" smtClean="0"/>
              <a:t>Les outils de navigateur Web, tels que Java et Adobe Flash, peuvent rendre les ordinateurs plus vulnérables aux attaques.</a:t>
            </a:r>
          </a:p>
          <a:p>
            <a:r>
              <a:rPr lang="fr-FR" sz="2000" dirty="0" smtClean="0"/>
              <a:t>Les attaques 0-day cherchent à exploiter des failles logicielles qui sont inconnues ou non divulguées par l'éditeur du logiciel.</a:t>
            </a:r>
          </a:p>
        </p:txBody>
      </p:sp>
      <p:pic>
        <p:nvPicPr>
          <p:cNvPr id="3" name="Picture 2"/>
          <p:cNvPicPr>
            <a:picLocks noChangeAspect="1" noChangeArrowheads="1"/>
          </p:cNvPicPr>
          <p:nvPr/>
        </p:nvPicPr>
        <p:blipFill>
          <a:blip r:embed="rId3" cstate="print"/>
          <a:srcRect/>
          <a:stretch>
            <a:fillRect/>
          </a:stretch>
        </p:blipFill>
        <p:spPr bwMode="auto">
          <a:xfrm>
            <a:off x="6191415" y="1933247"/>
            <a:ext cx="2657475" cy="3086100"/>
          </a:xfrm>
          <a:prstGeom prst="rect">
            <a:avLst/>
          </a:prstGeom>
          <a:noFill/>
          <a:ln w="9525">
            <a:noFill/>
            <a:miter lim="800000"/>
            <a:headEnd/>
            <a:tailEnd/>
          </a:ln>
        </p:spPr>
      </p:pic>
    </p:spTree>
    <p:extLst>
      <p:ext uri="{BB962C8B-B14F-4D97-AF65-F5344CB8AC3E}">
        <p14:creationId xmlns:p14="http://schemas.microsoft.com/office/powerpoint/2010/main" val="1741443012"/>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latin typeface="Arial" charset="0"/>
              </a:rPr>
              <a:t>Menaces pour la sécurité</a:t>
            </a:r>
            <a:r>
              <a:rPr dirty="0"/>
              <a:t/>
            </a:r>
            <a:br>
              <a:rPr dirty="0"/>
            </a:br>
            <a:r>
              <a:rPr lang="fr-FR" dirty="0" smtClean="0"/>
              <a:t>Types de menaces</a:t>
            </a:r>
            <a:endParaRPr lang="fr-FR" sz="3000" dirty="0">
              <a:latin typeface="Arial" charset="0"/>
            </a:endParaRPr>
          </a:p>
        </p:txBody>
      </p:sp>
      <p:sp>
        <p:nvSpPr>
          <p:cNvPr id="2" name="Content Placeholder 1"/>
          <p:cNvSpPr>
            <a:spLocks noGrp="1"/>
          </p:cNvSpPr>
          <p:nvPr>
            <p:ph idx="1"/>
          </p:nvPr>
        </p:nvSpPr>
        <p:spPr>
          <a:xfrm>
            <a:off x="193868" y="1403129"/>
            <a:ext cx="5576311" cy="5171092"/>
          </a:xfrm>
        </p:spPr>
        <p:txBody>
          <a:bodyPr wrap="square">
            <a:normAutofit fontScale="85000" lnSpcReduction="10000"/>
          </a:bodyPr>
          <a:lstStyle/>
          <a:p>
            <a:r>
              <a:rPr lang="fr-FR" sz="2000" dirty="0" smtClean="0"/>
              <a:t>Le protocole TCP/IP est exposé à diverses attaques :</a:t>
            </a:r>
          </a:p>
          <a:p>
            <a:pPr lvl="1">
              <a:buFont typeface="Wingdings" charset="2"/>
              <a:buChar char="§"/>
            </a:pPr>
            <a:r>
              <a:rPr lang="fr-FR" sz="1600" dirty="0" smtClean="0"/>
              <a:t>Les attaques par déni de service (DoS) envoient un volume de trafic anormalement élevé. L'objectif est de submerger complètement le périphérique qui reçoit ce trafic, de telle sorte qu'il ne puisse pas répondre aux utilisateurs légitimes.</a:t>
            </a:r>
          </a:p>
          <a:p>
            <a:pPr lvl="1">
              <a:buFont typeface="Wingdings" charset="2"/>
              <a:buChar char="§"/>
            </a:pPr>
            <a:r>
              <a:rPr lang="fr-FR" sz="1600" dirty="0" smtClean="0"/>
              <a:t>Les attaques par déni de service distribué (DDoS) utilisent des botnets situés à différents emplacements géographiques. De ce fait, il est difficile de remonter à la source de l'attaque.</a:t>
            </a:r>
          </a:p>
          <a:p>
            <a:pPr lvl="1">
              <a:buFont typeface="Wingdings" charset="2"/>
              <a:buChar char="§"/>
            </a:pPr>
            <a:r>
              <a:rPr lang="fr-FR" sz="1600" dirty="0" smtClean="0"/>
              <a:t>Une attaque par inondation SYN consiste à ouvrir des ports TCP au hasard et à inonder de fausses requêtes SYN les périphériques réseau ou l'ordinateur ciblé.</a:t>
            </a:r>
          </a:p>
          <a:p>
            <a:pPr lvl="1">
              <a:buFont typeface="Wingdings" charset="2"/>
              <a:buChar char="§"/>
            </a:pPr>
            <a:r>
              <a:rPr lang="fr-FR" sz="1600" dirty="0" smtClean="0"/>
              <a:t>On parle d'attaque par mystification lorsqu'un ordinateur utilise une fausse adresse MAC ou IP pour se faire passer pour un ordinateur autorisé sur le réseau.</a:t>
            </a:r>
          </a:p>
          <a:p>
            <a:pPr lvl="1">
              <a:buFont typeface="Wingdings" charset="2"/>
              <a:buChar char="§"/>
            </a:pPr>
            <a:r>
              <a:rPr lang="fr-FR" sz="1600" dirty="0" smtClean="0"/>
              <a:t>Une attaque dite de l'homme du milieu (Man in the Middle) est une attaque qui a pour but d'intercepter les communications entre deux ordinateurs.</a:t>
            </a:r>
          </a:p>
          <a:p>
            <a:pPr lvl="1">
              <a:buFont typeface="Wingdings" charset="2"/>
              <a:buChar char="§"/>
            </a:pPr>
            <a:r>
              <a:rPr lang="fr-FR" sz="1600" dirty="0" smtClean="0"/>
              <a:t>Les attaques par réinsertion sont généralement une extension des attaques de l'homme du milieu. Elles interceptent des informations d'identification et se font ensuite passer pour une source légitime.</a:t>
            </a:r>
          </a:p>
          <a:p>
            <a:pPr lvl="1">
              <a:buFont typeface="Wingdings" charset="2"/>
              <a:buChar char="§"/>
            </a:pPr>
            <a:r>
              <a:rPr lang="fr-FR" sz="1600" dirty="0" smtClean="0"/>
              <a:t>L'empoisonnement DNS est une tentative de redirection du trafic en provenance de sites Web légitimes vers le site Web d'un imposteur.</a:t>
            </a:r>
          </a:p>
        </p:txBody>
      </p:sp>
      <p:pic>
        <p:nvPicPr>
          <p:cNvPr id="205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5761407" y="1934346"/>
            <a:ext cx="3189630" cy="3342389"/>
          </a:xfrm>
          <a:prstGeom prst="rect">
            <a:avLst/>
          </a:prstGeom>
          <a:noFill/>
          <a:ln w="9525">
            <a:noFill/>
            <a:miter lim="800000"/>
            <a:headEnd/>
            <a:tailEnd/>
          </a:ln>
        </p:spPr>
      </p:pic>
    </p:spTree>
    <p:extLst>
      <p:ext uri="{BB962C8B-B14F-4D97-AF65-F5344CB8AC3E}">
        <p14:creationId xmlns:p14="http://schemas.microsoft.com/office/powerpoint/2010/main" val="1741443012"/>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r>
              <a:rPr lang="fr-FR" sz="2400" dirty="0" smtClean="0"/>
              <a:t>12.2</a:t>
            </a:r>
            <a:r>
              <a:rPr lang="en-US" sz="2400" dirty="0" smtClean="0"/>
              <a:t> </a:t>
            </a:r>
            <a:r>
              <a:rPr lang="fr-FR" sz="2400" dirty="0" smtClean="0"/>
              <a:t>Procédures de sécurité</a:t>
            </a:r>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Procédures de sécurité</a:t>
            </a:r>
            <a:r>
              <a:rPr dirty="0"/>
              <a:t/>
            </a:r>
            <a:br>
              <a:rPr dirty="0"/>
            </a:br>
            <a:r>
              <a:rPr lang="fr-FR" sz="3000" dirty="0" smtClean="0">
                <a:latin typeface="Arial" charset="0"/>
              </a:rPr>
              <a:t>Stratégie de sécurité locale de Windows</a:t>
            </a:r>
            <a:endParaRPr lang="fr-FR" sz="3000" dirty="0">
              <a:latin typeface="Arial" charset="0"/>
            </a:endParaRPr>
          </a:p>
        </p:txBody>
      </p:sp>
      <p:sp>
        <p:nvSpPr>
          <p:cNvPr id="2" name="Content Placeholder 1"/>
          <p:cNvSpPr>
            <a:spLocks noGrp="1"/>
          </p:cNvSpPr>
          <p:nvPr>
            <p:ph idx="1"/>
          </p:nvPr>
        </p:nvSpPr>
        <p:spPr>
          <a:xfrm>
            <a:off x="193868" y="1308165"/>
            <a:ext cx="4101406" cy="5281821"/>
          </a:xfrm>
        </p:spPr>
        <p:txBody>
          <a:bodyPr wrap="square">
            <a:noAutofit/>
          </a:bodyPr>
          <a:lstStyle/>
          <a:p>
            <a:r>
              <a:rPr lang="fr-FR" sz="1500" dirty="0" smtClean="0"/>
              <a:t>Une stratégie de sécurité est un ensemble d'objectifs de sécurité qui garantissent la sécurité du réseau, des données et des systèmes informatiques d'une entreprise.</a:t>
            </a:r>
          </a:p>
          <a:p>
            <a:r>
              <a:rPr lang="fr-FR" sz="1500" dirty="0" smtClean="0"/>
              <a:t>Vous pouvez utiliser l'outil </a:t>
            </a:r>
            <a:r>
              <a:rPr lang="fr-FR" sz="1500" dirty="0" smtClean="0">
                <a:latin typeface="Arial" charset="0"/>
              </a:rPr>
              <a:t>Stratégie de sécurité locale de Windows</a:t>
            </a:r>
            <a:r>
              <a:rPr lang="fr-FR" sz="1500" dirty="0" smtClean="0"/>
              <a:t> pour implémenter une stratégie de sécurité sur les ordinateurs qui ne font pas partie d'un domaine Active Directory.</a:t>
            </a:r>
          </a:p>
          <a:p>
            <a:r>
              <a:rPr lang="fr-FR" sz="1500" dirty="0" smtClean="0"/>
              <a:t>Une stratégie de mot de passe peut être configurée afin de répondre à diverses exigences ; historique des mots de passe, antériorité maximale et minimale du mot de passe, longueur minimale et complexité, par exemple.</a:t>
            </a:r>
          </a:p>
          <a:p>
            <a:r>
              <a:rPr lang="fr-FR" sz="1500" dirty="0" smtClean="0"/>
              <a:t>La stratégie d'audit peut être activée pour enregistrer tous les événements de connexion.</a:t>
            </a:r>
          </a:p>
          <a:p>
            <a:r>
              <a:rPr lang="fr-FR" sz="1500" dirty="0" smtClean="0"/>
              <a:t>Vous pouvez ensuite exporter la stratégie de sécurité locale afin de faciliter la mise à jour d'un autre ordinateur avec la même stratégie.</a:t>
            </a:r>
          </a:p>
        </p:txBody>
      </p:sp>
      <p:pic>
        <p:nvPicPr>
          <p:cNvPr id="3074" name="Picture 2" descr="C:\Users\Allan\Desktop\Sandbox\development\ITE_6.0\Content\Ch12\Graphics\12.2.1.2.png"/>
          <p:cNvPicPr>
            <a:picLocks noChangeAspect="1" noChangeArrowheads="1"/>
          </p:cNvPicPr>
          <p:nvPr/>
        </p:nvPicPr>
        <p:blipFill>
          <a:blip r:embed="rId3" cstate="print"/>
          <a:srcRect/>
          <a:stretch>
            <a:fillRect/>
          </a:stretch>
        </p:blipFill>
        <p:spPr bwMode="auto">
          <a:xfrm>
            <a:off x="4675941" y="2147176"/>
            <a:ext cx="4184279" cy="2992383"/>
          </a:xfrm>
          <a:prstGeom prst="rect">
            <a:avLst/>
          </a:prstGeom>
          <a:noFill/>
        </p:spPr>
      </p:pic>
    </p:spTree>
    <p:extLst>
      <p:ext uri="{BB962C8B-B14F-4D97-AF65-F5344CB8AC3E}">
        <p14:creationId xmlns:p14="http://schemas.microsoft.com/office/powerpoint/2010/main" val="1741443012"/>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Procédures</a:t>
            </a:r>
            <a:r>
              <a:rPr lang="fr-FR" sz="1800" dirty="0" smtClean="0">
                <a:latin typeface="Arial" charset="0"/>
              </a:rPr>
              <a:t> de sécurité</a:t>
            </a:r>
            <a:r>
              <a:rPr dirty="0"/>
              <a:t/>
            </a:r>
            <a:br>
              <a:rPr dirty="0"/>
            </a:br>
            <a:r>
              <a:rPr lang="fr-FR" sz="3000" dirty="0" smtClean="0">
                <a:latin typeface="Arial" charset="0"/>
              </a:rPr>
              <a:t>Sécurisation de l'accès Web</a:t>
            </a:r>
            <a:endParaRPr lang="fr-FR" sz="3000" dirty="0">
              <a:latin typeface="Arial" charset="0"/>
            </a:endParaRPr>
          </a:p>
        </p:txBody>
      </p:sp>
      <p:sp>
        <p:nvSpPr>
          <p:cNvPr id="2" name="Content Placeholder 1"/>
          <p:cNvSpPr>
            <a:spLocks noGrp="1"/>
          </p:cNvSpPr>
          <p:nvPr>
            <p:ph idx="1"/>
          </p:nvPr>
        </p:nvSpPr>
        <p:spPr>
          <a:xfrm>
            <a:off x="193868" y="1404419"/>
            <a:ext cx="4348515" cy="5154036"/>
          </a:xfrm>
        </p:spPr>
        <p:txBody>
          <a:bodyPr wrap="square">
            <a:normAutofit/>
          </a:bodyPr>
          <a:lstStyle/>
          <a:p>
            <a:r>
              <a:rPr lang="fr-FR" sz="2000" dirty="0" smtClean="0"/>
              <a:t>Les navigateurs intègrent divers outils qui peuvent être exploités par des pirates.</a:t>
            </a:r>
          </a:p>
          <a:p>
            <a:r>
              <a:rPr lang="fr-FR" sz="2000" dirty="0" smtClean="0"/>
              <a:t>La plupart des navigateurs proposent des fonctionnalités qui peuvent être activées dans le but d'améliorer la sécurité sur le Web.</a:t>
            </a:r>
          </a:p>
          <a:p>
            <a:r>
              <a:rPr lang="fr-FR" sz="2000" dirty="0" smtClean="0"/>
              <a:t>Ainsi, il est possible d'activer les options suivantes pour améliorer la sécurité d'Internet Explorer :</a:t>
            </a:r>
          </a:p>
          <a:p>
            <a:pPr lvl="1">
              <a:lnSpc>
                <a:spcPct val="85000"/>
              </a:lnSpc>
              <a:buFont typeface="Wingdings" charset="2"/>
              <a:buChar char="§"/>
            </a:pPr>
            <a:r>
              <a:rPr lang="fr-FR" sz="1800" dirty="0" smtClean="0"/>
              <a:t>Filtrage ActiveX</a:t>
            </a:r>
          </a:p>
          <a:p>
            <a:pPr lvl="1">
              <a:lnSpc>
                <a:spcPct val="85000"/>
              </a:lnSpc>
              <a:buFont typeface="Wingdings" charset="2"/>
              <a:buChar char="§"/>
            </a:pPr>
            <a:r>
              <a:rPr lang="fr-FR" sz="1800" dirty="0" smtClean="0"/>
              <a:t>Bloqueur de fenêtres intempestives (parfois appelées « surgissantes », ou pop-ups)</a:t>
            </a:r>
          </a:p>
          <a:p>
            <a:pPr lvl="1">
              <a:lnSpc>
                <a:spcPct val="85000"/>
              </a:lnSpc>
              <a:buFont typeface="Wingdings" charset="2"/>
              <a:buChar char="§"/>
            </a:pPr>
            <a:r>
              <a:rPr lang="fr-FR" sz="1800" dirty="0" smtClean="0"/>
              <a:t>Filtre SmartScreen</a:t>
            </a:r>
          </a:p>
          <a:p>
            <a:pPr lvl="1">
              <a:lnSpc>
                <a:spcPct val="85000"/>
              </a:lnSpc>
              <a:buFont typeface="Wingdings" charset="2"/>
              <a:buChar char="§"/>
            </a:pPr>
            <a:r>
              <a:rPr lang="fr-FR" sz="1800" dirty="0" smtClean="0"/>
              <a:t>Navigation InPrivate</a:t>
            </a:r>
          </a:p>
          <a:p>
            <a:pPr lvl="1"/>
            <a:endParaRPr lang="fr-FR" sz="1200" dirty="0" smtClean="0"/>
          </a:p>
        </p:txBody>
      </p:sp>
      <p:pic>
        <p:nvPicPr>
          <p:cNvPr id="4098" name="Picture 2" descr="C:\Users\Allan\Desktop\Sandbox\development\ITE_6.0\Content\Ch12\Graphics\12.2.2.5-2.png"/>
          <p:cNvPicPr>
            <a:picLocks noChangeAspect="1" noChangeArrowheads="1"/>
          </p:cNvPicPr>
          <p:nvPr/>
        </p:nvPicPr>
        <p:blipFill>
          <a:blip r:embed="rId3" cstate="print"/>
          <a:srcRect/>
          <a:stretch>
            <a:fillRect/>
          </a:stretch>
        </p:blipFill>
        <p:spPr bwMode="auto">
          <a:xfrm>
            <a:off x="4542383" y="3368675"/>
            <a:ext cx="4250232" cy="2953298"/>
          </a:xfrm>
          <a:prstGeom prst="rect">
            <a:avLst/>
          </a:prstGeom>
          <a:noFill/>
        </p:spPr>
      </p:pic>
    </p:spTree>
    <p:extLst>
      <p:ext uri="{BB962C8B-B14F-4D97-AF65-F5344CB8AC3E}">
        <p14:creationId xmlns:p14="http://schemas.microsoft.com/office/powerpoint/2010/main" val="1741443012"/>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Procédures</a:t>
            </a:r>
            <a:r>
              <a:rPr lang="fr-FR" sz="1800" dirty="0" smtClean="0">
                <a:latin typeface="Arial" charset="0"/>
              </a:rPr>
              <a:t> de sécurité</a:t>
            </a:r>
            <a:r>
              <a:rPr dirty="0"/>
              <a:t/>
            </a:r>
            <a:br>
              <a:rPr dirty="0"/>
            </a:br>
            <a:r>
              <a:rPr lang="fr-FR" sz="3000" dirty="0" smtClean="0">
                <a:latin typeface="Arial" charset="0"/>
              </a:rPr>
              <a:t>Protection des données</a:t>
            </a:r>
            <a:endParaRPr lang="fr-FR" sz="3000" dirty="0">
              <a:latin typeface="Arial" charset="0"/>
            </a:endParaRPr>
          </a:p>
        </p:txBody>
      </p:sp>
      <p:sp>
        <p:nvSpPr>
          <p:cNvPr id="2" name="Content Placeholder 1"/>
          <p:cNvSpPr>
            <a:spLocks noGrp="1"/>
          </p:cNvSpPr>
          <p:nvPr>
            <p:ph idx="1"/>
          </p:nvPr>
        </p:nvSpPr>
        <p:spPr>
          <a:xfrm>
            <a:off x="193868" y="1404419"/>
            <a:ext cx="4801213" cy="5453581"/>
          </a:xfrm>
        </p:spPr>
        <p:txBody>
          <a:bodyPr wrap="square">
            <a:noAutofit/>
          </a:bodyPr>
          <a:lstStyle/>
          <a:p>
            <a:r>
              <a:rPr lang="fr-FR" sz="1400" dirty="0" smtClean="0"/>
              <a:t>La protection des données stockées sur un ordinateur comprend plusieurs techniques :</a:t>
            </a:r>
          </a:p>
          <a:p>
            <a:pPr lvl="1">
              <a:buFont typeface="Wingdings" charset="2"/>
              <a:buChar char="§"/>
            </a:pPr>
            <a:r>
              <a:rPr lang="fr-FR" sz="1300" dirty="0" smtClean="0"/>
              <a:t>Logiciels, tels que le pare-feu Windows, qui filtrent le trafic entre l'ordinateur et les autres systèmes auxquels il est connecté.</a:t>
            </a:r>
          </a:p>
          <a:p>
            <a:pPr lvl="1">
              <a:buFont typeface="Wingdings" charset="2"/>
              <a:buChar char="§"/>
            </a:pPr>
            <a:r>
              <a:rPr lang="fr-FR" sz="1300" dirty="0" smtClean="0"/>
              <a:t>Technologie biométrique, cartes à puce et jeton d'authentification pour empêcher tout accès non autorisé à l'ordinateur.</a:t>
            </a:r>
          </a:p>
          <a:p>
            <a:pPr lvl="1">
              <a:buFont typeface="Wingdings" charset="2"/>
              <a:buChar char="§"/>
            </a:pPr>
            <a:r>
              <a:rPr lang="fr-FR" sz="1300" dirty="0" smtClean="0"/>
              <a:t>Sauvegarde des données en cas de vol, de perte ou de dommage à l'aide de programmes tels que Sauvegarde et restauration sous Windows 7 et Historique des fichiers sous Windows 8.1.</a:t>
            </a:r>
          </a:p>
          <a:p>
            <a:pPr lvl="1">
              <a:buFont typeface="Wingdings" charset="2"/>
              <a:buChar char="§"/>
            </a:pPr>
            <a:r>
              <a:rPr lang="fr-FR" sz="1300" dirty="0" smtClean="0"/>
              <a:t>Le chiffrement et les autorisations d'accès aux fichiers et dossiers peuvent être utilisés pour empêcher les utilisateurs non autorisés de consulter ou de modifier des données.</a:t>
            </a:r>
          </a:p>
          <a:p>
            <a:pPr lvl="1">
              <a:buFont typeface="Wingdings" charset="2"/>
              <a:buChar char="§"/>
            </a:pPr>
            <a:r>
              <a:rPr lang="fr-FR" sz="1300" dirty="0" smtClean="0"/>
              <a:t>Il est possible de chiffrer l'intégralité d'un disque dur à l'aide de Windows BitLocker.</a:t>
            </a:r>
          </a:p>
          <a:p>
            <a:pPr lvl="1">
              <a:buFont typeface="Wingdings" charset="2"/>
              <a:buChar char="§"/>
            </a:pPr>
            <a:r>
              <a:rPr lang="fr-FR" sz="1300" dirty="0" smtClean="0"/>
              <a:t>Les données stockées sur les disques durs dont vous souhaitez vous débarrasser doivent être effacées à l'aide d'un outil logiciel ou d'un dispositif de démagnétisation.</a:t>
            </a:r>
          </a:p>
          <a:p>
            <a:pPr lvl="1">
              <a:buFont typeface="Wingdings" charset="2"/>
              <a:buChar char="§"/>
            </a:pPr>
            <a:r>
              <a:rPr lang="fr-FR" sz="1300" dirty="0" smtClean="0"/>
              <a:t>Une fois les données effacées, le disque dur peut être recyclé ou détruit.</a:t>
            </a:r>
          </a:p>
          <a:p>
            <a:pPr lvl="1"/>
            <a:endParaRPr lang="fr-FR" sz="1300" dirty="0" smtClean="0"/>
          </a:p>
        </p:txBody>
      </p:sp>
      <p:pic>
        <p:nvPicPr>
          <p:cNvPr id="5122" name="Picture 2" descr="C:\Users\Allan\Desktop\Sandbox\development\ITE_6.0\Content\Ch12\Graphics\12.2.3.5.png"/>
          <p:cNvPicPr>
            <a:picLocks noChangeAspect="1" noChangeArrowheads="1"/>
          </p:cNvPicPr>
          <p:nvPr/>
        </p:nvPicPr>
        <p:blipFill>
          <a:blip r:embed="rId3" cstate="print"/>
          <a:srcRect/>
          <a:stretch>
            <a:fillRect/>
          </a:stretch>
        </p:blipFill>
        <p:spPr bwMode="auto">
          <a:xfrm>
            <a:off x="4967789" y="3313350"/>
            <a:ext cx="3944199" cy="2263172"/>
          </a:xfrm>
          <a:prstGeom prst="rect">
            <a:avLst/>
          </a:prstGeom>
          <a:noFill/>
        </p:spPr>
      </p:pic>
    </p:spTree>
    <p:extLst>
      <p:ext uri="{BB962C8B-B14F-4D97-AF65-F5344CB8AC3E}">
        <p14:creationId xmlns:p14="http://schemas.microsoft.com/office/powerpoint/2010/main" val="1741443012"/>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fr-FR" dirty="0">
                <a:latin typeface="Arial" charset="0"/>
              </a:rPr>
              <a:t>Supports de l'instructeur - Chapitre 12 Guide de planification</a:t>
            </a:r>
            <a:endParaRPr lang="fr-FR" dirty="0" smtClean="0"/>
          </a:p>
        </p:txBody>
      </p:sp>
      <p:sp>
        <p:nvSpPr>
          <p:cNvPr id="4099" name="Rectangle 34"/>
          <p:cNvSpPr>
            <a:spLocks noGrp="1" noChangeArrowheads="1"/>
          </p:cNvSpPr>
          <p:nvPr>
            <p:ph type="body" idx="4294967295"/>
          </p:nvPr>
        </p:nvSpPr>
        <p:spPr>
          <a:xfrm>
            <a:off x="655638" y="1532586"/>
            <a:ext cx="7940675" cy="4539803"/>
          </a:xfrm>
        </p:spPr>
        <p:txBody>
          <a:bodyPr/>
          <a:lstStyle/>
          <a:p>
            <a:pPr marL="0" indent="0">
              <a:buNone/>
            </a:pPr>
            <a:r>
              <a:rPr lang="fr-FR" smtClean="0"/>
              <a:t>Cette présentation PowerPoint est divisée en deux parties :</a:t>
            </a:r>
          </a:p>
          <a:p>
            <a:pPr marL="457200" indent="-457200">
              <a:buFont typeface="+mj-lt"/>
              <a:buAutoNum type="arabicPeriod"/>
            </a:pPr>
            <a:r>
              <a:rPr lang="fr-FR" sz="2000" dirty="0" smtClean="0"/>
              <a:t>Guide de planification du formateur</a:t>
            </a:r>
          </a:p>
          <a:p>
            <a:pPr lvl="1">
              <a:buFont typeface="Wingdings" charset="2"/>
              <a:buChar char="§"/>
            </a:pPr>
            <a:r>
              <a:rPr lang="fr-FR" sz="1600" dirty="0" smtClean="0"/>
              <a:t>Informations destinées à vous familiariser avec le chapitre</a:t>
            </a:r>
          </a:p>
          <a:p>
            <a:pPr lvl="1">
              <a:buFont typeface="Wingdings" charset="2"/>
              <a:buChar char="§"/>
            </a:pPr>
            <a:r>
              <a:rPr lang="fr-FR" sz="1600" dirty="0" smtClean="0"/>
              <a:t>Outils pédagogiques</a:t>
            </a:r>
          </a:p>
          <a:p>
            <a:pPr marL="457200" indent="-457200">
              <a:buFont typeface="+mj-lt"/>
              <a:buAutoNum type="arabicPeriod"/>
            </a:pPr>
            <a:r>
              <a:rPr lang="fr-FR" sz="2000" dirty="0"/>
              <a:t>Présentation en classe pour l'instructeur</a:t>
            </a:r>
          </a:p>
          <a:p>
            <a:pPr lvl="1">
              <a:buFont typeface="Wingdings" charset="2"/>
              <a:buChar char="§"/>
            </a:pPr>
            <a:r>
              <a:rPr lang="fr-FR" sz="1600" dirty="0"/>
              <a:t>Diapositives facultatives que vous pouvez utiliser en classe</a:t>
            </a:r>
          </a:p>
          <a:p>
            <a:pPr lvl="1">
              <a:buFont typeface="Wingdings" charset="2"/>
              <a:buChar char="§"/>
            </a:pPr>
            <a:r>
              <a:rPr lang="fr-FR" sz="1600" dirty="0"/>
              <a:t>Commence à la diapositive 11</a:t>
            </a:r>
            <a:r>
              <a:rPr lang="en-US" sz="1600" dirty="0"/>
              <a:t>	</a:t>
            </a:r>
            <a:endParaRPr lang="fr-FR" sz="1600" b="1" dirty="0" smtClean="0"/>
          </a:p>
          <a:p>
            <a:pPr marL="0" indent="0">
              <a:buNone/>
            </a:pPr>
            <a:r>
              <a:rPr lang="fr-FR" smtClean="0"/>
              <a:t>Remarque : retirez le guide de planification de cette présentation avant de la partager avec quiconque.</a:t>
            </a:r>
            <a:endParaRPr lang="fr-FR" dirty="0" smtClean="0"/>
          </a:p>
        </p:txBody>
      </p:sp>
    </p:spTree>
    <p:extLst>
      <p:ext uri="{BB962C8B-B14F-4D97-AF65-F5344CB8AC3E}">
        <p14:creationId xmlns:p14="http://schemas.microsoft.com/office/powerpoint/2010/main" val="428916898"/>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latin typeface="Arial" charset="0"/>
              </a:rPr>
              <a:t>Procédures de sécurité</a:t>
            </a:r>
            <a:r>
              <a:rPr dirty="0"/>
              <a:t/>
            </a:r>
            <a:br>
              <a:rPr dirty="0"/>
            </a:br>
            <a:r>
              <a:rPr lang="fr-FR" sz="3000" dirty="0" smtClean="0">
                <a:latin typeface="Arial" charset="0"/>
              </a:rPr>
              <a:t>Protection contre les programmes malveillants</a:t>
            </a:r>
            <a:endParaRPr lang="fr-FR" sz="3000" dirty="0">
              <a:latin typeface="Arial" charset="0"/>
            </a:endParaRPr>
          </a:p>
        </p:txBody>
      </p:sp>
      <p:sp>
        <p:nvSpPr>
          <p:cNvPr id="2" name="Content Placeholder 1"/>
          <p:cNvSpPr>
            <a:spLocks noGrp="1"/>
          </p:cNvSpPr>
          <p:nvPr>
            <p:ph idx="1"/>
          </p:nvPr>
        </p:nvSpPr>
        <p:spPr>
          <a:xfrm>
            <a:off x="193868" y="1404420"/>
            <a:ext cx="5602248" cy="5130492"/>
          </a:xfrm>
        </p:spPr>
        <p:txBody>
          <a:bodyPr wrap="square">
            <a:noAutofit/>
          </a:bodyPr>
          <a:lstStyle/>
          <a:p>
            <a:r>
              <a:rPr lang="fr-FR" sz="1400" dirty="0" smtClean="0"/>
              <a:t>Les logiciels anti-programmes malveillants, tels que ceux proposés par McAffee, Symantec et Kaspersky, intègrent une protection antivirus, une protection contre les logiciels publicitaires, une protection contre l'hameçonnage et une protection contre les logiciels espions.</a:t>
            </a:r>
          </a:p>
          <a:p>
            <a:r>
              <a:rPr lang="fr-FR" sz="1400" dirty="0" smtClean="0"/>
              <a:t>Vous devez toujours récupérer les fichiers de signatures sur le site Web de l'éditeur. Ainsi, vous êtes sûr que la mise à jour est authentique et qu'elle n'a pas été modifiée par des virus.</a:t>
            </a:r>
          </a:p>
          <a:p>
            <a:r>
              <a:rPr lang="fr-FR" sz="1400" dirty="0" smtClean="0"/>
              <a:t>Si un ordinateur est infecté, procédez comme suit :</a:t>
            </a:r>
          </a:p>
          <a:p>
            <a:pPr marL="800100" lvl="1" indent="-342900">
              <a:lnSpc>
                <a:spcPct val="85000"/>
              </a:lnSpc>
              <a:buFont typeface="+mj-lt"/>
              <a:buAutoNum type="arabicPeriod"/>
            </a:pPr>
            <a:r>
              <a:rPr lang="fr-FR" sz="1200" dirty="0" smtClean="0"/>
              <a:t>Déconnectez l'ordinateur infecté du réseau.</a:t>
            </a:r>
          </a:p>
          <a:p>
            <a:pPr marL="800100" lvl="1" indent="-342900">
              <a:lnSpc>
                <a:spcPct val="85000"/>
              </a:lnSpc>
              <a:buFont typeface="+mj-lt"/>
              <a:buAutoNum type="arabicPeriod"/>
            </a:pPr>
            <a:r>
              <a:rPr lang="fr-FR" sz="1200" dirty="0" smtClean="0"/>
              <a:t>Appliquez la stratégie de résolution d'incidents, qui peut inclure les étapes suivantes :</a:t>
            </a:r>
          </a:p>
          <a:p>
            <a:pPr marL="1025525" lvl="2" indent="-228600">
              <a:buFont typeface="Arial" pitchFamily="34" charset="0"/>
              <a:buChar char="•"/>
            </a:pPr>
            <a:r>
              <a:rPr lang="fr-FR" sz="1200" dirty="0" smtClean="0"/>
              <a:t>Avertir le personnel informatique</a:t>
            </a:r>
          </a:p>
          <a:p>
            <a:pPr marL="1025525" lvl="2" indent="-228600">
              <a:buFont typeface="Arial" pitchFamily="34" charset="0"/>
              <a:buChar char="•"/>
            </a:pPr>
            <a:r>
              <a:rPr lang="fr-FR" sz="1200" dirty="0" smtClean="0"/>
              <a:t>Enregistrer le fichier journal sur un support amovible</a:t>
            </a:r>
          </a:p>
          <a:p>
            <a:pPr marL="1025525" lvl="2" indent="-228600">
              <a:buFont typeface="Arial" pitchFamily="34" charset="0"/>
              <a:buChar char="•"/>
            </a:pPr>
            <a:r>
              <a:rPr lang="fr-FR" sz="1200" dirty="0" smtClean="0"/>
              <a:t>Éteindre l'ordinateur</a:t>
            </a:r>
          </a:p>
          <a:p>
            <a:pPr marL="1025525" lvl="2" indent="-228600">
              <a:buFont typeface="Arial" pitchFamily="34" charset="0"/>
              <a:buChar char="•"/>
            </a:pPr>
            <a:r>
              <a:rPr lang="fr-FR" sz="1200" dirty="0" smtClean="0"/>
              <a:t>Les utilisateurs à domicile doivent mettre à jour tous les logiciels anti-programmes malveillants</a:t>
            </a:r>
          </a:p>
          <a:p>
            <a:pPr marL="800100" lvl="1" indent="-342900">
              <a:lnSpc>
                <a:spcPct val="85000"/>
              </a:lnSpc>
              <a:buFont typeface="+mj-lt"/>
              <a:buAutoNum type="arabicPeriod"/>
            </a:pPr>
            <a:r>
              <a:rPr lang="fr-FR" sz="1200" dirty="0" smtClean="0"/>
              <a:t>Démarrez l'ordinateur à l'aide d'un disque d'analyse. Cela peut supposer le démarrage de l'ordinateur en mode sans échec.</a:t>
            </a:r>
          </a:p>
          <a:p>
            <a:pPr marL="800100" lvl="1" indent="-342900">
              <a:lnSpc>
                <a:spcPct val="85000"/>
              </a:lnSpc>
              <a:buFont typeface="+mj-lt"/>
              <a:buAutoNum type="arabicPeriod"/>
            </a:pPr>
            <a:r>
              <a:rPr lang="fr-FR" sz="1200" dirty="0" smtClean="0"/>
              <a:t>Une fois l'ordinateur désinfecté, supprimez les fichiers de restauration du système pour éviter toute nouvelle infection.</a:t>
            </a:r>
          </a:p>
          <a:p>
            <a:pPr marL="347663" indent="-228600"/>
            <a:endParaRPr lang="fr-FR" sz="1400" dirty="0" smtClean="0"/>
          </a:p>
          <a:p>
            <a:pPr marL="685800" lvl="1" indent="-228600">
              <a:buFont typeface="+mj-lt"/>
              <a:buAutoNum type="arabicPeriod"/>
            </a:pPr>
            <a:endParaRPr lang="fr-FR" sz="1400" dirty="0" smtClean="0"/>
          </a:p>
          <a:p>
            <a:pPr marL="685800" lvl="1" indent="-228600">
              <a:buFont typeface="+mj-lt"/>
              <a:buAutoNum type="arabicPeriod"/>
            </a:pPr>
            <a:endParaRPr lang="fr-FR" sz="1400" dirty="0" smtClean="0"/>
          </a:p>
        </p:txBody>
      </p:sp>
      <p:pic>
        <p:nvPicPr>
          <p:cNvPr id="6146" name="Picture 2" descr="C:\Users\Allan\Desktop\Sandbox\development\ITE_6.0\Content\Ch12\Graphics\12.2.4.2.PNG"/>
          <p:cNvPicPr>
            <a:picLocks noChangeAspect="1" noChangeArrowheads="1"/>
          </p:cNvPicPr>
          <p:nvPr/>
        </p:nvPicPr>
        <p:blipFill>
          <a:blip r:embed="rId3" cstate="print"/>
          <a:srcRect/>
          <a:stretch>
            <a:fillRect/>
          </a:stretch>
        </p:blipFill>
        <p:spPr bwMode="auto">
          <a:xfrm>
            <a:off x="5907221" y="1769111"/>
            <a:ext cx="3059741" cy="3607562"/>
          </a:xfrm>
          <a:prstGeom prst="rect">
            <a:avLst/>
          </a:prstGeom>
          <a:noFill/>
        </p:spPr>
      </p:pic>
    </p:spTree>
    <p:extLst>
      <p:ext uri="{BB962C8B-B14F-4D97-AF65-F5344CB8AC3E}">
        <p14:creationId xmlns:p14="http://schemas.microsoft.com/office/powerpoint/2010/main" val="1741443012"/>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Procédures de sécurité</a:t>
            </a:r>
            <a:r>
              <a:rPr dirty="0"/>
              <a:t/>
            </a:r>
            <a:br>
              <a:rPr dirty="0"/>
            </a:br>
            <a:r>
              <a:rPr lang="fr-FR" dirty="0" smtClean="0"/>
              <a:t>Techniques de sécurité</a:t>
            </a:r>
            <a:endParaRPr lang="fr-FR" sz="3000" dirty="0">
              <a:latin typeface="Arial" charset="0"/>
            </a:endParaRPr>
          </a:p>
        </p:txBody>
      </p:sp>
      <p:sp>
        <p:nvSpPr>
          <p:cNvPr id="2" name="Content Placeholder 1"/>
          <p:cNvSpPr>
            <a:spLocks noGrp="1"/>
          </p:cNvSpPr>
          <p:nvPr>
            <p:ph idx="1"/>
          </p:nvPr>
        </p:nvSpPr>
        <p:spPr>
          <a:xfrm>
            <a:off x="193868" y="1404420"/>
            <a:ext cx="5602248" cy="5032476"/>
          </a:xfrm>
        </p:spPr>
        <p:txBody>
          <a:bodyPr wrap="square">
            <a:normAutofit fontScale="85000" lnSpcReduction="10000"/>
          </a:bodyPr>
          <a:lstStyle/>
          <a:p>
            <a:r>
              <a:rPr lang="fr-FR" sz="2000" dirty="0" smtClean="0"/>
              <a:t>Tous les ordinateurs Windows d'un réseau doivent faire partie d'un domaine ou d'un groupe de travail.</a:t>
            </a:r>
          </a:p>
          <a:p>
            <a:r>
              <a:rPr lang="fr-FR" sz="2000" dirty="0" smtClean="0"/>
              <a:t>Avant que les ordinateurs puissent partager des ressources, ils doivent partager le même nom de domaine ou le même nom de groupe de travail. </a:t>
            </a:r>
          </a:p>
          <a:p>
            <a:r>
              <a:rPr lang="fr-FR" sz="2000" dirty="0" smtClean="0"/>
              <a:t>Le mappage d'un lecteur local est une méthode utile pour accéder à un fichier particulier, à des dossiers spécifiques ou à un lecteur depuis des ordinateurs en réseau exécutant des systèmes d'exploitation différents.</a:t>
            </a:r>
          </a:p>
          <a:p>
            <a:r>
              <a:rPr lang="fr-FR" sz="2000" dirty="0" smtClean="0"/>
              <a:t>Déterminez quelles ressources doivent être partagées sur le réseau et le type d'autorisations attribuées aux utilisateurs pour accéder à ces ressources.</a:t>
            </a:r>
          </a:p>
          <a:p>
            <a:pPr lvl="1">
              <a:buFont typeface="Wingdings" charset="2"/>
              <a:buChar char="§"/>
            </a:pPr>
            <a:r>
              <a:rPr lang="fr-FR" sz="1600" dirty="0" smtClean="0"/>
              <a:t>Lecture – L'utilisateur peut consulter les données contenues dans des fichiers et exécuter des programmes.</a:t>
            </a:r>
          </a:p>
          <a:p>
            <a:pPr lvl="1">
              <a:buFont typeface="Wingdings" charset="2"/>
              <a:buChar char="§"/>
            </a:pPr>
            <a:r>
              <a:rPr lang="fr-FR" sz="1600" dirty="0" smtClean="0"/>
              <a:t>Modification – L'utilisateur peut ajouter et supprimer des fichiers et des sous-dossiers, et modifier le contenu des fichiers.</a:t>
            </a:r>
          </a:p>
          <a:p>
            <a:pPr lvl="1">
              <a:buFont typeface="Wingdings" charset="2"/>
              <a:buChar char="§"/>
            </a:pPr>
            <a:r>
              <a:rPr lang="fr-FR" sz="1600" dirty="0" smtClean="0"/>
              <a:t>Contrôle total – L'utilisateur peut modifier les autorisations d'accès aux fichiers et aux dossiers.</a:t>
            </a:r>
          </a:p>
        </p:txBody>
      </p:sp>
      <p:pic>
        <p:nvPicPr>
          <p:cNvPr id="3076" name="Picture 4" descr="C:\Users\Allan\Desktop\Sandbox\development\ITE_6.0\Content\Ch8\Graphics\8.1.3.5-1c.png"/>
          <p:cNvPicPr>
            <a:picLocks noChangeAspect="1" noChangeArrowheads="1"/>
          </p:cNvPicPr>
          <p:nvPr/>
        </p:nvPicPr>
        <p:blipFill>
          <a:blip r:embed="rId3" cstate="print"/>
          <a:srcRect/>
          <a:stretch>
            <a:fillRect/>
          </a:stretch>
        </p:blipFill>
        <p:spPr bwMode="auto">
          <a:xfrm>
            <a:off x="5794668" y="1799139"/>
            <a:ext cx="3167824" cy="3831639"/>
          </a:xfrm>
          <a:prstGeom prst="rect">
            <a:avLst/>
          </a:prstGeom>
          <a:noFill/>
        </p:spPr>
      </p:pic>
    </p:spTree>
    <p:extLst>
      <p:ext uri="{BB962C8B-B14F-4D97-AF65-F5344CB8AC3E}">
        <p14:creationId xmlns:p14="http://schemas.microsoft.com/office/powerpoint/2010/main" val="1741443012"/>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Procédures de sécurité</a:t>
            </a:r>
            <a:r>
              <a:rPr dirty="0"/>
              <a:t/>
            </a:r>
            <a:br>
              <a:rPr dirty="0"/>
            </a:br>
            <a:r>
              <a:rPr lang="fr-FR" dirty="0" smtClean="0"/>
              <a:t>Techniques de sécurité</a:t>
            </a:r>
            <a:endParaRPr lang="fr-FR" sz="3000" dirty="0">
              <a:latin typeface="Arial" charset="0"/>
            </a:endParaRPr>
          </a:p>
        </p:txBody>
      </p:sp>
      <p:sp>
        <p:nvSpPr>
          <p:cNvPr id="2" name="Content Placeholder 1"/>
          <p:cNvSpPr>
            <a:spLocks noGrp="1"/>
          </p:cNvSpPr>
          <p:nvPr>
            <p:ph idx="1"/>
          </p:nvPr>
        </p:nvSpPr>
        <p:spPr>
          <a:xfrm>
            <a:off x="193868" y="1404420"/>
            <a:ext cx="5243764" cy="5167068"/>
          </a:xfrm>
        </p:spPr>
        <p:txBody>
          <a:bodyPr wrap="square">
            <a:normAutofit fontScale="92500" lnSpcReduction="10000"/>
          </a:bodyPr>
          <a:lstStyle/>
          <a:p>
            <a:r>
              <a:rPr lang="fr-FR" sz="2000" dirty="0" smtClean="0"/>
              <a:t>Les techniques de sécurité courantes sont les suivantes :</a:t>
            </a:r>
          </a:p>
          <a:p>
            <a:pPr lvl="1">
              <a:buFont typeface="Wingdings" charset="2"/>
              <a:buChar char="§"/>
            </a:pPr>
            <a:r>
              <a:rPr lang="fr-FR" sz="1500" dirty="0" smtClean="0"/>
              <a:t>Les communications chiffrées entre deux ordinateurs doivent s'effectuer sur des canaux chiffrés, tels que ceux fournis par les réseaux privés virtuels (VPN).</a:t>
            </a:r>
          </a:p>
          <a:p>
            <a:pPr lvl="1">
              <a:buFont typeface="Wingdings" charset="2"/>
              <a:buChar char="§"/>
            </a:pPr>
            <a:r>
              <a:rPr lang="fr-FR" sz="1500" dirty="0" smtClean="0"/>
              <a:t>La diffusion de l'identificateur SSID (Secure Set Identifier) sur des réseaux sans fil (WLAN) peut être désactivée, bien que cela ne garantisse pas une protection suffisante.</a:t>
            </a:r>
          </a:p>
          <a:p>
            <a:pPr lvl="1">
              <a:buFont typeface="Wingdings" charset="2"/>
              <a:buChar char="§"/>
            </a:pPr>
            <a:r>
              <a:rPr lang="fr-FR" sz="1500" dirty="0" smtClean="0"/>
              <a:t>Protégez les WLAN à l'aide du mode de sécurité le plus puissant, qui est actuellement WPA2.</a:t>
            </a:r>
          </a:p>
          <a:p>
            <a:pPr lvl="1">
              <a:buFont typeface="Wingdings" charset="2"/>
              <a:buChar char="§"/>
            </a:pPr>
            <a:r>
              <a:rPr lang="fr-FR" sz="1500" dirty="0" smtClean="0"/>
              <a:t>Le protocole UPnP (Universal Plug and Play), qui permet aux appareils de se connecter au réseau, doit être désactivé. Ce protocole n'est pas sécurisé.</a:t>
            </a:r>
          </a:p>
          <a:p>
            <a:pPr lvl="1">
              <a:buFont typeface="Wingdings" charset="2"/>
              <a:buChar char="§"/>
            </a:pPr>
            <a:r>
              <a:rPr lang="fr-FR" sz="1500" dirty="0" smtClean="0"/>
              <a:t>Assurez-vous que le micrologiciel dispose des correctifs de sécurité les plus récents.</a:t>
            </a:r>
          </a:p>
          <a:p>
            <a:pPr lvl="1">
              <a:buFont typeface="Wingdings" charset="2"/>
              <a:buChar char="§"/>
            </a:pPr>
            <a:r>
              <a:rPr lang="fr-FR" sz="1500" dirty="0" smtClean="0"/>
              <a:t>Installez et configurez un pare-feu. La plupart des routeurs sans fil actuels intègrent un pare-feu avec inspection dynamique de paquets.</a:t>
            </a:r>
          </a:p>
          <a:p>
            <a:pPr lvl="1">
              <a:buFont typeface="Wingdings" charset="2"/>
              <a:buChar char="§"/>
            </a:pPr>
            <a:r>
              <a:rPr lang="fr-FR" sz="1500" dirty="0" smtClean="0"/>
              <a:t>Si vous souhaitez que d'autres personnes puissent accéder à un ordinateur, un serveur ou une console de jeu sur des réseaux publics ou non sécurisés, utilisez le transfert de port et isolez l'ordinateur dans une zone démilitarisée (DMZ).</a:t>
            </a:r>
          </a:p>
        </p:txBody>
      </p:sp>
      <p:pic>
        <p:nvPicPr>
          <p:cNvPr id="7170" name="Picture 2" descr="C:\Users\Allan\Desktop\Sandbox\development\ITE_6.0\Content\Ch12\Graphics\12.2.5.3.png"/>
          <p:cNvPicPr>
            <a:picLocks noChangeAspect="1" noChangeArrowheads="1"/>
          </p:cNvPicPr>
          <p:nvPr/>
        </p:nvPicPr>
        <p:blipFill>
          <a:blip r:embed="rId3" cstate="print"/>
          <a:srcRect/>
          <a:stretch>
            <a:fillRect/>
          </a:stretch>
        </p:blipFill>
        <p:spPr bwMode="auto">
          <a:xfrm>
            <a:off x="5601249" y="1170243"/>
            <a:ext cx="3058837" cy="2231325"/>
          </a:xfrm>
          <a:prstGeom prst="rect">
            <a:avLst/>
          </a:prstGeom>
          <a:noFill/>
        </p:spPr>
      </p:pic>
      <p:pic>
        <p:nvPicPr>
          <p:cNvPr id="7171" name="Picture 3" descr="C:\Users\Allan\Desktop\Sandbox\development\ITE_6.0\Content\Ch12\Graphics\12.2.5.6-1.png"/>
          <p:cNvPicPr>
            <a:picLocks noChangeAspect="1" noChangeArrowheads="1"/>
          </p:cNvPicPr>
          <p:nvPr/>
        </p:nvPicPr>
        <p:blipFill>
          <a:blip r:embed="rId4" cstate="print"/>
          <a:srcRect/>
          <a:stretch>
            <a:fillRect/>
          </a:stretch>
        </p:blipFill>
        <p:spPr bwMode="auto">
          <a:xfrm>
            <a:off x="5596957" y="3685985"/>
            <a:ext cx="3077449" cy="2507551"/>
          </a:xfrm>
          <a:prstGeom prst="rect">
            <a:avLst/>
          </a:prstGeom>
          <a:noFill/>
        </p:spPr>
      </p:pic>
    </p:spTree>
    <p:extLst>
      <p:ext uri="{BB962C8B-B14F-4D97-AF65-F5344CB8AC3E}">
        <p14:creationId xmlns:p14="http://schemas.microsoft.com/office/powerpoint/2010/main" val="1741443012"/>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Procédures</a:t>
            </a:r>
            <a:r>
              <a:rPr lang="fr-FR" sz="1800" dirty="0" smtClean="0">
                <a:latin typeface="Arial" charset="0"/>
              </a:rPr>
              <a:t> de sécurité</a:t>
            </a:r>
            <a:r>
              <a:rPr dirty="0"/>
              <a:t/>
            </a:r>
            <a:br>
              <a:rPr dirty="0"/>
            </a:br>
            <a:r>
              <a:rPr lang="fr-FR" sz="3000" dirty="0" smtClean="0">
                <a:latin typeface="Arial" charset="0"/>
              </a:rPr>
              <a:t>Protection du matériel</a:t>
            </a:r>
            <a:endParaRPr lang="fr-FR" sz="3000" dirty="0">
              <a:latin typeface="Arial" charset="0"/>
            </a:endParaRPr>
          </a:p>
        </p:txBody>
      </p:sp>
      <p:sp>
        <p:nvSpPr>
          <p:cNvPr id="2" name="Content Placeholder 1"/>
          <p:cNvSpPr>
            <a:spLocks noGrp="1"/>
          </p:cNvSpPr>
          <p:nvPr>
            <p:ph idx="1"/>
          </p:nvPr>
        </p:nvSpPr>
        <p:spPr>
          <a:xfrm>
            <a:off x="193868" y="1404420"/>
            <a:ext cx="5207188" cy="5154876"/>
          </a:xfrm>
        </p:spPr>
        <p:txBody>
          <a:bodyPr wrap="square">
            <a:normAutofit fontScale="92500" lnSpcReduction="10000"/>
          </a:bodyPr>
          <a:lstStyle/>
          <a:p>
            <a:r>
              <a:rPr lang="fr-FR" sz="2000" dirty="0" smtClean="0"/>
              <a:t>Pour protéger le matériel, diverses techniques sont couramment utilisées :</a:t>
            </a:r>
          </a:p>
          <a:p>
            <a:pPr lvl="1">
              <a:buFont typeface="Wingdings" charset="2"/>
              <a:buChar char="§"/>
            </a:pPr>
            <a:r>
              <a:rPr lang="fr-FR" sz="1600" dirty="0" smtClean="0"/>
              <a:t>Entreposage de l'équipement réseau dans une armoire de répartition verrouillée</a:t>
            </a:r>
          </a:p>
          <a:p>
            <a:pPr lvl="1">
              <a:buFont typeface="Wingdings" charset="2"/>
              <a:buChar char="§"/>
            </a:pPr>
            <a:r>
              <a:rPr lang="fr-FR" sz="1600" dirty="0" smtClean="0"/>
              <a:t>Définition d'un mot de passe du BIOS ou de l'UEFI</a:t>
            </a:r>
          </a:p>
          <a:p>
            <a:pPr lvl="1">
              <a:buFont typeface="Wingdings" charset="2"/>
              <a:buChar char="§"/>
            </a:pPr>
            <a:r>
              <a:rPr lang="fr-FR" sz="1600" dirty="0" smtClean="0"/>
              <a:t>Désactivation des fonctions Exécution automatique et Lecture automatique</a:t>
            </a:r>
          </a:p>
          <a:p>
            <a:pPr lvl="1">
              <a:buFont typeface="Wingdings" charset="2"/>
              <a:buChar char="§"/>
            </a:pPr>
            <a:r>
              <a:rPr lang="fr-FR" sz="1600" dirty="0" smtClean="0"/>
              <a:t>Mise en œuvre de l'authentification multifacteur, ce qui inclut :</a:t>
            </a:r>
          </a:p>
          <a:p>
            <a:pPr lvl="2">
              <a:buFont typeface="Wingdings" charset="2"/>
              <a:buChar char="§"/>
            </a:pPr>
            <a:r>
              <a:rPr lang="fr-FR" sz="1600" dirty="0" smtClean="0"/>
              <a:t>Un élément que vous connaissez (un mot de passe, par exemple)</a:t>
            </a:r>
          </a:p>
          <a:p>
            <a:pPr lvl="2">
              <a:buFont typeface="Wingdings" charset="2"/>
              <a:buChar char="§"/>
            </a:pPr>
            <a:r>
              <a:rPr lang="fr-FR" sz="1600" dirty="0" smtClean="0"/>
              <a:t>Un élément en votre possession (un jeton d'authentification, par exemple)</a:t>
            </a:r>
          </a:p>
          <a:p>
            <a:pPr lvl="2">
              <a:buFont typeface="Wingdings" charset="2"/>
              <a:buChar char="§"/>
            </a:pPr>
            <a:r>
              <a:rPr lang="fr-FR" sz="1600" dirty="0" smtClean="0"/>
              <a:t>Un élément qui vous est propre (vos empreintes digitales, par exemple)</a:t>
            </a:r>
          </a:p>
          <a:p>
            <a:pPr lvl="1">
              <a:buFont typeface="Wingdings" charset="2"/>
              <a:buChar char="§"/>
            </a:pPr>
            <a:r>
              <a:rPr lang="fr-FR" sz="1600" dirty="0" smtClean="0"/>
              <a:t>Verrouillage de tous les équipements à l'aide de câbles de sécurité </a:t>
            </a:r>
          </a:p>
          <a:p>
            <a:pPr lvl="1">
              <a:buFont typeface="Wingdings" charset="2"/>
              <a:buChar char="§"/>
            </a:pPr>
            <a:r>
              <a:rPr lang="fr-FR" sz="1600" dirty="0" smtClean="0"/>
              <a:t>Utilisation de cartes d'accès, de la vidéosurveillance et/ou de vigiles si le coût du matériel le justifie (c'est le cas, par exemple, des data centers)</a:t>
            </a:r>
          </a:p>
        </p:txBody>
      </p:sp>
      <p:pic>
        <p:nvPicPr>
          <p:cNvPr id="8194" name="Picture 2"/>
          <p:cNvPicPr>
            <a:picLocks noChangeAspect="1" noChangeArrowheads="1"/>
          </p:cNvPicPr>
          <p:nvPr/>
        </p:nvPicPr>
        <p:blipFill>
          <a:blip r:embed="rId3" cstate="print"/>
          <a:srcRect/>
          <a:stretch>
            <a:fillRect/>
          </a:stretch>
        </p:blipFill>
        <p:spPr bwMode="auto">
          <a:xfrm>
            <a:off x="5900928" y="1347978"/>
            <a:ext cx="2760726" cy="4338284"/>
          </a:xfrm>
          <a:prstGeom prst="rect">
            <a:avLst/>
          </a:prstGeom>
          <a:noFill/>
          <a:ln w="9525">
            <a:noFill/>
            <a:miter lim="800000"/>
            <a:headEnd/>
            <a:tailEnd/>
          </a:ln>
        </p:spPr>
      </p:pic>
    </p:spTree>
    <p:extLst>
      <p:ext uri="{BB962C8B-B14F-4D97-AF65-F5344CB8AC3E}">
        <p14:creationId xmlns:p14="http://schemas.microsoft.com/office/powerpoint/2010/main" val="1741443012"/>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r>
              <a:rPr lang="fr-FR" sz="2400" dirty="0" smtClean="0"/>
              <a:t>12.3</a:t>
            </a:r>
            <a:r>
              <a:rPr lang="en-US" sz="2400" dirty="0" smtClean="0"/>
              <a:t> </a:t>
            </a:r>
            <a:r>
              <a:rPr lang="fr-FR" sz="2400" dirty="0" smtClean="0"/>
              <a:t>Techniques courantes de maintenance préventive pour la sécurité</a:t>
            </a:r>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Techniques courantes de maintenance préventive pour la sécurité</a:t>
            </a:r>
            <a:r>
              <a:rPr dirty="0"/>
              <a:t/>
            </a:r>
            <a:br>
              <a:rPr dirty="0"/>
            </a:br>
            <a:r>
              <a:rPr lang="fr-FR" dirty="0" smtClean="0"/>
              <a:t>Maintenance de sécurité</a:t>
            </a:r>
            <a:endParaRPr lang="fr-FR" sz="3000" dirty="0">
              <a:latin typeface="Arial" charset="0"/>
            </a:endParaRPr>
          </a:p>
        </p:txBody>
      </p:sp>
      <p:sp>
        <p:nvSpPr>
          <p:cNvPr id="2" name="Content Placeholder 1"/>
          <p:cNvSpPr>
            <a:spLocks noGrp="1"/>
          </p:cNvSpPr>
          <p:nvPr>
            <p:ph idx="1"/>
          </p:nvPr>
        </p:nvSpPr>
        <p:spPr>
          <a:xfrm>
            <a:off x="193868" y="1404420"/>
            <a:ext cx="5048692" cy="4986332"/>
          </a:xfrm>
        </p:spPr>
        <p:txBody>
          <a:bodyPr>
            <a:normAutofit lnSpcReduction="10000"/>
          </a:bodyPr>
          <a:lstStyle/>
          <a:p>
            <a:r>
              <a:rPr lang="fr-FR" sz="2000" dirty="0" smtClean="0"/>
              <a:t>Pour garantir une sécurité continue, les procédures suivantes s'imposent :</a:t>
            </a:r>
          </a:p>
          <a:p>
            <a:pPr lvl="1">
              <a:buFont typeface="Wingdings" charset="2"/>
              <a:buChar char="§"/>
            </a:pPr>
            <a:r>
              <a:rPr lang="fr-FR" sz="1600" dirty="0" smtClean="0"/>
              <a:t>Veiller à ce que les systèmes d'exploitation soient toujours à jour en installant les correctifs de sécurité et les service packs.</a:t>
            </a:r>
          </a:p>
          <a:p>
            <a:pPr lvl="1">
              <a:buFont typeface="Wingdings" charset="2"/>
              <a:buChar char="§"/>
            </a:pPr>
            <a:r>
              <a:rPr lang="fr-FR" sz="1600" dirty="0" smtClean="0"/>
              <a:t>Sauvegarder régulièrement les données.</a:t>
            </a:r>
          </a:p>
          <a:p>
            <a:pPr lvl="1">
              <a:buFont typeface="Wingdings" charset="2"/>
              <a:buChar char="§"/>
            </a:pPr>
            <a:r>
              <a:rPr lang="fr-FR" sz="1600" dirty="0" smtClean="0"/>
              <a:t>Installer, activer et configurer un pare-feu logiciel, tel que le pare-feu Windows.</a:t>
            </a:r>
          </a:p>
          <a:p>
            <a:pPr lvl="1">
              <a:buFont typeface="Wingdings" charset="2"/>
              <a:buChar char="§"/>
            </a:pPr>
            <a:r>
              <a:rPr lang="fr-FR" sz="1600" dirty="0" smtClean="0"/>
              <a:t>Gérer les utilisateurs, ce qui inclut entre autres opérations la suppression des anciens employés, l'attribution de comptes Invité temporaires, la configuration d'horaires de connexion, le contrôle des tentatives de connexion qui ont échoué, ainsi que l'application de délais d'inactivité et de verrouillages de l'écran. </a:t>
            </a:r>
          </a:p>
          <a:p>
            <a:pPr lvl="1">
              <a:buFont typeface="Wingdings" charset="2"/>
              <a:buChar char="§"/>
            </a:pPr>
            <a:r>
              <a:rPr lang="fr-FR" sz="1600" dirty="0" smtClean="0"/>
              <a:t>Sous Windows, utilisez le Contrôle de compte d'utilisateur ou le Gestionnaire des utilisateurs et groupes locaux pour gérer les utilisateurs.</a:t>
            </a:r>
          </a:p>
        </p:txBody>
      </p:sp>
      <p:pic>
        <p:nvPicPr>
          <p:cNvPr id="9218" name="Picture 2" descr="C:\Users\Allan\Desktop\Sandbox\development\ITE_6.0\Content\Ch12\Graphics\12.3.1.4.png"/>
          <p:cNvPicPr>
            <a:picLocks noChangeAspect="1" noChangeArrowheads="1"/>
          </p:cNvPicPr>
          <p:nvPr/>
        </p:nvPicPr>
        <p:blipFill>
          <a:blip r:embed="rId3" cstate="print"/>
          <a:srcRect/>
          <a:stretch>
            <a:fillRect/>
          </a:stretch>
        </p:blipFill>
        <p:spPr bwMode="auto">
          <a:xfrm>
            <a:off x="5327904" y="1131450"/>
            <a:ext cx="3606990" cy="2635878"/>
          </a:xfrm>
          <a:prstGeom prst="rect">
            <a:avLst/>
          </a:prstGeom>
          <a:noFill/>
        </p:spPr>
      </p:pic>
      <p:pic>
        <p:nvPicPr>
          <p:cNvPr id="9219" name="Picture 3" descr="C:\Users\Allan\Desktop\Sandbox\development\ITE_6.0\Content\Ch12\Graphics\12.3.1.7-Figure 2.PNG"/>
          <p:cNvPicPr>
            <a:picLocks noChangeAspect="1" noChangeArrowheads="1"/>
          </p:cNvPicPr>
          <p:nvPr/>
        </p:nvPicPr>
        <p:blipFill>
          <a:blip r:embed="rId4" cstate="print"/>
          <a:srcRect/>
          <a:stretch>
            <a:fillRect/>
          </a:stretch>
        </p:blipFill>
        <p:spPr bwMode="auto">
          <a:xfrm>
            <a:off x="5909492" y="3935730"/>
            <a:ext cx="2443814" cy="2489454"/>
          </a:xfrm>
          <a:prstGeom prst="rect">
            <a:avLst/>
          </a:prstGeom>
          <a:noFill/>
        </p:spPr>
      </p:pic>
    </p:spTree>
    <p:extLst>
      <p:ext uri="{BB962C8B-B14F-4D97-AF65-F5344CB8AC3E}">
        <p14:creationId xmlns:p14="http://schemas.microsoft.com/office/powerpoint/2010/main" val="1741443012"/>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r>
              <a:rPr lang="fr-FR" sz="2400" dirty="0" smtClean="0"/>
              <a:t>12.4</a:t>
            </a:r>
            <a:r>
              <a:rPr lang="en-US" sz="2400" dirty="0" smtClean="0"/>
              <a:t> </a:t>
            </a:r>
            <a:r>
              <a:rPr lang="fr-FR" sz="2400" dirty="0" smtClean="0"/>
              <a:t>Procédure de dépannage de base pour la sécurité</a:t>
            </a:r>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600892"/>
            <a:ext cx="7015793" cy="5208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normAutofit/>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fr-FR" sz="2000" smtClean="0"/>
              <a:t>Identifier le problème</a:t>
            </a:r>
          </a:p>
          <a:p>
            <a:pPr lvl="1">
              <a:buFont typeface="Wingdings" charset="2"/>
              <a:buChar char="§"/>
            </a:pPr>
            <a:r>
              <a:rPr lang="fr-FR" sz="1600" smtClean="0"/>
              <a:t>Première étape de la procédure de dépannage.</a:t>
            </a:r>
          </a:p>
          <a:p>
            <a:pPr lvl="1">
              <a:buFont typeface="Wingdings" charset="2"/>
              <a:buChar char="§"/>
            </a:pPr>
            <a:r>
              <a:rPr lang="fr-FR" sz="1600" smtClean="0"/>
              <a:t>Une liste de questions ouvertes et fermées se révèle très utile.</a:t>
            </a:r>
          </a:p>
          <a:p>
            <a:r>
              <a:rPr lang="fr-FR" sz="2000" smtClean="0"/>
              <a:t>Établir une théorie sur les causes probables</a:t>
            </a:r>
          </a:p>
          <a:p>
            <a:pPr lvl="1">
              <a:buFont typeface="Wingdings" charset="2"/>
              <a:buChar char="§"/>
            </a:pPr>
            <a:r>
              <a:rPr lang="fr-FR" sz="1600" smtClean="0"/>
              <a:t>En fonction des réponses reçues, établissez une théorie sur les causes probables.</a:t>
            </a:r>
          </a:p>
          <a:p>
            <a:pPr lvl="1">
              <a:buFont typeface="Wingdings" charset="2"/>
              <a:buChar char="§"/>
            </a:pPr>
            <a:r>
              <a:rPr lang="fr-FR" sz="1600" smtClean="0"/>
              <a:t>Une liste des problèmes courants peut s'avérer très utile.</a:t>
            </a:r>
          </a:p>
          <a:p>
            <a:r>
              <a:rPr lang="fr-FR" sz="2000" smtClean="0"/>
              <a:t>Tester la théorie pour déterminer la cause</a:t>
            </a:r>
          </a:p>
          <a:p>
            <a:pPr lvl="1">
              <a:buFont typeface="Wingdings" charset="2"/>
              <a:buChar char="§"/>
            </a:pPr>
            <a:r>
              <a:rPr lang="fr-FR" sz="1600" smtClean="0"/>
              <a:t>Testez vos théories pour déterminer la cause du problème.</a:t>
            </a:r>
          </a:p>
          <a:p>
            <a:pPr lvl="1">
              <a:buFont typeface="Wingdings" charset="2"/>
              <a:buChar char="§"/>
            </a:pPr>
            <a:r>
              <a:rPr lang="fr-FR" sz="1600" smtClean="0"/>
              <a:t>Une liste de procédures rapides de résolution des problèmes courants peut constituer une aide précieuse.</a:t>
            </a:r>
          </a:p>
          <a:p>
            <a:r>
              <a:rPr lang="fr-FR" sz="2000" smtClean="0"/>
              <a:t>Établir un plan d'action pour résoudre le problème et implémenter la solution</a:t>
            </a:r>
          </a:p>
          <a:p>
            <a:pPr lvl="1">
              <a:buFont typeface="Wingdings" charset="2"/>
              <a:buChar char="§"/>
            </a:pPr>
            <a:r>
              <a:rPr lang="fr-FR" sz="1600" smtClean="0"/>
              <a:t>Un plan d'action est nécessaire pour résoudre le problème et mettre en œuvre une solution permanente.</a:t>
            </a:r>
            <a:endParaRPr lang="fr-FR" sz="1600" dirty="0" smtClean="0"/>
          </a:p>
        </p:txBody>
      </p:sp>
      <p:sp>
        <p:nvSpPr>
          <p:cNvPr id="21505" name="Rectangle 2"/>
          <p:cNvSpPr>
            <a:spLocks noGrp="1" noChangeArrowheads="1"/>
          </p:cNvSpPr>
          <p:nvPr>
            <p:ph type="title"/>
          </p:nvPr>
        </p:nvSpPr>
        <p:spPr>
          <a:xfrm>
            <a:off x="193868" y="762692"/>
            <a:ext cx="8772157" cy="838200"/>
          </a:xfrm>
        </p:spPr>
        <p:txBody>
          <a:bodyPr>
            <a:normAutofit fontScale="90000"/>
          </a:bodyPr>
          <a:lstStyle/>
          <a:p>
            <a:pPr eaLnBrk="1" hangingPunct="1"/>
            <a:r>
              <a:rPr lang="fr-FR" sz="2000" dirty="0" smtClean="0"/>
              <a:t>Procédure de dépannage de base pour la sécurité</a:t>
            </a:r>
            <a:r>
              <a:rPr dirty="0"/>
              <a:t/>
            </a:r>
            <a:br>
              <a:rPr dirty="0"/>
            </a:br>
            <a:r>
              <a:rPr lang="fr-FR" dirty="0" smtClean="0"/>
              <a:t>Utilisation de la procédure de dépannage pour la sécurité</a:t>
            </a:r>
            <a:endParaRPr lang="fr-FR" dirty="0">
              <a:latin typeface="Arial" charset="0"/>
            </a:endParaRPr>
          </a:p>
        </p:txBody>
      </p:sp>
    </p:spTree>
    <p:extLst>
      <p:ext uri="{BB962C8B-B14F-4D97-AF65-F5344CB8AC3E}">
        <p14:creationId xmlns:p14="http://schemas.microsoft.com/office/powerpoint/2010/main" val="2193571378"/>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600892"/>
            <a:ext cx="7015793" cy="5208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normAutofit/>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fr-FR" sz="2000" smtClean="0"/>
              <a:t>Vérifier le fonctionnement de l'ensemble du système et implémenter des mesures préventives s'il y a lieu</a:t>
            </a:r>
          </a:p>
          <a:p>
            <a:pPr lvl="1">
              <a:buFont typeface="Wingdings" charset="2"/>
              <a:buChar char="§"/>
            </a:pPr>
            <a:r>
              <a:rPr lang="fr-FR" sz="1600" smtClean="0"/>
              <a:t>Il est important de relancer une analyse complète de l'ordinateur.</a:t>
            </a:r>
            <a:endParaRPr lang="fr-FR" sz="1600" dirty="0" smtClean="0"/>
          </a:p>
          <a:p>
            <a:pPr lvl="1">
              <a:buFont typeface="Wingdings" charset="2"/>
              <a:buChar char="§"/>
            </a:pPr>
            <a:r>
              <a:rPr lang="fr-FR" sz="1600" dirty="0" smtClean="0"/>
              <a:t>Le cas échéant, implémentez des mesures préventives afin d'éviter que les problèmes se reproduisent à l'avenir. Vous pouvez, par exemple, activer les mises à jour automatiques.</a:t>
            </a:r>
          </a:p>
          <a:p>
            <a:r>
              <a:rPr lang="fr-FR" sz="2000" dirty="0" smtClean="0"/>
              <a:t>Documenter les observations, les actions et les résultats</a:t>
            </a:r>
          </a:p>
          <a:p>
            <a:pPr lvl="1">
              <a:buFont typeface="Wingdings" charset="2"/>
              <a:buChar char="§"/>
            </a:pPr>
            <a:r>
              <a:rPr lang="fr-FR" sz="1600" dirty="0" smtClean="0"/>
              <a:t>Les observations, les actions et les notes doivent être documentées.</a:t>
            </a:r>
          </a:p>
          <a:p>
            <a:pPr lvl="1">
              <a:buFont typeface="Wingdings" charset="2"/>
              <a:buChar char="§"/>
            </a:pPr>
            <a:r>
              <a:rPr lang="fr-FR" sz="1600" dirty="0" smtClean="0"/>
              <a:t>Ce journal peut s'avérer utile par la suite.</a:t>
            </a:r>
          </a:p>
        </p:txBody>
      </p:sp>
      <p:sp>
        <p:nvSpPr>
          <p:cNvPr id="21505" name="Rectangle 2"/>
          <p:cNvSpPr>
            <a:spLocks noGrp="1" noChangeArrowheads="1"/>
          </p:cNvSpPr>
          <p:nvPr>
            <p:ph type="title"/>
          </p:nvPr>
        </p:nvSpPr>
        <p:spPr>
          <a:xfrm>
            <a:off x="193868" y="762692"/>
            <a:ext cx="8772157" cy="838200"/>
          </a:xfrm>
        </p:spPr>
        <p:txBody>
          <a:bodyPr>
            <a:normAutofit fontScale="90000"/>
          </a:bodyPr>
          <a:lstStyle/>
          <a:p>
            <a:pPr eaLnBrk="1" hangingPunct="1"/>
            <a:r>
              <a:rPr lang="fr-FR" sz="2000" dirty="0" smtClean="0"/>
              <a:t>Procédure de dépannage de base pour la sécurité</a:t>
            </a:r>
            <a:r>
              <a:rPr dirty="0"/>
              <a:t/>
            </a:r>
            <a:br>
              <a:rPr dirty="0"/>
            </a:br>
            <a:r>
              <a:rPr lang="fr-FR" dirty="0" smtClean="0"/>
              <a:t>Utilisation de la procédure de dépannage pour la sécurité</a:t>
            </a:r>
            <a:endParaRPr lang="fr-FR" dirty="0">
              <a:latin typeface="Arial" charset="0"/>
            </a:endParaRPr>
          </a:p>
        </p:txBody>
      </p:sp>
    </p:spTree>
    <p:extLst>
      <p:ext uri="{BB962C8B-B14F-4D97-AF65-F5344CB8AC3E}">
        <p14:creationId xmlns:p14="http://schemas.microsoft.com/office/powerpoint/2010/main" val="2193571378"/>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232592"/>
            <a:ext cx="7851391" cy="5208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noAutofit/>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fr-FR" sz="2000" dirty="0" smtClean="0"/>
              <a:t>Les problèmes de sécurité peuvent être attribués au matériel, aux logiciels ou encore à la connectivité.</a:t>
            </a:r>
          </a:p>
          <a:p>
            <a:r>
              <a:rPr lang="fr-FR" sz="2000" dirty="0" smtClean="0"/>
              <a:t>Les problèmes de sécurité les plus courants sont les suivants :</a:t>
            </a:r>
          </a:p>
          <a:p>
            <a:pPr lvl="1">
              <a:buFont typeface="Wingdings" charset="2"/>
              <a:buChar char="§"/>
            </a:pPr>
            <a:r>
              <a:rPr lang="fr-FR" sz="1600" dirty="0" smtClean="0"/>
              <a:t>Un utilisateur qui reçoit quotidiennement des milliers de spams.</a:t>
            </a:r>
          </a:p>
          <a:p>
            <a:pPr lvl="1">
              <a:buFont typeface="Wingdings" charset="2"/>
              <a:buChar char="§"/>
            </a:pPr>
            <a:r>
              <a:rPr lang="fr-FR" sz="1600" dirty="0" smtClean="0"/>
              <a:t>Découverte d'un point d'accès sans fil non autorisé sur le réseau.</a:t>
            </a:r>
          </a:p>
          <a:p>
            <a:pPr lvl="1">
              <a:buFont typeface="Wingdings" charset="2"/>
              <a:buChar char="§"/>
            </a:pPr>
            <a:r>
              <a:rPr lang="fr-FR" sz="1600" dirty="0" smtClean="0"/>
              <a:t>Infection d'ordinateurs par des lecteurs Flash.</a:t>
            </a:r>
          </a:p>
          <a:p>
            <a:pPr lvl="1">
              <a:buFont typeface="Wingdings" charset="2"/>
              <a:buChar char="§"/>
            </a:pPr>
            <a:r>
              <a:rPr lang="fr-FR" sz="1600" dirty="0" smtClean="0"/>
              <a:t>Échec de Windows Update.</a:t>
            </a:r>
          </a:p>
          <a:p>
            <a:pPr lvl="1">
              <a:buFont typeface="Wingdings" charset="2"/>
              <a:buChar char="§"/>
            </a:pPr>
            <a:r>
              <a:rPr lang="fr-FR" sz="1600" dirty="0" smtClean="0"/>
              <a:t>Des fichiers système ont été renommés.</a:t>
            </a:r>
          </a:p>
        </p:txBody>
      </p:sp>
      <p:sp>
        <p:nvSpPr>
          <p:cNvPr id="21505" name="Rectangle 2"/>
          <p:cNvSpPr>
            <a:spLocks noGrp="1" noChangeArrowheads="1"/>
          </p:cNvSpPr>
          <p:nvPr>
            <p:ph type="title"/>
          </p:nvPr>
        </p:nvSpPr>
        <p:spPr/>
        <p:txBody>
          <a:bodyPr>
            <a:normAutofit/>
          </a:bodyPr>
          <a:lstStyle/>
          <a:p>
            <a:pPr eaLnBrk="1" hangingPunct="1"/>
            <a:r>
              <a:rPr lang="fr-FR" sz="2000" dirty="0" smtClean="0"/>
              <a:t>Procédure de dépannage de base pour la sécurité</a:t>
            </a:r>
            <a:r>
              <a:rPr dirty="0"/>
              <a:t/>
            </a:r>
            <a:br>
              <a:rPr dirty="0"/>
            </a:br>
            <a:r>
              <a:rPr lang="fr-FR" dirty="0" smtClean="0"/>
              <a:t>Problèmes courants et solutions : sécurité</a:t>
            </a:r>
            <a:endParaRPr lang="fr-FR" dirty="0">
              <a:latin typeface="Arial" charset="0"/>
            </a:endParaRPr>
          </a:p>
        </p:txBody>
      </p:sp>
    </p:spTree>
    <p:extLst>
      <p:ext uri="{BB962C8B-B14F-4D97-AF65-F5344CB8AC3E}">
        <p14:creationId xmlns:p14="http://schemas.microsoft.com/office/powerpoint/2010/main" val="2193571378"/>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algn="l" defTabSz="814388">
              <a:lnSpc>
                <a:spcPct val="90000"/>
              </a:lnSpc>
              <a:defRPr/>
            </a:pPr>
            <a:r>
              <a:rPr lang="fr-FR" b="0" kern="0" dirty="0" smtClean="0">
                <a:solidFill>
                  <a:schemeClr val="bg1"/>
                </a:solidFill>
                <a:latin typeface="+mj-lt"/>
              </a:rPr>
              <a:t>ITE 6.0</a:t>
            </a:r>
            <a:r>
              <a:t/>
            </a:r>
            <a:br/>
            <a:r>
              <a:rPr lang="fr-FR" b="0" kern="0" dirty="0" smtClean="0">
                <a:solidFill>
                  <a:schemeClr val="bg1"/>
                </a:solidFill>
                <a:latin typeface="+mj-lt"/>
              </a:rPr>
              <a:t>Guide de planification</a:t>
            </a:r>
          </a:p>
          <a:p>
            <a:pPr algn="l" defTabSz="814388">
              <a:lnSpc>
                <a:spcPct val="90000"/>
              </a:lnSpc>
              <a:defRPr/>
            </a:pPr>
            <a:r>
              <a:rPr lang="fr-FR" b="0" smtClean="0">
                <a:solidFill>
                  <a:schemeClr val="bg1"/>
                </a:solidFill>
                <a:latin typeface="Arial" pitchFamily="34" charset="0"/>
              </a:rPr>
              <a:t>Chapitre 12 : Sécurité</a:t>
            </a:r>
            <a:endParaRPr lang="fr-FR" b="0" kern="0" dirty="0">
              <a:solidFill>
                <a:schemeClr val="bg1"/>
              </a:solidFill>
              <a:latin typeface="+mj-lt"/>
              <a:ea typeface="+mj-ea"/>
              <a:cs typeface="+mj-cs"/>
            </a:endParaRPr>
          </a:p>
        </p:txBody>
      </p:sp>
    </p:spTree>
    <p:extLst>
      <p:ext uri="{BB962C8B-B14F-4D97-AF65-F5344CB8AC3E}">
        <p14:creationId xmlns:p14="http://schemas.microsoft.com/office/powerpoint/2010/main" val="3725981340"/>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fr-FR" sz="2400" smtClean="0"/>
              <a:t>12.5 Résumé du chapitre</a:t>
            </a:r>
            <a:endParaRPr lang="fr-FR" sz="2400" dirty="0"/>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232592"/>
            <a:ext cx="8600517" cy="5208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noAutofit/>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lnSpc>
                <a:spcPct val="120000"/>
              </a:lnSpc>
              <a:buNone/>
            </a:pPr>
            <a:r>
              <a:rPr lang="fr-FR" sz="1100" dirty="0"/>
              <a:t>Ce chapitre vous a présenté le fonctionnement des réseaux informatiques. Les concepts suivants sont particulièrement importants :</a:t>
            </a:r>
          </a:p>
          <a:p>
            <a:pPr>
              <a:lnSpc>
                <a:spcPct val="120000"/>
              </a:lnSpc>
            </a:pPr>
            <a:r>
              <a:rPr lang="fr-FR" sz="1100" dirty="0" smtClean="0"/>
              <a:t>Les programmes malveillants sont généralement installés à l'insu de l'utilisateur. Capables de modifier le navigateur de l'utilisateur, ils collectent souvent des données personnelles.</a:t>
            </a:r>
            <a:endParaRPr lang="fr-FR" sz="1100" dirty="0"/>
          </a:p>
          <a:p>
            <a:pPr>
              <a:lnSpc>
                <a:spcPct val="120000"/>
              </a:lnSpc>
            </a:pPr>
            <a:r>
              <a:rPr lang="fr-FR" sz="1100" dirty="0"/>
              <a:t>Les attaques par déni de service distribué (DDoS) utilisent des botnets situés à différents emplacements géographiques. De ce fait, il est difficile de remonter à la source de l'attaque.</a:t>
            </a:r>
          </a:p>
          <a:p>
            <a:pPr>
              <a:lnSpc>
                <a:spcPct val="120000"/>
              </a:lnSpc>
            </a:pPr>
            <a:r>
              <a:rPr lang="fr-FR" sz="1100" dirty="0" smtClean="0"/>
              <a:t>Une stratégie de sécurité est un ensemble d'objectifs de sécurité qui garantissent la sécurité du réseau, des données et des systèmes informatiques d'une entreprise.</a:t>
            </a:r>
          </a:p>
          <a:p>
            <a:pPr>
              <a:lnSpc>
                <a:spcPct val="120000"/>
              </a:lnSpc>
            </a:pPr>
            <a:r>
              <a:rPr lang="fr-FR" sz="1100" dirty="0" smtClean="0"/>
              <a:t>La plupart des navigateurs proposent des fonctionnalités qui peuvent être activées dans le but d'améliorer la sécurité sur le Web.</a:t>
            </a:r>
          </a:p>
          <a:p>
            <a:pPr>
              <a:lnSpc>
                <a:spcPct val="120000"/>
              </a:lnSpc>
            </a:pPr>
            <a:r>
              <a:rPr lang="fr-FR" sz="1100" dirty="0" smtClean="0"/>
              <a:t>Plusieurs techniques peuvent être mises en œuvre pour protéger les données stockées sur un ordinateur : pare-feu, sauvegarde des données, autorisations d'accès aux fichiers/dossiers, etc.</a:t>
            </a:r>
          </a:p>
          <a:p>
            <a:pPr>
              <a:lnSpc>
                <a:spcPct val="120000"/>
              </a:lnSpc>
            </a:pPr>
            <a:r>
              <a:rPr lang="fr-FR" sz="1100" dirty="0" smtClean="0"/>
              <a:t>Les logiciels anti-programmes malveillants, tels que ceux proposés par McAffee, Symantec et Kaspersky, intègrent une protection antivirus, une protection contre les logiciels publicitaires, une protection contre l'hameçonnage et une protection contre les logiciels espions.</a:t>
            </a:r>
          </a:p>
          <a:p>
            <a:pPr>
              <a:lnSpc>
                <a:spcPct val="120000"/>
              </a:lnSpc>
            </a:pPr>
            <a:r>
              <a:rPr lang="fr-FR" sz="1100" dirty="0" smtClean="0"/>
              <a:t>Tous les ordinateurs Windows d'un réseau doivent faire partie d'un domaine ou d'un groupe de travail.</a:t>
            </a:r>
          </a:p>
          <a:p>
            <a:pPr>
              <a:lnSpc>
                <a:spcPct val="120000"/>
              </a:lnSpc>
            </a:pPr>
            <a:r>
              <a:rPr lang="fr-FR" sz="1100" dirty="0" smtClean="0"/>
              <a:t>Les techniques de sécurité les plus courantes comprennent les réseaux privés virtuels (VPN), les réseaux locaux sans fil (WLAN), la désactivation du protocole UPnP, la mise à jour des micrologiciels, les pare-feu ou encore les zones démilitarisées (DMZ).</a:t>
            </a:r>
          </a:p>
          <a:p>
            <a:pPr>
              <a:lnSpc>
                <a:spcPct val="120000"/>
              </a:lnSpc>
            </a:pPr>
            <a:r>
              <a:rPr lang="fr-FR" sz="1100" dirty="0" smtClean="0"/>
              <a:t>Il est conseillé d'entreposer l'équipement réseau dans une armoire de répartition verrouillée</a:t>
            </a:r>
          </a:p>
          <a:p>
            <a:pPr>
              <a:lnSpc>
                <a:spcPct val="120000"/>
              </a:lnSpc>
            </a:pPr>
            <a:r>
              <a:rPr lang="fr-FR" sz="1100" dirty="0" smtClean="0"/>
              <a:t>Pour garantir une sécurité continue, il convient notamment de mettre à jour les systèmes d'exploitation, de sauvegarder régulièrement les données, de gérer les configurations de pare-feu et de gérer les utilisateurs.</a:t>
            </a:r>
          </a:p>
          <a:p>
            <a:pPr>
              <a:lnSpc>
                <a:spcPct val="120000"/>
              </a:lnSpc>
            </a:pPr>
            <a:r>
              <a:rPr lang="fr-FR" sz="1100" dirty="0" smtClean="0"/>
              <a:t>Une stratégie de sécurité doit prévoir une méthodologie de dépannage et de maintenance préventive systématique.</a:t>
            </a:r>
            <a:endParaRPr lang="fr-FR" sz="1100" dirty="0"/>
          </a:p>
        </p:txBody>
      </p:sp>
      <p:sp>
        <p:nvSpPr>
          <p:cNvPr id="21505" name="Rectangle 2"/>
          <p:cNvSpPr>
            <a:spLocks noGrp="1" noChangeArrowheads="1"/>
          </p:cNvSpPr>
          <p:nvPr>
            <p:ph type="title"/>
          </p:nvPr>
        </p:nvSpPr>
        <p:spPr/>
        <p:txBody>
          <a:bodyPr/>
          <a:lstStyle/>
          <a:p>
            <a:pPr eaLnBrk="1" hangingPunct="1"/>
            <a:r>
              <a:rPr lang="fr-FR" sz="1800" dirty="0" smtClean="0">
                <a:latin typeface="Arial" charset="0"/>
              </a:rPr>
              <a:t>Résumé du chapitre</a:t>
            </a:r>
            <a:r>
              <a:t/>
            </a:r>
            <a:br/>
            <a:r>
              <a:rPr lang="fr-FR" smtClean="0"/>
              <a:t>Conclusion</a:t>
            </a:r>
            <a:endParaRPr lang="fr-FR" dirty="0">
              <a:latin typeface="Arial" charset="0"/>
            </a:endParaRPr>
          </a:p>
        </p:txBody>
      </p:sp>
    </p:spTree>
    <p:extLst>
      <p:ext uri="{BB962C8B-B14F-4D97-AF65-F5344CB8AC3E}">
        <p14:creationId xmlns:p14="http://schemas.microsoft.com/office/powerpoint/2010/main" val="2193571378"/>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err="1">
                <a:latin typeface="Arial" charset="0"/>
              </a:rPr>
              <a:t>Chapitre</a:t>
            </a:r>
            <a:r>
              <a:rPr lang="en-US" sz="1800" dirty="0">
                <a:latin typeface="Arial" charset="0"/>
              </a:rPr>
              <a:t> 12</a:t>
            </a:r>
            <a:r>
              <a:rPr lang="en-US" dirty="0">
                <a:latin typeface="Arial" charset="0"/>
              </a:rPr>
              <a:t/>
            </a:r>
            <a:br>
              <a:rPr lang="en-US" dirty="0">
                <a:latin typeface="Arial" charset="0"/>
              </a:rPr>
            </a:br>
            <a:r>
              <a:rPr lang="en-US" dirty="0">
                <a:latin typeface="Arial" charset="0"/>
              </a:rPr>
              <a:t>Nouveaux </a:t>
            </a:r>
            <a:r>
              <a:rPr lang="en-US" dirty="0" err="1">
                <a:latin typeface="Arial" charset="0"/>
              </a:rPr>
              <a:t>termes</a:t>
            </a:r>
            <a:r>
              <a:rPr lang="en-US" dirty="0">
                <a:latin typeface="Arial" charset="0"/>
              </a:rPr>
              <a:t>/</a:t>
            </a:r>
            <a:r>
              <a:rPr lang="en-US" dirty="0" err="1">
                <a:latin typeface="Arial" charset="0"/>
              </a:rPr>
              <a:t>commandes</a:t>
            </a:r>
            <a:endParaRPr lang="en-US" dirty="0">
              <a:latin typeface="Arial" charset="0"/>
            </a:endParaRPr>
          </a:p>
        </p:txBody>
      </p:sp>
      <p:sp>
        <p:nvSpPr>
          <p:cNvPr id="4" name="Content Placeholder 1"/>
          <p:cNvSpPr>
            <a:spLocks noGrp="1"/>
          </p:cNvSpPr>
          <p:nvPr>
            <p:ph idx="1"/>
          </p:nvPr>
        </p:nvSpPr>
        <p:spPr>
          <a:xfrm>
            <a:off x="213110" y="1539502"/>
            <a:ext cx="2603662" cy="4946358"/>
          </a:xfrm>
        </p:spPr>
        <p:txBody>
          <a:bodyPr/>
          <a:lstStyle/>
          <a:p>
            <a:pPr marL="0" indent="0">
              <a:buNone/>
            </a:pPr>
            <a:r>
              <a:rPr lang="en-US" sz="1600" dirty="0" err="1"/>
              <a:t>autoplay</a:t>
            </a:r>
            <a:endParaRPr lang="en-US" sz="1600" dirty="0"/>
          </a:p>
          <a:p>
            <a:pPr marL="0" indent="0">
              <a:buNone/>
            </a:pPr>
            <a:r>
              <a:rPr lang="en-US" sz="1600" dirty="0" err="1"/>
              <a:t>autorun</a:t>
            </a:r>
            <a:endParaRPr lang="en-US" sz="1600" dirty="0"/>
          </a:p>
          <a:p>
            <a:pPr marL="0" indent="0">
              <a:buNone/>
            </a:pPr>
            <a:r>
              <a:rPr lang="en-US" sz="1600" dirty="0"/>
              <a:t>biometric</a:t>
            </a:r>
          </a:p>
          <a:p>
            <a:pPr marL="0" indent="0">
              <a:buNone/>
            </a:pPr>
            <a:r>
              <a:rPr lang="en-US" sz="1600" dirty="0" err="1"/>
              <a:t>bitlocker</a:t>
            </a:r>
            <a:endParaRPr lang="en-US" sz="1600" dirty="0"/>
          </a:p>
          <a:p>
            <a:pPr marL="0" indent="0">
              <a:buNone/>
            </a:pPr>
            <a:r>
              <a:rPr lang="en-US" sz="1600" dirty="0" err="1"/>
              <a:t>cleartext</a:t>
            </a:r>
            <a:endParaRPr lang="en-US" sz="1600" dirty="0"/>
          </a:p>
          <a:p>
            <a:pPr marL="0" indent="0">
              <a:buNone/>
            </a:pPr>
            <a:r>
              <a:rPr lang="en-US" sz="1600" dirty="0" err="1"/>
              <a:t>ddos</a:t>
            </a:r>
            <a:endParaRPr lang="en-US" sz="1600" dirty="0"/>
          </a:p>
          <a:p>
            <a:pPr marL="0" indent="0">
              <a:buNone/>
            </a:pPr>
            <a:r>
              <a:rPr lang="en-US" sz="1600" dirty="0" err="1"/>
              <a:t>dmz</a:t>
            </a:r>
            <a:endParaRPr lang="en-US" sz="1600" dirty="0"/>
          </a:p>
          <a:p>
            <a:pPr marL="0" indent="0">
              <a:buNone/>
            </a:pPr>
            <a:r>
              <a:rPr lang="en-US" sz="1600" dirty="0" err="1"/>
              <a:t>dns</a:t>
            </a:r>
            <a:endParaRPr lang="en-US" sz="1600" dirty="0"/>
          </a:p>
          <a:p>
            <a:pPr marL="0" indent="0">
              <a:buNone/>
            </a:pPr>
            <a:r>
              <a:rPr lang="en-US" sz="1600" dirty="0"/>
              <a:t>docking</a:t>
            </a:r>
          </a:p>
          <a:p>
            <a:pPr marL="0" indent="0">
              <a:buNone/>
            </a:pPr>
            <a:r>
              <a:rPr lang="en-US" sz="1600" dirty="0" err="1"/>
              <a:t>efs</a:t>
            </a:r>
            <a:endParaRPr lang="en-US" sz="1600" dirty="0"/>
          </a:p>
          <a:p>
            <a:pPr marL="0" indent="0">
              <a:buNone/>
            </a:pPr>
            <a:r>
              <a:rPr lang="en-US" sz="1600" dirty="0"/>
              <a:t>exploit</a:t>
            </a:r>
          </a:p>
          <a:p>
            <a:pPr marL="0" indent="0">
              <a:buNone/>
            </a:pPr>
            <a:r>
              <a:rPr lang="en-US" sz="1600" dirty="0" err="1"/>
              <a:t>grc</a:t>
            </a:r>
            <a:endParaRPr lang="en-US" sz="1600" dirty="0"/>
          </a:p>
          <a:p>
            <a:pPr marL="0" indent="0">
              <a:buNone/>
            </a:pPr>
            <a:r>
              <a:rPr lang="en-US" sz="1600" dirty="0" smtClean="0"/>
              <a:t>hacker</a:t>
            </a:r>
            <a:endParaRPr lang="en-US" sz="1600" dirty="0"/>
          </a:p>
        </p:txBody>
      </p:sp>
      <p:sp>
        <p:nvSpPr>
          <p:cNvPr id="6" name="Content Placeholder 1"/>
          <p:cNvSpPr txBox="1">
            <a:spLocks/>
          </p:cNvSpPr>
          <p:nvPr/>
        </p:nvSpPr>
        <p:spPr bwMode="auto">
          <a:xfrm>
            <a:off x="2816772"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n-US" sz="1600" dirty="0" err="1"/>
              <a:t>kaspersky</a:t>
            </a:r>
            <a:endParaRPr lang="en-US" sz="1600" dirty="0"/>
          </a:p>
          <a:p>
            <a:pPr marL="0" indent="0">
              <a:buNone/>
            </a:pPr>
            <a:r>
              <a:rPr lang="en-US" sz="1600" dirty="0" err="1" smtClean="0"/>
              <a:t>keyloggers</a:t>
            </a:r>
            <a:endParaRPr lang="en-US" sz="1600" dirty="0"/>
          </a:p>
          <a:p>
            <a:pPr marL="0" indent="0">
              <a:buNone/>
            </a:pPr>
            <a:r>
              <a:rPr lang="en-US" sz="1600" dirty="0" err="1"/>
              <a:t>lenovo</a:t>
            </a:r>
            <a:endParaRPr lang="en-US" sz="1600" dirty="0"/>
          </a:p>
          <a:p>
            <a:pPr marL="0" indent="0">
              <a:buNone/>
            </a:pPr>
            <a:r>
              <a:rPr lang="en-US" sz="1600" dirty="0" err="1"/>
              <a:t>mcafee</a:t>
            </a:r>
            <a:endParaRPr lang="en-US" sz="1600" dirty="0"/>
          </a:p>
          <a:p>
            <a:pPr marL="0" indent="0">
              <a:buNone/>
            </a:pPr>
            <a:r>
              <a:rPr lang="en-US" sz="1600" dirty="0"/>
              <a:t>md5</a:t>
            </a:r>
          </a:p>
          <a:p>
            <a:pPr marL="0" indent="0">
              <a:buNone/>
            </a:pPr>
            <a:r>
              <a:rPr lang="en-US" sz="1600" dirty="0" err="1"/>
              <a:t>mitm</a:t>
            </a:r>
            <a:endParaRPr lang="en-US" sz="1600" dirty="0"/>
          </a:p>
          <a:p>
            <a:pPr marL="0" indent="0">
              <a:buNone/>
            </a:pPr>
            <a:r>
              <a:rPr lang="en-US" sz="1600" dirty="0" err="1"/>
              <a:t>msc</a:t>
            </a:r>
            <a:endParaRPr lang="en-US" sz="1600" dirty="0"/>
          </a:p>
          <a:p>
            <a:pPr marL="0" indent="0">
              <a:buNone/>
            </a:pPr>
            <a:r>
              <a:rPr lang="en-US" sz="1600" dirty="0"/>
              <a:t>plaintext</a:t>
            </a:r>
          </a:p>
          <a:p>
            <a:pPr marL="0" indent="0">
              <a:buNone/>
            </a:pPr>
            <a:r>
              <a:rPr lang="en-US" sz="1600" dirty="0"/>
              <a:t>pop3</a:t>
            </a:r>
          </a:p>
          <a:p>
            <a:pPr marL="0" indent="0">
              <a:buNone/>
            </a:pPr>
            <a:r>
              <a:rPr lang="en-US" sz="1600" dirty="0" err="1"/>
              <a:t>rfid</a:t>
            </a:r>
            <a:endParaRPr lang="en-US" sz="1600" dirty="0"/>
          </a:p>
          <a:p>
            <a:pPr marL="0" indent="0">
              <a:buNone/>
            </a:pPr>
            <a:r>
              <a:rPr lang="en-US" sz="1600" dirty="0" err="1"/>
              <a:t>rsa</a:t>
            </a:r>
            <a:endParaRPr lang="en-US" sz="1600" dirty="0"/>
          </a:p>
          <a:p>
            <a:pPr marL="0" indent="0">
              <a:buNone/>
            </a:pPr>
            <a:r>
              <a:rPr lang="en-US" sz="1600" dirty="0" err="1"/>
              <a:t>secpol</a:t>
            </a:r>
            <a:endParaRPr lang="en-US" sz="1600" dirty="0"/>
          </a:p>
          <a:p>
            <a:pPr marL="0" indent="0">
              <a:buNone/>
            </a:pPr>
            <a:r>
              <a:rPr lang="en-US" sz="1600" dirty="0" err="1" smtClean="0"/>
              <a:t>sha</a:t>
            </a:r>
            <a:endParaRPr lang="en-US" sz="1600" dirty="0"/>
          </a:p>
        </p:txBody>
      </p:sp>
      <p:sp>
        <p:nvSpPr>
          <p:cNvPr id="8" name="Content Placeholder 1"/>
          <p:cNvSpPr txBox="1">
            <a:spLocks/>
          </p:cNvSpPr>
          <p:nvPr/>
        </p:nvSpPr>
        <p:spPr bwMode="auto">
          <a:xfrm>
            <a:off x="5420434"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n-US" sz="1600" dirty="0" err="1"/>
              <a:t>syn</a:t>
            </a:r>
            <a:endParaRPr lang="en-US" sz="1600" dirty="0"/>
          </a:p>
          <a:p>
            <a:pPr marL="0" indent="0">
              <a:buNone/>
            </a:pPr>
            <a:r>
              <a:rPr lang="en-US" sz="1600" dirty="0" err="1"/>
              <a:t>tcp</a:t>
            </a:r>
            <a:endParaRPr lang="en-US" sz="1600" dirty="0"/>
          </a:p>
          <a:p>
            <a:pPr marL="0" indent="0">
              <a:buNone/>
            </a:pPr>
            <a:r>
              <a:rPr lang="en-US" sz="1600" dirty="0" err="1" smtClean="0"/>
              <a:t>thinkpad</a:t>
            </a:r>
            <a:endParaRPr lang="en-US" sz="1600" dirty="0"/>
          </a:p>
          <a:p>
            <a:pPr marL="0" indent="0">
              <a:buNone/>
            </a:pPr>
            <a:r>
              <a:rPr lang="en-US" sz="1600" dirty="0" err="1"/>
              <a:t>trojan</a:t>
            </a:r>
            <a:endParaRPr lang="en-US" sz="1600" dirty="0"/>
          </a:p>
          <a:p>
            <a:pPr marL="0" indent="0">
              <a:buNone/>
            </a:pPr>
            <a:r>
              <a:rPr lang="en-US" sz="1600" dirty="0" err="1"/>
              <a:t>upnp</a:t>
            </a:r>
            <a:endParaRPr lang="en-US" sz="1600" dirty="0"/>
          </a:p>
          <a:p>
            <a:pPr marL="0" indent="0">
              <a:buNone/>
            </a:pPr>
            <a:r>
              <a:rPr lang="en-US" sz="1600" dirty="0" err="1"/>
              <a:t>wlan</a:t>
            </a:r>
            <a:endParaRPr lang="en-US" sz="1600" dirty="0"/>
          </a:p>
          <a:p>
            <a:pPr marL="0" indent="0">
              <a:buNone/>
            </a:pPr>
            <a:r>
              <a:rPr lang="en-US" sz="1600" dirty="0"/>
              <a:t>worm</a:t>
            </a:r>
          </a:p>
        </p:txBody>
      </p:sp>
    </p:spTree>
    <p:extLst>
      <p:ext uri="{BB962C8B-B14F-4D97-AF65-F5344CB8AC3E}">
        <p14:creationId xmlns:p14="http://schemas.microsoft.com/office/powerpoint/2010/main" val="1186399192"/>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Rectangle 34"/>
          <p:cNvSpPr>
            <a:spLocks noGrp="1" noChangeArrowheads="1"/>
          </p:cNvSpPr>
          <p:nvPr>
            <p:ph type="body" idx="4294967295"/>
          </p:nvPr>
        </p:nvSpPr>
        <p:spPr>
          <a:xfrm>
            <a:off x="604535" y="1646809"/>
            <a:ext cx="7940675" cy="4605454"/>
          </a:xfrm>
        </p:spPr>
        <p:txBody>
          <a:bodyPr/>
          <a:lstStyle/>
          <a:p>
            <a:pPr marL="0" indent="0" eaLnBrk="1" hangingPunct="1">
              <a:spcBef>
                <a:spcPct val="30000"/>
              </a:spcBef>
              <a:buNone/>
            </a:pPr>
            <a:r>
              <a:rPr lang="fr-FR" sz="2000" dirty="0" smtClean="0"/>
              <a:t>Quels sont les exercices associés à ce chapitre ?</a:t>
            </a:r>
          </a:p>
          <a:p>
            <a:pPr marL="119063"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smtClean="0"/>
          </a:p>
          <a:p>
            <a:pPr marL="0" indent="0" eaLnBrk="1" hangingPunct="1">
              <a:spcBef>
                <a:spcPct val="30000"/>
              </a:spcBef>
              <a:buNone/>
            </a:pPr>
            <a:endParaRPr lang="fr-FR" sz="2000" dirty="0" smtClean="0"/>
          </a:p>
          <a:p>
            <a:pPr marL="0" indent="0" eaLnBrk="1" hangingPunct="1">
              <a:spcBef>
                <a:spcPct val="30000"/>
              </a:spcBef>
              <a:buNone/>
            </a:pPr>
            <a:endParaRPr lang="fr-FR" sz="2000" dirty="0"/>
          </a:p>
        </p:txBody>
      </p:sp>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12 : exercices</a:t>
            </a:r>
          </a:p>
        </p:txBody>
      </p:sp>
      <p:graphicFrame>
        <p:nvGraphicFramePr>
          <p:cNvPr id="5" name="Table 4"/>
          <p:cNvGraphicFramePr>
            <a:graphicFrameLocks noGrp="1"/>
          </p:cNvGraphicFramePr>
          <p:nvPr>
            <p:extLst>
              <p:ext uri="{D42A27DB-BD31-4B8C-83A1-F6EECF244321}">
                <p14:modId xmlns:p14="http://schemas.microsoft.com/office/powerpoint/2010/main" val="526954815"/>
              </p:ext>
            </p:extLst>
          </p:nvPr>
        </p:nvGraphicFramePr>
        <p:xfrm>
          <a:off x="701937" y="2072476"/>
          <a:ext cx="7745872" cy="3520440"/>
        </p:xfrm>
        <a:graphic>
          <a:graphicData uri="http://schemas.openxmlformats.org/drawingml/2006/table">
            <a:tbl>
              <a:tblPr firstRow="1" bandRow="1">
                <a:tableStyleId>{5C22544A-7EE6-4342-B048-85BDC9FD1C3A}</a:tableStyleId>
              </a:tblPr>
              <a:tblGrid>
                <a:gridCol w="1752505"/>
                <a:gridCol w="1756611"/>
                <a:gridCol w="4236756"/>
              </a:tblGrid>
              <a:tr h="370840">
                <a:tc>
                  <a:txBody>
                    <a:bodyPr/>
                    <a:lstStyle/>
                    <a:p>
                      <a:r>
                        <a:t>Numéro de page</a:t>
                      </a:r>
                      <a:endParaRPr lang="fr-FR" dirty="0"/>
                    </a:p>
                  </a:txBody>
                  <a:tcPr/>
                </a:tc>
                <a:tc>
                  <a:txBody>
                    <a:bodyPr/>
                    <a:lstStyle/>
                    <a:p>
                      <a:r>
                        <a:t>Type d'activité</a:t>
                      </a:r>
                      <a:endParaRPr lang="fr-FR" dirty="0"/>
                    </a:p>
                  </a:txBody>
                  <a:tcPr/>
                </a:tc>
                <a:tc>
                  <a:txBody>
                    <a:bodyPr/>
                    <a:lstStyle/>
                    <a:p>
                      <a:r>
                        <a:t>Nom de l'activité</a:t>
                      </a:r>
                      <a:endParaRPr lang="fr-FR" dirty="0"/>
                    </a:p>
                  </a:txBody>
                  <a:tcPr/>
                </a:tc>
              </a:tr>
              <a:tr h="370840">
                <a:tc>
                  <a:txBody>
                    <a:bodyPr/>
                    <a:lstStyle/>
                    <a:p>
                      <a:r>
                        <a:rPr lang="en-US" sz="1600" smtClean="0"/>
                        <a:t>12.1.1.2</a:t>
                      </a:r>
                      <a:endParaRPr lang="fr-FR" sz="1600" dirty="0"/>
                    </a:p>
                  </a:txBody>
                  <a:tcPr/>
                </a:tc>
                <a:tc>
                  <a:txBody>
                    <a:bodyPr/>
                    <a:lstStyle/>
                    <a:p>
                      <a:r>
                        <a:rPr lang="en-US" sz="1600" smtClean="0"/>
                        <a:t>Exercice interactif (IA)</a:t>
                      </a:r>
                      <a:endParaRPr lang="fr-FR" sz="1600" dirty="0"/>
                    </a:p>
                  </a:txBody>
                  <a:tcPr/>
                </a:tc>
                <a:tc>
                  <a:txBody>
                    <a:bodyPr/>
                    <a:lstStyle/>
                    <a:p>
                      <a:pPr algn="l" rtl="0" fontAlgn="t"/>
                      <a:r>
                        <a:rPr lang="fr-FR" smtClean="0">
                          <a:solidFill>
                            <a:srgbClr val="000000"/>
                          </a:solidFill>
                          <a:latin typeface="calibri"/>
                        </a:rPr>
                        <a:t>Identifier les types de programmes malveillants</a:t>
                      </a:r>
                    </a:p>
                  </a:txBody>
                  <a:tcPr marL="28575" marR="28575" marT="0" marB="0"/>
                </a:tc>
              </a:tr>
              <a:tr h="370840">
                <a:tc>
                  <a:txBody>
                    <a:bodyPr/>
                    <a:lstStyle/>
                    <a:p>
                      <a:r>
                        <a:rPr lang="en-US" sz="1600" smtClean="0"/>
                        <a:t>12.1.1.7</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IA</a:t>
                      </a:r>
                      <a:endParaRPr lang="fr-FR" sz="1600" dirty="0"/>
                    </a:p>
                  </a:txBody>
                  <a:tcPr/>
                </a:tc>
                <a:tc>
                  <a:txBody>
                    <a:bodyPr/>
                    <a:lstStyle/>
                    <a:p>
                      <a:pPr algn="l" rtl="0" fontAlgn="t"/>
                      <a:r>
                        <a:rPr lang="fr-FR" smtClean="0">
                          <a:solidFill>
                            <a:srgbClr val="000000"/>
                          </a:solidFill>
                          <a:latin typeface="calibri"/>
                        </a:rPr>
                        <a:t>Identifier les attaques TCP/IP</a:t>
                      </a:r>
                    </a:p>
                  </a:txBody>
                  <a:tcPr marL="28575" marR="28575" marT="0" marB="0"/>
                </a:tc>
              </a:tr>
              <a:tr h="370840">
                <a:tc>
                  <a:txBody>
                    <a:bodyPr/>
                    <a:lstStyle/>
                    <a:p>
                      <a:r>
                        <a:rPr lang="en-US" sz="1600" smtClean="0"/>
                        <a:t>12.2.1.8</a:t>
                      </a:r>
                      <a:endParaRPr lang="fr-FR" sz="1600" dirty="0"/>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fr-FR" sz="1800" kern="1200" smtClean="0">
                          <a:solidFill>
                            <a:srgbClr val="000000"/>
                          </a:solidFill>
                          <a:latin typeface="calibri"/>
                        </a:rPr>
                        <a:t>Travaux pratiques</a:t>
                      </a:r>
                      <a:endParaRPr lang="fr-FR" sz="1800" kern="1200" dirty="0">
                        <a:solidFill>
                          <a:srgbClr val="000000"/>
                        </a:solidFill>
                        <a:latin typeface="calibri"/>
                        <a:ea typeface="+mn-ea"/>
                        <a:cs typeface="+mn-cs"/>
                      </a:endParaRPr>
                    </a:p>
                  </a:txBody>
                  <a:tcPr/>
                </a:tc>
                <a:tc>
                  <a:txBody>
                    <a:bodyPr/>
                    <a:lstStyle/>
                    <a:p>
                      <a:pPr marL="0" algn="l" defTabSz="914400" rtl="0" eaLnBrk="1" fontAlgn="t" latinLnBrk="0" hangingPunct="1"/>
                      <a:r>
                        <a:rPr lang="fr-FR" sz="1800" kern="1200" smtClean="0">
                          <a:solidFill>
                            <a:srgbClr val="000000"/>
                          </a:solidFill>
                          <a:latin typeface="calibri"/>
                        </a:rPr>
                        <a:t>Configuration de la stratégie de sécurité locale de Windows</a:t>
                      </a:r>
                    </a:p>
                  </a:txBody>
                  <a:tcPr marL="28575" marR="28575" marT="0" marB="0" anchor="b"/>
                </a:tc>
              </a:tr>
              <a:tr h="370840">
                <a:tc>
                  <a:txBody>
                    <a:bodyPr/>
                    <a:lstStyle/>
                    <a:p>
                      <a:r>
                        <a:rPr lang="en-US" sz="1600" smtClean="0"/>
                        <a:t>12.2.3.9</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IA</a:t>
                      </a:r>
                      <a:endParaRPr lang="fr-FR" sz="1600" dirty="0"/>
                    </a:p>
                  </a:txBody>
                  <a:tcPr/>
                </a:tc>
                <a:tc>
                  <a:txBody>
                    <a:bodyPr/>
                    <a:lstStyle/>
                    <a:p>
                      <a:pPr algn="l" rtl="0" fontAlgn="t"/>
                      <a:r>
                        <a:rPr lang="fr-FR" smtClean="0">
                          <a:solidFill>
                            <a:srgbClr val="000000"/>
                          </a:solidFill>
                          <a:latin typeface="calibri"/>
                        </a:rPr>
                        <a:t>Identifier la terminologie relative à la protection des données</a:t>
                      </a:r>
                    </a:p>
                  </a:txBody>
                  <a:tcPr marL="28575" marR="28575" marT="0" marB="0"/>
                </a:tc>
              </a:tr>
              <a:tr h="370840">
                <a:tc>
                  <a:txBody>
                    <a:bodyPr/>
                    <a:lstStyle/>
                    <a:p>
                      <a:r>
                        <a:rPr lang="en-US" sz="1600" smtClean="0"/>
                        <a:t>12.2.5.8</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Packet Tracer</a:t>
                      </a:r>
                    </a:p>
                  </a:txBody>
                  <a:tcPr/>
                </a:tc>
                <a:tc>
                  <a:txBody>
                    <a:bodyPr/>
                    <a:lstStyle/>
                    <a:p>
                      <a:pPr algn="l" rtl="0" fontAlgn="t"/>
                      <a:r>
                        <a:rPr lang="fr-FR" smtClean="0">
                          <a:solidFill>
                            <a:srgbClr val="000000"/>
                          </a:solidFill>
                          <a:latin typeface="calibri"/>
                        </a:rPr>
                        <a:t>Configuration de la sécurité sans fil</a:t>
                      </a:r>
                    </a:p>
                  </a:txBody>
                  <a:tcPr marL="28575" marR="28575" marT="0" marB="0"/>
                </a:tc>
              </a:tr>
              <a:tr h="370840">
                <a:tc>
                  <a:txBody>
                    <a:bodyPr/>
                    <a:lstStyle/>
                    <a:p>
                      <a:r>
                        <a:rPr lang="en-US" sz="1600" smtClean="0"/>
                        <a:t>12.2.6.3</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IA</a:t>
                      </a:r>
                      <a:endParaRPr lang="fr-FR" sz="1600" dirty="0"/>
                    </a:p>
                  </a:txBody>
                  <a:tcPr/>
                </a:tc>
                <a:tc>
                  <a:txBody>
                    <a:bodyPr/>
                    <a:lstStyle/>
                    <a:p>
                      <a:pPr algn="l" rtl="0" fontAlgn="t"/>
                      <a:r>
                        <a:rPr lang="fr-FR" smtClean="0">
                          <a:solidFill>
                            <a:srgbClr val="000000"/>
                          </a:solidFill>
                          <a:latin typeface="calibri"/>
                        </a:rPr>
                        <a:t>Identifier les appareils de sécurité physique</a:t>
                      </a:r>
                    </a:p>
                  </a:txBody>
                  <a:tcPr marL="28575" marR="28575" marT="0" marB="0"/>
                </a:tc>
              </a:tr>
            </a:tbl>
          </a:graphicData>
        </a:graphic>
      </p:graphicFrame>
      <p:sp>
        <p:nvSpPr>
          <p:cNvPr id="6" name="Rectangle 5"/>
          <p:cNvSpPr/>
          <p:nvPr/>
        </p:nvSpPr>
        <p:spPr>
          <a:xfrm>
            <a:off x="599543" y="5636539"/>
            <a:ext cx="8145462" cy="757130"/>
          </a:xfrm>
          <a:prstGeom prst="rect">
            <a:avLst/>
          </a:prstGeom>
        </p:spPr>
        <p:txBody>
          <a:bodyPr wrap="square">
            <a:spAutoFit/>
          </a:bodyPr>
          <a:lstStyle/>
          <a:p>
            <a:pPr marL="0" indent="0" algn="l" eaLnBrk="1" hangingPunct="1">
              <a:spcBef>
                <a:spcPct val="30000"/>
              </a:spcBef>
              <a:buNone/>
            </a:pPr>
            <a:r>
              <a:rPr lang="fr-FR" smtClean="0"/>
              <a:t>Le mot de passe utilisé dans le cadre des exercices Packet Tracer de ce chapitre est : PT_ITE!</a:t>
            </a:r>
            <a:endParaRPr lang="fr-FR" dirty="0"/>
          </a:p>
        </p:txBody>
      </p:sp>
    </p:spTree>
    <p:extLst>
      <p:ext uri="{BB962C8B-B14F-4D97-AF65-F5344CB8AC3E}">
        <p14:creationId xmlns:p14="http://schemas.microsoft.com/office/powerpoint/2010/main" val="845688366"/>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Rectangle 34"/>
          <p:cNvSpPr>
            <a:spLocks noGrp="1" noChangeArrowheads="1"/>
          </p:cNvSpPr>
          <p:nvPr>
            <p:ph type="body" idx="4294967295"/>
          </p:nvPr>
        </p:nvSpPr>
        <p:spPr>
          <a:xfrm>
            <a:off x="604535" y="1646809"/>
            <a:ext cx="7940675" cy="4605454"/>
          </a:xfrm>
        </p:spPr>
        <p:txBody>
          <a:bodyPr/>
          <a:lstStyle/>
          <a:p>
            <a:pPr marL="0" indent="0" eaLnBrk="1" hangingPunct="1">
              <a:spcBef>
                <a:spcPct val="30000"/>
              </a:spcBef>
              <a:buNone/>
            </a:pPr>
            <a:r>
              <a:rPr lang="fr-FR" sz="2000" dirty="0" smtClean="0"/>
              <a:t>Quels sont les exercices associés à ce chapitre ?</a:t>
            </a:r>
          </a:p>
          <a:p>
            <a:pPr marL="119063"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smtClean="0"/>
          </a:p>
          <a:p>
            <a:pPr marL="0" indent="0" eaLnBrk="1" hangingPunct="1">
              <a:spcBef>
                <a:spcPct val="30000"/>
              </a:spcBef>
              <a:buNone/>
            </a:pPr>
            <a:endParaRPr lang="fr-FR" sz="2000" dirty="0" smtClean="0"/>
          </a:p>
        </p:txBody>
      </p:sp>
      <p:graphicFrame>
        <p:nvGraphicFramePr>
          <p:cNvPr id="2" name="Table 1"/>
          <p:cNvGraphicFramePr>
            <a:graphicFrameLocks noGrp="1"/>
          </p:cNvGraphicFramePr>
          <p:nvPr>
            <p:extLst>
              <p:ext uri="{D42A27DB-BD31-4B8C-83A1-F6EECF244321}">
                <p14:modId xmlns:p14="http://schemas.microsoft.com/office/powerpoint/2010/main" val="1547340804"/>
              </p:ext>
            </p:extLst>
          </p:nvPr>
        </p:nvGraphicFramePr>
        <p:xfrm>
          <a:off x="701937" y="2072476"/>
          <a:ext cx="7745872" cy="3754120"/>
        </p:xfrm>
        <a:graphic>
          <a:graphicData uri="http://schemas.openxmlformats.org/drawingml/2006/table">
            <a:tbl>
              <a:tblPr firstRow="1" bandRow="1">
                <a:tableStyleId>{5C22544A-7EE6-4342-B048-85BDC9FD1C3A}</a:tableStyleId>
              </a:tblPr>
              <a:tblGrid>
                <a:gridCol w="1469763"/>
                <a:gridCol w="2074836"/>
                <a:gridCol w="4201273"/>
              </a:tblGrid>
              <a:tr h="370840">
                <a:tc>
                  <a:txBody>
                    <a:bodyPr/>
                    <a:lstStyle/>
                    <a:p>
                      <a:r>
                        <a:rPr dirty="0" err="1"/>
                        <a:t>Numéro</a:t>
                      </a:r>
                      <a:r>
                        <a:rPr dirty="0"/>
                        <a:t> de page</a:t>
                      </a:r>
                      <a:endParaRPr lang="fr-FR" dirty="0"/>
                    </a:p>
                  </a:txBody>
                  <a:tcPr/>
                </a:tc>
                <a:tc>
                  <a:txBody>
                    <a:bodyPr/>
                    <a:lstStyle/>
                    <a:p>
                      <a:r>
                        <a:t>Type d'activité</a:t>
                      </a:r>
                      <a:endParaRPr lang="fr-FR" dirty="0"/>
                    </a:p>
                  </a:txBody>
                  <a:tcPr/>
                </a:tc>
                <a:tc>
                  <a:txBody>
                    <a:bodyPr/>
                    <a:lstStyle/>
                    <a:p>
                      <a:r>
                        <a:t>Nom de l'activité</a:t>
                      </a:r>
                      <a:endParaRPr lang="fr-FR" dirty="0"/>
                    </a:p>
                  </a:txBody>
                  <a:tcPr/>
                </a:tc>
              </a:tr>
              <a:tr h="370840">
                <a:tc>
                  <a:txBody>
                    <a:bodyPr/>
                    <a:lstStyle/>
                    <a:p>
                      <a:r>
                        <a:rPr lang="en-US" sz="1600" smtClean="0"/>
                        <a:t>12.3.1.3</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Travaux</a:t>
                      </a:r>
                      <a:r>
                        <a:rPr lang="en-US" sz="1600" dirty="0" smtClean="0"/>
                        <a:t> </a:t>
                      </a:r>
                      <a:r>
                        <a:rPr lang="en-US" sz="1600" dirty="0" err="1" smtClean="0"/>
                        <a:t>pratiques</a:t>
                      </a:r>
                      <a:endParaRPr lang="fr-FR" sz="1600" dirty="0"/>
                    </a:p>
                  </a:txBody>
                  <a:tcPr/>
                </a:tc>
                <a:tc>
                  <a:txBody>
                    <a:bodyPr/>
                    <a:lstStyle/>
                    <a:p>
                      <a:pPr algn="l" rtl="0" fontAlgn="t"/>
                      <a:r>
                        <a:rPr lang="fr-FR" smtClean="0">
                          <a:solidFill>
                            <a:srgbClr val="000000"/>
                          </a:solidFill>
                          <a:latin typeface="calibri"/>
                        </a:rPr>
                        <a:t>Sauvegarde et récupération de données sous Windows 8</a:t>
                      </a:r>
                    </a:p>
                  </a:txBody>
                  <a:tcPr marL="28575" marR="28575" marT="0" marB="0"/>
                </a:tc>
              </a:tr>
              <a:tr h="370840">
                <a:tc>
                  <a:txBody>
                    <a:bodyPr/>
                    <a:lstStyle/>
                    <a:p>
                      <a:r>
                        <a:rPr lang="en-US" sz="1600" smtClean="0"/>
                        <a:t>12.3.1.3</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Travaux pratiques</a:t>
                      </a:r>
                      <a:endParaRPr lang="fr-FR" sz="1600" dirty="0"/>
                    </a:p>
                  </a:txBody>
                  <a:tcPr/>
                </a:tc>
                <a:tc>
                  <a:txBody>
                    <a:bodyPr/>
                    <a:lstStyle/>
                    <a:p>
                      <a:pPr algn="l" rtl="0" fontAlgn="t"/>
                      <a:r>
                        <a:rPr lang="fr-FR" smtClean="0">
                          <a:solidFill>
                            <a:srgbClr val="000000"/>
                          </a:solidFill>
                          <a:latin typeface="calibri"/>
                        </a:rPr>
                        <a:t>Sauvegarde et récupération de données sous Windows 7 et Windows Vista</a:t>
                      </a:r>
                    </a:p>
                  </a:txBody>
                  <a:tcPr marL="28575" marR="28575" marT="0" marB="0"/>
                </a:tc>
              </a:tr>
              <a:tr h="370840">
                <a:tc>
                  <a:txBody>
                    <a:bodyPr/>
                    <a:lstStyle/>
                    <a:p>
                      <a:r>
                        <a:rPr lang="en-US" sz="1600" smtClean="0"/>
                        <a:t>12.3.1.5</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Travaux pratiques</a:t>
                      </a:r>
                      <a:endParaRPr lang="fr-FR" sz="1600" dirty="0"/>
                    </a:p>
                  </a:txBody>
                  <a:tcPr/>
                </a:tc>
                <a:tc>
                  <a:txBody>
                    <a:bodyPr/>
                    <a:lstStyle/>
                    <a:p>
                      <a:pPr algn="l" rtl="0" fontAlgn="t"/>
                      <a:r>
                        <a:rPr lang="fr-FR" smtClean="0">
                          <a:solidFill>
                            <a:srgbClr val="000000"/>
                          </a:solidFill>
                          <a:latin typeface="calibri"/>
                        </a:rPr>
                        <a:t>Configuration du pare-feu sous Windows 8</a:t>
                      </a:r>
                    </a:p>
                  </a:txBody>
                  <a:tcPr marL="28575" marR="28575" marT="0" marB="0"/>
                </a:tc>
              </a:tr>
              <a:tr h="370840">
                <a:tc>
                  <a:txBody>
                    <a:bodyPr/>
                    <a:lstStyle/>
                    <a:p>
                      <a:r>
                        <a:rPr lang="en-US" sz="1600" smtClean="0"/>
                        <a:t>12.3.1.5</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Travaux pratiques</a:t>
                      </a:r>
                      <a:endParaRPr lang="fr-FR" sz="1600" dirty="0"/>
                    </a:p>
                  </a:txBody>
                  <a:tcPr/>
                </a:tc>
                <a:tc>
                  <a:txBody>
                    <a:bodyPr/>
                    <a:lstStyle/>
                    <a:p>
                      <a:pPr algn="l" rtl="0" fontAlgn="t"/>
                      <a:r>
                        <a:rPr lang="fr-FR" smtClean="0">
                          <a:solidFill>
                            <a:srgbClr val="000000"/>
                          </a:solidFill>
                          <a:latin typeface="calibri"/>
                        </a:rPr>
                        <a:t>Configuration du pare-feu sous Windows 7 et Windows Vista</a:t>
                      </a:r>
                    </a:p>
                  </a:txBody>
                  <a:tcPr marL="28575" marR="28575" marT="0" marB="0"/>
                </a:tc>
              </a:tr>
              <a:tr h="370840">
                <a:tc>
                  <a:txBody>
                    <a:bodyPr/>
                    <a:lstStyle/>
                    <a:p>
                      <a:r>
                        <a:rPr lang="en-US" sz="1600" smtClean="0"/>
                        <a:t>12.3.1.9</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Travaux pratiques</a:t>
                      </a:r>
                      <a:endParaRPr lang="fr-FR" sz="1600" dirty="0"/>
                    </a:p>
                  </a:txBody>
                  <a:tcPr/>
                </a:tc>
                <a:tc>
                  <a:txBody>
                    <a:bodyPr/>
                    <a:lstStyle/>
                    <a:p>
                      <a:pPr algn="l" rtl="0" fontAlgn="t"/>
                      <a:r>
                        <a:rPr lang="fr-FR" smtClean="0">
                          <a:solidFill>
                            <a:srgbClr val="000000"/>
                          </a:solidFill>
                          <a:latin typeface="calibri"/>
                        </a:rPr>
                        <a:t>Configuration d'utilisateurs et de groupes dans Windows</a:t>
                      </a:r>
                    </a:p>
                  </a:txBody>
                  <a:tcPr marL="28575" marR="28575" marT="0" marB="0"/>
                </a:tc>
              </a:tr>
              <a:tr h="370840">
                <a:tc>
                  <a:txBody>
                    <a:bodyPr/>
                    <a:lstStyle/>
                    <a:p>
                      <a:r>
                        <a:rPr lang="en-US" sz="1600" smtClean="0"/>
                        <a:t>12.4.2.2</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Travaux pratiques</a:t>
                      </a:r>
                      <a:endParaRPr lang="fr-FR" sz="1600" dirty="0"/>
                    </a:p>
                  </a:txBody>
                  <a:tcPr/>
                </a:tc>
                <a:tc>
                  <a:txBody>
                    <a:bodyPr/>
                    <a:lstStyle/>
                    <a:p>
                      <a:pPr algn="l" rtl="0" fontAlgn="t"/>
                      <a:r>
                        <a:rPr lang="fr-FR" dirty="0" smtClean="0">
                          <a:solidFill>
                            <a:srgbClr val="000000"/>
                          </a:solidFill>
                          <a:latin typeface="calibri"/>
                        </a:rPr>
                        <a:t>Consignation des informations client dans l'ordre de travail</a:t>
                      </a:r>
                    </a:p>
                  </a:txBody>
                  <a:tcPr marL="28575" marR="28575" marT="0" marB="0"/>
                </a:tc>
              </a:tr>
            </a:tbl>
          </a:graphicData>
        </a:graphic>
      </p:graphicFrame>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12 : exercices (suite)</a:t>
            </a:r>
          </a:p>
        </p:txBody>
      </p:sp>
      <p:sp>
        <p:nvSpPr>
          <p:cNvPr id="6" name="Rectangle 5"/>
          <p:cNvSpPr/>
          <p:nvPr/>
        </p:nvSpPr>
        <p:spPr>
          <a:xfrm>
            <a:off x="599543" y="5928639"/>
            <a:ext cx="8145462" cy="646331"/>
          </a:xfrm>
          <a:prstGeom prst="rect">
            <a:avLst/>
          </a:prstGeom>
        </p:spPr>
        <p:txBody>
          <a:bodyPr wrap="square">
            <a:spAutoFit/>
          </a:bodyPr>
          <a:lstStyle/>
          <a:p>
            <a:pPr marL="0" indent="0" algn="l" eaLnBrk="1" hangingPunct="1">
              <a:spcBef>
                <a:spcPct val="30000"/>
              </a:spcBef>
              <a:buNone/>
            </a:pPr>
            <a:r>
              <a:rPr lang="fr-FR" sz="2000" dirty="0" smtClean="0"/>
              <a:t>Le mot de passe utilisé dans le cadre des exercices </a:t>
            </a:r>
            <a:r>
              <a:rPr lang="fr-FR" sz="2000" dirty="0" err="1" smtClean="0"/>
              <a:t>Packet</a:t>
            </a:r>
            <a:r>
              <a:rPr lang="fr-FR" sz="2000" dirty="0" smtClean="0"/>
              <a:t> Tracer de ce chapitre est : PT_ITE!</a:t>
            </a:r>
            <a:endParaRPr lang="fr-FR" sz="2000" dirty="0"/>
          </a:p>
        </p:txBody>
      </p:sp>
    </p:spTree>
    <p:extLst>
      <p:ext uri="{BB962C8B-B14F-4D97-AF65-F5344CB8AC3E}">
        <p14:creationId xmlns:p14="http://schemas.microsoft.com/office/powerpoint/2010/main" val="3181393764"/>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12 : évaluation</a:t>
            </a:r>
          </a:p>
        </p:txBody>
      </p:sp>
      <p:sp>
        <p:nvSpPr>
          <p:cNvPr id="7171" name="Rectangle 34"/>
          <p:cNvSpPr>
            <a:spLocks noGrp="1" noChangeArrowheads="1"/>
          </p:cNvSpPr>
          <p:nvPr>
            <p:ph type="body" idx="4294967295"/>
          </p:nvPr>
        </p:nvSpPr>
        <p:spPr>
          <a:xfrm>
            <a:off x="646113" y="1593850"/>
            <a:ext cx="7940675" cy="3571875"/>
          </a:xfrm>
        </p:spPr>
        <p:txBody>
          <a:bodyPr/>
          <a:lstStyle/>
          <a:p>
            <a:pPr eaLnBrk="1" hangingPunct="1">
              <a:spcBef>
                <a:spcPct val="30000"/>
              </a:spcBef>
            </a:pPr>
            <a:r>
              <a:rPr lang="fr-FR" sz="2000" dirty="0" smtClean="0"/>
              <a:t>Une fois qu'ils ont terminé le chapitre 12, les étudiants doivent se soumettre à l'évaluation correspondante.</a:t>
            </a:r>
          </a:p>
          <a:p>
            <a:pPr eaLnBrk="1" hangingPunct="1">
              <a:spcBef>
                <a:spcPct val="30000"/>
              </a:spcBef>
            </a:pPr>
            <a:r>
              <a:rPr lang="fr-FR" sz="2000" dirty="0" smtClean="0"/>
              <a:t>Les questionnaires, les travaux pratiques, les exercices dans Packet Tracer, ainsi que les autres activités peuvent servir à évaluer, de manière informelle, les progrès des étudiants.</a:t>
            </a:r>
          </a:p>
          <a:p>
            <a:pPr eaLnBrk="1" hangingPunct="1">
              <a:spcBef>
                <a:spcPct val="30000"/>
              </a:spcBef>
            </a:pPr>
            <a:endParaRPr lang="fr-FR" sz="1600" dirty="0" smtClean="0"/>
          </a:p>
        </p:txBody>
      </p:sp>
    </p:spTree>
    <p:extLst>
      <p:ext uri="{BB962C8B-B14F-4D97-AF65-F5344CB8AC3E}">
        <p14:creationId xmlns:p14="http://schemas.microsoft.com/office/powerpoint/2010/main" val="3303044919"/>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655638" y="1559476"/>
            <a:ext cx="7940675" cy="5045861"/>
          </a:xfrm>
        </p:spPr>
        <p:txBody>
          <a:bodyPr>
            <a:normAutofit/>
          </a:bodyPr>
          <a:lstStyle/>
          <a:p>
            <a:pPr eaLnBrk="1" hangingPunct="1">
              <a:lnSpc>
                <a:spcPct val="85000"/>
              </a:lnSpc>
              <a:spcBef>
                <a:spcPct val="30000"/>
              </a:spcBef>
            </a:pPr>
            <a:r>
              <a:rPr lang="fr-FR" sz="1800" dirty="0" smtClean="0"/>
              <a:t>Avant d'enseigner les concepts du chapitre 12, l'instructeur doit passer l'évaluation correspondante.</a:t>
            </a:r>
          </a:p>
          <a:p>
            <a:pPr eaLnBrk="1" hangingPunct="1">
              <a:lnSpc>
                <a:spcPct val="85000"/>
              </a:lnSpc>
              <a:spcBef>
                <a:spcPct val="30000"/>
              </a:spcBef>
            </a:pPr>
            <a:r>
              <a:rPr lang="fr-FR" sz="1800" dirty="0" smtClean="0"/>
              <a:t>L'objectif de ce chapitre est d'apprendre à l'étudiant à mettre en œuvre une sécurité de base pour l'hôte, les données et le réseau. </a:t>
            </a:r>
          </a:p>
          <a:p>
            <a:pPr eaLnBrk="1" hangingPunct="1">
              <a:lnSpc>
                <a:spcPct val="85000"/>
              </a:lnSpc>
              <a:spcBef>
                <a:spcPct val="30000"/>
              </a:spcBef>
            </a:pPr>
            <a:r>
              <a:rPr lang="fr-FR" sz="1800" dirty="0" smtClean="0"/>
              <a:t>Assurez-vous que les étudiants sont en mesure de décrire les menaces courantes pour la sécurité telles que les programmes malveillants, l'hameçonnage, le spam, les attaques 0-day et la manipulation psychologique.</a:t>
            </a:r>
          </a:p>
          <a:p>
            <a:pPr eaLnBrk="1" hangingPunct="1">
              <a:lnSpc>
                <a:spcPct val="85000"/>
              </a:lnSpc>
              <a:spcBef>
                <a:spcPct val="30000"/>
              </a:spcBef>
            </a:pPr>
            <a:r>
              <a:rPr lang="fr-FR" sz="1800" dirty="0" smtClean="0"/>
              <a:t>Les étudiants doivent être en mesure d'expliquer l'importance d'une stratégie de sécurité. </a:t>
            </a:r>
          </a:p>
          <a:p>
            <a:pPr eaLnBrk="1" hangingPunct="1">
              <a:lnSpc>
                <a:spcPct val="85000"/>
              </a:lnSpc>
              <a:spcBef>
                <a:spcPct val="30000"/>
              </a:spcBef>
            </a:pPr>
            <a:r>
              <a:rPr lang="fr-FR" sz="1800" dirty="0" smtClean="0"/>
              <a:t>Assurez-vous que les étudiants sont capables de décrire les techniques de protection des hôtes, des données et des réseaux.</a:t>
            </a:r>
          </a:p>
          <a:p>
            <a:pPr eaLnBrk="1" hangingPunct="1">
              <a:lnSpc>
                <a:spcPct val="85000"/>
              </a:lnSpc>
              <a:spcBef>
                <a:spcPct val="30000"/>
              </a:spcBef>
            </a:pPr>
            <a:r>
              <a:rPr lang="fr-FR" sz="1800" dirty="0" smtClean="0"/>
              <a:t>Les étudiants doivent être en mesure d'implémenter des mesures de sécurité dans l'environnement Windows et sur un routeur sans fil.</a:t>
            </a:r>
          </a:p>
          <a:p>
            <a:pPr eaLnBrk="1" hangingPunct="1">
              <a:lnSpc>
                <a:spcPct val="85000"/>
              </a:lnSpc>
              <a:spcBef>
                <a:spcPct val="30000"/>
              </a:spcBef>
            </a:pPr>
            <a:r>
              <a:rPr lang="fr-FR" sz="1800" dirty="0" smtClean="0"/>
              <a:t>Les étudiants doivent être capables d'expliquer comment gérer des hôtes, des données et des réseaux sécurisés.</a:t>
            </a:r>
          </a:p>
          <a:p>
            <a:pPr eaLnBrk="1" hangingPunct="1">
              <a:lnSpc>
                <a:spcPct val="85000"/>
              </a:lnSpc>
              <a:spcBef>
                <a:spcPct val="30000"/>
              </a:spcBef>
            </a:pPr>
            <a:r>
              <a:rPr lang="fr-FR" sz="1800" dirty="0" smtClean="0"/>
              <a:t>Les étudiants doivent être en mesure de résoudre les problèmes de sécurité de base.</a:t>
            </a:r>
          </a:p>
          <a:p>
            <a:pPr eaLnBrk="1" hangingPunct="1">
              <a:lnSpc>
                <a:spcPct val="85000"/>
              </a:lnSpc>
              <a:spcBef>
                <a:spcPct val="30000"/>
              </a:spcBef>
            </a:pPr>
            <a:endParaRPr lang="fr-FR" sz="1800" dirty="0" smtClean="0"/>
          </a:p>
        </p:txBody>
      </p:sp>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smtClean="0">
                <a:solidFill>
                  <a:srgbClr val="708CA1"/>
                </a:solidFill>
                <a:latin typeface="+mj-lt"/>
              </a:rPr>
              <a:t>Chapitre 12 : bonnes pratiques</a:t>
            </a:r>
          </a:p>
        </p:txBody>
      </p:sp>
    </p:spTree>
    <p:extLst>
      <p:ext uri="{BB962C8B-B14F-4D97-AF65-F5344CB8AC3E}">
        <p14:creationId xmlns:p14="http://schemas.microsoft.com/office/powerpoint/2010/main" val="2804945289"/>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12 : aide supplémentaire</a:t>
            </a:r>
          </a:p>
        </p:txBody>
      </p:sp>
      <p:sp>
        <p:nvSpPr>
          <p:cNvPr id="20483" name="Rectangle 34"/>
          <p:cNvSpPr>
            <a:spLocks noGrp="1" noChangeArrowheads="1"/>
          </p:cNvSpPr>
          <p:nvPr>
            <p:ph type="body" idx="4294967295"/>
          </p:nvPr>
        </p:nvSpPr>
        <p:spPr>
          <a:xfrm>
            <a:off x="655638" y="1828800"/>
            <a:ext cx="7940675" cy="3571875"/>
          </a:xfrm>
        </p:spPr>
        <p:txBody>
          <a:bodyPr/>
          <a:lstStyle/>
          <a:p>
            <a:pPr eaLnBrk="1" hangingPunct="1">
              <a:lnSpc>
                <a:spcPct val="85000"/>
              </a:lnSpc>
              <a:spcBef>
                <a:spcPct val="30000"/>
              </a:spcBef>
              <a:defRPr/>
            </a:pPr>
            <a:r>
              <a:rPr lang="fr-FR" sz="2000" dirty="0" smtClean="0"/>
              <a:t>Pour obtenir davantage d'aide sur les stratégies d'enseignement, notamment les plans de cours, l'utilisation d'analogies pour expliquer des concepts difficiles et les sujets de discussion, consultez la communauté ITE à l'adresse </a:t>
            </a:r>
            <a:r>
              <a:rPr lang="fr-FR" sz="2000" dirty="0" smtClean="0">
                <a:hlinkClick r:id="rId3"/>
              </a:rPr>
              <a:t>community.netacad.net</a:t>
            </a:r>
            <a:r>
              <a:rPr lang="fr-FR" sz="2000" dirty="0" smtClean="0"/>
              <a:t>.</a:t>
            </a:r>
          </a:p>
          <a:p>
            <a:pPr eaLnBrk="1" hangingPunct="1">
              <a:lnSpc>
                <a:spcPct val="85000"/>
              </a:lnSpc>
              <a:spcBef>
                <a:spcPct val="30000"/>
              </a:spcBef>
              <a:defRPr/>
            </a:pPr>
            <a:r>
              <a:rPr lang="fr-FR" sz="2000" dirty="0" smtClean="0"/>
              <a:t>Si vous souhaitez partager des plans de cours ou des ressources, importez-les sur le site de la communauté ITE afin d'aider les autres instructeurs.</a:t>
            </a:r>
          </a:p>
        </p:txBody>
      </p:sp>
    </p:spTree>
    <p:extLst>
      <p:ext uri="{BB962C8B-B14F-4D97-AF65-F5344CB8AC3E}">
        <p14:creationId xmlns:p14="http://schemas.microsoft.com/office/powerpoint/2010/main" val="1402589301"/>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33"/>
          <p:cNvSpPr>
            <a:spLocks noGrp="1" noChangeArrowheads="1"/>
          </p:cNvSpPr>
          <p:nvPr>
            <p:ph type="title" idx="4294967295"/>
          </p:nvPr>
        </p:nvSpPr>
        <p:spPr>
          <a:xfrm>
            <a:off x="655638" y="609600"/>
            <a:ext cx="8145462" cy="838200"/>
          </a:xfrm>
        </p:spPr>
        <p:txBody>
          <a:bodyPr/>
          <a:lstStyle/>
          <a:p>
            <a:pPr eaLnBrk="1" hangingPunct="1"/>
            <a:r>
              <a:rPr lang="fr-FR" sz="2400" smtClean="0"/>
              <a:t>Chapitre 12 : Rubriques du chapitre ne figurant pas dans la certification CompTIA A+ 220-901</a:t>
            </a:r>
          </a:p>
        </p:txBody>
      </p:sp>
      <p:sp>
        <p:nvSpPr>
          <p:cNvPr id="5123" name="Rectangle 34"/>
          <p:cNvSpPr>
            <a:spLocks noGrp="1" noChangeArrowheads="1"/>
          </p:cNvSpPr>
          <p:nvPr>
            <p:ph type="body" idx="4294967295"/>
          </p:nvPr>
        </p:nvSpPr>
        <p:spPr>
          <a:xfrm>
            <a:off x="655638" y="1828800"/>
            <a:ext cx="7940675" cy="3571875"/>
          </a:xfrm>
        </p:spPr>
        <p:txBody>
          <a:bodyPr/>
          <a:lstStyle/>
          <a:p>
            <a:pPr marL="0" indent="0">
              <a:buNone/>
            </a:pPr>
            <a:r>
              <a:rPr lang="fr-FR" sz="2000" dirty="0" smtClean="0"/>
              <a:t>Cette diapositive présente le contenu inclus dans ce chapitre, mais ne figurant PAS dans le plan CompTIA A+ 220-901. L'instructeur peut passer ces sections. Cependant, il doit fournir des informations supplémentaires et des concepts fondamentaux pour aider les étudiants dans le cadre de cette rubrique.</a:t>
            </a:r>
          </a:p>
          <a:p>
            <a:r>
              <a:rPr lang="fr-FR" sz="2000" dirty="0" smtClean="0"/>
              <a:t>Tout le contenu du chapitre 12 est conforme à la certification.</a:t>
            </a:r>
            <a:endParaRPr lang="fr-FR" sz="2000" dirty="0"/>
          </a:p>
          <a:p>
            <a:pPr marL="0" indent="0">
              <a:buNone/>
            </a:pPr>
            <a:endParaRPr lang="fr-FR" sz="2000" dirty="0" smtClean="0"/>
          </a:p>
        </p:txBody>
      </p:sp>
    </p:spTree>
    <p:extLst>
      <p:ext uri="{BB962C8B-B14F-4D97-AF65-F5344CB8AC3E}">
        <p14:creationId xmlns:p14="http://schemas.microsoft.com/office/powerpoint/2010/main" val="4240360691"/>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36010</TotalTime>
  <Pages>28</Pages>
  <Words>1044</Words>
  <Application>Microsoft Office PowerPoint</Application>
  <PresentationFormat>On-screen Show (4:3)</PresentationFormat>
  <Paragraphs>359</Paragraphs>
  <Slides>34</Slides>
  <Notes>34</Notes>
  <HiddenSlides>10</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PPT-TMPLT-WHT_C</vt:lpstr>
      <vt:lpstr>NetAcad-4F_PPT-WHT_060408</vt:lpstr>
      <vt:lpstr>Supports de l'instructeur Chapitre 12 : Sécurité</vt:lpstr>
      <vt:lpstr>Supports de l'instructeur - Chapitre 12 Guide de planification</vt:lpstr>
      <vt:lpstr>PowerPoint Presentation</vt:lpstr>
      <vt:lpstr>Chapitre 12 : exercices</vt:lpstr>
      <vt:lpstr>Chapitre 12 : exercices (suite)</vt:lpstr>
      <vt:lpstr>Chapitre 12 : évaluation</vt:lpstr>
      <vt:lpstr>PowerPoint Presentation</vt:lpstr>
      <vt:lpstr>Chapitre 12 : aide supplémentaire</vt:lpstr>
      <vt:lpstr>Chapitre 12 : Rubriques du chapitre ne figurant pas dans la certification CompTIA A+ 220-901</vt:lpstr>
      <vt:lpstr>PowerPoint Presentation</vt:lpstr>
      <vt:lpstr>Chapitre 12 : Sécurité</vt:lpstr>
      <vt:lpstr>Chapitre 12 - Sections et objectifs</vt:lpstr>
      <vt:lpstr>12.1 Menaces pour la sécurité</vt:lpstr>
      <vt:lpstr>Menaces pour la sécurité Types de menaces</vt:lpstr>
      <vt:lpstr>Menaces pour la sécurité Types de menaces</vt:lpstr>
      <vt:lpstr>12.2 Procédures de sécurité</vt:lpstr>
      <vt:lpstr>Procédures de sécurité Stratégie de sécurité locale de Windows</vt:lpstr>
      <vt:lpstr>Procédures de sécurité Sécurisation de l'accès Web</vt:lpstr>
      <vt:lpstr>Procédures de sécurité Protection des données</vt:lpstr>
      <vt:lpstr>Procédures de sécurité Protection contre les programmes malveillants</vt:lpstr>
      <vt:lpstr>Procédures de sécurité Techniques de sécurité</vt:lpstr>
      <vt:lpstr>Procédures de sécurité Techniques de sécurité</vt:lpstr>
      <vt:lpstr>Procédures de sécurité Protection du matériel</vt:lpstr>
      <vt:lpstr>12.3 Techniques courantes de maintenance préventive pour la sécurité</vt:lpstr>
      <vt:lpstr>Techniques courantes de maintenance préventive pour la sécurité Maintenance de sécurité</vt:lpstr>
      <vt:lpstr>12.4 Procédure de dépannage de base pour la sécurité</vt:lpstr>
      <vt:lpstr>Procédure de dépannage de base pour la sécurité Utilisation de la procédure de dépannage pour la sécurité</vt:lpstr>
      <vt:lpstr>Procédure de dépannage de base pour la sécurité Utilisation de la procédure de dépannage pour la sécurité</vt:lpstr>
      <vt:lpstr>Procédure de dépannage de base pour la sécurité Problèmes courants et solutions : sécurité</vt:lpstr>
      <vt:lpstr>12.5 Résumé du chapitre</vt:lpstr>
      <vt:lpstr>Résumé du chapitre Conclusion</vt:lpstr>
      <vt:lpstr>PowerPoint Presentation</vt:lpstr>
      <vt:lpstr>PowerPoint Presentation</vt:lpstr>
      <vt:lpstr>Chapitre 12 Nouveaux termes/commandes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yuhang</cp:lastModifiedBy>
  <cp:revision>1697</cp:revision>
  <cp:lastPrinted>1999-01-27T00:54:54Z</cp:lastPrinted>
  <dcterms:created xsi:type="dcterms:W3CDTF">2006-10-23T15:07:30Z</dcterms:created>
  <dcterms:modified xsi:type="dcterms:W3CDTF">2016-09-27T06:47:15Z</dcterms:modified>
</cp:coreProperties>
</file>