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9"/>
  </p:notesMasterIdLst>
  <p:handoutMasterIdLst>
    <p:handoutMasterId r:id="rId30"/>
  </p:handoutMasterIdLst>
  <p:sldIdLst>
    <p:sldId id="812" r:id="rId3"/>
    <p:sldId id="813" r:id="rId4"/>
    <p:sldId id="871" r:id="rId5"/>
    <p:sldId id="872" r:id="rId6"/>
    <p:sldId id="873" r:id="rId7"/>
    <p:sldId id="874" r:id="rId8"/>
    <p:sldId id="875" r:id="rId9"/>
    <p:sldId id="876" r:id="rId10"/>
    <p:sldId id="877" r:id="rId11"/>
    <p:sldId id="500" r:id="rId12"/>
    <p:sldId id="786" r:id="rId13"/>
    <p:sldId id="791" r:id="rId14"/>
    <p:sldId id="921" r:id="rId15"/>
    <p:sldId id="922" r:id="rId16"/>
    <p:sldId id="941" r:id="rId17"/>
    <p:sldId id="878" r:id="rId18"/>
    <p:sldId id="923" r:id="rId19"/>
    <p:sldId id="926" r:id="rId20"/>
    <p:sldId id="935" r:id="rId21"/>
    <p:sldId id="924" r:id="rId22"/>
    <p:sldId id="943" r:id="rId23"/>
    <p:sldId id="936" r:id="rId24"/>
    <p:sldId id="942" r:id="rId25"/>
    <p:sldId id="884" r:id="rId26"/>
    <p:sldId id="885" r:id="rId27"/>
    <p:sldId id="940" r:id="rId2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0" autoAdjust="0"/>
    <p:restoredTop sz="89277" autoAdjust="0"/>
  </p:normalViewPr>
  <p:slideViewPr>
    <p:cSldViewPr snapToGrid="0">
      <p:cViewPr>
        <p:scale>
          <a:sx n="75" d="100"/>
          <a:sy n="75" d="100"/>
        </p:scale>
        <p:origin x="-1056" y="-59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3.xml"/><Relationship Id="rId3" Type="http://schemas.openxmlformats.org/officeDocument/2006/relationships/slide" Target="slides/slide15.xml"/><Relationship Id="rId7" Type="http://schemas.openxmlformats.org/officeDocument/2006/relationships/slide" Target="slides/slide21.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20.xml"/><Relationship Id="rId5" Type="http://schemas.openxmlformats.org/officeDocument/2006/relationships/slide" Target="slides/slide18.xml"/><Relationship Id="rId4" Type="http://schemas.openxmlformats.org/officeDocument/2006/relationships/slide" Target="slides/slide17.xml"/><Relationship Id="rId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 </a:t>
            </a:r>
          </a:p>
          <a:p>
            <a:pPr>
              <a:buFontTx/>
              <a:buNone/>
            </a:pPr>
            <a:r>
              <a:rPr lang="fr-FR" b="0" dirty="0" smtClean="0"/>
              <a:t>IT Essentials</a:t>
            </a:r>
            <a:endParaRPr lang="fr-FR" b="0" dirty="0"/>
          </a:p>
          <a:p>
            <a:pPr>
              <a:buFontTx/>
              <a:buNone/>
            </a:pPr>
            <a:r>
              <a:rPr lang="fr-FR" dirty="0" smtClean="0"/>
              <a:t>Chapitre 13 : Le professionnel de l'IT </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13 : Le professionnel de l'IT</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13 : Le professionnel de l'IT</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13.1</a:t>
            </a:r>
            <a:r>
              <a:rPr lang="fr-FR" smtClean="0"/>
              <a:t> </a:t>
            </a:r>
            <a:r>
              <a:rPr lang="fr-FR" sz="1200" kern="1200" dirty="0" smtClean="0">
                <a:solidFill>
                  <a:schemeClr val="tx1"/>
                </a:solidFill>
                <a:latin typeface="Arial" charset="0"/>
              </a:rPr>
              <a:t>-</a:t>
            </a:r>
            <a:r>
              <a:rPr lang="fr-FR" smtClean="0"/>
              <a:t> Compétences en communication du professionnel de l'IT</a:t>
            </a:r>
            <a:endParaRPr lang="fr-FR" sz="1200" dirty="0" smtClean="0">
              <a:latin typeface="Arial" charset="0"/>
            </a:endParaRPr>
          </a:p>
          <a:p>
            <a:pPr>
              <a:lnSpc>
                <a:spcPct val="80000"/>
              </a:lnSpc>
              <a:buFontTx/>
              <a:buNone/>
            </a:pPr>
            <a:r>
              <a:rPr lang="fr-FR" dirty="0" smtClean="0">
                <a:latin typeface="Arial" charset="0"/>
              </a:rPr>
              <a:t>13.1.1 - Compétences en communication, dépannage et professionnel de l'IT</a:t>
            </a:r>
            <a:endParaRPr lang="fr-FR" dirty="0"/>
          </a:p>
        </p:txBody>
      </p:sp>
    </p:spTree>
    <p:extLst>
      <p:ext uri="{BB962C8B-B14F-4D97-AF65-F5344CB8AC3E}">
        <p14:creationId xmlns:p14="http://schemas.microsoft.com/office/powerpoint/2010/main" val="3156636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13.1</a:t>
            </a:r>
            <a:r>
              <a:rPr lang="fr-FR" smtClean="0"/>
              <a:t> </a:t>
            </a:r>
            <a:r>
              <a:rPr lang="fr-FR" sz="1200" kern="1200" dirty="0" smtClean="0">
                <a:solidFill>
                  <a:schemeClr val="tx1"/>
                </a:solidFill>
                <a:latin typeface="Arial" charset="0"/>
              </a:rPr>
              <a:t>-</a:t>
            </a:r>
            <a:r>
              <a:rPr lang="fr-FR" smtClean="0"/>
              <a:t> Compétences en communication du professionnel de l'IT</a:t>
            </a:r>
            <a:endParaRPr lang="fr-FR" sz="1200" dirty="0" smtClean="0">
              <a:latin typeface="Arial" charset="0"/>
            </a:endParaRPr>
          </a:p>
          <a:p>
            <a:pPr>
              <a:lnSpc>
                <a:spcPct val="80000"/>
              </a:lnSpc>
              <a:buFontTx/>
              <a:buNone/>
            </a:pPr>
            <a:r>
              <a:rPr lang="fr-FR" dirty="0" smtClean="0">
                <a:latin typeface="Arial" charset="0"/>
              </a:rPr>
              <a:t>13.1.2 - Collaboration avec le client</a:t>
            </a:r>
            <a:endParaRPr lang="fr-FR" dirty="0"/>
          </a:p>
        </p:txBody>
      </p:sp>
    </p:spTree>
    <p:extLst>
      <p:ext uri="{BB962C8B-B14F-4D97-AF65-F5344CB8AC3E}">
        <p14:creationId xmlns:p14="http://schemas.microsoft.com/office/powerpoint/2010/main" val="2790511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13.1</a:t>
            </a:r>
            <a:r>
              <a:rPr lang="fr-FR" smtClean="0"/>
              <a:t> </a:t>
            </a:r>
            <a:r>
              <a:rPr lang="fr-FR" sz="1200" kern="1200" dirty="0" smtClean="0">
                <a:solidFill>
                  <a:schemeClr val="tx1"/>
                </a:solidFill>
                <a:latin typeface="Arial" charset="0"/>
              </a:rPr>
              <a:t>-</a:t>
            </a:r>
            <a:r>
              <a:rPr lang="fr-FR" smtClean="0"/>
              <a:t> Compétences en communication du professionnel de l'IT</a:t>
            </a:r>
            <a:endParaRPr lang="fr-FR" sz="1200" dirty="0" smtClean="0">
              <a:latin typeface="Arial" charset="0"/>
            </a:endParaRPr>
          </a:p>
          <a:p>
            <a:pPr>
              <a:lnSpc>
                <a:spcPct val="80000"/>
              </a:lnSpc>
              <a:buFontTx/>
              <a:buNone/>
            </a:pPr>
            <a:r>
              <a:rPr lang="fr-FR" dirty="0" smtClean="0">
                <a:latin typeface="Arial" charset="0"/>
              </a:rPr>
              <a:t>13.1.3 - Pratiques recommandées pour les employés</a:t>
            </a:r>
            <a:endParaRPr lang="fr-FR" dirty="0"/>
          </a:p>
        </p:txBody>
      </p:sp>
    </p:spTree>
    <p:extLst>
      <p:ext uri="{BB962C8B-B14F-4D97-AF65-F5344CB8AC3E}">
        <p14:creationId xmlns:p14="http://schemas.microsoft.com/office/powerpoint/2010/main" val="1400619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13 : Le professionnel de l'IT</a:t>
            </a:r>
            <a:endParaRPr lang="fr-FR" b="0" dirty="0"/>
          </a:p>
        </p:txBody>
      </p:sp>
    </p:spTree>
    <p:extLst>
      <p:ext uri="{BB962C8B-B14F-4D97-AF65-F5344CB8AC3E}">
        <p14:creationId xmlns:p14="http://schemas.microsoft.com/office/powerpoint/2010/main" val="3779939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13.2 - </a:t>
            </a:r>
            <a:r>
              <a:rPr lang="fr-FR" smtClean="0"/>
              <a:t>Problèmes éthiques et juridiques dans le secteur de l'IT</a:t>
            </a:r>
            <a:endParaRPr lang="fr-FR" sz="1200" dirty="0" smtClean="0">
              <a:latin typeface="Arial" charset="0"/>
            </a:endParaRPr>
          </a:p>
          <a:p>
            <a:pPr>
              <a:lnSpc>
                <a:spcPct val="80000"/>
              </a:lnSpc>
              <a:buFontTx/>
              <a:buNone/>
            </a:pPr>
            <a:r>
              <a:rPr lang="fr-FR" dirty="0" smtClean="0">
                <a:latin typeface="Arial" charset="0"/>
              </a:rPr>
              <a:t>13.2.1 - </a:t>
            </a:r>
            <a:r>
              <a:rPr lang="fr-FR" sz="1200" dirty="0" smtClean="0"/>
              <a:t>Considérations éthiques et juridiques</a:t>
            </a:r>
            <a:endParaRPr lang="fr-FR" dirty="0"/>
          </a:p>
        </p:txBody>
      </p:sp>
    </p:spTree>
    <p:extLst>
      <p:ext uri="{BB962C8B-B14F-4D97-AF65-F5344CB8AC3E}">
        <p14:creationId xmlns:p14="http://schemas.microsoft.com/office/powerpoint/2010/main" val="385215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13.2 - </a:t>
            </a:r>
            <a:r>
              <a:rPr lang="fr-FR" smtClean="0"/>
              <a:t>Problèmes éthiques et juridiques dans le secteur de l'IT</a:t>
            </a:r>
            <a:endParaRPr lang="fr-FR" sz="1200" dirty="0" smtClean="0">
              <a:latin typeface="Arial" charset="0"/>
            </a:endParaRPr>
          </a:p>
          <a:p>
            <a:pPr>
              <a:lnSpc>
                <a:spcPct val="80000"/>
              </a:lnSpc>
              <a:buFontTx/>
              <a:buNone/>
            </a:pPr>
            <a:r>
              <a:rPr lang="fr-FR" dirty="0" smtClean="0">
                <a:latin typeface="Arial" charset="0"/>
              </a:rPr>
              <a:t>13.2.2 –</a:t>
            </a:r>
            <a:r>
              <a:rPr lang="fr-FR" sz="1200" dirty="0" smtClean="0"/>
              <a:t> Présentation des procédures judiciaires</a:t>
            </a:r>
            <a:endParaRPr lang="fr-FR" dirty="0"/>
          </a:p>
        </p:txBody>
      </p:sp>
    </p:spTree>
    <p:extLst>
      <p:ext uri="{BB962C8B-B14F-4D97-AF65-F5344CB8AC3E}">
        <p14:creationId xmlns:p14="http://schemas.microsoft.com/office/powerpoint/2010/main" val="277442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19</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13 : Le professionnel de l'IT</a:t>
            </a:r>
            <a:endParaRPr lang="fr-FR" b="0" dirty="0"/>
          </a:p>
        </p:txBody>
      </p:sp>
    </p:spTree>
    <p:extLst>
      <p:ext uri="{BB962C8B-B14F-4D97-AF65-F5344CB8AC3E}">
        <p14:creationId xmlns:p14="http://schemas.microsoft.com/office/powerpoint/2010/main" val="10623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13.3</a:t>
            </a:r>
            <a:r>
              <a:rPr lang="fr-FR" smtClean="0"/>
              <a:t> </a:t>
            </a:r>
            <a:r>
              <a:rPr lang="fr-FR" sz="1200" kern="1200" dirty="0" smtClean="0">
                <a:solidFill>
                  <a:schemeClr val="tx1"/>
                </a:solidFill>
                <a:latin typeface="Arial" charset="0"/>
              </a:rPr>
              <a:t>-</a:t>
            </a:r>
            <a:r>
              <a:rPr lang="fr-FR" smtClean="0"/>
              <a:t> Techniciens de centre d'appels</a:t>
            </a:r>
            <a:endParaRPr lang="fr-FR" sz="1200" dirty="0" smtClean="0">
              <a:latin typeface="Arial" charset="0"/>
            </a:endParaRPr>
          </a:p>
          <a:p>
            <a:pPr>
              <a:lnSpc>
                <a:spcPct val="80000"/>
              </a:lnSpc>
              <a:buFontTx/>
              <a:buNone/>
            </a:pPr>
            <a:r>
              <a:rPr lang="fr-FR" dirty="0" smtClean="0">
                <a:latin typeface="Arial" charset="0"/>
              </a:rPr>
              <a:t>13.3.1 -</a:t>
            </a:r>
            <a:r>
              <a:rPr lang="fr-FR" sz="1200" dirty="0" smtClean="0">
                <a:latin typeface="Arial" charset="0"/>
              </a:rPr>
              <a:t> Centres d'appels, techniciens de niveau 1 et techniciens de niveau 2</a:t>
            </a:r>
            <a:endParaRPr lang="fr-FR" dirty="0"/>
          </a:p>
        </p:txBody>
      </p:sp>
    </p:spTree>
    <p:extLst>
      <p:ext uri="{BB962C8B-B14F-4D97-AF65-F5344CB8AC3E}">
        <p14:creationId xmlns:p14="http://schemas.microsoft.com/office/powerpoint/2010/main" val="64244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13.3</a:t>
            </a:r>
            <a:r>
              <a:rPr lang="fr-FR" smtClean="0"/>
              <a:t> </a:t>
            </a:r>
            <a:r>
              <a:rPr lang="fr-FR" sz="1200" kern="1200" dirty="0" smtClean="0">
                <a:solidFill>
                  <a:schemeClr val="tx1"/>
                </a:solidFill>
                <a:latin typeface="Arial" charset="0"/>
              </a:rPr>
              <a:t>-</a:t>
            </a:r>
            <a:r>
              <a:rPr lang="fr-FR" smtClean="0"/>
              <a:t> Techniciens de centre d'appels</a:t>
            </a:r>
            <a:endParaRPr lang="fr-FR" sz="1200" dirty="0" smtClean="0">
              <a:latin typeface="Arial" charset="0"/>
            </a:endParaRPr>
          </a:p>
          <a:p>
            <a:pPr>
              <a:lnSpc>
                <a:spcPct val="80000"/>
              </a:lnSpc>
              <a:buFontTx/>
              <a:buNone/>
            </a:pPr>
            <a:r>
              <a:rPr lang="fr-FR" dirty="0" smtClean="0">
                <a:latin typeface="Arial" charset="0"/>
              </a:rPr>
              <a:t>13.3.1 -</a:t>
            </a:r>
            <a:r>
              <a:rPr lang="fr-FR" sz="1200" dirty="0" smtClean="0">
                <a:latin typeface="Arial" charset="0"/>
              </a:rPr>
              <a:t> Centres d'appels, techniciens de niveau 1 et techniciens de niveau 2 (suite)</a:t>
            </a:r>
            <a:endParaRPr lang="fr-FR" dirty="0"/>
          </a:p>
        </p:txBody>
      </p:sp>
    </p:spTree>
    <p:extLst>
      <p:ext uri="{BB962C8B-B14F-4D97-AF65-F5344CB8AC3E}">
        <p14:creationId xmlns:p14="http://schemas.microsoft.com/office/powerpoint/2010/main" val="38219237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13 : Le professionnel de l'IT</a:t>
            </a:r>
            <a:endParaRPr lang="fr-FR" b="0" dirty="0"/>
          </a:p>
        </p:txBody>
      </p:sp>
    </p:spTree>
    <p:extLst>
      <p:ext uri="{BB962C8B-B14F-4D97-AF65-F5344CB8AC3E}">
        <p14:creationId xmlns:p14="http://schemas.microsoft.com/office/powerpoint/2010/main" val="53892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13.4</a:t>
            </a:r>
            <a:r>
              <a:rPr lang="fr-FR" dirty="0" smtClean="0"/>
              <a:t> </a:t>
            </a:r>
            <a:r>
              <a:rPr lang="fr-FR" kern="1200" dirty="0" smtClean="0">
                <a:solidFill>
                  <a:schemeClr val="tx1"/>
                </a:solidFill>
              </a:rPr>
              <a:t>-</a:t>
            </a:r>
            <a:r>
              <a:rPr lang="fr-FR" dirty="0" smtClean="0"/>
              <a:t> Résumé du chapitre</a:t>
            </a:r>
          </a:p>
          <a:p>
            <a:pPr>
              <a:lnSpc>
                <a:spcPct val="80000"/>
              </a:lnSpc>
              <a:buFontTx/>
              <a:buNone/>
            </a:pPr>
            <a:r>
              <a:rPr lang="fr-FR" dirty="0" smtClean="0"/>
              <a:t>13.4.1 - Conclusion</a:t>
            </a:r>
            <a:endParaRPr lang="fr-FR" dirty="0"/>
          </a:p>
        </p:txBody>
      </p:sp>
    </p:spTree>
    <p:extLst>
      <p:ext uri="{BB962C8B-B14F-4D97-AF65-F5344CB8AC3E}">
        <p14:creationId xmlns:p14="http://schemas.microsoft.com/office/powerpoint/2010/main" val="2157456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24</a:t>
            </a:fld>
            <a:endParaRPr lang="fr-FR"/>
          </a:p>
        </p:txBody>
      </p:sp>
    </p:spTree>
    <p:extLst>
      <p:ext uri="{BB962C8B-B14F-4D97-AF65-F5344CB8AC3E}">
        <p14:creationId xmlns:p14="http://schemas.microsoft.com/office/powerpoint/2010/main" val="1299796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25</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smtClean="0">
                <a:latin typeface="Arial" charset="0"/>
              </a:rPr>
              <a:t>commandes</a:t>
            </a:r>
            <a:endParaRPr lang="en-US" dirty="0"/>
          </a:p>
        </p:txBody>
      </p:sp>
    </p:spTree>
    <p:extLst>
      <p:ext uri="{BB962C8B-B14F-4D97-AF65-F5344CB8AC3E}">
        <p14:creationId xmlns:p14="http://schemas.microsoft.com/office/powerpoint/2010/main" val="166827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a:buFontTx/>
              <a:buNone/>
            </a:pPr>
            <a:r>
              <a:rPr lang="fr-FR" sz="1200" dirty="0" smtClean="0">
                <a:latin typeface="Arial" charset="0"/>
              </a:rPr>
              <a:t>Chapitre 13 : Le professionnel de l'IT</a:t>
            </a:r>
            <a:endParaRPr lang="fr-FR" b="0" dirty="0" smtClean="0"/>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fr-FR"/>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
        <p:nvSpPr>
          <p:cNvPr id="11" name="Rectangle 6312"/>
          <p:cNvSpPr>
            <a:spLocks noChangeArrowheads="1"/>
          </p:cNvSpPr>
          <p:nvPr userDrawn="1"/>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2007 - 2015, Cisco Systems,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2015 Cisco Systems,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13 : Le professionnel de l'IT</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13 :</a:t>
            </a:r>
            <a:r>
              <a:t/>
            </a:r>
            <a:br/>
            <a:r>
              <a:rPr lang="fr-FR" sz="2400" dirty="0" smtClean="0">
                <a:latin typeface="Arial" charset="0"/>
              </a:rPr>
              <a:t>Le professionnel de l'IT</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13 - Sections et objectifs</a:t>
            </a:r>
          </a:p>
        </p:txBody>
      </p:sp>
      <p:sp>
        <p:nvSpPr>
          <p:cNvPr id="4099" name="Rectangle 34"/>
          <p:cNvSpPr>
            <a:spLocks noGrp="1" noChangeArrowheads="1"/>
          </p:cNvSpPr>
          <p:nvPr>
            <p:ph type="body" idx="4294967295"/>
          </p:nvPr>
        </p:nvSpPr>
        <p:spPr>
          <a:xfrm>
            <a:off x="655638" y="1828800"/>
            <a:ext cx="7940675" cy="4252259"/>
          </a:xfrm>
        </p:spPr>
        <p:txBody>
          <a:bodyPr/>
          <a:lstStyle/>
          <a:p>
            <a:pPr>
              <a:buFont typeface="Wingdings" charset="2"/>
              <a:buChar char="§"/>
            </a:pPr>
            <a:r>
              <a:rPr lang="fr-FR" sz="2000" dirty="0" smtClean="0"/>
              <a:t>13.1 Compétences en communication du professionnel de l'IT</a:t>
            </a:r>
          </a:p>
          <a:p>
            <a:pPr lvl="1">
              <a:buFont typeface="Wingdings" charset="2"/>
              <a:buChar char="§"/>
            </a:pPr>
            <a:r>
              <a:rPr lang="fr-FR" smtClean="0"/>
              <a:t> </a:t>
            </a:r>
            <a:r>
              <a:rPr lang="fr-FR" sz="1600" dirty="0"/>
              <a:t>Présentation des raisons pour lesquelles de bonnes compétences en communication sont essentielles au travail du professionnel de l'IT.</a:t>
            </a:r>
            <a:endParaRPr lang="fr-FR" sz="1600" dirty="0" smtClean="0"/>
          </a:p>
          <a:p>
            <a:pPr>
              <a:buFont typeface="Wingdings" charset="2"/>
              <a:buChar char="§"/>
            </a:pPr>
            <a:r>
              <a:rPr lang="fr-FR" sz="2000" dirty="0" smtClean="0"/>
              <a:t>13.2 Problèmes éthiques et juridiques dans le secteur de l'IT</a:t>
            </a:r>
          </a:p>
          <a:p>
            <a:pPr lvl="1">
              <a:buFont typeface="Wingdings" charset="2"/>
              <a:buChar char="§"/>
            </a:pPr>
            <a:r>
              <a:rPr lang="fr-FR" smtClean="0"/>
              <a:t> </a:t>
            </a:r>
            <a:r>
              <a:rPr lang="fr-FR" sz="1600" dirty="0"/>
              <a:t>Explication du comportement à adopter face à des problèmes d'ordre éthique et juridique dans le secteur de l'IT.</a:t>
            </a:r>
          </a:p>
          <a:p>
            <a:pPr>
              <a:buFont typeface="Wingdings" charset="2"/>
              <a:buChar char="§"/>
            </a:pPr>
            <a:r>
              <a:rPr lang="fr-FR" sz="2000" dirty="0" smtClean="0"/>
              <a:t>13.3 Techniciens de centre d'appels</a:t>
            </a:r>
            <a:endParaRPr lang="fr-FR" sz="2000" dirty="0"/>
          </a:p>
          <a:p>
            <a:pPr lvl="1">
              <a:buFont typeface="Wingdings" charset="2"/>
              <a:buChar char="§"/>
            </a:pPr>
            <a:r>
              <a:rPr lang="fr-FR" smtClean="0"/>
              <a:t> </a:t>
            </a:r>
            <a:r>
              <a:rPr lang="fr-FR" sz="1600" dirty="0"/>
              <a:t>Description de l'environnement d'un centre d'appels et des responsabilités des techniciens.</a:t>
            </a:r>
            <a:endParaRPr lang="fr-FR" sz="1600" dirty="0" smtClean="0"/>
          </a:p>
          <a:p>
            <a:pPr>
              <a:buFont typeface="Wingdings" charset="2"/>
              <a:buChar char="§"/>
            </a:pPr>
            <a:r>
              <a:rPr lang="fr-FR" sz="2000" dirty="0" smtClean="0"/>
              <a:t>13.4 Résumé du chapitre</a:t>
            </a:r>
            <a:endParaRPr lang="fr-FR" sz="20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13.1 Compétences en communication du professionnel de l'IT</a:t>
            </a:r>
            <a:endParaRPr lang="fr-FR"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871020"/>
            <a:ext cx="8772157" cy="838200"/>
          </a:xfrm>
        </p:spPr>
        <p:txBody>
          <a:bodyPr/>
          <a:lstStyle/>
          <a:p>
            <a:pPr eaLnBrk="1" hangingPunct="1"/>
            <a:r>
              <a:rPr lang="fr-FR" sz="1800" dirty="0" smtClean="0"/>
              <a:t>Compétences en communication du professionnel de l'IT</a:t>
            </a:r>
            <a:r>
              <a:rPr dirty="0"/>
              <a:t/>
            </a:r>
            <a:br>
              <a:rPr dirty="0"/>
            </a:br>
            <a:r>
              <a:rPr lang="fr-FR" dirty="0" smtClean="0"/>
              <a:t>Compétences en communication, dépannage et professionnel de l'IT</a:t>
            </a:r>
            <a:endParaRPr lang="fr-FR" sz="3000" dirty="0">
              <a:latin typeface="Arial" charset="0"/>
            </a:endParaRPr>
          </a:p>
        </p:txBody>
      </p:sp>
      <p:sp>
        <p:nvSpPr>
          <p:cNvPr id="2" name="Content Placeholder 1"/>
          <p:cNvSpPr>
            <a:spLocks noGrp="1"/>
          </p:cNvSpPr>
          <p:nvPr>
            <p:ph idx="1"/>
          </p:nvPr>
        </p:nvSpPr>
        <p:spPr>
          <a:xfrm>
            <a:off x="193868" y="1792077"/>
            <a:ext cx="8487424" cy="2489812"/>
          </a:xfrm>
        </p:spPr>
        <p:txBody>
          <a:bodyPr/>
          <a:lstStyle/>
          <a:p>
            <a:r>
              <a:rPr lang="fr-FR" sz="2000" dirty="0" smtClean="0"/>
              <a:t>Développez une bonne aptitude à communiquer</a:t>
            </a:r>
          </a:p>
          <a:p>
            <a:pPr marL="742950" lvl="1" indent="-285750">
              <a:buFont typeface="Arial" panose="020B0604020202020204" pitchFamily="34" charset="0"/>
              <a:buChar char="•"/>
            </a:pPr>
            <a:r>
              <a:rPr lang="fr-FR" sz="1600" dirty="0" smtClean="0"/>
              <a:t>Écoutez le client pour bien cerner les détails du problème</a:t>
            </a:r>
          </a:p>
          <a:p>
            <a:pPr marL="742950" lvl="1" indent="-285750">
              <a:buFont typeface="Arial" panose="020B0604020202020204" pitchFamily="34" charset="0"/>
              <a:buChar char="•"/>
            </a:pPr>
            <a:r>
              <a:rPr lang="fr-FR" sz="1600" dirty="0" smtClean="0"/>
              <a:t>Parlez directement au client</a:t>
            </a:r>
          </a:p>
          <a:p>
            <a:pPr marL="742950" lvl="1" indent="-285750">
              <a:buFont typeface="Arial" panose="020B0604020202020204" pitchFamily="34" charset="0"/>
              <a:buChar char="•"/>
            </a:pPr>
            <a:r>
              <a:rPr lang="fr-FR" sz="1600" dirty="0" smtClean="0"/>
              <a:t>Collectez des informations auprès du client</a:t>
            </a:r>
          </a:p>
          <a:p>
            <a:pPr marL="742950" lvl="1" indent="-285750">
              <a:buFont typeface="Arial" panose="020B0604020202020204" pitchFamily="34" charset="0"/>
              <a:buChar char="•"/>
            </a:pPr>
            <a:r>
              <a:rPr lang="fr-FR" sz="1600" dirty="0" smtClean="0"/>
              <a:t>Présentez-vous de manière professionnelle</a:t>
            </a:r>
          </a:p>
          <a:p>
            <a:pPr marL="742950" lvl="1" indent="-285750">
              <a:buFont typeface="Arial" panose="020B0604020202020204" pitchFamily="34" charset="0"/>
              <a:buChar char="•"/>
            </a:pPr>
            <a:r>
              <a:rPr lang="fr-FR" sz="1600" dirty="0" smtClean="0"/>
              <a:t>Gardez le contrôle de vos émotions</a:t>
            </a:r>
            <a:endParaRPr lang="fr-FR" dirty="0"/>
          </a:p>
          <a:p>
            <a:endParaRPr lang="fr-FR" sz="2000" dirty="0"/>
          </a:p>
          <a:p>
            <a:pPr marL="0" indent="0">
              <a:buNone/>
            </a:pPr>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4386060" y="3590223"/>
            <a:ext cx="4401003" cy="2899310"/>
          </a:xfrm>
          <a:prstGeom prst="rect">
            <a:avLst/>
          </a:prstGeom>
        </p:spPr>
      </p:pic>
    </p:spTree>
    <p:extLst>
      <p:ext uri="{BB962C8B-B14F-4D97-AF65-F5344CB8AC3E}">
        <p14:creationId xmlns:p14="http://schemas.microsoft.com/office/powerpoint/2010/main" val="1741443012"/>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nSpc>
                <a:spcPct val="80000"/>
              </a:lnSpc>
              <a:buFontTx/>
              <a:buNone/>
            </a:pPr>
            <a:r>
              <a:rPr lang="fr-FR" sz="1800" dirty="0" smtClean="0"/>
              <a:t>Compétences en communication du professionnel de l'IT</a:t>
            </a:r>
            <a:r>
              <a:rPr dirty="0"/>
              <a:t/>
            </a:r>
            <a:br>
              <a:rPr dirty="0"/>
            </a:br>
            <a:r>
              <a:rPr lang="fr-FR" dirty="0" smtClean="0"/>
              <a:t>Collaboration avec le client</a:t>
            </a:r>
            <a:endParaRPr lang="fr-FR" sz="3000" dirty="0">
              <a:latin typeface="Arial" charset="0"/>
            </a:endParaRPr>
          </a:p>
        </p:txBody>
      </p:sp>
      <p:sp>
        <p:nvSpPr>
          <p:cNvPr id="2" name="Content Placeholder 1"/>
          <p:cNvSpPr>
            <a:spLocks noGrp="1"/>
          </p:cNvSpPr>
          <p:nvPr>
            <p:ph idx="1"/>
          </p:nvPr>
        </p:nvSpPr>
        <p:spPr>
          <a:xfrm>
            <a:off x="193869" y="1404420"/>
            <a:ext cx="5749731" cy="4902862"/>
          </a:xfrm>
        </p:spPr>
        <p:txBody>
          <a:bodyPr/>
          <a:lstStyle/>
          <a:p>
            <a:r>
              <a:rPr lang="fr-FR" sz="1600" dirty="0" smtClean="0"/>
              <a:t>Déterminez le problème du client</a:t>
            </a:r>
          </a:p>
          <a:p>
            <a:pPr marL="742950" lvl="1" indent="-285750">
              <a:buFont typeface="Arial" panose="020B0604020202020204" pitchFamily="34" charset="0"/>
              <a:buChar char="•"/>
            </a:pPr>
            <a:r>
              <a:rPr lang="fr-FR" sz="1400" dirty="0" smtClean="0"/>
              <a:t>Écoutez attentivement le client lorsqu'il expose le problème</a:t>
            </a:r>
          </a:p>
          <a:p>
            <a:pPr marL="742950" lvl="1" indent="-285750">
              <a:buFont typeface="Arial" panose="020B0604020202020204" pitchFamily="34" charset="0"/>
              <a:buChar char="•"/>
            </a:pPr>
            <a:r>
              <a:rPr lang="fr-FR" sz="1400" dirty="0" smtClean="0"/>
              <a:t>N'interrompez pas le client</a:t>
            </a:r>
          </a:p>
          <a:p>
            <a:pPr marL="742950" lvl="1" indent="-285750">
              <a:buFont typeface="Arial" panose="020B0604020202020204" pitchFamily="34" charset="0"/>
              <a:buChar char="•"/>
            </a:pPr>
            <a:r>
              <a:rPr lang="fr-FR" sz="1400" dirty="0" smtClean="0"/>
              <a:t>Prenez connaissance du problème et, au besoin, demandez des éclaircissements au client</a:t>
            </a:r>
          </a:p>
          <a:p>
            <a:r>
              <a:rPr lang="fr-FR" sz="1600" dirty="0" smtClean="0"/>
              <a:t>Faites preuve de professionnalisme</a:t>
            </a:r>
            <a:endParaRPr lang="fr-FR" sz="1600" dirty="0"/>
          </a:p>
          <a:p>
            <a:pPr marL="742950" lvl="1" indent="-285750">
              <a:buFont typeface="Arial" panose="020B0604020202020204" pitchFamily="34" charset="0"/>
              <a:buChar char="•"/>
            </a:pPr>
            <a:r>
              <a:rPr lang="fr-FR" sz="1400" dirty="0" smtClean="0"/>
              <a:t>Traitez le client avec respect et fournissez-lui une assistance immédiate</a:t>
            </a:r>
            <a:endParaRPr lang="fr-FR" sz="1400" dirty="0"/>
          </a:p>
          <a:p>
            <a:pPr marL="742950" lvl="1" indent="-285750">
              <a:buFont typeface="Arial" panose="020B0604020202020204" pitchFamily="34" charset="0"/>
              <a:buChar char="•"/>
            </a:pPr>
            <a:r>
              <a:rPr lang="fr-FR" sz="1400" dirty="0" smtClean="0"/>
              <a:t>Soyez informé de la procédure appropriée pour mettre un client en attente ou transférer un appel</a:t>
            </a:r>
          </a:p>
          <a:p>
            <a:pPr marL="742950" lvl="1" indent="-285750">
              <a:buFont typeface="Arial" panose="020B0604020202020204" pitchFamily="34" charset="0"/>
              <a:buChar char="•"/>
            </a:pPr>
            <a:r>
              <a:rPr lang="fr-FR" sz="1400" dirty="0" smtClean="0"/>
              <a:t>Expliquez comment vous pouvez venir en aide au client</a:t>
            </a:r>
            <a:endParaRPr lang="fr-FR" sz="1400" dirty="0"/>
          </a:p>
          <a:p>
            <a:r>
              <a:rPr lang="fr-FR" sz="1600" dirty="0" smtClean="0"/>
              <a:t>Restez concentré</a:t>
            </a:r>
          </a:p>
          <a:p>
            <a:pPr marL="742950" lvl="1" indent="-285750">
              <a:buFont typeface="Arial" panose="020B0604020202020204" pitchFamily="34" charset="0"/>
              <a:buChar char="•"/>
            </a:pPr>
            <a:r>
              <a:rPr lang="fr-FR" sz="1400" dirty="0" smtClean="0"/>
              <a:t>Axez la communication sur le problème du client et veillez à ce qu'elle le reste</a:t>
            </a:r>
            <a:endParaRPr lang="fr-FR" sz="1400" dirty="0"/>
          </a:p>
          <a:p>
            <a:pPr marL="742950" lvl="1" indent="-285750">
              <a:buFont typeface="Arial" panose="020B0604020202020204" pitchFamily="34" charset="0"/>
              <a:buChar char="•"/>
            </a:pPr>
            <a:r>
              <a:rPr lang="fr-FR" sz="1400" dirty="0" smtClean="0"/>
              <a:t>Apprenez comment traiter différents types de clients</a:t>
            </a:r>
          </a:p>
          <a:p>
            <a:r>
              <a:rPr lang="fr-FR" sz="1600" dirty="0" smtClean="0"/>
              <a:t>Nétiquette appropriée</a:t>
            </a:r>
          </a:p>
          <a:p>
            <a:pPr marL="742950" lvl="1" indent="-285750">
              <a:buFont typeface="Arial" panose="020B0604020202020204" pitchFamily="34" charset="0"/>
              <a:buChar char="•"/>
            </a:pPr>
            <a:r>
              <a:rPr lang="fr-FR" sz="1400" dirty="0" smtClean="0"/>
              <a:t>Respectez la nétiquette lors des communications en ligne avec le client</a:t>
            </a:r>
            <a:endParaRPr lang="fr-FR" sz="1400" dirty="0"/>
          </a:p>
          <a:p>
            <a:endParaRPr lang="fr-FR" sz="1400" dirty="0"/>
          </a:p>
        </p:txBody>
      </p:sp>
      <p:pic>
        <p:nvPicPr>
          <p:cNvPr id="3" name="Picture 2"/>
          <p:cNvPicPr>
            <a:picLocks noChangeAspect="1"/>
          </p:cNvPicPr>
          <p:nvPr/>
        </p:nvPicPr>
        <p:blipFill>
          <a:blip r:embed="rId3"/>
          <a:stretch>
            <a:fillRect/>
          </a:stretch>
        </p:blipFill>
        <p:spPr>
          <a:xfrm>
            <a:off x="6944050" y="4197667"/>
            <a:ext cx="2105025" cy="2286000"/>
          </a:xfrm>
          <a:prstGeom prst="rect">
            <a:avLst/>
          </a:prstGeom>
        </p:spPr>
      </p:pic>
      <p:pic>
        <p:nvPicPr>
          <p:cNvPr id="5" name="Picture 4"/>
          <p:cNvPicPr>
            <a:picLocks noChangeAspect="1"/>
          </p:cNvPicPr>
          <p:nvPr/>
        </p:nvPicPr>
        <p:blipFill>
          <a:blip r:embed="rId4"/>
          <a:stretch>
            <a:fillRect/>
          </a:stretch>
        </p:blipFill>
        <p:spPr>
          <a:xfrm>
            <a:off x="6173641" y="1404420"/>
            <a:ext cx="2886075" cy="2028825"/>
          </a:xfrm>
          <a:prstGeom prst="rect">
            <a:avLst/>
          </a:prstGeom>
        </p:spPr>
      </p:pic>
    </p:spTree>
    <p:extLst>
      <p:ext uri="{BB962C8B-B14F-4D97-AF65-F5344CB8AC3E}">
        <p14:creationId xmlns:p14="http://schemas.microsoft.com/office/powerpoint/2010/main" val="3488489711"/>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394392"/>
            <a:ext cx="8772156" cy="838200"/>
          </a:xfrm>
        </p:spPr>
        <p:txBody>
          <a:bodyPr/>
          <a:lstStyle/>
          <a:p>
            <a:pPr>
              <a:lnSpc>
                <a:spcPct val="80000"/>
              </a:lnSpc>
              <a:buFontTx/>
              <a:buNone/>
            </a:pPr>
            <a:r>
              <a:rPr lang="fr-FR" sz="1800" dirty="0" smtClean="0"/>
              <a:t>Compétences en communication du professionnel de l'IT</a:t>
            </a:r>
            <a:r>
              <a:rPr dirty="0"/>
              <a:t/>
            </a:r>
            <a:br>
              <a:rPr dirty="0"/>
            </a:br>
            <a:r>
              <a:rPr lang="fr-FR" sz="3000" dirty="0" smtClean="0"/>
              <a:t>Pratiques recommandées pour les employés</a:t>
            </a:r>
            <a:endParaRPr lang="fr-FR" sz="3000" dirty="0">
              <a:latin typeface="Arial" charset="0"/>
            </a:endParaRPr>
          </a:p>
        </p:txBody>
      </p:sp>
      <p:sp>
        <p:nvSpPr>
          <p:cNvPr id="2" name="Content Placeholder 1"/>
          <p:cNvSpPr>
            <a:spLocks noGrp="1"/>
          </p:cNvSpPr>
          <p:nvPr>
            <p:ph idx="1"/>
          </p:nvPr>
        </p:nvSpPr>
        <p:spPr>
          <a:xfrm>
            <a:off x="193868" y="1404420"/>
            <a:ext cx="6822949" cy="4902862"/>
          </a:xfrm>
        </p:spPr>
        <p:txBody>
          <a:bodyPr/>
          <a:lstStyle/>
          <a:p>
            <a:r>
              <a:rPr lang="fr-FR" sz="2000" dirty="0" smtClean="0"/>
              <a:t>Gérez votre temps et votre stress</a:t>
            </a:r>
          </a:p>
          <a:p>
            <a:pPr marL="742950" lvl="1" indent="-285750">
              <a:buFont typeface="Arial" panose="020B0604020202020204" pitchFamily="34" charset="0"/>
              <a:buChar char="•"/>
            </a:pPr>
            <a:r>
              <a:rPr lang="fr-FR" sz="1600" dirty="0" smtClean="0"/>
              <a:t>Définissez la priorité des activités en suivant la politique de l'entreprise</a:t>
            </a:r>
          </a:p>
          <a:p>
            <a:pPr marL="742950" lvl="1" indent="-285750">
              <a:buFont typeface="Arial" panose="020B0604020202020204" pitchFamily="34" charset="0"/>
              <a:buChar char="•"/>
            </a:pPr>
            <a:r>
              <a:rPr lang="fr-FR" sz="1600" dirty="0" smtClean="0"/>
              <a:t>Reprenez votre calme entre deux appels</a:t>
            </a:r>
          </a:p>
          <a:p>
            <a:pPr marL="742950" lvl="1" indent="-285750">
              <a:buFont typeface="Arial" panose="020B0604020202020204" pitchFamily="34" charset="0"/>
              <a:buChar char="•"/>
            </a:pPr>
            <a:r>
              <a:rPr lang="fr-FR" sz="1600" dirty="0" smtClean="0"/>
              <a:t>Adaptez votre poste de travail pour vous faciliter la tâche</a:t>
            </a:r>
          </a:p>
          <a:p>
            <a:r>
              <a:rPr lang="fr-FR" sz="2000" dirty="0" smtClean="0"/>
              <a:t>Respect des SLA</a:t>
            </a:r>
          </a:p>
          <a:p>
            <a:pPr marL="742950" lvl="1" indent="-285750">
              <a:buFont typeface="Arial" panose="020B0604020202020204" pitchFamily="34" charset="0"/>
              <a:buChar char="•"/>
            </a:pPr>
            <a:r>
              <a:rPr lang="fr-FR" sz="1600" dirty="0" smtClean="0"/>
              <a:t>Les SLA définissent un accord entre les parties concernées</a:t>
            </a:r>
          </a:p>
          <a:p>
            <a:pPr marL="742950" lvl="1" indent="-285750">
              <a:buFont typeface="Arial" panose="020B0604020202020204" pitchFamily="34" charset="0"/>
              <a:buChar char="•"/>
            </a:pPr>
            <a:r>
              <a:rPr lang="fr-FR" sz="1600" dirty="0" smtClean="0"/>
              <a:t>Lorsque vous êtes en contact avec des clients, vous devez respecter le contenu du SLA</a:t>
            </a:r>
          </a:p>
          <a:p>
            <a:pPr marL="742950" lvl="1" indent="-285750">
              <a:buFont typeface="Arial" panose="020B0604020202020204" pitchFamily="34" charset="0"/>
              <a:buChar char="•"/>
            </a:pPr>
            <a:r>
              <a:rPr lang="fr-FR" sz="1600" dirty="0" smtClean="0"/>
              <a:t>Il appartient à la direction de déterminer les </a:t>
            </a:r>
            <a:br>
              <a:rPr lang="fr-FR" sz="1600" dirty="0" smtClean="0"/>
            </a:br>
            <a:r>
              <a:rPr lang="fr-FR" sz="1600" dirty="0" smtClean="0"/>
              <a:t>exceptions au SLA</a:t>
            </a:r>
          </a:p>
          <a:p>
            <a:r>
              <a:rPr lang="fr-FR" sz="2000" dirty="0" smtClean="0"/>
              <a:t>Respect des stratégies d'entreprise</a:t>
            </a:r>
          </a:p>
          <a:p>
            <a:pPr marL="1082675" lvl="2" indent="-285750">
              <a:buFont typeface="Arial" panose="020B0604020202020204" pitchFamily="34" charset="0"/>
              <a:buChar char="•"/>
            </a:pPr>
            <a:r>
              <a:rPr lang="fr-FR" sz="1600" dirty="0" smtClean="0"/>
              <a:t>Traitement des appels des clients</a:t>
            </a:r>
          </a:p>
          <a:p>
            <a:pPr marL="1082675" lvl="2" indent="-285750">
              <a:buFont typeface="Arial" panose="020B0604020202020204" pitchFamily="34" charset="0"/>
              <a:buChar char="•"/>
            </a:pPr>
            <a:r>
              <a:rPr lang="fr-FR" sz="1600" dirty="0" smtClean="0"/>
              <a:t>Activités du centre d'appels</a:t>
            </a:r>
          </a:p>
          <a:p>
            <a:pPr marL="1082675" lvl="2" indent="-285750">
              <a:buFont typeface="Arial" panose="020B0604020202020204" pitchFamily="34" charset="0"/>
              <a:buChar char="•"/>
            </a:pPr>
            <a:r>
              <a:rPr lang="fr-FR" sz="1600" dirty="0" smtClean="0"/>
              <a:t>Garantir la satisfaction client</a:t>
            </a:r>
          </a:p>
          <a:p>
            <a:pPr marL="1082675" lvl="2" indent="-285750">
              <a:buFont typeface="Arial" panose="020B0604020202020204" pitchFamily="34" charset="0"/>
              <a:buChar char="•"/>
            </a:pPr>
            <a:endParaRPr lang="fr-FR" sz="1600" dirty="0" smtClean="0"/>
          </a:p>
          <a:p>
            <a:endParaRPr lang="fr-FR" sz="1600" dirty="0"/>
          </a:p>
        </p:txBody>
      </p:sp>
      <p:pic>
        <p:nvPicPr>
          <p:cNvPr id="3" name="Picture 2"/>
          <p:cNvPicPr>
            <a:picLocks noChangeAspect="1"/>
          </p:cNvPicPr>
          <p:nvPr/>
        </p:nvPicPr>
        <p:blipFill>
          <a:blip r:embed="rId3"/>
          <a:stretch>
            <a:fillRect/>
          </a:stretch>
        </p:blipFill>
        <p:spPr>
          <a:xfrm>
            <a:off x="5671471" y="4449337"/>
            <a:ext cx="3294553" cy="2172048"/>
          </a:xfrm>
          <a:prstGeom prst="rect">
            <a:avLst/>
          </a:prstGeom>
        </p:spPr>
      </p:pic>
    </p:spTree>
    <p:extLst>
      <p:ext uri="{BB962C8B-B14F-4D97-AF65-F5344CB8AC3E}">
        <p14:creationId xmlns:p14="http://schemas.microsoft.com/office/powerpoint/2010/main" val="306614019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13.2 Problèmes éthiques et juridiques dans le secteur de l'IT</a:t>
            </a:r>
            <a:endParaRPr lang="fr-FR"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Problèmes éthiques et juridiques dans le secteur de l'IT</a:t>
            </a:r>
            <a:r>
              <a:rPr dirty="0"/>
              <a:t/>
            </a:r>
            <a:br>
              <a:rPr dirty="0"/>
            </a:br>
            <a:r>
              <a:rPr lang="fr-FR" dirty="0" smtClean="0"/>
              <a:t>Considérations éthiques et juridiques</a:t>
            </a:r>
            <a:endParaRPr lang="fr-FR" sz="3000" dirty="0">
              <a:latin typeface="Arial" charset="0"/>
            </a:endParaRPr>
          </a:p>
        </p:txBody>
      </p:sp>
      <p:sp>
        <p:nvSpPr>
          <p:cNvPr id="2" name="Content Placeholder 1"/>
          <p:cNvSpPr>
            <a:spLocks noGrp="1"/>
          </p:cNvSpPr>
          <p:nvPr>
            <p:ph idx="1"/>
          </p:nvPr>
        </p:nvSpPr>
        <p:spPr>
          <a:xfrm>
            <a:off x="193867" y="1404420"/>
            <a:ext cx="8772157" cy="5107235"/>
          </a:xfrm>
        </p:spPr>
        <p:txBody>
          <a:bodyPr/>
          <a:lstStyle/>
          <a:p>
            <a:r>
              <a:rPr lang="fr-FR" sz="1600" dirty="0" smtClean="0"/>
              <a:t>Respectez vos clients, leur matériel et leur propriété intellectuelle.</a:t>
            </a:r>
          </a:p>
          <a:p>
            <a:r>
              <a:rPr lang="fr-FR" sz="1600" dirty="0" smtClean="0"/>
              <a:t>Aspect juridique</a:t>
            </a:r>
          </a:p>
          <a:p>
            <a:pPr lvl="1"/>
            <a:r>
              <a:rPr lang="fr-FR" sz="1400" dirty="0" smtClean="0"/>
              <a:t>Quelques exemples :</a:t>
            </a:r>
          </a:p>
          <a:p>
            <a:pPr marL="742950" lvl="1" indent="-285750">
              <a:buFont typeface="Arial" panose="020B0604020202020204" pitchFamily="34" charset="0"/>
              <a:buChar char="•"/>
            </a:pPr>
            <a:r>
              <a:rPr lang="fr-FR" sz="1400" dirty="0" smtClean="0"/>
              <a:t>N'apportez aucune modification à la configuration matérielle ou logicielle sans l'autorisation du client.</a:t>
            </a:r>
            <a:endParaRPr lang="fr-FR" sz="1400" dirty="0"/>
          </a:p>
          <a:p>
            <a:pPr marL="742950" lvl="1" indent="-285750">
              <a:buFont typeface="Arial" panose="020B0604020202020204" pitchFamily="34" charset="0"/>
              <a:buChar char="•"/>
            </a:pPr>
            <a:r>
              <a:rPr lang="fr-FR" sz="1400" dirty="0" smtClean="0"/>
              <a:t>N'accédez pas aux comptes utilisateur des clients sans leur autorisation.</a:t>
            </a:r>
          </a:p>
          <a:p>
            <a:pPr marL="742950" lvl="1" indent="-285750">
              <a:buFont typeface="Arial" panose="020B0604020202020204" pitchFamily="34" charset="0"/>
              <a:buChar char="•"/>
            </a:pPr>
            <a:r>
              <a:rPr lang="fr-FR" sz="1400" dirty="0" smtClean="0"/>
              <a:t>N'enfreignez pas les lois sur le droit d'auteur.</a:t>
            </a:r>
          </a:p>
          <a:p>
            <a:pPr marL="742950" lvl="1" indent="-285750">
              <a:buFont typeface="Arial" panose="020B0604020202020204" pitchFamily="34" charset="0"/>
              <a:buChar char="•"/>
            </a:pPr>
            <a:r>
              <a:rPr lang="fr-FR" sz="1400" dirty="0" smtClean="0"/>
              <a:t>N'utilisez pas les ressources informatiques des clients sans leur autorisation.</a:t>
            </a:r>
            <a:endParaRPr lang="fr-FR" sz="1400" dirty="0"/>
          </a:p>
          <a:p>
            <a:r>
              <a:rPr lang="fr-FR" sz="1600" dirty="0" smtClean="0"/>
              <a:t>Licence</a:t>
            </a:r>
            <a:endParaRPr lang="fr-FR" sz="1600" dirty="0"/>
          </a:p>
          <a:p>
            <a:pPr marL="742950" lvl="1" indent="-285750">
              <a:buFont typeface="Arial" panose="020B0604020202020204" pitchFamily="34" charset="0"/>
              <a:buChar char="•"/>
            </a:pPr>
            <a:r>
              <a:rPr lang="fr-FR" sz="1400" dirty="0" smtClean="0"/>
              <a:t>Licence personnelle : le programme s'exécute généralement sur un seul ordinateur.</a:t>
            </a:r>
          </a:p>
          <a:p>
            <a:pPr marL="742950" lvl="1" indent="-285750">
              <a:buFont typeface="Arial" panose="020B0604020202020204" pitchFamily="34" charset="0"/>
              <a:buChar char="•"/>
            </a:pPr>
            <a:r>
              <a:rPr lang="fr-FR" sz="1400" dirty="0" smtClean="0"/>
              <a:t>Licence d'entreprise : l'entreprise paie pour que les employés puissent utiliser le logiciel.</a:t>
            </a:r>
          </a:p>
          <a:p>
            <a:pPr marL="742950" lvl="1" indent="-285750">
              <a:buFont typeface="Arial" panose="020B0604020202020204" pitchFamily="34" charset="0"/>
              <a:buChar char="•"/>
            </a:pPr>
            <a:r>
              <a:rPr lang="fr-FR" sz="1400" dirty="0" smtClean="0"/>
              <a:t>Licence Open Source : cette licence permet aux développeurs de modifier et de partager les codes.</a:t>
            </a:r>
          </a:p>
          <a:p>
            <a:pPr marL="742950" lvl="1" indent="-285750">
              <a:buFont typeface="Arial" panose="020B0604020202020204" pitchFamily="34" charset="0"/>
              <a:buChar char="•"/>
            </a:pPr>
            <a:r>
              <a:rPr lang="fr-FR" sz="1400" dirty="0" smtClean="0"/>
              <a:t>Licence commerciale : la licence commerciale permet au titulaire d'utiliser le logiciel dans un but lucratif.</a:t>
            </a:r>
          </a:p>
          <a:p>
            <a:pPr marL="742950" lvl="1" indent="-285750">
              <a:buFont typeface="Arial" panose="020B0604020202020204" pitchFamily="34" charset="0"/>
              <a:buChar char="•"/>
            </a:pPr>
            <a:r>
              <a:rPr lang="fr-FR" sz="1400" dirty="0" smtClean="0"/>
              <a:t>Gestion des droits numériques : le logiciel est conçu pour empêcher tout accès illicite à des appareils et des contenus numériques.</a:t>
            </a:r>
          </a:p>
          <a:p>
            <a:pPr marL="742950" lvl="1" indent="-285750">
              <a:buFont typeface="Arial" panose="020B0604020202020204" pitchFamily="34" charset="0"/>
              <a:buChar char="•"/>
            </a:pPr>
            <a:endParaRPr lang="fr-FR" sz="1400" dirty="0" smtClean="0"/>
          </a:p>
          <a:p>
            <a:pPr marL="742950" lvl="1" indent="-285750">
              <a:buFont typeface="Arial" panose="020B0604020202020204" pitchFamily="34" charset="0"/>
              <a:buChar char="•"/>
            </a:pPr>
            <a:endParaRPr lang="fr-FR" sz="1400" dirty="0" smtClean="0"/>
          </a:p>
        </p:txBody>
      </p:sp>
    </p:spTree>
    <p:extLst>
      <p:ext uri="{BB962C8B-B14F-4D97-AF65-F5344CB8AC3E}">
        <p14:creationId xmlns:p14="http://schemas.microsoft.com/office/powerpoint/2010/main" val="39422914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Problèmes éthiques et juridiques dans le secteur de l'IT</a:t>
            </a:r>
            <a:r>
              <a:rPr dirty="0"/>
              <a:t/>
            </a:r>
            <a:br>
              <a:rPr dirty="0"/>
            </a:br>
            <a:r>
              <a:rPr lang="fr-FR" dirty="0" smtClean="0"/>
              <a:t>Présentation des procédures judiciaires</a:t>
            </a:r>
            <a:endParaRPr lang="fr-FR" sz="3000" dirty="0">
              <a:latin typeface="Arial" charset="0"/>
            </a:endParaRPr>
          </a:p>
        </p:txBody>
      </p:sp>
      <p:sp>
        <p:nvSpPr>
          <p:cNvPr id="2" name="Content Placeholder 1"/>
          <p:cNvSpPr>
            <a:spLocks noGrp="1"/>
          </p:cNvSpPr>
          <p:nvPr>
            <p:ph idx="1"/>
          </p:nvPr>
        </p:nvSpPr>
        <p:spPr>
          <a:xfrm>
            <a:off x="167268" y="1404419"/>
            <a:ext cx="8631044" cy="5221849"/>
          </a:xfrm>
        </p:spPr>
        <p:txBody>
          <a:bodyPr>
            <a:normAutofit fontScale="92500"/>
          </a:bodyPr>
          <a:lstStyle/>
          <a:p>
            <a:r>
              <a:rPr lang="fr-FR" sz="2000" dirty="0" smtClean="0"/>
              <a:t>Investigation numérique légale</a:t>
            </a:r>
          </a:p>
          <a:p>
            <a:pPr marL="742950" lvl="1" indent="-285750">
              <a:buFont typeface="Arial" panose="020B0604020202020204" pitchFamily="34" charset="0"/>
              <a:buChar char="•"/>
            </a:pPr>
            <a:r>
              <a:rPr lang="fr-FR" sz="1600" dirty="0" smtClean="0"/>
              <a:t>Collecte et analyse des données des ordinateurs et des appareils associés</a:t>
            </a:r>
            <a:endParaRPr lang="fr-FR" sz="1600" dirty="0"/>
          </a:p>
          <a:p>
            <a:pPr marL="742950" lvl="1" indent="-285750">
              <a:buFont typeface="Arial" panose="020B0604020202020204" pitchFamily="34" charset="0"/>
              <a:buChar char="•"/>
            </a:pPr>
            <a:r>
              <a:rPr lang="fr-FR" sz="1600" dirty="0" smtClean="0"/>
              <a:t>Deux types de données sont collectés :</a:t>
            </a:r>
          </a:p>
          <a:p>
            <a:pPr marL="1082675" lvl="2" indent="-285750">
              <a:buFont typeface="Arial" panose="020B0604020202020204" pitchFamily="34" charset="0"/>
              <a:buChar char="•"/>
            </a:pPr>
            <a:r>
              <a:rPr lang="fr-FR" sz="1600" dirty="0" smtClean="0"/>
              <a:t>Les données rémanentes sont généralement stockées sur un disque et sont conservées lorsque l'ordinateur est éteint.</a:t>
            </a:r>
          </a:p>
          <a:p>
            <a:pPr marL="1082675" lvl="2" indent="-285750">
              <a:buFont typeface="Arial" panose="020B0604020202020204" pitchFamily="34" charset="0"/>
              <a:buChar char="•"/>
            </a:pPr>
            <a:r>
              <a:rPr lang="fr-FR" sz="1600" dirty="0" smtClean="0"/>
              <a:t>Les données volatiles sont perdues lorsque l'ordinateur est mis hors tension. Cette catégorie comprend les données en transit, ainsi que celles qui sont stockées temporairement dans la mémoire vive, la mémoire cache et les registres.</a:t>
            </a:r>
            <a:endParaRPr lang="fr-FR" sz="1600" dirty="0"/>
          </a:p>
          <a:p>
            <a:r>
              <a:rPr lang="fr-FR" sz="2000" dirty="0" smtClean="0"/>
              <a:t>Législation sur la cybercriminalité et première intervention</a:t>
            </a:r>
          </a:p>
          <a:p>
            <a:pPr marL="742950" lvl="1" indent="-285750">
              <a:buFont typeface="Arial" panose="020B0604020202020204" pitchFamily="34" charset="0"/>
              <a:buChar char="•"/>
            </a:pPr>
            <a:r>
              <a:rPr lang="fr-FR" sz="1600" dirty="0" smtClean="0"/>
              <a:t>Les professionnels de l'IT doivent comprendre leur responsabilité en matière de cybercriminalité dans leur pays, région, département ou province.</a:t>
            </a:r>
          </a:p>
          <a:p>
            <a:pPr marL="742950" lvl="1" indent="-285750">
              <a:buFont typeface="Arial" panose="020B0604020202020204" pitchFamily="34" charset="0"/>
              <a:buChar char="•"/>
            </a:pPr>
            <a:r>
              <a:rPr lang="fr-FR" sz="1600" dirty="0" smtClean="0"/>
              <a:t>Prenez connaissance de la politique de votre entreprise en matière de cybercriminalité.</a:t>
            </a:r>
          </a:p>
          <a:p>
            <a:pPr marL="742950" lvl="1" indent="-285750">
              <a:buFont typeface="Arial" panose="020B0604020202020204" pitchFamily="34" charset="0"/>
              <a:buChar char="•"/>
            </a:pPr>
            <a:r>
              <a:rPr lang="fr-FR" sz="1600" dirty="0" smtClean="0"/>
              <a:t>Sachez comment préserver les preuves en cas de découverte d'une activité illégale.</a:t>
            </a:r>
          </a:p>
          <a:p>
            <a:r>
              <a:rPr lang="fr-FR" sz="2000" dirty="0" smtClean="0"/>
              <a:t>Documentation et chaîne de responsabilité</a:t>
            </a:r>
          </a:p>
          <a:p>
            <a:pPr marL="742950" lvl="1" indent="-285750">
              <a:buFont typeface="Arial" panose="020B0604020202020204" pitchFamily="34" charset="0"/>
              <a:buChar char="•"/>
            </a:pPr>
            <a:r>
              <a:rPr lang="fr-FR" sz="1600" dirty="0" smtClean="0"/>
              <a:t>Documentez toujours les activités que vous avez effectuées.</a:t>
            </a:r>
            <a:endParaRPr lang="fr-FR" sz="1600" dirty="0"/>
          </a:p>
          <a:p>
            <a:pPr marL="742950" lvl="1" indent="-285750">
              <a:buFont typeface="Arial" panose="020B0604020202020204" pitchFamily="34" charset="0"/>
              <a:buChar char="•"/>
            </a:pPr>
            <a:r>
              <a:rPr lang="fr-FR" sz="1600" dirty="0" smtClean="0"/>
              <a:t>Il appartient à la chaîne de responsabilité de prendre note du mode de collecte des preuves, des personnes qui y ont accès, ainsi que de l'endroit où elles sont entreposées.</a:t>
            </a:r>
            <a:endParaRPr lang="fr-FR" sz="2000" dirty="0" smtClean="0"/>
          </a:p>
          <a:p>
            <a:endParaRPr lang="fr-FR" dirty="0"/>
          </a:p>
        </p:txBody>
      </p:sp>
    </p:spTree>
    <p:extLst>
      <p:ext uri="{BB962C8B-B14F-4D97-AF65-F5344CB8AC3E}">
        <p14:creationId xmlns:p14="http://schemas.microsoft.com/office/powerpoint/2010/main" val="114716438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13.3 Techniciens de centre d'appels</a:t>
            </a:r>
            <a:endParaRPr lang="fr-FR" sz="2400" dirty="0"/>
          </a:p>
        </p:txBody>
      </p:sp>
    </p:spTree>
    <p:extLst>
      <p:ext uri="{BB962C8B-B14F-4D97-AF65-F5344CB8AC3E}">
        <p14:creationId xmlns:p14="http://schemas.microsoft.com/office/powerpoint/2010/main" val="2637034718"/>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13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10</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798196"/>
            <a:ext cx="8772157" cy="838200"/>
          </a:xfrm>
        </p:spPr>
        <p:txBody>
          <a:bodyPr/>
          <a:lstStyle/>
          <a:p>
            <a:pPr eaLnBrk="1" hangingPunct="1"/>
            <a:r>
              <a:rPr lang="fr-FR" sz="1800" dirty="0" smtClean="0"/>
              <a:t>Techniciens de centre d'appels</a:t>
            </a:r>
            <a:r>
              <a:rPr dirty="0"/>
              <a:t/>
            </a:r>
            <a:br>
              <a:rPr dirty="0"/>
            </a:br>
            <a:r>
              <a:rPr lang="fr-FR" dirty="0" smtClean="0"/>
              <a:t>Centres d'appels, techniciens de niveau 1 et techniciens de niveau 2</a:t>
            </a:r>
            <a:endParaRPr lang="fr-FR" sz="3000" dirty="0">
              <a:latin typeface="Arial" charset="0"/>
            </a:endParaRPr>
          </a:p>
        </p:txBody>
      </p:sp>
      <p:sp>
        <p:nvSpPr>
          <p:cNvPr id="2" name="Content Placeholder 1"/>
          <p:cNvSpPr>
            <a:spLocks noGrp="1"/>
          </p:cNvSpPr>
          <p:nvPr>
            <p:ph idx="1"/>
          </p:nvPr>
        </p:nvSpPr>
        <p:spPr>
          <a:xfrm>
            <a:off x="331076" y="1666851"/>
            <a:ext cx="8447163" cy="2748808"/>
          </a:xfrm>
        </p:spPr>
        <p:txBody>
          <a:bodyPr>
            <a:noAutofit/>
          </a:bodyPr>
          <a:lstStyle/>
          <a:p>
            <a:r>
              <a:rPr lang="fr-FR" sz="2000" dirty="0" smtClean="0"/>
              <a:t>Centres d'appels</a:t>
            </a:r>
          </a:p>
          <a:p>
            <a:pPr marL="742950" lvl="1" indent="-285750">
              <a:buFont typeface="Arial" panose="020B0604020202020204" pitchFamily="34" charset="0"/>
              <a:buChar char="•"/>
            </a:pPr>
            <a:r>
              <a:rPr lang="fr-FR" sz="1600" dirty="0" smtClean="0"/>
              <a:t>Environnement dynamique où les agents sont très sollicités et fonctionnant parfois 24 h/24 et 7 j/7</a:t>
            </a:r>
          </a:p>
          <a:p>
            <a:pPr marL="742950" lvl="1" indent="-285750">
              <a:buFont typeface="Arial" panose="020B0604020202020204" pitchFamily="34" charset="0"/>
              <a:buChar char="•"/>
            </a:pPr>
            <a:r>
              <a:rPr lang="fr-FR" sz="1600" dirty="0" smtClean="0"/>
              <a:t>Peut être un service interne ou un service proposé à un client externe</a:t>
            </a:r>
            <a:endParaRPr lang="fr-FR" sz="1600" dirty="0"/>
          </a:p>
          <a:p>
            <a:pPr marL="742950" lvl="1" indent="-285750">
              <a:buFont typeface="Arial" panose="020B0604020202020204" pitchFamily="34" charset="0"/>
              <a:buChar char="•"/>
            </a:pPr>
            <a:r>
              <a:rPr lang="fr-FR" sz="1600" dirty="0" smtClean="0"/>
              <a:t>Des politiques sont appliquées en matière de priorité des appels</a:t>
            </a:r>
          </a:p>
          <a:p>
            <a:pPr marL="742950" lvl="1" indent="-285750">
              <a:buFont typeface="Arial" panose="020B0604020202020204" pitchFamily="34" charset="0"/>
              <a:buChar char="•"/>
            </a:pPr>
            <a:r>
              <a:rPr lang="fr-FR" sz="1600" dirty="0" smtClean="0"/>
              <a:t>Utilisation de logiciels d'assistance pour gérer les différents postes</a:t>
            </a:r>
          </a:p>
          <a:p>
            <a:pPr marL="742950" lvl="1" indent="-285750">
              <a:buFont typeface="Arial" panose="020B0604020202020204" pitchFamily="34" charset="0"/>
              <a:buChar char="•"/>
            </a:pPr>
            <a:r>
              <a:rPr lang="fr-FR" sz="1600" dirty="0" smtClean="0"/>
              <a:t>Techniciens ayant différents niveaux d'expérience</a:t>
            </a:r>
            <a:endParaRPr lang="fr-FR" sz="16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18388" y="3986027"/>
            <a:ext cx="6515912" cy="2592445"/>
          </a:xfrm>
          <a:prstGeom prst="rect">
            <a:avLst/>
          </a:prstGeom>
        </p:spPr>
      </p:pic>
    </p:spTree>
    <p:extLst>
      <p:ext uri="{BB962C8B-B14F-4D97-AF65-F5344CB8AC3E}">
        <p14:creationId xmlns:p14="http://schemas.microsoft.com/office/powerpoint/2010/main" val="2960339928"/>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848996"/>
            <a:ext cx="8772157" cy="838200"/>
          </a:xfrm>
        </p:spPr>
        <p:txBody>
          <a:bodyPr/>
          <a:lstStyle/>
          <a:p>
            <a:pPr eaLnBrk="1" hangingPunct="1"/>
            <a:r>
              <a:rPr lang="fr-FR" sz="1800" dirty="0" smtClean="0"/>
              <a:t>Techniciens de centre d'appels</a:t>
            </a:r>
            <a:r>
              <a:rPr dirty="0"/>
              <a:t/>
            </a:r>
            <a:br>
              <a:rPr dirty="0"/>
            </a:br>
            <a:r>
              <a:rPr lang="fr-FR" dirty="0" smtClean="0"/>
              <a:t>Centres d'appels, techniciens de niveau 1 et techniciens de niveau 2 (suite)</a:t>
            </a:r>
            <a:endParaRPr lang="fr-FR" sz="3000" dirty="0">
              <a:latin typeface="Arial" charset="0"/>
            </a:endParaRPr>
          </a:p>
        </p:txBody>
      </p:sp>
      <p:sp>
        <p:nvSpPr>
          <p:cNvPr id="2" name="Content Placeholder 1"/>
          <p:cNvSpPr>
            <a:spLocks noGrp="1"/>
          </p:cNvSpPr>
          <p:nvPr>
            <p:ph idx="1"/>
          </p:nvPr>
        </p:nvSpPr>
        <p:spPr>
          <a:xfrm>
            <a:off x="193868" y="1717650"/>
            <a:ext cx="8584371" cy="4276749"/>
          </a:xfrm>
        </p:spPr>
        <p:txBody>
          <a:bodyPr>
            <a:normAutofit/>
          </a:bodyPr>
          <a:lstStyle/>
          <a:p>
            <a:r>
              <a:rPr lang="fr-FR" sz="2000" dirty="0" smtClean="0"/>
              <a:t>Technicien de niveau 1</a:t>
            </a:r>
          </a:p>
          <a:p>
            <a:pPr marL="742950" lvl="1" indent="-285750">
              <a:buFont typeface="Arial" panose="020B0604020202020204" pitchFamily="34" charset="0"/>
              <a:buChar char="•"/>
            </a:pPr>
            <a:r>
              <a:rPr lang="fr-FR" sz="1600" dirty="0" smtClean="0"/>
              <a:t>Collecte des informations pertinentes auprès du client.</a:t>
            </a:r>
          </a:p>
          <a:p>
            <a:pPr marL="742950" lvl="1" indent="-285750">
              <a:buFont typeface="Arial" panose="020B0604020202020204" pitchFamily="34" charset="0"/>
              <a:buChar char="•"/>
            </a:pPr>
            <a:r>
              <a:rPr lang="fr-FR" sz="1600" dirty="0" smtClean="0"/>
              <a:t>Résout des problèmes simples et transmet l'ordre de travail si nécessaire.</a:t>
            </a:r>
          </a:p>
          <a:p>
            <a:pPr marL="742950" lvl="1" indent="-285750">
              <a:buFont typeface="Arial" panose="020B0604020202020204" pitchFamily="34" charset="0"/>
              <a:buChar char="•"/>
            </a:pPr>
            <a:r>
              <a:rPr lang="fr-FR" sz="1600" dirty="0" smtClean="0"/>
              <a:t>Quelles questions un technicien de niveau 1 doit-il poser au client ?</a:t>
            </a:r>
            <a:endParaRPr lang="fr-FR" sz="1600" dirty="0"/>
          </a:p>
          <a:p>
            <a:r>
              <a:rPr lang="fr-FR" sz="2000" dirty="0" smtClean="0"/>
              <a:t>Technicien de niveau 2</a:t>
            </a:r>
          </a:p>
          <a:p>
            <a:pPr marL="742950" lvl="1" indent="-285750">
              <a:buFont typeface="Arial" panose="020B0604020202020204" pitchFamily="34" charset="0"/>
              <a:buChar char="•"/>
            </a:pPr>
            <a:r>
              <a:rPr lang="fr-FR" sz="1600" dirty="0"/>
              <a:t>Possède probablement des logiciels de contrôle à distance pour faciliter la résolution du problème.</a:t>
            </a:r>
          </a:p>
          <a:p>
            <a:pPr marL="742950" lvl="1" indent="-285750">
              <a:buFont typeface="Arial" panose="020B0604020202020204" pitchFamily="34" charset="0"/>
              <a:buChar char="•"/>
            </a:pPr>
            <a:r>
              <a:rPr lang="fr-FR" altLang="en-US" sz="1600" dirty="0"/>
              <a:t>Rappelle le client pour poser des questions </a:t>
            </a:r>
            <a:r>
              <a:rPr lang="fr-FR" altLang="en-US" sz="1600" dirty="0" smtClean="0"/>
              <a:t/>
            </a:r>
            <a:br>
              <a:rPr lang="fr-FR" altLang="en-US" sz="1600" dirty="0" smtClean="0"/>
            </a:br>
            <a:r>
              <a:rPr lang="fr-FR" altLang="en-US" sz="1600" dirty="0" smtClean="0"/>
              <a:t>supplémentaires</a:t>
            </a:r>
            <a:r>
              <a:rPr lang="fr-FR" altLang="en-US" sz="1600" dirty="0"/>
              <a:t>.</a:t>
            </a:r>
          </a:p>
          <a:p>
            <a:pPr marL="742950" lvl="1" indent="-285750">
              <a:buFont typeface="Arial" panose="020B0604020202020204" pitchFamily="34" charset="0"/>
              <a:buChar char="•"/>
            </a:pPr>
            <a:r>
              <a:rPr lang="fr-FR" altLang="en-US" sz="1600" dirty="0" smtClean="0"/>
              <a:t>Dispose habituellement de plus de </a:t>
            </a:r>
            <a:br>
              <a:rPr lang="fr-FR" altLang="en-US" sz="1600" dirty="0" smtClean="0"/>
            </a:br>
            <a:r>
              <a:rPr lang="fr-FR" altLang="en-US" sz="1600" dirty="0" smtClean="0"/>
              <a:t>connaissances techniques.</a:t>
            </a:r>
          </a:p>
          <a:p>
            <a:pPr marL="742950" lvl="1" indent="-285750">
              <a:buFont typeface="Arial" panose="020B0604020202020204" pitchFamily="34" charset="0"/>
              <a:buChar char="•"/>
            </a:pPr>
            <a:r>
              <a:rPr lang="fr-FR" sz="1600" dirty="0" smtClean="0"/>
              <a:t>Traite les ordres de travail qui ont </a:t>
            </a:r>
            <a:br>
              <a:rPr lang="fr-FR" sz="1600" dirty="0" smtClean="0"/>
            </a:br>
            <a:r>
              <a:rPr lang="fr-FR" sz="1600" dirty="0" smtClean="0"/>
              <a:t>été transmis.</a:t>
            </a:r>
          </a:p>
          <a:p>
            <a:pPr marL="457200" lvl="1" indent="0"/>
            <a:endParaRPr lang="fr-FR" altLang="en-US" sz="1600" dirty="0"/>
          </a:p>
        </p:txBody>
      </p:sp>
      <p:pic>
        <p:nvPicPr>
          <p:cNvPr id="5" name="Picture 4"/>
          <p:cNvPicPr>
            <a:picLocks noChangeAspect="1"/>
          </p:cNvPicPr>
          <p:nvPr/>
        </p:nvPicPr>
        <p:blipFill>
          <a:blip r:embed="rId3"/>
          <a:stretch>
            <a:fillRect/>
          </a:stretch>
        </p:blipFill>
        <p:spPr>
          <a:xfrm>
            <a:off x="5586761" y="4196303"/>
            <a:ext cx="3275913" cy="2370261"/>
          </a:xfrm>
          <a:prstGeom prst="rect">
            <a:avLst/>
          </a:prstGeom>
        </p:spPr>
      </p:pic>
    </p:spTree>
    <p:extLst>
      <p:ext uri="{BB962C8B-B14F-4D97-AF65-F5344CB8AC3E}">
        <p14:creationId xmlns:p14="http://schemas.microsoft.com/office/powerpoint/2010/main" val="1804207420"/>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smtClean="0"/>
              <a:t>13.4 Résumé du chapitre </a:t>
            </a:r>
            <a:endParaRPr lang="fr-FR" sz="2400" dirty="0"/>
          </a:p>
        </p:txBody>
      </p:sp>
    </p:spTree>
    <p:extLst>
      <p:ext uri="{BB962C8B-B14F-4D97-AF65-F5344CB8AC3E}">
        <p14:creationId xmlns:p14="http://schemas.microsoft.com/office/powerpoint/2010/main" val="365762343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Résumé du chapitre</a:t>
            </a:r>
            <a:r>
              <a:rPr dirty="0"/>
              <a:t/>
            </a:r>
            <a:br>
              <a:rPr dirty="0"/>
            </a:br>
            <a:r>
              <a:rPr lang="fr-FR" sz="2800" dirty="0" smtClean="0"/>
              <a:t>Résumé</a:t>
            </a:r>
            <a:endParaRPr lang="fr-FR" sz="3000" dirty="0">
              <a:latin typeface="Arial" charset="0"/>
            </a:endParaRPr>
          </a:p>
        </p:txBody>
      </p:sp>
      <p:sp>
        <p:nvSpPr>
          <p:cNvPr id="2" name="Content Placeholder 1"/>
          <p:cNvSpPr>
            <a:spLocks noGrp="1"/>
          </p:cNvSpPr>
          <p:nvPr>
            <p:ph idx="1"/>
          </p:nvPr>
        </p:nvSpPr>
        <p:spPr>
          <a:xfrm>
            <a:off x="193867" y="1404420"/>
            <a:ext cx="7923589" cy="4902862"/>
          </a:xfrm>
        </p:spPr>
        <p:txBody>
          <a:bodyPr/>
          <a:lstStyle/>
          <a:p>
            <a:pPr marL="0" indent="0">
              <a:buNone/>
            </a:pPr>
            <a:r>
              <a:rPr lang="fr-FR" sz="2000" dirty="0" smtClean="0"/>
              <a:t>Quelques règles essentielles pour devenir un technicien compétent :</a:t>
            </a:r>
          </a:p>
          <a:p>
            <a:pPr marL="742950" lvl="1" indent="-285750">
              <a:buFont typeface="Arial" panose="020B0604020202020204" pitchFamily="34" charset="0"/>
              <a:buChar char="•"/>
            </a:pPr>
            <a:r>
              <a:rPr lang="fr-FR" sz="1600" dirty="0" smtClean="0"/>
              <a:t>Faire preuve d'une bonne aptitude à communiquer avec les clients et les collègues</a:t>
            </a:r>
          </a:p>
          <a:p>
            <a:pPr marL="742950" lvl="1" indent="-285750">
              <a:buFont typeface="Arial" panose="020B0604020202020204" pitchFamily="34" charset="0"/>
              <a:buChar char="•"/>
            </a:pPr>
            <a:r>
              <a:rPr lang="fr-FR" sz="1600" dirty="0" smtClean="0"/>
              <a:t>Faire preuve de professionnalisme</a:t>
            </a:r>
          </a:p>
          <a:p>
            <a:pPr marL="742950" lvl="1" indent="-285750">
              <a:buFont typeface="Arial" panose="020B0604020202020204" pitchFamily="34" charset="0"/>
              <a:buChar char="•"/>
            </a:pPr>
            <a:r>
              <a:rPr lang="fr-FR" sz="1600" dirty="0" smtClean="0"/>
              <a:t>Se conformer à la nétiquette</a:t>
            </a:r>
          </a:p>
          <a:p>
            <a:pPr marL="742950" lvl="1" indent="-285750">
              <a:buFont typeface="Arial" panose="020B0604020202020204" pitchFamily="34" charset="0"/>
              <a:buChar char="•"/>
            </a:pPr>
            <a:r>
              <a:rPr lang="fr-FR" sz="1600" dirty="0" smtClean="0"/>
              <a:t>Respecter le SLA du client</a:t>
            </a:r>
          </a:p>
          <a:p>
            <a:pPr marL="742950" lvl="1" indent="-285750">
              <a:buFont typeface="Arial" panose="020B0604020202020204" pitchFamily="34" charset="0"/>
              <a:buChar char="•"/>
            </a:pPr>
            <a:r>
              <a:rPr lang="fr-FR" sz="1600" dirty="0" smtClean="0"/>
              <a:t>Respect des stratégies d'entreprise</a:t>
            </a:r>
          </a:p>
          <a:p>
            <a:pPr marL="742950" lvl="1" indent="-285750">
              <a:buFont typeface="Arial" panose="020B0604020202020204" pitchFamily="34" charset="0"/>
              <a:buChar char="•"/>
            </a:pPr>
            <a:r>
              <a:rPr lang="fr-FR" sz="1600" dirty="0" smtClean="0"/>
              <a:t>Bien gérer le temps et le stress</a:t>
            </a:r>
          </a:p>
          <a:p>
            <a:pPr marL="742950" lvl="1" indent="-285750">
              <a:buFont typeface="Arial" panose="020B0604020202020204" pitchFamily="34" charset="0"/>
              <a:buChar char="•"/>
            </a:pPr>
            <a:r>
              <a:rPr lang="fr-FR" sz="1600" dirty="0" smtClean="0"/>
              <a:t>Se familiariser avec la législation locale en matière de cybercriminalité</a:t>
            </a:r>
          </a:p>
          <a:p>
            <a:pPr marL="742950" lvl="1" indent="-285750">
              <a:buFont typeface="Arial" panose="020B0604020202020204" pitchFamily="34" charset="0"/>
              <a:buChar char="•"/>
            </a:pPr>
            <a:r>
              <a:rPr lang="fr-FR" sz="1600" dirty="0" smtClean="0"/>
              <a:t>Connaître ses responsabilités dans le cadre de la lutte contre la cybercriminalité</a:t>
            </a:r>
          </a:p>
        </p:txBody>
      </p:sp>
    </p:spTree>
    <p:extLst>
      <p:ext uri="{BB962C8B-B14F-4D97-AF65-F5344CB8AC3E}">
        <p14:creationId xmlns:p14="http://schemas.microsoft.com/office/powerpoint/2010/main" val="3786335544"/>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err="1">
                <a:latin typeface="Arial" charset="0"/>
              </a:rPr>
              <a:t>Chapitre</a:t>
            </a:r>
            <a:r>
              <a:rPr lang="en-US" sz="1800" dirty="0">
                <a:latin typeface="Arial" charset="0"/>
              </a:rPr>
              <a:t> 13</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err="1"/>
              <a:t>dnd</a:t>
            </a:r>
            <a:endParaRPr lang="en-US" sz="1600" dirty="0"/>
          </a:p>
          <a:p>
            <a:pPr marL="0" indent="0">
              <a:buNone/>
            </a:pPr>
            <a:r>
              <a:rPr lang="en-US" sz="1600" dirty="0" err="1"/>
              <a:t>drm</a:t>
            </a:r>
            <a:endParaRPr lang="en-US" sz="1600" dirty="0"/>
          </a:p>
          <a:p>
            <a:pPr marL="0" indent="0">
              <a:buNone/>
            </a:pPr>
            <a:r>
              <a:rPr lang="en-US" sz="1600" dirty="0"/>
              <a:t>flash (plugin)</a:t>
            </a:r>
          </a:p>
          <a:p>
            <a:pPr marL="0" indent="0">
              <a:buNone/>
            </a:pPr>
            <a:r>
              <a:rPr lang="en-US" sz="1600" dirty="0" err="1"/>
              <a:t>nist</a:t>
            </a:r>
            <a:endParaRPr lang="en-US" sz="1600" dirty="0"/>
          </a:p>
          <a:p>
            <a:pPr marL="0" indent="0">
              <a:buNone/>
            </a:pPr>
            <a:r>
              <a:rPr lang="en-US" sz="1600" dirty="0" err="1"/>
              <a:t>pii</a:t>
            </a:r>
            <a:endParaRPr lang="en-US" sz="1600" dirty="0"/>
          </a:p>
          <a:p>
            <a:pPr marL="0" indent="0">
              <a:buNone/>
            </a:pPr>
            <a:r>
              <a:rPr lang="en-US" sz="1600" dirty="0"/>
              <a:t>retina (display)</a:t>
            </a:r>
          </a:p>
          <a:p>
            <a:pPr marL="0" indent="0">
              <a:buNone/>
            </a:pPr>
            <a:r>
              <a:rPr lang="en-US" sz="1600" dirty="0" smtClean="0"/>
              <a:t>SLA </a:t>
            </a:r>
            <a:endParaRPr lang="en-US" sz="1600" dirty="0"/>
          </a:p>
          <a:p>
            <a:pPr marL="0" indent="0">
              <a:buNone/>
            </a:pPr>
            <a:r>
              <a:rPr lang="en-US" sz="1600" dirty="0" smtClean="0"/>
              <a:t>SSN</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311734656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13 :</a:t>
            </a:r>
          </a:p>
          <a:p>
            <a:pPr algn="l" defTabSz="814388">
              <a:lnSpc>
                <a:spcPct val="90000"/>
              </a:lnSpc>
              <a:defRPr/>
            </a:pPr>
            <a:r>
              <a:rPr lang="fr-FR" b="0" dirty="0" smtClean="0">
                <a:solidFill>
                  <a:schemeClr val="bg1"/>
                </a:solidFill>
                <a:latin typeface="Arial" pitchFamily="34" charset="0"/>
              </a:rPr>
              <a:t>Professionnel de l'IT</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34"/>
          <p:cNvSpPr>
            <a:spLocks noGrp="1" noChangeArrowheads="1"/>
          </p:cNvSpPr>
          <p:nvPr>
            <p:ph type="body" idx="4294967295"/>
          </p:nvPr>
        </p:nvSpPr>
        <p:spPr>
          <a:xfrm>
            <a:off x="604535" y="1646809"/>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690417501"/>
              </p:ext>
            </p:extLst>
          </p:nvPr>
        </p:nvGraphicFramePr>
        <p:xfrm>
          <a:off x="701936" y="2072476"/>
          <a:ext cx="7843273" cy="1930400"/>
        </p:xfrm>
        <a:graphic>
          <a:graphicData uri="http://schemas.openxmlformats.org/drawingml/2006/table">
            <a:tbl>
              <a:tblPr firstRow="1" bandRow="1">
                <a:tableStyleId>{5C22544A-7EE6-4342-B048-85BDC9FD1C3A}</a:tableStyleId>
              </a:tblPr>
              <a:tblGrid>
                <a:gridCol w="1721113"/>
                <a:gridCol w="2443033"/>
                <a:gridCol w="3679127"/>
              </a:tblGrid>
              <a:tr h="370840">
                <a:tc>
                  <a:txBody>
                    <a:bodyPr/>
                    <a:lstStyle/>
                    <a:p>
                      <a:r>
                        <a:t>Numéro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13.1.1.3</a:t>
                      </a:r>
                      <a:endParaRPr lang="fr-FR" sz="1600" dirty="0"/>
                    </a:p>
                  </a:txBody>
                  <a:tcPr/>
                </a:tc>
                <a:tc>
                  <a:txBody>
                    <a:bodyPr/>
                    <a:lstStyle/>
                    <a:p>
                      <a:r>
                        <a:rPr lang="en-US" sz="1600" dirty="0" smtClean="0"/>
                        <a:t>Travaux pratiques</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Ressources du technicien</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13.1.2.3</a:t>
                      </a:r>
                      <a:endParaRPr lang="fr-FR" sz="1600" dirty="0"/>
                    </a:p>
                  </a:txBody>
                  <a:tcPr/>
                </a:tc>
                <a:tc>
                  <a:txBody>
                    <a:bodyPr/>
                    <a:lstStyle/>
                    <a:p>
                      <a:r>
                        <a:rPr lang="en-US" sz="1600" dirty="0" smtClean="0"/>
                        <a:t>Exercice interactif (IA)</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Se montrer professionnel avec les clients</a:t>
                      </a:r>
                      <a:endParaRPr lang="fr-FR" dirty="0">
                        <a:solidFill>
                          <a:srgbClr val="000000"/>
                        </a:solidFill>
                        <a:effectLst/>
                        <a:latin typeface="calibri" panose="020F0502020204030204" pitchFamily="34" charset="0"/>
                      </a:endParaRPr>
                    </a:p>
                  </a:txBody>
                  <a:tcPr marL="28575" marR="28575" marT="0" marB="0"/>
                </a:tc>
              </a:tr>
              <a:tr h="370840">
                <a:tc>
                  <a:txBody>
                    <a:bodyPr/>
                    <a:lstStyle/>
                    <a:p>
                      <a:r>
                        <a:rPr lang="en-US" sz="1600" dirty="0" smtClean="0"/>
                        <a:t>13.1.2.3</a:t>
                      </a:r>
                      <a:endParaRPr lang="fr-FR" sz="1600" dirty="0"/>
                    </a:p>
                  </a:txBody>
                  <a:tcPr/>
                </a:tc>
                <a:tc>
                  <a:txBody>
                    <a:bodyPr/>
                    <a:lstStyle/>
                    <a:p>
                      <a:r>
                        <a:rPr lang="en-US" sz="1600" dirty="0" smtClean="0"/>
                        <a:t>IA</a:t>
                      </a:r>
                      <a:endParaRPr lang="fr-FR" sz="1600" dirty="0"/>
                    </a:p>
                  </a:txBody>
                  <a:tcPr/>
                </a:tc>
                <a:tc>
                  <a:txBody>
                    <a:bodyPr/>
                    <a:lstStyle/>
                    <a:p>
                      <a:pPr algn="l" rtl="0" fontAlgn="t"/>
                      <a:r>
                        <a:rPr lang="fr-FR" dirty="0" smtClean="0">
                          <a:solidFill>
                            <a:srgbClr val="000000"/>
                          </a:solidFill>
                          <a:effectLst/>
                          <a:latin typeface="calibri" panose="020F0502020204030204" pitchFamily="34" charset="0"/>
                        </a:rPr>
                        <a:t>Transfert d'appel</a:t>
                      </a:r>
                      <a:endParaRPr lang="fr-FR" dirty="0">
                        <a:solidFill>
                          <a:srgbClr val="000000"/>
                        </a:solidFill>
                        <a:effectLst/>
                        <a:latin typeface="calibri" panose="020F0502020204030204" pitchFamily="34" charset="0"/>
                      </a:endParaRPr>
                    </a:p>
                  </a:txBody>
                  <a:tcPr marL="28575" marR="28575" marT="0" marB="0"/>
                </a:tc>
              </a:tr>
            </a:tbl>
          </a:graphicData>
        </a:graphic>
      </p:graphicFrame>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13 : exercices</a:t>
            </a:r>
          </a:p>
        </p:txBody>
      </p:sp>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13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13, les étudiants doivent se soumettre à l'évaluation correspondante.</a:t>
            </a:r>
          </a:p>
          <a:p>
            <a:pPr eaLnBrk="1" hangingPunct="1">
              <a:spcBef>
                <a:spcPct val="30000"/>
              </a:spcBef>
            </a:pPr>
            <a:r>
              <a:rPr lang="fr-FR" sz="2000" dirty="0" smtClean="0"/>
              <a:t>Les questionnaires, la fiche de travail et les autres exercices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1900" dirty="0" smtClean="0"/>
              <a:t>Avant d'enseigner le contenu du chapitre 13, l'instructeur doit :</a:t>
            </a:r>
          </a:p>
          <a:p>
            <a:pPr eaLnBrk="1" hangingPunct="1">
              <a:lnSpc>
                <a:spcPct val="85000"/>
              </a:lnSpc>
              <a:spcBef>
                <a:spcPct val="30000"/>
              </a:spcBef>
            </a:pPr>
            <a:r>
              <a:rPr lang="fr-FR" sz="1900" dirty="0"/>
              <a:t>Réussir la partie « Évaluation » du chapitre 13.</a:t>
            </a:r>
          </a:p>
          <a:p>
            <a:pPr eaLnBrk="1" hangingPunct="1">
              <a:lnSpc>
                <a:spcPct val="85000"/>
              </a:lnSpc>
              <a:spcBef>
                <a:spcPct val="30000"/>
              </a:spcBef>
            </a:pPr>
            <a:r>
              <a:rPr lang="fr-FR" sz="1900" dirty="0" smtClean="0"/>
              <a:t>L'objectif de ce chapitre est de présenter aux étudiants les compétences requises pour exercer leurs activités IT avec professionnalisme.</a:t>
            </a:r>
          </a:p>
          <a:p>
            <a:pPr eaLnBrk="1" hangingPunct="1">
              <a:lnSpc>
                <a:spcPct val="85000"/>
              </a:lnSpc>
              <a:spcBef>
                <a:spcPct val="30000"/>
              </a:spcBef>
            </a:pPr>
            <a:r>
              <a:rPr lang="fr-FR" sz="1900" dirty="0" smtClean="0"/>
              <a:t>Les étudiants doivent comprendre que, dans le cadre du dépannage, aptitude à communiquer et professionnalisme sont essentiels lorsqu'un technicien doit intervenir chez un client.</a:t>
            </a:r>
            <a:endParaRPr lang="fr-FR" sz="1900" dirty="0"/>
          </a:p>
          <a:p>
            <a:pPr eaLnBrk="1" hangingPunct="1">
              <a:lnSpc>
                <a:spcPct val="85000"/>
              </a:lnSpc>
              <a:spcBef>
                <a:spcPct val="30000"/>
              </a:spcBef>
            </a:pPr>
            <a:r>
              <a:rPr lang="fr-FR" sz="1900" dirty="0" smtClean="0"/>
              <a:t>Les étudiants doivent être en mesure d'expliquer l'importance de la gestion du temps et du stress, ainsi que du respect des exigences de qualité de service et des politiques de l'entreprise.</a:t>
            </a:r>
          </a:p>
          <a:p>
            <a:r>
              <a:rPr lang="fr-FR" sz="1900" dirty="0" smtClean="0"/>
              <a:t>Les étudiants doivent connaître le comportement à adopter face à des problèmes d'ordre éthique et juridique dans le secteur de l'informatique. </a:t>
            </a:r>
          </a:p>
          <a:p>
            <a:r>
              <a:rPr lang="fr-FR" sz="1900" dirty="0" smtClean="0"/>
              <a:t>Les étudiants peuvent décrire l'environnement d'un centre d'appels et les responsabilités des techniciens.</a:t>
            </a:r>
          </a:p>
          <a:p>
            <a:pPr eaLnBrk="1" hangingPunct="1">
              <a:lnSpc>
                <a:spcPct val="85000"/>
              </a:lnSpc>
              <a:spcBef>
                <a:spcPct val="30000"/>
              </a:spcBef>
            </a:pPr>
            <a:endParaRPr lang="fr-FR" sz="1900" dirty="0" smtClean="0">
              <a:solidFill>
                <a:srgbClr val="FF0000"/>
              </a:solidFill>
            </a:endParaRPr>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13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13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13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13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36088</TotalTime>
  <Pages>28</Pages>
  <Words>726</Words>
  <Application>Microsoft Office PowerPoint</Application>
  <PresentationFormat>On-screen Show (4:3)</PresentationFormat>
  <Paragraphs>228</Paragraphs>
  <Slides>26</Slides>
  <Notes>26</Notes>
  <HiddenSlides>9</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PPT-TMPLT-WHT_C</vt:lpstr>
      <vt:lpstr>NetAcad-4F_PPT-WHT_060408</vt:lpstr>
      <vt:lpstr>Supports de l'instructeur Chapitre 13 : Le professionnel de l'IT</vt:lpstr>
      <vt:lpstr>Supports de l'instructeur - Chapitre 13 Guide de planification</vt:lpstr>
      <vt:lpstr>PowerPoint Presentation</vt:lpstr>
      <vt:lpstr>Chapitre 13 : exercices</vt:lpstr>
      <vt:lpstr>Chapitre 13 : évaluation</vt:lpstr>
      <vt:lpstr>PowerPoint Presentation</vt:lpstr>
      <vt:lpstr>Chapitre 13 : aide supplémentaire</vt:lpstr>
      <vt:lpstr>Chapitre 13 : Rubriques du chapitre ne figurant pas dans la certification CompTIA A+ 220-901</vt:lpstr>
      <vt:lpstr>PowerPoint Presentation</vt:lpstr>
      <vt:lpstr>Chapitre 13 : Le professionnel de l'IT</vt:lpstr>
      <vt:lpstr>Chapitre 13 - Sections et objectifs</vt:lpstr>
      <vt:lpstr>13.1 Compétences en communication du professionnel de l'IT</vt:lpstr>
      <vt:lpstr>Compétences en communication du professionnel de l'IT Compétences en communication, dépannage et professionnel de l'IT</vt:lpstr>
      <vt:lpstr>Compétences en communication du professionnel de l'IT Collaboration avec le client</vt:lpstr>
      <vt:lpstr>Compétences en communication du professionnel de l'IT Pratiques recommandées pour les employés</vt:lpstr>
      <vt:lpstr>13.2 Problèmes éthiques et juridiques dans le secteur de l'IT</vt:lpstr>
      <vt:lpstr>Problèmes éthiques et juridiques dans le secteur de l'IT Considérations éthiques et juridiques</vt:lpstr>
      <vt:lpstr>Problèmes éthiques et juridiques dans le secteur de l'IT Présentation des procédures judiciaires</vt:lpstr>
      <vt:lpstr>13.3 Techniciens de centre d'appels</vt:lpstr>
      <vt:lpstr>Techniciens de centre d'appels Centres d'appels, techniciens de niveau 1 et techniciens de niveau 2</vt:lpstr>
      <vt:lpstr>Techniciens de centre d'appels Centres d'appels, techniciens de niveau 1 et techniciens de niveau 2 (suite)</vt:lpstr>
      <vt:lpstr>13.4 Résumé du chapitre </vt:lpstr>
      <vt:lpstr>Résumé du chapitre Résumé</vt:lpstr>
      <vt:lpstr>PowerPoint Presentation</vt:lpstr>
      <vt:lpstr>PowerPoint Presentation</vt:lpstr>
      <vt:lpstr>Chapitre 13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1053</cp:revision>
  <cp:lastPrinted>1999-01-27T00:54:54Z</cp:lastPrinted>
  <dcterms:created xsi:type="dcterms:W3CDTF">2006-10-23T15:07:30Z</dcterms:created>
  <dcterms:modified xsi:type="dcterms:W3CDTF">2016-09-27T06:56:07Z</dcterms:modified>
</cp:coreProperties>
</file>