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1"/>
  </p:notesMasterIdLst>
  <p:handoutMasterIdLst>
    <p:handoutMasterId r:id="rId42"/>
  </p:handoutMasterIdLst>
  <p:sldIdLst>
    <p:sldId id="812" r:id="rId3"/>
    <p:sldId id="813" r:id="rId4"/>
    <p:sldId id="871" r:id="rId5"/>
    <p:sldId id="872" r:id="rId6"/>
    <p:sldId id="873" r:id="rId7"/>
    <p:sldId id="874" r:id="rId8"/>
    <p:sldId id="875" r:id="rId9"/>
    <p:sldId id="876" r:id="rId10"/>
    <p:sldId id="877" r:id="rId11"/>
    <p:sldId id="500" r:id="rId12"/>
    <p:sldId id="786" r:id="rId13"/>
    <p:sldId id="945" r:id="rId14"/>
    <p:sldId id="946" r:id="rId15"/>
    <p:sldId id="791" r:id="rId16"/>
    <p:sldId id="900" r:id="rId17"/>
    <p:sldId id="939" r:id="rId18"/>
    <p:sldId id="940" r:id="rId19"/>
    <p:sldId id="878" r:id="rId20"/>
    <p:sldId id="941" r:id="rId21"/>
    <p:sldId id="942" r:id="rId22"/>
    <p:sldId id="943" r:id="rId23"/>
    <p:sldId id="944" r:id="rId24"/>
    <p:sldId id="926" r:id="rId25"/>
    <p:sldId id="947" r:id="rId26"/>
    <p:sldId id="948" r:id="rId27"/>
    <p:sldId id="949" r:id="rId28"/>
    <p:sldId id="950" r:id="rId29"/>
    <p:sldId id="951" r:id="rId30"/>
    <p:sldId id="952" r:id="rId31"/>
    <p:sldId id="928" r:id="rId32"/>
    <p:sldId id="953" r:id="rId33"/>
    <p:sldId id="954" r:id="rId34"/>
    <p:sldId id="955" r:id="rId35"/>
    <p:sldId id="956" r:id="rId36"/>
    <p:sldId id="899" r:id="rId37"/>
    <p:sldId id="883" r:id="rId38"/>
    <p:sldId id="884" r:id="rId39"/>
    <p:sldId id="885" r:id="rId4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5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18" Type="http://schemas.openxmlformats.org/officeDocument/2006/relationships/slide" Target="slides/slide34.xml"/><Relationship Id="rId3" Type="http://schemas.openxmlformats.org/officeDocument/2006/relationships/slide" Target="slides/slide16.xml"/><Relationship Id="rId7" Type="http://schemas.openxmlformats.org/officeDocument/2006/relationships/slide" Target="slides/slide21.xml"/><Relationship Id="rId12" Type="http://schemas.openxmlformats.org/officeDocument/2006/relationships/slide" Target="slides/slide27.xml"/><Relationship Id="rId17" Type="http://schemas.openxmlformats.org/officeDocument/2006/relationships/slide" Target="slides/slide33.xml"/><Relationship Id="rId2" Type="http://schemas.openxmlformats.org/officeDocument/2006/relationships/slide" Target="slides/slide15.xml"/><Relationship Id="rId16" Type="http://schemas.openxmlformats.org/officeDocument/2006/relationships/slide" Target="slides/slide32.xml"/><Relationship Id="rId1" Type="http://schemas.openxmlformats.org/officeDocument/2006/relationships/slide" Target="slides/slide13.xml"/><Relationship Id="rId6" Type="http://schemas.openxmlformats.org/officeDocument/2006/relationships/slide" Target="slides/slide20.xml"/><Relationship Id="rId11" Type="http://schemas.openxmlformats.org/officeDocument/2006/relationships/slide" Target="slides/slide26.xml"/><Relationship Id="rId5" Type="http://schemas.openxmlformats.org/officeDocument/2006/relationships/slide" Target="slides/slide19.xml"/><Relationship Id="rId15" Type="http://schemas.openxmlformats.org/officeDocument/2006/relationships/slide" Target="slides/slide31.xml"/><Relationship Id="rId10" Type="http://schemas.openxmlformats.org/officeDocument/2006/relationships/slide" Target="slides/slide25.xml"/><Relationship Id="rId19" Type="http://schemas.openxmlformats.org/officeDocument/2006/relationships/slide" Target="slides/slide36.xml"/><Relationship Id="rId4" Type="http://schemas.openxmlformats.org/officeDocument/2006/relationships/slide" Target="slides/slide17.xml"/><Relationship Id="rId9" Type="http://schemas.openxmlformats.org/officeDocument/2006/relationships/slide" Target="slides/slide24.xml"/><Relationship Id="rId14"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sz="1400" dirty="0" smtClean="0">
                <a:latin typeface="Arial" charset="0"/>
              </a:rPr>
              <a:t>Chapitre 14 : Dépannage avancé  </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b="0" dirty="0" smtClean="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b="0" dirty="0" smtClean="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14.0 - Introduction</a:t>
            </a:r>
          </a:p>
          <a:p>
            <a:pPr>
              <a:lnSpc>
                <a:spcPct val="80000"/>
              </a:lnSpc>
              <a:buFontTx/>
              <a:buNone/>
            </a:pPr>
            <a:r>
              <a:rPr lang="fr-FR" smtClean="0"/>
              <a:t>14.0.1 - Dépannage avancé</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b="0" dirty="0" smtClean="0"/>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14.1 - Composants et périphériques informatiques</a:t>
            </a:r>
          </a:p>
          <a:p>
            <a:pPr>
              <a:lnSpc>
                <a:spcPct val="80000"/>
              </a:lnSpc>
              <a:buFontTx/>
              <a:buNone/>
            </a:pPr>
            <a:r>
              <a:rPr lang="fr-FR" smtClean="0"/>
              <a:t>14.1.1 - Compétences de dépannage avancé pour les composants et les périphériques informatiques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14.1 - Composants et périphériques informatiques</a:t>
            </a:r>
          </a:p>
          <a:p>
            <a:pPr>
              <a:lnSpc>
                <a:spcPct val="80000"/>
              </a:lnSpc>
              <a:buFontTx/>
              <a:buNone/>
            </a:pPr>
            <a:r>
              <a:rPr lang="fr-FR" smtClean="0"/>
              <a:t>14.1.1 - Compétences de dépannage avancé pour les composants et les périphériques informatiques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14.1 - Composants et périphériques informatiques</a:t>
            </a:r>
          </a:p>
          <a:p>
            <a:pPr>
              <a:lnSpc>
                <a:spcPct val="80000"/>
              </a:lnSpc>
              <a:buFontTx/>
              <a:buNone/>
            </a:pPr>
            <a:r>
              <a:rPr lang="fr-FR" smtClean="0"/>
              <a:t>14.1.1 - Compétences de dépannage avancé pour les composants et les périphériques informatiques</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14.2 - Systèmes d'exploitation</a:t>
            </a:r>
          </a:p>
          <a:p>
            <a:pPr>
              <a:lnSpc>
                <a:spcPct val="80000"/>
              </a:lnSpc>
              <a:buFontTx/>
              <a:buNone/>
            </a:pPr>
            <a:r>
              <a:rPr lang="fr-FR" smtClean="0"/>
              <a:t>14.2.1 - Problèmes avancés et solutions : systèmes d'exploitation</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14.2 - Systèmes d'exploitation</a:t>
            </a:r>
          </a:p>
          <a:p>
            <a:pPr>
              <a:lnSpc>
                <a:spcPct val="80000"/>
              </a:lnSpc>
              <a:buFontTx/>
              <a:buNone/>
            </a:pPr>
            <a:r>
              <a:rPr lang="fr-FR" smtClean="0"/>
              <a:t>14.2.1 - Problèmes avancés et solutions : systèmes d'exploitation</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14.2 - Systèmes d'exploitation</a:t>
            </a:r>
          </a:p>
          <a:p>
            <a:pPr>
              <a:lnSpc>
                <a:spcPct val="80000"/>
              </a:lnSpc>
              <a:buFontTx/>
              <a:buNone/>
            </a:pPr>
            <a:r>
              <a:rPr lang="fr-FR" smtClean="0"/>
              <a:t>14.2.1 - Problèmes avancés et solutions : systèmes d'exploitation</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14.2 - Systèmes d'exploitation</a:t>
            </a:r>
          </a:p>
          <a:p>
            <a:pPr>
              <a:lnSpc>
                <a:spcPct val="80000"/>
              </a:lnSpc>
              <a:buFontTx/>
              <a:buNone/>
            </a:pPr>
            <a:r>
              <a:rPr lang="fr-FR" smtClean="0"/>
              <a:t>14.2.1 - Problèmes avancés et solutions : systèmes d'exploitation</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14.3 - Réseaux</a:t>
            </a:r>
          </a:p>
          <a:p>
            <a:pPr>
              <a:lnSpc>
                <a:spcPct val="80000"/>
              </a:lnSpc>
              <a:buFontTx/>
              <a:buNone/>
            </a:pPr>
            <a:r>
              <a:rPr lang="fr-FR" smtClean="0"/>
              <a:t>14.3.1 - Appliquer la procédure de dépannage pour les réseaux</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14 : Dépannage avancé</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400" dirty="0" smtClean="0">
                <a:latin typeface="Arial" charset="0"/>
              </a:rPr>
              <a:t>Chapitre 14 : Dépannage avancé</a:t>
            </a:r>
            <a:endParaRPr lang="fr-FR" sz="1400" b="0" dirty="0" smtClean="0"/>
          </a:p>
        </p:txBody>
      </p:sp>
    </p:spTree>
    <p:extLst>
      <p:ext uri="{BB962C8B-B14F-4D97-AF65-F5344CB8AC3E}">
        <p14:creationId xmlns:p14="http://schemas.microsoft.com/office/powerpoint/2010/main" val="3779939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14.4 - Sécurité</a:t>
            </a:r>
          </a:p>
          <a:p>
            <a:pPr>
              <a:lnSpc>
                <a:spcPct val="80000"/>
              </a:lnSpc>
              <a:buFontTx/>
              <a:buNone/>
            </a:pPr>
            <a:r>
              <a:rPr lang="fr-FR" smtClean="0"/>
              <a:t>14.4.1 - Problèmes avancés et solutions pour la sécurité</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14.4 - Sécurité</a:t>
            </a:r>
          </a:p>
          <a:p>
            <a:pPr>
              <a:lnSpc>
                <a:spcPct val="80000"/>
              </a:lnSpc>
              <a:buFontTx/>
              <a:buNone/>
            </a:pPr>
            <a:r>
              <a:rPr lang="fr-FR" smtClean="0"/>
              <a:t>14.4.1 - Problèmes avancés et solutions pour la sécurité</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14.4 - Sécurité</a:t>
            </a:r>
          </a:p>
          <a:p>
            <a:pPr>
              <a:lnSpc>
                <a:spcPct val="80000"/>
              </a:lnSpc>
              <a:buFontTx/>
              <a:buNone/>
            </a:pPr>
            <a:r>
              <a:rPr lang="fr-FR" smtClean="0"/>
              <a:t>14.4.1 - Problèmes avancés et solutions pour la sécurité</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14.4 - Sécurité</a:t>
            </a:r>
          </a:p>
          <a:p>
            <a:pPr>
              <a:lnSpc>
                <a:spcPct val="80000"/>
              </a:lnSpc>
              <a:buFontTx/>
              <a:buNone/>
            </a:pPr>
            <a:r>
              <a:rPr lang="fr-FR" smtClean="0"/>
              <a:t>14.4.1 - Problèmes avancés et solutions pour la sécurité</a:t>
            </a:r>
            <a:endParaRPr lang="fr-FR" dirty="0"/>
          </a:p>
        </p:txBody>
      </p:sp>
    </p:spTree>
    <p:extLst>
      <p:ext uri="{BB962C8B-B14F-4D97-AF65-F5344CB8AC3E}">
        <p14:creationId xmlns:p14="http://schemas.microsoft.com/office/powerpoint/2010/main" val="1557224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35</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dirty="0" smtClean="0"/>
              <a:t>Chapitre 14 : Dépannage avancé</a:t>
            </a:r>
            <a:endParaRPr lang="fr-FR" b="0" dirty="0" smtClean="0"/>
          </a:p>
        </p:txBody>
      </p:sp>
    </p:spTree>
    <p:extLst>
      <p:ext uri="{BB962C8B-B14F-4D97-AF65-F5344CB8AC3E}">
        <p14:creationId xmlns:p14="http://schemas.microsoft.com/office/powerpoint/2010/main" val="2514990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14.5.1 -</a:t>
            </a:r>
            <a:r>
              <a:rPr lang="fr-FR" smtClean="0"/>
              <a:t> 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37</a:t>
            </a:fld>
            <a:endParaRPr lang="fr-FR"/>
          </a:p>
        </p:txBody>
      </p:sp>
    </p:spTree>
    <p:extLst>
      <p:ext uri="{BB962C8B-B14F-4D97-AF65-F5344CB8AC3E}">
        <p14:creationId xmlns:p14="http://schemas.microsoft.com/office/powerpoint/2010/main" val="452046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38</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endParaRPr lang="en-GB" dirty="0" smtClean="0">
              <a:solidFill>
                <a:srgbClr val="FF0000"/>
              </a:solidFill>
            </a:endParaRPr>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fr-FR"/>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rPr lang="en-US" sz="2400" dirty="0" smtClean="0">
                <a:latin typeface="Arial" charset="0"/>
              </a:rPr>
              <a:t>
</a:t>
            </a:r>
            <a:r>
              <a:rPr lang="fr-FR" sz="2400" dirty="0" smtClean="0">
                <a:latin typeface="Arial" charset="0"/>
              </a:rPr>
              <a:t>Chapitre 14 : Dépannage avancé</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14 : Dépannage avancé</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45127" y="430923"/>
            <a:ext cx="8145462" cy="680545"/>
          </a:xfrm>
        </p:spPr>
        <p:txBody>
          <a:bodyPr/>
          <a:lstStyle/>
          <a:p>
            <a:pPr eaLnBrk="1" hangingPunct="1"/>
            <a:r>
              <a:rPr lang="fr-FR" smtClean="0"/>
              <a:t>Chapitre 14 - Sections et objectifs</a:t>
            </a:r>
          </a:p>
        </p:txBody>
      </p:sp>
      <p:sp>
        <p:nvSpPr>
          <p:cNvPr id="4099" name="Rectangle 34"/>
          <p:cNvSpPr>
            <a:spLocks noGrp="1" noChangeArrowheads="1"/>
          </p:cNvSpPr>
          <p:nvPr>
            <p:ph type="body" idx="4294967295"/>
          </p:nvPr>
        </p:nvSpPr>
        <p:spPr>
          <a:xfrm>
            <a:off x="449088" y="1441174"/>
            <a:ext cx="8118442" cy="4880114"/>
          </a:xfrm>
        </p:spPr>
        <p:txBody>
          <a:bodyPr/>
          <a:lstStyle/>
          <a:p>
            <a:pPr>
              <a:buFont typeface="Wingdings" charset="2"/>
              <a:buChar char="§"/>
            </a:pPr>
            <a:r>
              <a:rPr lang="fr-FR" sz="2000" dirty="0" smtClean="0"/>
              <a:t>14.0</a:t>
            </a:r>
            <a:r>
              <a:rPr lang="en-US" sz="2000" dirty="0" smtClean="0"/>
              <a:t>	</a:t>
            </a:r>
            <a:r>
              <a:rPr lang="fr-FR" sz="2000" dirty="0" smtClean="0"/>
              <a:t>Introduction</a:t>
            </a:r>
          </a:p>
          <a:p>
            <a:pPr lvl="1">
              <a:buFont typeface="Wingdings" charset="2"/>
              <a:buChar char="§"/>
            </a:pPr>
            <a:r>
              <a:rPr lang="fr-FR" sz="1800" dirty="0" smtClean="0"/>
              <a:t> Présentation des étapes du dépannage.</a:t>
            </a:r>
          </a:p>
          <a:p>
            <a:pPr>
              <a:buFont typeface="Wingdings" charset="2"/>
              <a:buChar char="§"/>
            </a:pPr>
            <a:r>
              <a:rPr lang="fr-FR" sz="2000" dirty="0" smtClean="0"/>
              <a:t>14.1 Composants et périphériques informatiques</a:t>
            </a:r>
          </a:p>
          <a:p>
            <a:pPr lvl="1">
              <a:buFont typeface="Wingdings" charset="2"/>
              <a:buChar char="§"/>
            </a:pPr>
            <a:r>
              <a:rPr lang="fr-FR" sz="1800" dirty="0" smtClean="0"/>
              <a:t> </a:t>
            </a:r>
            <a:r>
              <a:rPr lang="fr-FR" smtClean="0"/>
              <a:t>Dépannage des composants et périphériques d'un ordinateur.</a:t>
            </a:r>
            <a:endParaRPr lang="fr-FR" dirty="0" smtClean="0"/>
          </a:p>
          <a:p>
            <a:pPr>
              <a:buFont typeface="Wingdings" charset="2"/>
              <a:buChar char="§"/>
            </a:pPr>
            <a:r>
              <a:rPr lang="fr-FR" sz="2000" dirty="0" smtClean="0"/>
              <a:t>14.2 Systèmes d'exploitation</a:t>
            </a:r>
          </a:p>
          <a:p>
            <a:pPr lvl="1">
              <a:buFont typeface="Wingdings" charset="2"/>
              <a:buChar char="§"/>
            </a:pPr>
            <a:r>
              <a:rPr lang="fr-FR" smtClean="0"/>
              <a:t> </a:t>
            </a:r>
            <a:r>
              <a:rPr lang="fr-FR" sz="1800" dirty="0"/>
              <a:t>Dépannage des systèmes d'exploitation.</a:t>
            </a:r>
          </a:p>
          <a:p>
            <a:pPr>
              <a:buFont typeface="Wingdings" charset="2"/>
              <a:buChar char="§"/>
            </a:pPr>
            <a:r>
              <a:rPr lang="fr-FR" sz="2000" dirty="0" smtClean="0"/>
              <a:t>14.3 Réseaux</a:t>
            </a:r>
          </a:p>
          <a:p>
            <a:pPr lvl="1">
              <a:buFont typeface="Wingdings" charset="2"/>
              <a:buChar char="§"/>
            </a:pPr>
            <a:r>
              <a:rPr lang="fr-FR" smtClean="0"/>
              <a:t> </a:t>
            </a:r>
            <a:r>
              <a:rPr lang="fr-FR" sz="1800" dirty="0"/>
              <a:t>Dépannage des réseaux.</a:t>
            </a:r>
            <a:endParaRPr lang="fr-FR" sz="1800" dirty="0" smtClean="0"/>
          </a:p>
          <a:p>
            <a:pPr>
              <a:buFont typeface="Wingdings" charset="2"/>
              <a:buChar char="§"/>
            </a:pPr>
            <a:r>
              <a:rPr lang="fr-FR" sz="2000" dirty="0" smtClean="0"/>
              <a:t>14.4 Sécurité</a:t>
            </a:r>
          </a:p>
          <a:p>
            <a:pPr lvl="1">
              <a:buFont typeface="Wingdings" charset="2"/>
              <a:buChar char="§"/>
            </a:pPr>
            <a:r>
              <a:rPr lang="fr-FR" sz="1800" dirty="0"/>
              <a:t>Résolution des problèmes de sécurité.</a:t>
            </a:r>
          </a:p>
          <a:p>
            <a:pPr>
              <a:buFont typeface="Wingdings" charset="2"/>
              <a:buChar char="§"/>
            </a:pPr>
            <a:r>
              <a:rPr lang="fr-FR" sz="2000" dirty="0" smtClean="0"/>
              <a:t>14.5 Résumé du chapitre</a:t>
            </a:r>
          </a:p>
          <a:p>
            <a:pPr lvl="1">
              <a:buFont typeface="Wingdings" charset="2"/>
              <a:buChar char="§"/>
            </a:pP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263775"/>
            <a:ext cx="4250911" cy="1481138"/>
          </a:xfrm>
        </p:spPr>
        <p:txBody>
          <a:bodyPr/>
          <a:lstStyle/>
          <a:p>
            <a:pPr eaLnBrk="1" hangingPunct="1"/>
            <a:r>
              <a:rPr lang="fr-FR" sz="2400" dirty="0" smtClean="0"/>
              <a:t>14.0</a:t>
            </a:r>
            <a:r>
              <a:rPr lang="en-US" sz="2400" dirty="0" smtClean="0"/>
              <a:t>	</a:t>
            </a:r>
            <a:r>
              <a:rPr lang="fr-FR" sz="2400" dirty="0" smtClean="0"/>
              <a:t>Introduction</a:t>
            </a:r>
            <a:endParaRPr lang="fr-FR" sz="2400" dirty="0"/>
          </a:p>
        </p:txBody>
      </p:sp>
    </p:spTree>
    <p:extLst>
      <p:ext uri="{BB962C8B-B14F-4D97-AF65-F5344CB8AC3E}">
        <p14:creationId xmlns:p14="http://schemas.microsoft.com/office/powerpoint/2010/main" val="200026057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Dépannage avancé</a:t>
            </a:r>
            <a:r>
              <a:rPr lang="en-US" dirty="0" smtClean="0"/>
              <a:t>
</a:t>
            </a:r>
            <a:r>
              <a:rPr lang="fr-FR" dirty="0" smtClean="0"/>
              <a:t>Présentation des six étapes </a:t>
            </a:r>
            <a:r>
              <a:rPr lang="fr-FR" sz="2800" dirty="0">
                <a:latin typeface="Arial" charset="0"/>
              </a:rPr>
              <a:t>du dépannage</a:t>
            </a:r>
            <a:endParaRPr lang="fr-FR" sz="3000" dirty="0">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4323525"/>
              </p:ext>
            </p:extLst>
          </p:nvPr>
        </p:nvGraphicFramePr>
        <p:xfrm>
          <a:off x="467139" y="2092739"/>
          <a:ext cx="7643191" cy="3134360"/>
        </p:xfrm>
        <a:graphic>
          <a:graphicData uri="http://schemas.openxmlformats.org/drawingml/2006/table">
            <a:tbl>
              <a:tblPr firstRow="1" bandRow="1">
                <a:tableStyleId>{5C22544A-7EE6-4342-B048-85BDC9FD1C3A}</a:tableStyleId>
              </a:tblPr>
              <a:tblGrid>
                <a:gridCol w="1242019"/>
                <a:gridCol w="6401172"/>
              </a:tblGrid>
              <a:tr h="370840">
                <a:tc gridSpan="2">
                  <a:txBody>
                    <a:bodyPr/>
                    <a:lstStyle/>
                    <a:p>
                      <a:pPr algn="ctr"/>
                      <a:r>
                        <a:t>Étapes du dépannage</a:t>
                      </a:r>
                      <a:endParaRPr lang="fr-FR" dirty="0"/>
                    </a:p>
                  </a:txBody>
                  <a:tcPr/>
                </a:tc>
                <a:tc hMerge="1">
                  <a:txBody>
                    <a:bodyPr/>
                    <a:lstStyle/>
                    <a:p>
                      <a:endParaRPr lang="en-US" dirty="0"/>
                    </a:p>
                  </a:txBody>
                  <a:tcPr/>
                </a:tc>
              </a:tr>
              <a:tr h="370840">
                <a:tc>
                  <a:txBody>
                    <a:bodyPr/>
                    <a:lstStyle/>
                    <a:p>
                      <a:r>
                        <a:t>Étape 1</a:t>
                      </a:r>
                      <a:endParaRPr lang="fr-FR" dirty="0"/>
                    </a:p>
                  </a:txBody>
                  <a:tcPr/>
                </a:tc>
                <a:tc>
                  <a:txBody>
                    <a:bodyPr/>
                    <a:lstStyle/>
                    <a:p>
                      <a:r>
                        <a:rPr lang="fr-FR" sz="1800" kern="1200" dirty="0" smtClean="0">
                          <a:solidFill>
                            <a:schemeClr val="dk1"/>
                          </a:solidFill>
                          <a:effectLst/>
                          <a:latin typeface="+mn-lt"/>
                        </a:rPr>
                        <a:t>Identifier le problème </a:t>
                      </a:r>
                      <a:endParaRPr lang="fr-FR" dirty="0"/>
                    </a:p>
                  </a:txBody>
                  <a:tcPr/>
                </a:tc>
              </a:tr>
              <a:tr h="370840">
                <a:tc>
                  <a:txBody>
                    <a:bodyPr/>
                    <a:lstStyle/>
                    <a:p>
                      <a:r>
                        <a:t>Étape 2</a:t>
                      </a:r>
                      <a:endParaRPr lang="fr-FR" dirty="0"/>
                    </a:p>
                  </a:txBody>
                  <a:tcPr/>
                </a:tc>
                <a:tc>
                  <a:txBody>
                    <a:bodyPr/>
                    <a:lstStyle/>
                    <a:p>
                      <a:r>
                        <a:rPr lang="fr-FR" sz="1800" kern="1200" dirty="0" smtClean="0">
                          <a:solidFill>
                            <a:schemeClr val="dk1"/>
                          </a:solidFill>
                          <a:effectLst/>
                          <a:latin typeface="+mn-lt"/>
                        </a:rPr>
                        <a:t>Établir une théorie sur les causes probables </a:t>
                      </a:r>
                      <a:endParaRPr lang="fr-FR" dirty="0"/>
                    </a:p>
                  </a:txBody>
                  <a:tcPr/>
                </a:tc>
              </a:tr>
              <a:tr h="370840">
                <a:tc>
                  <a:txBody>
                    <a:bodyPr/>
                    <a:lstStyle/>
                    <a:p>
                      <a:r>
                        <a:t>Étape 3</a:t>
                      </a:r>
                      <a:endParaRPr lang="fr-FR" dirty="0"/>
                    </a:p>
                  </a:txBody>
                  <a:tcPr/>
                </a:tc>
                <a:tc>
                  <a:txBody>
                    <a:bodyPr/>
                    <a:lstStyle/>
                    <a:p>
                      <a:r>
                        <a:rPr lang="fr-FR" sz="1800" kern="1200" dirty="0" smtClean="0">
                          <a:solidFill>
                            <a:schemeClr val="dk1"/>
                          </a:solidFill>
                          <a:effectLst/>
                          <a:latin typeface="+mn-lt"/>
                        </a:rPr>
                        <a:t>Tester vos théories pour déterminer la cause du problème</a:t>
                      </a:r>
                      <a:endParaRPr lang="fr-FR" dirty="0"/>
                    </a:p>
                  </a:txBody>
                  <a:tcPr/>
                </a:tc>
              </a:tr>
              <a:tr h="370840">
                <a:tc>
                  <a:txBody>
                    <a:bodyPr/>
                    <a:lstStyle/>
                    <a:p>
                      <a:r>
                        <a:t>Étape 4</a:t>
                      </a:r>
                      <a:endParaRPr lang="fr-FR" dirty="0"/>
                    </a:p>
                  </a:txBody>
                  <a:tcPr/>
                </a:tc>
                <a:tc>
                  <a:txBody>
                    <a:bodyPr/>
                    <a:lstStyle/>
                    <a:p>
                      <a:r>
                        <a:rPr lang="fr-FR" sz="1800" kern="1200" dirty="0" smtClean="0">
                          <a:solidFill>
                            <a:schemeClr val="dk1"/>
                          </a:solidFill>
                          <a:effectLst/>
                          <a:latin typeface="+mn-lt"/>
                        </a:rPr>
                        <a:t>Établir un plan d'action visant à résoudre le problème et à implémenter la solution</a:t>
                      </a:r>
                      <a:endParaRPr lang="fr-FR" dirty="0"/>
                    </a:p>
                  </a:txBody>
                  <a:tcPr/>
                </a:tc>
              </a:tr>
              <a:tr h="370840">
                <a:tc>
                  <a:txBody>
                    <a:bodyPr/>
                    <a:lstStyle/>
                    <a:p>
                      <a:r>
                        <a:t>Étape 5</a:t>
                      </a:r>
                      <a:endParaRPr lang="fr-FR" dirty="0"/>
                    </a:p>
                  </a:txBody>
                  <a:tcPr/>
                </a:tc>
                <a:tc>
                  <a:txBody>
                    <a:bodyPr/>
                    <a:lstStyle/>
                    <a:p>
                      <a:r>
                        <a:rPr lang="fr-FR" sz="1800" kern="1200" dirty="0" smtClean="0">
                          <a:solidFill>
                            <a:schemeClr val="dk1"/>
                          </a:solidFill>
                          <a:effectLst/>
                          <a:latin typeface="+mn-lt"/>
                        </a:rPr>
                        <a:t>Vérifier le fonctionnement complet et implémenter s'il y a lieu des mesures préventives </a:t>
                      </a:r>
                      <a:endParaRPr lang="fr-FR" dirty="0"/>
                    </a:p>
                  </a:txBody>
                  <a:tcPr/>
                </a:tc>
              </a:tr>
              <a:tr h="370840">
                <a:tc>
                  <a:txBody>
                    <a:bodyPr/>
                    <a:lstStyle/>
                    <a:p>
                      <a:r>
                        <a:t>Étape 6</a:t>
                      </a:r>
                      <a:endParaRPr lang="fr-FR" dirty="0"/>
                    </a:p>
                  </a:txBody>
                  <a:tcPr/>
                </a:tc>
                <a:tc>
                  <a:txBody>
                    <a:bodyPr/>
                    <a:lstStyle/>
                    <a:p>
                      <a:r>
                        <a:rPr lang="fr-FR" sz="1800" kern="1200" dirty="0" smtClean="0">
                          <a:solidFill>
                            <a:schemeClr val="dk1"/>
                          </a:solidFill>
                          <a:effectLst/>
                          <a:latin typeface="+mn-lt"/>
                        </a:rPr>
                        <a:t>Documenter les observations, les actions et les résultats</a:t>
                      </a:r>
                      <a:endParaRPr lang="fr-FR" dirty="0"/>
                    </a:p>
                  </a:txBody>
                  <a:tcPr/>
                </a:tc>
              </a:tr>
            </a:tbl>
          </a:graphicData>
        </a:graphic>
      </p:graphicFrame>
    </p:spTree>
    <p:extLst>
      <p:ext uri="{BB962C8B-B14F-4D97-AF65-F5344CB8AC3E}">
        <p14:creationId xmlns:p14="http://schemas.microsoft.com/office/powerpoint/2010/main" val="408662915"/>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263775"/>
            <a:ext cx="4250911" cy="1481138"/>
          </a:xfrm>
        </p:spPr>
        <p:txBody>
          <a:bodyPr/>
          <a:lstStyle/>
          <a:p>
            <a:pPr eaLnBrk="1" hangingPunct="1"/>
            <a:r>
              <a:rPr lang="fr-FR" sz="2400" dirty="0" smtClean="0"/>
              <a:t>14.1 Composants et périphériques informatiques</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Dépannage avancé</a:t>
            </a:r>
            <a:r>
              <a:rPr lang="en-US" dirty="0" smtClean="0"/>
              <a:t>
</a:t>
            </a:r>
            <a:r>
              <a:rPr lang="fr-FR" dirty="0" smtClean="0"/>
              <a:t>Composants et périphériques informatiques</a:t>
            </a:r>
            <a:endParaRPr lang="fr-FR" sz="3000" dirty="0">
              <a:latin typeface="Arial" charset="0"/>
            </a:endParaRPr>
          </a:p>
        </p:txBody>
      </p:sp>
      <p:sp>
        <p:nvSpPr>
          <p:cNvPr id="2" name="Content Placeholder 1"/>
          <p:cNvSpPr>
            <a:spLocks noGrp="1"/>
          </p:cNvSpPr>
          <p:nvPr>
            <p:ph idx="1"/>
          </p:nvPr>
        </p:nvSpPr>
        <p:spPr>
          <a:xfrm>
            <a:off x="193868" y="1295090"/>
            <a:ext cx="8820923" cy="861702"/>
          </a:xfrm>
        </p:spPr>
        <p:txBody>
          <a:bodyPr/>
          <a:lstStyle/>
          <a:p>
            <a:r>
              <a:rPr lang="fr-FR" sz="2000" dirty="0" smtClean="0">
                <a:latin typeface="Arial" charset="0"/>
              </a:rPr>
              <a:t>Problèmes avancés et solutions : matériel</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1168066876"/>
              </p:ext>
            </p:extLst>
          </p:nvPr>
        </p:nvGraphicFramePr>
        <p:xfrm>
          <a:off x="298174" y="1754809"/>
          <a:ext cx="8478077" cy="421132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dirty="0"/>
                        <a:t>Identifier le </a:t>
                      </a:r>
                      <a:r>
                        <a:rPr dirty="0" err="1"/>
                        <a:t>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r>
                        <a:rPr lang="en-US" sz="1200" dirty="0" smtClean="0"/>
                        <a:t>Le contrôleur RAID est introuvable.</a:t>
                      </a:r>
                      <a:endParaRPr lang="fr-FR" sz="1200" dirty="0"/>
                    </a:p>
                  </a:txBody>
                  <a:tcPr/>
                </a:tc>
                <a:tc>
                  <a:txBody>
                    <a:bodyPr/>
                    <a:lstStyle/>
                    <a:p>
                      <a:pPr marL="171450" indent="-171450" algn="l" defTabSz="914400" rtl="0" eaLnBrk="1" latinLnBrk="0" hangingPunct="1">
                        <a:buFont typeface="Arial" panose="020B0604020202020204" pitchFamily="34" charset="0"/>
                        <a:buChar char="•"/>
                      </a:pPr>
                      <a:r>
                        <a:rPr lang="en-US" sz="1200" kern="1200" dirty="0" smtClean="0">
                          <a:solidFill>
                            <a:schemeClr val="dk1"/>
                          </a:solidFill>
                          <a:latin typeface="+mn-lt"/>
                          <a:ea typeface="+mn-ea"/>
                          <a:cs typeface="+mn-cs"/>
                        </a:rPr>
                        <a:t>Le contrôleur RAID externe n'est pas alimenté.</a:t>
                      </a:r>
                    </a:p>
                    <a:p>
                      <a:pPr marL="171450" indent="-171450" algn="l" defTabSz="914400" rtl="0" eaLnBrk="1" latinLnBrk="0" hangingPunct="1">
                        <a:buFont typeface="Arial" panose="020B0604020202020204" pitchFamily="34" charset="0"/>
                        <a:buChar char="•"/>
                      </a:pPr>
                      <a:r>
                        <a:rPr lang="en-US" sz="1200" kern="1200" dirty="0" smtClean="0">
                          <a:solidFill>
                            <a:schemeClr val="dk1"/>
                          </a:solidFill>
                          <a:latin typeface="+mn-lt"/>
                          <a:ea typeface="+mn-ea"/>
                          <a:cs typeface="+mn-cs"/>
                        </a:rPr>
                        <a:t>Les paramètres du BIOS sont incorrects.</a:t>
                      </a:r>
                    </a:p>
                    <a:p>
                      <a:pPr marL="171450" indent="-171450" algn="l" defTabSz="914400" rtl="0" eaLnBrk="1" latinLnBrk="0" hangingPunct="1">
                        <a:buFont typeface="Arial" panose="020B0604020202020204" pitchFamily="34" charset="0"/>
                        <a:buChar char="•"/>
                      </a:pPr>
                      <a:r>
                        <a:rPr lang="en-US" sz="1200" kern="1200" dirty="0" smtClean="0">
                          <a:solidFill>
                            <a:schemeClr val="dk1"/>
                          </a:solidFill>
                          <a:latin typeface="+mn-lt"/>
                          <a:ea typeface="+mn-ea"/>
                          <a:cs typeface="+mn-cs"/>
                        </a:rPr>
                        <a:t>Le contrôleur RAID est défaillant.</a:t>
                      </a:r>
                      <a:endParaRPr lang="fr-FR"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dirty="0" smtClean="0"/>
                        <a:t>Vérifier le câble d'alimentation du contrôleur RAID</a:t>
                      </a:r>
                    </a:p>
                    <a:p>
                      <a:pPr marL="171450" indent="-171450">
                        <a:buFont typeface="Arial" panose="020B0604020202020204" pitchFamily="34" charset="0"/>
                        <a:buChar char="•"/>
                      </a:pPr>
                      <a:r>
                        <a:rPr lang="en-US" sz="1200" dirty="0" smtClean="0"/>
                        <a:t>Reconfigurer les paramètres du BIOS relatifs au contrôleur RAID.</a:t>
                      </a:r>
                    </a:p>
                    <a:p>
                      <a:pPr marL="171450" indent="-171450">
                        <a:buFont typeface="Arial" panose="020B0604020202020204" pitchFamily="34" charset="0"/>
                        <a:buChar char="•"/>
                      </a:pPr>
                      <a:r>
                        <a:rPr lang="en-US" sz="1200" dirty="0" smtClean="0"/>
                        <a:t>Remplacer le contrôleur RAID</a:t>
                      </a:r>
                      <a:endParaRPr lang="fr-FR" sz="1200" dirty="0"/>
                    </a:p>
                  </a:txBody>
                  <a:tcPr/>
                </a:tc>
              </a:tr>
              <a:tr h="370840">
                <a:tc>
                  <a:txBody>
                    <a:bodyPr/>
                    <a:lstStyle/>
                    <a:p>
                      <a:r>
                        <a:rPr lang="en-US" sz="1200" dirty="0" smtClean="0"/>
                        <a:t>Le RAID ne fonctionne plus.</a:t>
                      </a:r>
                      <a:endParaRPr lang="fr-FR" sz="1200" dirty="0"/>
                    </a:p>
                  </a:txBody>
                  <a:tcPr/>
                </a:tc>
                <a:tc>
                  <a:txBody>
                    <a:bodyPr/>
                    <a:lstStyle/>
                    <a:p>
                      <a:pPr marL="171450" indent="-171450">
                        <a:buFont typeface="Arial" panose="020B0604020202020204" pitchFamily="34" charset="0"/>
                        <a:buChar char="•"/>
                      </a:pPr>
                      <a:r>
                        <a:rPr lang="en-US" sz="1200" dirty="0" smtClean="0"/>
                        <a:t>Le contrôleur RAID externe n'est pas alimenté.</a:t>
                      </a:r>
                    </a:p>
                    <a:p>
                      <a:pPr marL="171450" indent="-171450">
                        <a:buFont typeface="Arial" panose="020B0604020202020204" pitchFamily="34" charset="0"/>
                        <a:buChar char="•"/>
                      </a:pPr>
                      <a:r>
                        <a:rPr lang="en-US" sz="1200" dirty="0" smtClean="0"/>
                        <a:t>Le contrôleur RAID est défaillant.</a:t>
                      </a:r>
                      <a:endParaRPr lang="fr-FR" sz="1200" dirty="0"/>
                    </a:p>
                  </a:txBody>
                  <a:tcPr/>
                </a:tc>
                <a:tc>
                  <a:txBody>
                    <a:bodyPr/>
                    <a:lstStyle/>
                    <a:p>
                      <a:pPr marL="171450" indent="-171450">
                        <a:buFont typeface="Arial" panose="020B0604020202020204" pitchFamily="34" charset="0"/>
                        <a:buChar char="•"/>
                      </a:pPr>
                      <a:r>
                        <a:rPr lang="en-US" sz="1200" dirty="0" smtClean="0"/>
                        <a:t>Vérifier le câble d'alimentation du contrôleur RAID</a:t>
                      </a:r>
                    </a:p>
                    <a:p>
                      <a:pPr marL="171450" indent="-171450">
                        <a:buFont typeface="Arial" panose="020B0604020202020204" pitchFamily="34" charset="0"/>
                        <a:buChar char="•"/>
                      </a:pPr>
                      <a:r>
                        <a:rPr lang="en-US" sz="1200" dirty="0" smtClean="0"/>
                        <a:t>Remplacer le contrôleur RAID</a:t>
                      </a:r>
                      <a:endParaRPr lang="fr-FR" sz="1200" dirty="0"/>
                    </a:p>
                  </a:txBody>
                  <a:tcPr/>
                </a:tc>
              </a:tr>
              <a:tr h="370840">
                <a:tc>
                  <a:txBody>
                    <a:bodyPr/>
                    <a:lstStyle/>
                    <a:p>
                      <a:r>
                        <a:rPr lang="en-US" sz="1200" dirty="0" smtClean="0"/>
                        <a:t>Les performances d'un ordinateur sont mauvaises.</a:t>
                      </a:r>
                      <a:endParaRPr lang="fr-FR" sz="1200" dirty="0"/>
                    </a:p>
                  </a:txBody>
                  <a:tcPr/>
                </a:tc>
                <a:tc>
                  <a:txBody>
                    <a:bodyPr/>
                    <a:lstStyle/>
                    <a:p>
                      <a:pPr marL="171450" indent="-171450">
                        <a:buFont typeface="Arial" panose="020B0604020202020204" pitchFamily="34" charset="0"/>
                        <a:buChar char="•"/>
                      </a:pPr>
                      <a:r>
                        <a:rPr lang="en-US" sz="1200" dirty="0" smtClean="0"/>
                        <a:t>L'ordinateur n'a pas assez de mémoire vive (RAM).</a:t>
                      </a:r>
                    </a:p>
                    <a:p>
                      <a:pPr marL="171450" indent="-171450">
                        <a:buFont typeface="Arial" panose="020B0604020202020204" pitchFamily="34" charset="0"/>
                        <a:buChar char="•"/>
                      </a:pPr>
                      <a:r>
                        <a:rPr lang="en-US" sz="1200" dirty="0" smtClean="0"/>
                        <a:t>L'ordinateur chauffe trop.</a:t>
                      </a:r>
                      <a:endParaRPr lang="fr-FR" sz="1200" dirty="0"/>
                    </a:p>
                  </a:txBody>
                  <a:tcPr/>
                </a:tc>
                <a:tc>
                  <a:txBody>
                    <a:bodyPr/>
                    <a:lstStyle/>
                    <a:p>
                      <a:pPr marL="171450" indent="-171450">
                        <a:buFont typeface="Arial" panose="020B0604020202020204" pitchFamily="34" charset="0"/>
                        <a:buChar char="•"/>
                      </a:pPr>
                      <a:r>
                        <a:rPr lang="en-US" sz="1200" dirty="0" smtClean="0"/>
                        <a:t>Installer de la mémoire vive (RAM) supplémentaire</a:t>
                      </a:r>
                    </a:p>
                    <a:p>
                      <a:pPr marL="171450" indent="-171450">
                        <a:buFont typeface="Arial" panose="020B0604020202020204" pitchFamily="34" charset="0"/>
                        <a:buChar char="•"/>
                      </a:pPr>
                      <a:r>
                        <a:rPr lang="en-US" sz="1200" dirty="0" smtClean="0"/>
                        <a:t>Nettoyer les ventilateurs ou installer des ventilateurs supplémentaires</a:t>
                      </a:r>
                      <a:endParaRPr lang="fr-FR" sz="1200" dirty="0"/>
                    </a:p>
                  </a:txBody>
                  <a:tcPr/>
                </a:tc>
              </a:tr>
              <a:tr h="370840">
                <a:tc>
                  <a:txBody>
                    <a:bodyPr/>
                    <a:lstStyle/>
                    <a:p>
                      <a:r>
                        <a:rPr lang="en-US" sz="1200" dirty="0" smtClean="0"/>
                        <a:t>L'ordinateur ne reconnaît pas un lecteur externe amovible.</a:t>
                      </a:r>
                      <a:endParaRPr lang="fr-FR" sz="1200" dirty="0"/>
                    </a:p>
                  </a:txBody>
                  <a:tcPr/>
                </a:tc>
                <a:tc>
                  <a:txBody>
                    <a:bodyPr/>
                    <a:lstStyle/>
                    <a:p>
                      <a:pPr marL="171450" indent="-171450">
                        <a:buFont typeface="Arial" panose="020B0604020202020204" pitchFamily="34" charset="0"/>
                        <a:buChar char="•"/>
                      </a:pPr>
                      <a:r>
                        <a:rPr lang="en-US" sz="1200" dirty="0" smtClean="0"/>
                        <a:t>Le système d'exploitation ne dispose pas des pilotes appropriés pour le lecteur externe amovible.</a:t>
                      </a:r>
                    </a:p>
                    <a:p>
                      <a:pPr marL="171450" indent="-171450">
                        <a:buFont typeface="Arial" panose="020B0604020202020204" pitchFamily="34" charset="0"/>
                        <a:buChar char="•"/>
                      </a:pPr>
                      <a:r>
                        <a:rPr lang="en-US" sz="1200" dirty="0" smtClean="0"/>
                        <a:t>Trop de périphériques sont reliés au port USB et celui-ci ne peut plus alimenter correctement le périphérique.</a:t>
                      </a:r>
                      <a:endParaRPr lang="fr-FR" sz="1200" dirty="0"/>
                    </a:p>
                  </a:txBody>
                  <a:tcPr/>
                </a:tc>
                <a:tc>
                  <a:txBody>
                    <a:bodyPr/>
                    <a:lstStyle/>
                    <a:p>
                      <a:pPr marL="171450" indent="-171450">
                        <a:buFont typeface="Arial" panose="020B0604020202020204" pitchFamily="34" charset="0"/>
                        <a:buChar char="•"/>
                      </a:pPr>
                      <a:r>
                        <a:rPr lang="en-US" sz="1200" dirty="0" smtClean="0"/>
                        <a:t>Télécharger les pilotes appropriés pour le lecteur</a:t>
                      </a:r>
                    </a:p>
                    <a:p>
                      <a:pPr marL="171450" indent="-171450">
                        <a:buFont typeface="Arial" panose="020B0604020202020204" pitchFamily="34" charset="0"/>
                        <a:buChar char="•"/>
                      </a:pPr>
                      <a:r>
                        <a:rPr lang="en-US" sz="1200" baseline="0" dirty="0" smtClean="0"/>
                        <a:t>Connecter le périphérique à une source d'alimentation extérieure ou retirer certains des périphériques USB</a:t>
                      </a:r>
                      <a:endParaRPr lang="fr-FR" sz="1200" dirty="0"/>
                    </a:p>
                  </a:txBody>
                  <a:tcPr/>
                </a:tc>
              </a:tr>
            </a:tbl>
          </a:graphicData>
        </a:graphic>
      </p:graphicFrame>
      <p:sp>
        <p:nvSpPr>
          <p:cNvPr id="4" name="TextBox 3"/>
          <p:cNvSpPr txBox="1"/>
          <p:nvPr/>
        </p:nvSpPr>
        <p:spPr>
          <a:xfrm>
            <a:off x="2070658" y="6383898"/>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47194314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Dépannage avancé</a:t>
            </a:r>
            <a:r>
              <a:rPr lang="en-US" dirty="0" smtClean="0"/>
              <a:t>
</a:t>
            </a:r>
            <a:r>
              <a:rPr lang="fr-FR" dirty="0" smtClean="0"/>
              <a:t>Composants et périphériques informatiques</a:t>
            </a:r>
            <a:endParaRPr lang="fr-FR" sz="3000" dirty="0">
              <a:latin typeface="Arial" charset="0"/>
            </a:endParaRPr>
          </a:p>
        </p:txBody>
      </p:sp>
      <p:sp>
        <p:nvSpPr>
          <p:cNvPr id="2" name="Content Placeholder 1"/>
          <p:cNvSpPr>
            <a:spLocks noGrp="1"/>
          </p:cNvSpPr>
          <p:nvPr>
            <p:ph idx="1"/>
          </p:nvPr>
        </p:nvSpPr>
        <p:spPr>
          <a:xfrm>
            <a:off x="193868" y="1295090"/>
            <a:ext cx="8820923" cy="861702"/>
          </a:xfrm>
        </p:spPr>
        <p:txBody>
          <a:bodyPr/>
          <a:lstStyle/>
          <a:p>
            <a:r>
              <a:rPr lang="fr-FR" sz="2000" dirty="0" smtClean="0">
                <a:latin typeface="Arial" charset="0"/>
              </a:rPr>
              <a:t>Problèmes avancés et solutions : matériel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770539486"/>
              </p:ext>
            </p:extLst>
          </p:nvPr>
        </p:nvGraphicFramePr>
        <p:xfrm>
          <a:off x="298174" y="1754809"/>
          <a:ext cx="8478077" cy="450088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dirty="0" smtClean="0"/>
                        <a:t>L'ordinateur ne démarre pas après la mise à jour du firmware du CMOS.</a:t>
                      </a:r>
                      <a:endParaRPr lang="fr-FR" sz="1100" dirty="0"/>
                    </a:p>
                  </a:txBody>
                  <a:tcPr/>
                </a:tc>
                <a:tc>
                  <a:txBody>
                    <a:bodyPr/>
                    <a:lstStyle/>
                    <a:p>
                      <a:r>
                        <a:rPr lang="en-US" sz="1100" dirty="0" smtClean="0"/>
                        <a:t>La mise à jour du firmware du CMOS n'a pas été installée correctement.</a:t>
                      </a:r>
                      <a:endParaRPr lang="fr-FR" sz="1100" dirty="0"/>
                    </a:p>
                  </a:txBody>
                  <a:tcPr/>
                </a:tc>
                <a:tc>
                  <a:txBody>
                    <a:bodyPr/>
                    <a:lstStyle/>
                    <a:p>
                      <a:pPr marL="171450" indent="-171450">
                        <a:buFont typeface="Arial" panose="020B0604020202020204" pitchFamily="34" charset="0"/>
                        <a:buChar char="•"/>
                      </a:pPr>
                      <a:r>
                        <a:rPr lang="en-US" sz="1100" dirty="0" smtClean="0"/>
                        <a:t>Restaurer le micrologiciel d'origine à partir de la sauvegarde interne, si possible.</a:t>
                      </a:r>
                    </a:p>
                    <a:p>
                      <a:pPr marL="171450" indent="-171450">
                        <a:buFont typeface="Arial" panose="020B0604020202020204" pitchFamily="34" charset="0"/>
                        <a:buChar char="•"/>
                      </a:pPr>
                      <a:r>
                        <a:rPr lang="en-US" sz="1100" dirty="0" smtClean="0"/>
                        <a:t>Si la carte mère a deux puces CMOS, la deuxième peut être utilisée</a:t>
                      </a:r>
                    </a:p>
                    <a:p>
                      <a:pPr marL="171450" indent="-171450">
                        <a:buFont typeface="Arial" panose="020B0604020202020204" pitchFamily="34" charset="0"/>
                        <a:buChar char="•"/>
                      </a:pPr>
                      <a:r>
                        <a:rPr lang="en-US" sz="1100" dirty="0" smtClean="0"/>
                        <a:t>Contacter le fabricant de la carte mère pour obtenir une nouvelle puce CMOS</a:t>
                      </a:r>
                      <a:endParaRPr lang="fr-FR" sz="1100" dirty="0"/>
                    </a:p>
                  </a:txBody>
                  <a:tcPr/>
                </a:tc>
              </a:tr>
              <a:tr h="370840">
                <a:tc>
                  <a:txBody>
                    <a:bodyPr/>
                    <a:lstStyle/>
                    <a:p>
                      <a:r>
                        <a:rPr lang="en-US" sz="1100" dirty="0" smtClean="0"/>
                        <a:t>L'ordinateur redémarre sans prévenir, se bloque, ou affiche des messages d'erreur ou un écran bleu.</a:t>
                      </a:r>
                      <a:endParaRPr lang="fr-FR" sz="1100" dirty="0"/>
                    </a:p>
                  </a:txBody>
                  <a:tcPr/>
                </a:tc>
                <a:tc>
                  <a:txBody>
                    <a:bodyPr/>
                    <a:lstStyle/>
                    <a:p>
                      <a:pPr marL="171450" indent="-171450">
                        <a:buFont typeface="Arial" panose="020B0604020202020204" pitchFamily="34" charset="0"/>
                        <a:buChar char="•"/>
                      </a:pPr>
                      <a:r>
                        <a:rPr lang="en-US" sz="1100" dirty="0" smtClean="0"/>
                        <a:t>Défaillance de la mémoire vive.</a:t>
                      </a:r>
                    </a:p>
                    <a:p>
                      <a:pPr marL="171450" indent="-171450">
                        <a:buFont typeface="Arial" panose="020B0604020202020204" pitchFamily="34" charset="0"/>
                        <a:buChar char="•"/>
                      </a:pPr>
                      <a:r>
                        <a:rPr lang="en-US" sz="1100" baseline="0" dirty="0" smtClean="0"/>
                        <a:t>La vitesse du bus frontal est trop élevée.</a:t>
                      </a:r>
                    </a:p>
                    <a:p>
                      <a:pPr marL="171450" indent="-171450">
                        <a:buFont typeface="Arial" panose="020B0604020202020204" pitchFamily="34" charset="0"/>
                        <a:buChar char="•"/>
                      </a:pPr>
                      <a:r>
                        <a:rPr lang="en-US" sz="1100" baseline="0" dirty="0" smtClean="0"/>
                        <a:t>Le multiplicateur du processeur est défini sur une valeur trop élevée.</a:t>
                      </a:r>
                    </a:p>
                    <a:p>
                      <a:pPr marL="171450" indent="-171450">
                        <a:buFont typeface="Arial" panose="020B0604020202020204" pitchFamily="34" charset="0"/>
                        <a:buChar char="•"/>
                      </a:pPr>
                      <a:r>
                        <a:rPr lang="en-US" sz="1100" baseline="0" dirty="0" smtClean="0"/>
                        <a:t>La tension du processeur est définie sur une valeur trop élevée.</a:t>
                      </a:r>
                    </a:p>
                  </a:txBody>
                  <a:tcPr/>
                </a:tc>
                <a:tc>
                  <a:txBody>
                    <a:bodyPr/>
                    <a:lstStyle/>
                    <a:p>
                      <a:pPr marL="171450" indent="-171450">
                        <a:buFont typeface="Arial" panose="020B0604020202020204" pitchFamily="34" charset="0"/>
                        <a:buChar char="•"/>
                      </a:pPr>
                      <a:r>
                        <a:rPr lang="en-US" sz="1100" dirty="0" smtClean="0"/>
                        <a:t>Tester chaque module de mémoire vive pour déterminer s'il fonctionne correctement</a:t>
                      </a:r>
                    </a:p>
                    <a:p>
                      <a:pPr marL="171450" indent="-171450">
                        <a:buFont typeface="Arial" panose="020B0604020202020204" pitchFamily="34" charset="0"/>
                        <a:buChar char="•"/>
                      </a:pPr>
                      <a:r>
                        <a:rPr lang="en-US" sz="1100" dirty="0" smtClean="0"/>
                        <a:t>Rétablir les paramètres d'usine par défaut sur la carte mère</a:t>
                      </a:r>
                    </a:p>
                    <a:p>
                      <a:pPr marL="171450" indent="-171450">
                        <a:buFont typeface="Arial" panose="020B0604020202020204" pitchFamily="34" charset="0"/>
                        <a:buChar char="•"/>
                      </a:pPr>
                      <a:r>
                        <a:rPr lang="en-US" sz="1100" dirty="0" smtClean="0"/>
                        <a:t>Diminuer les valeurs des paramètres du bus frontal (FSB)</a:t>
                      </a:r>
                    </a:p>
                    <a:p>
                      <a:pPr marL="171450" indent="-171450">
                        <a:buFont typeface="Arial" panose="020B0604020202020204" pitchFamily="34" charset="0"/>
                        <a:buChar char="•"/>
                      </a:pPr>
                      <a:r>
                        <a:rPr lang="en-US" sz="1100" dirty="0" smtClean="0"/>
                        <a:t>Diminuer les valeurs des paramètres du multiplicateur</a:t>
                      </a:r>
                    </a:p>
                    <a:p>
                      <a:pPr marL="171450" indent="-171450">
                        <a:buFont typeface="Arial" panose="020B0604020202020204" pitchFamily="34" charset="0"/>
                        <a:buChar char="•"/>
                      </a:pPr>
                      <a:r>
                        <a:rPr lang="en-US" sz="1100" dirty="0" smtClean="0"/>
                        <a:t>Diminuer les valeurs des paramètres de tension du processeur</a:t>
                      </a:r>
                      <a:endParaRPr lang="fr-FR" sz="1100" dirty="0"/>
                    </a:p>
                  </a:txBody>
                  <a:tcPr/>
                </a:tc>
              </a:tr>
              <a:tr h="370840">
                <a:tc>
                  <a:txBody>
                    <a:bodyPr/>
                    <a:lstStyle/>
                    <a:p>
                      <a:r>
                        <a:rPr lang="en-US" sz="1100" dirty="0" smtClean="0"/>
                        <a:t>Après la mise à niveau d'un processeur monocœur vers un processeur multicœur, l'ordinateur fonctionne plus lentement et affiche un seul graphique de processeur dans le Gestionnaire des tâches.</a:t>
                      </a:r>
                      <a:endParaRPr lang="fr-FR" sz="1100" dirty="0"/>
                    </a:p>
                  </a:txBody>
                  <a:tcPr/>
                </a:tc>
                <a:tc>
                  <a:txBody>
                    <a:bodyPr/>
                    <a:lstStyle/>
                    <a:p>
                      <a:r>
                        <a:rPr lang="en-US" sz="1100" dirty="0" smtClean="0"/>
                        <a:t>Le BIOS ne reconnaît pas le processeur multicœur.</a:t>
                      </a:r>
                      <a:endParaRPr lang="fr-FR" sz="1100" dirty="0"/>
                    </a:p>
                  </a:txBody>
                  <a:tcPr/>
                </a:tc>
                <a:tc>
                  <a:txBody>
                    <a:bodyPr/>
                    <a:lstStyle/>
                    <a:p>
                      <a:pPr marL="0" indent="0">
                        <a:buFont typeface="Arial" panose="020B0604020202020204" pitchFamily="34" charset="0"/>
                        <a:buNone/>
                      </a:pPr>
                      <a:r>
                        <a:rPr lang="en-US" sz="1100" dirty="0" smtClean="0"/>
                        <a:t>Mettre à jour le firmware du CMOS pour la prise en charge du processeur multicœur</a:t>
                      </a:r>
                      <a:endParaRPr lang="fr-FR" sz="1100" dirty="0"/>
                    </a:p>
                  </a:txBody>
                  <a:tcPr/>
                </a:tc>
              </a:tr>
            </a:tbl>
          </a:graphicData>
        </a:graphic>
      </p:graphicFrame>
    </p:spTree>
    <p:extLst>
      <p:ext uri="{BB962C8B-B14F-4D97-AF65-F5344CB8AC3E}">
        <p14:creationId xmlns:p14="http://schemas.microsoft.com/office/powerpoint/2010/main" val="286933764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Dépannage avancé</a:t>
            </a:r>
            <a:r>
              <a:rPr lang="en-US" dirty="0" smtClean="0"/>
              <a:t>
</a:t>
            </a:r>
            <a:r>
              <a:rPr lang="fr-FR" dirty="0" smtClean="0"/>
              <a:t>Composants et périphériques informatiques</a:t>
            </a:r>
            <a:endParaRPr lang="fr-FR" sz="3000" dirty="0">
              <a:latin typeface="Arial" charset="0"/>
            </a:endParaRPr>
          </a:p>
        </p:txBody>
      </p:sp>
      <p:sp>
        <p:nvSpPr>
          <p:cNvPr id="2" name="Content Placeholder 1"/>
          <p:cNvSpPr>
            <a:spLocks noGrp="1"/>
          </p:cNvSpPr>
          <p:nvPr>
            <p:ph idx="1"/>
          </p:nvPr>
        </p:nvSpPr>
        <p:spPr>
          <a:xfrm>
            <a:off x="193868" y="1295090"/>
            <a:ext cx="8820923" cy="861702"/>
          </a:xfrm>
        </p:spPr>
        <p:txBody>
          <a:bodyPr/>
          <a:lstStyle/>
          <a:p>
            <a:r>
              <a:rPr lang="fr-FR" sz="2000" dirty="0" smtClean="0">
                <a:latin typeface="Arial" charset="0"/>
              </a:rPr>
              <a:t>Problèmes avancés et solutions : imprimantes</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536266249"/>
              </p:ext>
            </p:extLst>
          </p:nvPr>
        </p:nvGraphicFramePr>
        <p:xfrm>
          <a:off x="298174" y="1754809"/>
          <a:ext cx="8478077" cy="4902200"/>
        </p:xfrm>
        <a:graphic>
          <a:graphicData uri="http://schemas.openxmlformats.org/drawingml/2006/table">
            <a:tbl>
              <a:tblPr firstRow="1" bandRow="1">
                <a:tableStyleId>{5C22544A-7EE6-4342-B048-85BDC9FD1C3A}</a:tableStyleId>
              </a:tblPr>
              <a:tblGrid>
                <a:gridCol w="2454965"/>
                <a:gridCol w="3011297"/>
                <a:gridCol w="3011815"/>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dirty="0" smtClean="0"/>
                        <a:t>L'imprimante imprime des caractères inconnus.</a:t>
                      </a:r>
                      <a:endParaRPr lang="fr-FR" sz="1100" dirty="0"/>
                    </a:p>
                  </a:txBody>
                  <a:tcPr/>
                </a:tc>
                <a:tc>
                  <a:txBody>
                    <a:bodyPr/>
                    <a:lstStyle/>
                    <a:p>
                      <a:pPr marL="171450" indent="-171450">
                        <a:buFont typeface="Arial" panose="020B0604020202020204" pitchFamily="34" charset="0"/>
                        <a:buChar char="•"/>
                      </a:pPr>
                      <a:r>
                        <a:rPr lang="en-US" sz="1100" dirty="0" smtClean="0"/>
                        <a:t>Un pilote d'impression incorrect est installé.</a:t>
                      </a:r>
                    </a:p>
                    <a:p>
                      <a:pPr marL="171450" indent="-171450">
                        <a:buFont typeface="Arial" panose="020B0604020202020204" pitchFamily="34" charset="0"/>
                        <a:buChar char="•"/>
                      </a:pPr>
                      <a:r>
                        <a:rPr lang="en-US" sz="1100" dirty="0" smtClean="0"/>
                        <a:t>Les câbles de l'imprimante sont desserrés.</a:t>
                      </a:r>
                      <a:endParaRPr lang="fr-FR" sz="1100" dirty="0"/>
                    </a:p>
                  </a:txBody>
                  <a:tcPr/>
                </a:tc>
                <a:tc>
                  <a:txBody>
                    <a:bodyPr/>
                    <a:lstStyle/>
                    <a:p>
                      <a:pPr marL="171450" indent="-171450">
                        <a:buFont typeface="Arial" panose="020B0604020202020204" pitchFamily="34" charset="0"/>
                        <a:buChar char="•"/>
                      </a:pPr>
                      <a:r>
                        <a:rPr lang="en-US" sz="1100" dirty="0" smtClean="0"/>
                        <a:t>Désinstaller le pilote d'imprimante incorrect et installer le pilote approprié.</a:t>
                      </a:r>
                    </a:p>
                    <a:p>
                      <a:pPr marL="171450" indent="-171450">
                        <a:buFont typeface="Arial" panose="020B0604020202020204" pitchFamily="34" charset="0"/>
                        <a:buChar char="•"/>
                      </a:pPr>
                      <a:r>
                        <a:rPr lang="en-US" sz="1100" dirty="0" smtClean="0"/>
                        <a:t>Fixer les câbles d'imprimante.</a:t>
                      </a:r>
                    </a:p>
                  </a:txBody>
                  <a:tcPr/>
                </a:tc>
              </a:tr>
              <a:tr h="370840">
                <a:tc>
                  <a:txBody>
                    <a:bodyPr/>
                    <a:lstStyle/>
                    <a:p>
                      <a:r>
                        <a:rPr lang="en-US" sz="1100" dirty="0" smtClean="0"/>
                        <a:t>L'imprimante n'imprime pas les images complexes ou de grande taille.</a:t>
                      </a:r>
                      <a:endParaRPr lang="fr-FR" sz="1100" dirty="0"/>
                    </a:p>
                  </a:txBody>
                  <a:tcPr/>
                </a:tc>
                <a:tc>
                  <a:txBody>
                    <a:bodyPr/>
                    <a:lstStyle/>
                    <a:p>
                      <a:pPr marL="0" indent="0">
                        <a:buFont typeface="Arial" panose="020B0604020202020204" pitchFamily="34" charset="0"/>
                        <a:buNone/>
                      </a:pPr>
                      <a:r>
                        <a:rPr lang="en-US" sz="1100" dirty="0" smtClean="0"/>
                        <a:t>L'imprimante n'a pas assez de mémoire.</a:t>
                      </a:r>
                      <a:endParaRPr lang="fr-FR" sz="1100" dirty="0"/>
                    </a:p>
                  </a:txBody>
                  <a:tcPr/>
                </a:tc>
                <a:tc>
                  <a:txBody>
                    <a:bodyPr/>
                    <a:lstStyle/>
                    <a:p>
                      <a:pPr marL="0" indent="0">
                        <a:buFont typeface="Arial" panose="020B0604020202020204" pitchFamily="34" charset="0"/>
                        <a:buNone/>
                      </a:pPr>
                      <a:r>
                        <a:rPr lang="en-US" sz="1100" dirty="0" smtClean="0"/>
                        <a:t>Ajouter de la mémoire à l'imprimante.</a:t>
                      </a:r>
                      <a:endParaRPr lang="fr-FR" sz="1100" dirty="0"/>
                    </a:p>
                  </a:txBody>
                  <a:tcPr/>
                </a:tc>
              </a:tr>
              <a:tr h="370840">
                <a:tc>
                  <a:txBody>
                    <a:bodyPr/>
                    <a:lstStyle/>
                    <a:p>
                      <a:r>
                        <a:rPr lang="en-US" sz="1100" dirty="0" smtClean="0"/>
                        <a:t>L'imprimante laser imprime des lignes verticales ou des bandes sur chaque page.</a:t>
                      </a:r>
                      <a:endParaRPr lang="fr-FR" sz="1100" dirty="0"/>
                    </a:p>
                  </a:txBody>
                  <a:tcPr/>
                </a:tc>
                <a:tc>
                  <a:txBody>
                    <a:bodyPr/>
                    <a:lstStyle/>
                    <a:p>
                      <a:pPr marL="171450" indent="-171450">
                        <a:buFont typeface="Arial" panose="020B0604020202020204" pitchFamily="34" charset="0"/>
                        <a:buChar char="•"/>
                      </a:pPr>
                      <a:r>
                        <a:rPr lang="en-US" sz="1100" dirty="0" smtClean="0"/>
                        <a:t>Le tambour est endommagé.</a:t>
                      </a:r>
                    </a:p>
                    <a:p>
                      <a:pPr marL="171450" indent="-171450">
                        <a:buFont typeface="Arial" panose="020B0604020202020204" pitchFamily="34" charset="0"/>
                        <a:buChar char="•"/>
                      </a:pPr>
                      <a:r>
                        <a:rPr lang="en-US" sz="1100" dirty="0" smtClean="0"/>
                        <a:t>Le toner n'est pas réparti uniformément dans la cartouche.</a:t>
                      </a:r>
                      <a:endParaRPr lang="fr-FR" sz="1100" dirty="0"/>
                    </a:p>
                  </a:txBody>
                  <a:tcPr/>
                </a:tc>
                <a:tc>
                  <a:txBody>
                    <a:bodyPr/>
                    <a:lstStyle/>
                    <a:p>
                      <a:pPr marL="171450" indent="-171450">
                        <a:buFont typeface="Arial" panose="020B0604020202020204" pitchFamily="34" charset="0"/>
                        <a:buChar char="•"/>
                      </a:pPr>
                      <a:r>
                        <a:rPr lang="en-US" sz="1100" dirty="0" smtClean="0"/>
                        <a:t>Remplacer le tambour ou la cartouche de toner qui contient le tambour</a:t>
                      </a:r>
                    </a:p>
                    <a:p>
                      <a:pPr marL="171450" indent="-171450">
                        <a:buFont typeface="Arial" panose="020B0604020202020204" pitchFamily="34" charset="0"/>
                        <a:buChar char="•"/>
                      </a:pPr>
                      <a:r>
                        <a:rPr lang="en-US" sz="1100" baseline="0" dirty="0" smtClean="0"/>
                        <a:t>Retirer et secouer la cartouche de toner</a:t>
                      </a:r>
                      <a:endParaRPr lang="fr-FR" sz="1100" dirty="0"/>
                    </a:p>
                  </a:txBody>
                  <a:tcPr/>
                </a:tc>
              </a:tr>
              <a:tr h="370840">
                <a:tc>
                  <a:txBody>
                    <a:bodyPr/>
                    <a:lstStyle/>
                    <a:p>
                      <a:r>
                        <a:rPr lang="en-US" sz="1100" dirty="0" smtClean="0"/>
                        <a:t>Les pages imprimées affichent des images fantômes.</a:t>
                      </a:r>
                      <a:endParaRPr lang="fr-FR" sz="1100" dirty="0"/>
                    </a:p>
                  </a:txBody>
                  <a:tcPr/>
                </a:tc>
                <a:tc>
                  <a:txBody>
                    <a:bodyPr/>
                    <a:lstStyle/>
                    <a:p>
                      <a:pPr marL="171450" indent="-171450">
                        <a:buFont typeface="Arial" panose="020B0604020202020204" pitchFamily="34" charset="0"/>
                        <a:buChar char="•"/>
                      </a:pPr>
                      <a:r>
                        <a:rPr lang="en-US" sz="1100" dirty="0" smtClean="0"/>
                        <a:t>Le tambour est rayé ou sale.</a:t>
                      </a:r>
                    </a:p>
                    <a:p>
                      <a:pPr marL="171450" indent="-171450">
                        <a:buFont typeface="Arial" panose="020B0604020202020204" pitchFamily="34" charset="0"/>
                        <a:buChar char="•"/>
                      </a:pPr>
                      <a:r>
                        <a:rPr lang="en-US" sz="1100" dirty="0" smtClean="0"/>
                        <a:t>La lame d'essuyage du tambour est usée.</a:t>
                      </a:r>
                      <a:endParaRPr lang="fr-FR" sz="1100" dirty="0"/>
                    </a:p>
                  </a:txBody>
                  <a:tcPr/>
                </a:tc>
                <a:tc>
                  <a:txBody>
                    <a:bodyPr/>
                    <a:lstStyle/>
                    <a:p>
                      <a:pPr marL="0" indent="0">
                        <a:buFont typeface="Arial" panose="020B0604020202020204" pitchFamily="34" charset="0"/>
                        <a:buNone/>
                      </a:pPr>
                      <a:r>
                        <a:rPr lang="en-US" sz="1100" dirty="0" smtClean="0"/>
                        <a:t>Remplacer le tambour ou la cartouche de toner qui contient le tambour</a:t>
                      </a:r>
                      <a:endParaRPr lang="fr-FR" sz="1100" dirty="0"/>
                    </a:p>
                  </a:txBody>
                  <a:tcPr/>
                </a:tc>
              </a:tr>
              <a:tr h="370840">
                <a:tc>
                  <a:txBody>
                    <a:bodyPr/>
                    <a:lstStyle/>
                    <a:p>
                      <a:r>
                        <a:rPr lang="en-US" sz="1100" dirty="0" smtClean="0"/>
                        <a:t>Le toner ne se fixe pas sur le papier.</a:t>
                      </a:r>
                      <a:endParaRPr lang="fr-FR" sz="1100" dirty="0"/>
                    </a:p>
                  </a:txBody>
                  <a:tcPr/>
                </a:tc>
                <a:tc>
                  <a:txBody>
                    <a:bodyPr/>
                    <a:lstStyle/>
                    <a:p>
                      <a:pPr marL="0" indent="0">
                        <a:buFont typeface="Arial" panose="020B0604020202020204" pitchFamily="34" charset="0"/>
                        <a:buNone/>
                      </a:pPr>
                      <a:r>
                        <a:rPr lang="en-US" sz="1100" dirty="0" smtClean="0"/>
                        <a:t>Le module de fusion est défectueux.</a:t>
                      </a:r>
                      <a:endParaRPr lang="fr-FR" sz="1100" dirty="0"/>
                    </a:p>
                  </a:txBody>
                  <a:tcPr/>
                </a:tc>
                <a:tc>
                  <a:txBody>
                    <a:bodyPr/>
                    <a:lstStyle/>
                    <a:p>
                      <a:pPr marL="0" indent="0">
                        <a:buFont typeface="Arial" panose="020B0604020202020204" pitchFamily="34" charset="0"/>
                        <a:buNone/>
                      </a:pPr>
                      <a:r>
                        <a:rPr lang="en-US" sz="1100" dirty="0" smtClean="0"/>
                        <a:t>Remplacer le module de fusion</a:t>
                      </a:r>
                      <a:endParaRPr lang="fr-FR" sz="1100" dirty="0"/>
                    </a:p>
                  </a:txBody>
                  <a:tcPr/>
                </a:tc>
              </a:tr>
              <a:tr h="370840">
                <a:tc>
                  <a:txBody>
                    <a:bodyPr/>
                    <a:lstStyle/>
                    <a:p>
                      <a:r>
                        <a:rPr lang="en-US" sz="1100" dirty="0" smtClean="0"/>
                        <a:t>Le papier sort froissé de l'imprimante.</a:t>
                      </a:r>
                      <a:endParaRPr lang="fr-FR" sz="1100" dirty="0"/>
                    </a:p>
                  </a:txBody>
                  <a:tcPr/>
                </a:tc>
                <a:tc>
                  <a:txBody>
                    <a:bodyPr/>
                    <a:lstStyle/>
                    <a:p>
                      <a:pPr marL="0" indent="0">
                        <a:buFont typeface="Arial" panose="020B0604020202020204" pitchFamily="34" charset="0"/>
                        <a:buNone/>
                      </a:pPr>
                      <a:r>
                        <a:rPr lang="en-US" sz="1100" dirty="0" smtClean="0"/>
                        <a:t>Les rouleaux d'entraînement sont bloqués, endommagés ou sales.</a:t>
                      </a:r>
                      <a:endParaRPr lang="fr-FR" sz="1100" dirty="0"/>
                    </a:p>
                  </a:txBody>
                  <a:tcPr/>
                </a:tc>
                <a:tc>
                  <a:txBody>
                    <a:bodyPr/>
                    <a:lstStyle/>
                    <a:p>
                      <a:pPr marL="0" indent="0">
                        <a:buFont typeface="Arial" panose="020B0604020202020204" pitchFamily="34" charset="0"/>
                        <a:buNone/>
                      </a:pPr>
                      <a:r>
                        <a:rPr lang="en-US" sz="1100" dirty="0" smtClean="0"/>
                        <a:t>Nettoyer ou remplacer les rouleaux d'entraînement</a:t>
                      </a:r>
                      <a:endParaRPr lang="fr-FR" sz="1100" dirty="0"/>
                    </a:p>
                  </a:txBody>
                  <a:tcPr/>
                </a:tc>
              </a:tr>
              <a:tr h="370840">
                <a:tc>
                  <a:txBody>
                    <a:bodyPr/>
                    <a:lstStyle/>
                    <a:p>
                      <a:r>
                        <a:rPr lang="en-US" sz="1100" dirty="0" smtClean="0"/>
                        <a:t>L'alimentation en papier ne fonctionne pas.</a:t>
                      </a:r>
                      <a:endParaRPr lang="fr-FR" sz="1100" dirty="0"/>
                    </a:p>
                  </a:txBody>
                  <a:tcPr/>
                </a:tc>
                <a:tc>
                  <a:txBody>
                    <a:bodyPr/>
                    <a:lstStyle/>
                    <a:p>
                      <a:pPr marL="0" indent="0">
                        <a:buFont typeface="Arial" panose="020B0604020202020204" pitchFamily="34" charset="0"/>
                        <a:buNone/>
                      </a:pPr>
                      <a:r>
                        <a:rPr lang="en-US" sz="1100" dirty="0" smtClean="0"/>
                        <a:t>Les rouleaux d'entraînement sont bloqués, endommagés ou sales.</a:t>
                      </a:r>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smtClean="0"/>
                        <a:t>Nettoyer ou remplacer les rouleaux d'entraînement</a:t>
                      </a:r>
                    </a:p>
                    <a:p>
                      <a:pPr marL="0" indent="0">
                        <a:buFont typeface="Arial" panose="020B0604020202020204" pitchFamily="34" charset="0"/>
                        <a:buNone/>
                      </a:pPr>
                      <a:endParaRPr lang="fr-FR" sz="1100" dirty="0"/>
                    </a:p>
                  </a:txBody>
                  <a:tcPr/>
                </a:tc>
              </a:tr>
              <a:tr h="370840">
                <a:tc>
                  <a:txBody>
                    <a:bodyPr/>
                    <a:lstStyle/>
                    <a:p>
                      <a:r>
                        <a:rPr lang="en-US" sz="1100" dirty="0" smtClean="0"/>
                        <a:t>Chaque fois qu'une imprimante réseau redémarre, le message « Ce document n'a pas pu être imprimé » s'affiche.</a:t>
                      </a:r>
                      <a:endParaRPr lang="fr-FR" sz="1100" dirty="0"/>
                    </a:p>
                  </a:txBody>
                  <a:tcPr/>
                </a:tc>
                <a:tc>
                  <a:txBody>
                    <a:bodyPr/>
                    <a:lstStyle/>
                    <a:p>
                      <a:pPr marL="171450" indent="-171450">
                        <a:buFont typeface="Arial" panose="020B0604020202020204" pitchFamily="34" charset="0"/>
                        <a:buChar char="•"/>
                      </a:pPr>
                      <a:r>
                        <a:rPr lang="en-US" sz="1100" dirty="0" smtClean="0"/>
                        <a:t>La configuration de l'adresse IP de l'imprimante est définie pour utiliser le protocole DHCP.</a:t>
                      </a:r>
                    </a:p>
                    <a:p>
                      <a:pPr marL="171450" indent="-171450">
                        <a:buFont typeface="Arial" panose="020B0604020202020204" pitchFamily="34" charset="0"/>
                        <a:buChar char="•"/>
                      </a:pPr>
                      <a:r>
                        <a:rPr lang="en-US" sz="1100" dirty="0" smtClean="0"/>
                        <a:t>Un périphérique du réseau a la même adresse IP que l'imprimante.</a:t>
                      </a:r>
                      <a:endParaRPr lang="fr-FR" sz="1100" dirty="0"/>
                    </a:p>
                  </a:txBody>
                  <a:tcPr/>
                </a:tc>
                <a:tc>
                  <a:txBody>
                    <a:bodyPr/>
                    <a:lstStyle/>
                    <a:p>
                      <a:pPr marL="171450" indent="-171450">
                        <a:buFont typeface="Arial" panose="020B0604020202020204" pitchFamily="34" charset="0"/>
                        <a:buChar char="•"/>
                      </a:pPr>
                      <a:r>
                        <a:rPr lang="en-US" sz="1100" dirty="0" smtClean="0"/>
                        <a:t>Attribuer une adresse IP statique à l'imprimante</a:t>
                      </a:r>
                    </a:p>
                    <a:p>
                      <a:pPr marL="171450" indent="-171450">
                        <a:buFont typeface="Arial" panose="020B0604020202020204" pitchFamily="34" charset="0"/>
                        <a:buChar char="•"/>
                      </a:pPr>
                      <a:r>
                        <a:rPr lang="en-US" sz="1100" dirty="0" smtClean="0"/>
                        <a:t>Attribuer une adresse IP statique différente à l'imprimante</a:t>
                      </a:r>
                      <a:endParaRPr lang="fr-FR" sz="1100" dirty="0"/>
                    </a:p>
                  </a:txBody>
                  <a:tcPr/>
                </a:tc>
              </a:tr>
            </a:tbl>
          </a:graphicData>
        </a:graphic>
      </p:graphicFrame>
    </p:spTree>
    <p:extLst>
      <p:ext uri="{BB962C8B-B14F-4D97-AF65-F5344CB8AC3E}">
        <p14:creationId xmlns:p14="http://schemas.microsoft.com/office/powerpoint/2010/main" val="3347991319"/>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14.2 Systèmes d'exploitation</a:t>
            </a:r>
            <a:endParaRPr lang="fr-FR"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sz="3000" dirty="0" smtClean="0">
                <a:latin typeface="Arial" charset="0"/>
              </a:rPr>
              <a:t>Systèmes d'exploitation</a:t>
            </a:r>
            <a:endParaRPr lang="fr-FR" sz="3000" dirty="0">
              <a:latin typeface="Arial" charset="0"/>
            </a:endParaRPr>
          </a:p>
        </p:txBody>
      </p:sp>
      <p:sp>
        <p:nvSpPr>
          <p:cNvPr id="2" name="Content Placeholder 1"/>
          <p:cNvSpPr>
            <a:spLocks noGrp="1"/>
          </p:cNvSpPr>
          <p:nvPr>
            <p:ph idx="1"/>
          </p:nvPr>
        </p:nvSpPr>
        <p:spPr>
          <a:xfrm>
            <a:off x="193868" y="1255334"/>
            <a:ext cx="8820923" cy="861702"/>
          </a:xfrm>
        </p:spPr>
        <p:txBody>
          <a:bodyPr/>
          <a:lstStyle/>
          <a:p>
            <a:pPr marL="0" indent="0">
              <a:buNone/>
            </a:pPr>
            <a:r>
              <a:rPr lang="fr-FR" sz="2000" dirty="0" smtClean="0">
                <a:latin typeface="Arial" charset="0"/>
              </a:rPr>
              <a:t>Problèmes avancés et solutions : systèmes d'exploitation</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1765026157"/>
              </p:ext>
            </p:extLst>
          </p:nvPr>
        </p:nvGraphicFramePr>
        <p:xfrm>
          <a:off x="298174" y="1715053"/>
          <a:ext cx="8478077" cy="4668520"/>
        </p:xfrm>
        <a:graphic>
          <a:graphicData uri="http://schemas.openxmlformats.org/drawingml/2006/table">
            <a:tbl>
              <a:tblPr firstRow="1" bandRow="1">
                <a:tableStyleId>{5C22544A-7EE6-4342-B048-85BDC9FD1C3A}</a:tableStyleId>
              </a:tblPr>
              <a:tblGrid>
                <a:gridCol w="2229126"/>
                <a:gridCol w="2997200"/>
                <a:gridCol w="3251751"/>
              </a:tblGrid>
              <a:tr h="370840">
                <a:tc>
                  <a:txBody>
                    <a:bodyPr/>
                    <a:lstStyle/>
                    <a:p>
                      <a:r>
                        <a:rPr sz="1100" dirty="0"/>
                        <a:t>Identifier le </a:t>
                      </a:r>
                      <a:r>
                        <a:rPr sz="1100" dirty="0" err="1"/>
                        <a:t>problème</a:t>
                      </a:r>
                      <a:endParaRPr lang="fr-FR" sz="1100" dirty="0"/>
                    </a:p>
                  </a:txBody>
                  <a:tcPr/>
                </a:tc>
                <a:tc>
                  <a:txBody>
                    <a:bodyPr/>
                    <a:lstStyle/>
                    <a:p>
                      <a:r>
                        <a:rPr sz="1100"/>
                        <a:t>Causes probables</a:t>
                      </a:r>
                      <a:endParaRPr lang="fr-FR" sz="1100" dirty="0"/>
                    </a:p>
                  </a:txBody>
                  <a:tcPr/>
                </a:tc>
                <a:tc>
                  <a:txBody>
                    <a:bodyPr/>
                    <a:lstStyle/>
                    <a:p>
                      <a:r>
                        <a:rPr sz="1100"/>
                        <a:t>Solutions possibles</a:t>
                      </a:r>
                      <a:endParaRPr lang="fr-FR" sz="1100" dirty="0"/>
                    </a:p>
                  </a:txBody>
                  <a:tcPr/>
                </a:tc>
              </a:tr>
              <a:tr h="370840">
                <a:tc>
                  <a:txBody>
                    <a:bodyPr/>
                    <a:lstStyle/>
                    <a:p>
                      <a:r>
                        <a:rPr lang="en-US" sz="1100" dirty="0" smtClean="0"/>
                        <a:t>L'ordinateur affiche l'erreur « Disque système non valide » après le POST.</a:t>
                      </a:r>
                      <a:endParaRPr lang="fr-FR" sz="1100" dirty="0"/>
                    </a:p>
                  </a:txBody>
                  <a:tcPr/>
                </a:tc>
                <a:tc>
                  <a:txBody>
                    <a:bodyPr/>
                    <a:lstStyle/>
                    <a:p>
                      <a:pPr marL="285750" indent="-285750">
                        <a:buFont typeface="Arial" panose="020B0604020202020204" pitchFamily="34" charset="0"/>
                        <a:buChar char="•"/>
                      </a:pPr>
                      <a:r>
                        <a:rPr lang="en-US" sz="1100" dirty="0" smtClean="0"/>
                        <a:t>Un support ne contenant pas de système d'exploitation est dans un lecteur.</a:t>
                      </a:r>
                    </a:p>
                    <a:p>
                      <a:pPr marL="285750" indent="-285750">
                        <a:buFont typeface="Arial" panose="020B0604020202020204" pitchFamily="34" charset="0"/>
                        <a:buChar char="•"/>
                      </a:pPr>
                      <a:r>
                        <a:rPr lang="en-US" sz="1100" baseline="0" dirty="0" smtClean="0"/>
                        <a:t>L'ordre de démarrage n'est pas défini correctement dans les paramètres du BIOS ou de l'UEFI.</a:t>
                      </a:r>
                    </a:p>
                    <a:p>
                      <a:pPr marL="285750" indent="-285750">
                        <a:buFont typeface="Arial" panose="020B0604020202020204" pitchFamily="34" charset="0"/>
                        <a:buChar char="•"/>
                      </a:pPr>
                      <a:r>
                        <a:rPr lang="en-US" sz="1100" baseline="0" dirty="0" smtClean="0"/>
                        <a:t>Le disque dur n'est pas détecté.</a:t>
                      </a:r>
                    </a:p>
                    <a:p>
                      <a:pPr marL="285750" indent="-285750">
                        <a:buFont typeface="Arial" panose="020B0604020202020204" pitchFamily="34" charset="0"/>
                        <a:buChar char="•"/>
                      </a:pPr>
                      <a:r>
                        <a:rPr lang="en-US" sz="1100" baseline="0" dirty="0" smtClean="0"/>
                        <a:t>Le disque dur n'a pas de système d'exploitation installé.</a:t>
                      </a:r>
                    </a:p>
                    <a:p>
                      <a:pPr marL="285750" indent="-285750">
                        <a:buFont typeface="Arial" panose="020B0604020202020204" pitchFamily="34" charset="0"/>
                        <a:buChar char="•"/>
                      </a:pPr>
                      <a:r>
                        <a:rPr lang="en-US" sz="1100" baseline="0" dirty="0" smtClean="0"/>
                        <a:t>Le secteur MBR/GPT est endommagé.</a:t>
                      </a:r>
                    </a:p>
                    <a:p>
                      <a:pPr marL="285750" indent="-285750">
                        <a:buFont typeface="Arial" panose="020B0604020202020204" pitchFamily="34" charset="0"/>
                        <a:buChar char="•"/>
                      </a:pPr>
                      <a:r>
                        <a:rPr lang="en-US" sz="1100" baseline="0" dirty="0" smtClean="0"/>
                        <a:t>Il y a un virus dans le secteur de démarrage.</a:t>
                      </a:r>
                    </a:p>
                    <a:p>
                      <a:pPr marL="285750" indent="-285750">
                        <a:buFont typeface="Arial" panose="020B0604020202020204" pitchFamily="34" charset="0"/>
                        <a:buChar char="•"/>
                      </a:pPr>
                      <a:r>
                        <a:rPr lang="en-US" sz="1100" baseline="0" dirty="0" smtClean="0"/>
                        <a:t>Le disque dur présente des défaillances.</a:t>
                      </a:r>
                      <a:endParaRPr lang="fr-FR" sz="1100" dirty="0"/>
                    </a:p>
                  </a:txBody>
                  <a:tcPr/>
                </a:tc>
                <a:tc>
                  <a:txBody>
                    <a:bodyPr/>
                    <a:lstStyle/>
                    <a:p>
                      <a:pPr marL="171450" indent="-171450">
                        <a:buFont typeface="Arial" panose="020B0604020202020204" pitchFamily="34" charset="0"/>
                        <a:buChar char="•"/>
                      </a:pPr>
                      <a:r>
                        <a:rPr lang="en-US" sz="1100" dirty="0" smtClean="0"/>
                        <a:t>Retirer tous les supports insérés dans les lecteurs</a:t>
                      </a:r>
                    </a:p>
                    <a:p>
                      <a:pPr marL="171450" indent="-171450">
                        <a:buFont typeface="Arial" panose="020B0604020202020204" pitchFamily="34" charset="0"/>
                        <a:buChar char="•"/>
                      </a:pPr>
                      <a:r>
                        <a:rPr lang="en-US" sz="1100" dirty="0" smtClean="0"/>
                        <a:t>Modifier l'ordre de démarrage dans le BIOS/UEFI afin de démarrer sur le disque de démarrage.</a:t>
                      </a:r>
                    </a:p>
                    <a:p>
                      <a:pPr marL="171450" indent="-171450">
                        <a:buFont typeface="Arial" panose="020B0604020202020204" pitchFamily="34" charset="0"/>
                        <a:buChar char="•"/>
                      </a:pPr>
                      <a:r>
                        <a:rPr lang="en-US" sz="1100" baseline="0" dirty="0" smtClean="0"/>
                        <a:t>Reconnecter les câbles du disque dur.</a:t>
                      </a:r>
                    </a:p>
                    <a:p>
                      <a:pPr marL="171450" indent="-171450">
                        <a:buFont typeface="Arial" panose="020B0604020202020204" pitchFamily="34" charset="0"/>
                        <a:buChar char="•"/>
                      </a:pPr>
                      <a:r>
                        <a:rPr lang="en-US" sz="1100" baseline="0" dirty="0" smtClean="0"/>
                        <a:t>Installer un système d'exploitation</a:t>
                      </a:r>
                    </a:p>
                    <a:p>
                      <a:pPr marL="171450" indent="-171450">
                        <a:buFont typeface="Arial" panose="020B0604020202020204" pitchFamily="34" charset="0"/>
                        <a:buChar char="•"/>
                      </a:pPr>
                      <a:r>
                        <a:rPr sz="1100"/>
                        <a:t>Utiliser la commande </a:t>
                      </a:r>
                      <a:r>
                        <a:rPr lang="en-US" sz="1100" b="1" i="1" baseline="0" dirty="0" smtClean="0"/>
                        <a:t>bootrec /fixmbr</a:t>
                      </a:r>
                      <a:r>
                        <a:rPr sz="1100"/>
                        <a:t> depuis les Options de récupération système de Windows 7 ou Windows Vista.</a:t>
                      </a:r>
                    </a:p>
                    <a:p>
                      <a:pPr marL="171450" indent="-171450">
                        <a:buFont typeface="Arial" panose="020B0604020202020204" pitchFamily="34" charset="0"/>
                        <a:buChar char="•"/>
                      </a:pPr>
                      <a:r>
                        <a:rPr lang="en-US" sz="1100" b="0" i="0" baseline="0" dirty="0" smtClean="0"/>
                        <a:t>Exécuter le logiciel de suppression des virus</a:t>
                      </a:r>
                    </a:p>
                    <a:p>
                      <a:pPr marL="171450" indent="-171450">
                        <a:buFont typeface="Arial" panose="020B0604020202020204" pitchFamily="34" charset="0"/>
                        <a:buChar char="•"/>
                      </a:pPr>
                      <a:r>
                        <a:rPr lang="en-US" sz="1100" b="0" i="0" baseline="0" dirty="0" smtClean="0"/>
                        <a:t>Remplacer le disque dur</a:t>
                      </a:r>
                      <a:endParaRPr lang="fr-FR" sz="1100" b="1" i="1" dirty="0"/>
                    </a:p>
                  </a:txBody>
                  <a:tcPr/>
                </a:tc>
              </a:tr>
              <a:tr h="370840">
                <a:tc>
                  <a:txBody>
                    <a:bodyPr/>
                    <a:lstStyle/>
                    <a:p>
                      <a:r>
                        <a:rPr lang="en-US" sz="1100" dirty="0" smtClean="0"/>
                        <a:t>L'ordinateur affiche l'erreur « Disque système inaccessible » après le POST.</a:t>
                      </a:r>
                      <a:endParaRPr lang="fr-FR" sz="1100" dirty="0"/>
                    </a:p>
                  </a:txBody>
                  <a:tcPr/>
                </a:tc>
                <a:tc>
                  <a:txBody>
                    <a:bodyPr/>
                    <a:lstStyle/>
                    <a:p>
                      <a:pPr marL="285750" indent="-285750">
                        <a:buFont typeface="Arial" panose="020B0604020202020204" pitchFamily="34" charset="0"/>
                        <a:buChar char="•"/>
                      </a:pPr>
                      <a:r>
                        <a:rPr lang="en-US" sz="1100" dirty="0" smtClean="0"/>
                        <a:t>Un pilote de périphérique installé récemment est incompatible avec le contrôleur de démarrage.</a:t>
                      </a:r>
                    </a:p>
                    <a:p>
                      <a:pPr marL="285750" indent="-285750">
                        <a:buFont typeface="Arial" panose="020B0604020202020204" pitchFamily="34" charset="0"/>
                        <a:buChar char="•"/>
                      </a:pPr>
                      <a:r>
                        <a:rPr lang="en-US" sz="1100" dirty="0" smtClean="0"/>
                        <a:t>BOOTMGR est endommagé.</a:t>
                      </a:r>
                      <a:endParaRPr lang="fr-FR" sz="1100" dirty="0"/>
                    </a:p>
                  </a:txBody>
                  <a:tcPr/>
                </a:tc>
                <a:tc>
                  <a:txBody>
                    <a:bodyPr/>
                    <a:lstStyle/>
                    <a:p>
                      <a:pPr marL="171450" indent="-171450">
                        <a:buFont typeface="Arial" panose="020B0604020202020204" pitchFamily="34" charset="0"/>
                        <a:buChar char="•"/>
                      </a:pPr>
                      <a:r>
                        <a:rPr lang="en-US" sz="1100" b="0" i="0" dirty="0" smtClean="0"/>
                        <a:t>Utiliser la dernière bonne configuration connue pour démarrer l'ordinateur.</a:t>
                      </a:r>
                    </a:p>
                    <a:p>
                      <a:pPr marL="171450" indent="-171450">
                        <a:buFont typeface="Arial" panose="020B0604020202020204" pitchFamily="34" charset="0"/>
                        <a:buChar char="•"/>
                      </a:pPr>
                      <a:r>
                        <a:rPr lang="en-US" sz="1100" b="0" i="0" baseline="0" dirty="0" smtClean="0"/>
                        <a:t>Démarrer l'ordinateur en mode sans échec et charger un point de restauration avant d'installer le nouveau matériel</a:t>
                      </a:r>
                      <a:endParaRPr lang="fr-FR" sz="1100" b="0" i="0" dirty="0"/>
                    </a:p>
                  </a:txBody>
                  <a:tcPr/>
                </a:tc>
              </a:tr>
              <a:tr h="370840">
                <a:tc>
                  <a:txBody>
                    <a:bodyPr/>
                    <a:lstStyle/>
                    <a:p>
                      <a:r>
                        <a:rPr lang="en-US" sz="1100" dirty="0" smtClean="0"/>
                        <a:t>L'ordinateur affiche l'erreur « BOOTMGR absent » après le test POST.</a:t>
                      </a:r>
                      <a:endParaRPr lang="fr-FR" sz="1100" dirty="0"/>
                    </a:p>
                  </a:txBody>
                  <a:tcPr/>
                </a:tc>
                <a:tc>
                  <a:txBody>
                    <a:bodyPr/>
                    <a:lstStyle/>
                    <a:p>
                      <a:pPr marL="285750" indent="-285750">
                        <a:buFont typeface="Arial" panose="020B0604020202020204" pitchFamily="34" charset="0"/>
                        <a:buChar char="•"/>
                      </a:pPr>
                      <a:r>
                        <a:rPr lang="en-US" sz="1100" dirty="0" smtClean="0"/>
                        <a:t>BOOTMGR est manquant ou endommagé.</a:t>
                      </a:r>
                    </a:p>
                    <a:p>
                      <a:pPr marL="285750" indent="-285750">
                        <a:buFont typeface="Arial" panose="020B0604020202020204" pitchFamily="34" charset="0"/>
                        <a:buChar char="•"/>
                      </a:pPr>
                      <a:r>
                        <a:rPr lang="en-US" sz="1100" dirty="0" smtClean="0"/>
                        <a:t>L'ordre de démarrage n'est pas défini correctement dans le BIOS ou l'UEFI.</a:t>
                      </a:r>
                    </a:p>
                    <a:p>
                      <a:pPr marL="285750" indent="-285750">
                        <a:buFont typeface="Arial" panose="020B0604020202020204" pitchFamily="34" charset="0"/>
                        <a:buChar char="•"/>
                      </a:pPr>
                      <a:r>
                        <a:rPr lang="en-US" sz="1100" dirty="0" smtClean="0"/>
                        <a:t>Le secteur MBR/GPT est endommagé.</a:t>
                      </a:r>
                    </a:p>
                    <a:p>
                      <a:pPr marL="285750" indent="-285750">
                        <a:buFont typeface="Arial" panose="020B0604020202020204" pitchFamily="34" charset="0"/>
                        <a:buChar char="•"/>
                      </a:pPr>
                      <a:r>
                        <a:rPr lang="en-US" sz="1100" dirty="0" smtClean="0"/>
                        <a:t>Le disque dur présente des défaillances.</a:t>
                      </a:r>
                      <a:endParaRPr lang="fr-FR" sz="1100" dirty="0"/>
                    </a:p>
                  </a:txBody>
                  <a:tcPr/>
                </a:tc>
                <a:tc>
                  <a:txBody>
                    <a:bodyPr/>
                    <a:lstStyle/>
                    <a:p>
                      <a:pPr marL="171450" indent="-171450">
                        <a:buFont typeface="Arial" panose="020B0604020202020204" pitchFamily="34" charset="0"/>
                        <a:buChar char="•"/>
                      </a:pPr>
                      <a:r>
                        <a:rPr lang="en-US" sz="1100" b="0" i="0" dirty="0" smtClean="0"/>
                        <a:t>Restaurer BOOTMGR à l'aide de l'environnement de récupération Windows</a:t>
                      </a:r>
                    </a:p>
                    <a:p>
                      <a:pPr marL="171450" indent="-171450">
                        <a:buFont typeface="Arial" panose="020B0604020202020204" pitchFamily="34" charset="0"/>
                        <a:buChar char="•"/>
                      </a:pPr>
                      <a:r>
                        <a:rPr lang="en-US" sz="1100" b="0" i="0" dirty="0" smtClean="0"/>
                        <a:t>Modifier l'ordre de démarrage dans le BIOS afin de démarrer sur le disque de démarrage</a:t>
                      </a:r>
                    </a:p>
                    <a:p>
                      <a:pPr marL="171450" indent="-171450">
                        <a:buFont typeface="Arial" panose="020B0604020202020204" pitchFamily="34" charset="0"/>
                        <a:buChar char="•"/>
                      </a:pPr>
                      <a:r>
                        <a:rPr lang="en-US" sz="1100" b="0" i="0" dirty="0" smtClean="0"/>
                        <a:t>Exécuter la commande </a:t>
                      </a:r>
                      <a:r>
                        <a:rPr lang="en-US" sz="1100" b="1" i="1" dirty="0" smtClean="0"/>
                        <a:t>chkdsk /F /R</a:t>
                      </a:r>
                      <a:r>
                        <a:rPr lang="en-US" sz="1100" b="0" i="0" baseline="0" dirty="0" smtClean="0"/>
                        <a:t> à partir de la console de récupération</a:t>
                      </a:r>
                      <a:endParaRPr lang="fr-FR" sz="1100" b="0" i="0" dirty="0"/>
                    </a:p>
                  </a:txBody>
                  <a:tcPr/>
                </a:tc>
              </a:tr>
            </a:tbl>
          </a:graphicData>
        </a:graphic>
      </p:graphicFrame>
      <p:sp>
        <p:nvSpPr>
          <p:cNvPr id="4" name="TextBox 3"/>
          <p:cNvSpPr txBox="1"/>
          <p:nvPr/>
        </p:nvSpPr>
        <p:spPr>
          <a:xfrm>
            <a:off x="2100457" y="6404194"/>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124441161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14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10</a:t>
            </a:r>
            <a:r>
              <a:rPr lang="en-US" sz="1600" dirty="0"/>
              <a:t>	</a:t>
            </a:r>
            <a:endParaRPr lang="fr-FR" sz="1600" b="1" dirty="0" smtClean="0"/>
          </a:p>
          <a:p>
            <a:pPr marL="0" indent="0">
              <a:buNone/>
            </a:pPr>
            <a:r>
              <a:rPr lang="fr-FR" dirty="0">
                <a:solidFill>
                  <a:srgbClr val="FF0000"/>
                </a:solidFill>
              </a:rPr>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sz="3000" dirty="0" smtClean="0">
                <a:latin typeface="Arial" charset="0"/>
              </a:rPr>
              <a:t>Systèmes </a:t>
            </a:r>
            <a:r>
              <a:rPr lang="fr-FR" sz="3000" dirty="0">
                <a:latin typeface="Arial" charset="0"/>
              </a:rPr>
              <a:t>d'exploitation</a:t>
            </a:r>
          </a:p>
        </p:txBody>
      </p:sp>
      <p:sp>
        <p:nvSpPr>
          <p:cNvPr id="2" name="Content Placeholder 1"/>
          <p:cNvSpPr>
            <a:spLocks noGrp="1"/>
          </p:cNvSpPr>
          <p:nvPr>
            <p:ph idx="1"/>
          </p:nvPr>
        </p:nvSpPr>
        <p:spPr>
          <a:xfrm>
            <a:off x="193868" y="1255334"/>
            <a:ext cx="8820923" cy="861702"/>
          </a:xfrm>
        </p:spPr>
        <p:txBody>
          <a:bodyPr/>
          <a:lstStyle/>
          <a:p>
            <a:pPr marL="0" indent="0">
              <a:buNone/>
            </a:pPr>
            <a:r>
              <a:rPr lang="fr-FR" sz="2000" dirty="0" smtClean="0">
                <a:latin typeface="Arial" charset="0"/>
              </a:rPr>
              <a:t>Problèmes avancés et solutions : systèmes d'exploitation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224621855"/>
              </p:ext>
            </p:extLst>
          </p:nvPr>
        </p:nvGraphicFramePr>
        <p:xfrm>
          <a:off x="298174" y="1665358"/>
          <a:ext cx="8478077" cy="4592320"/>
        </p:xfrm>
        <a:graphic>
          <a:graphicData uri="http://schemas.openxmlformats.org/drawingml/2006/table">
            <a:tbl>
              <a:tblPr firstRow="1" bandRow="1">
                <a:tableStyleId>{5C22544A-7EE6-4342-B048-85BDC9FD1C3A}</a:tableStyleId>
              </a:tblPr>
              <a:tblGrid>
                <a:gridCol w="2254526"/>
                <a:gridCol w="2603500"/>
                <a:gridCol w="3620051"/>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dirty="0" smtClean="0"/>
                        <a:t> Échec du démarrage d'un service au démarrage de l'ordinateur</a:t>
                      </a:r>
                      <a:endParaRPr lang="fr-FR" sz="1100" dirty="0"/>
                    </a:p>
                  </a:txBody>
                  <a:tcPr/>
                </a:tc>
                <a:tc>
                  <a:txBody>
                    <a:bodyPr/>
                    <a:lstStyle/>
                    <a:p>
                      <a:pPr marL="285750" indent="-285750">
                        <a:buFont typeface="Arial" panose="020B0604020202020204" pitchFamily="34" charset="0"/>
                        <a:buChar char="•"/>
                      </a:pPr>
                      <a:r>
                        <a:rPr lang="en-US" sz="1100" dirty="0" smtClean="0"/>
                        <a:t>Échec du démarrage d'un service au démarrage de l'ordinateur</a:t>
                      </a:r>
                    </a:p>
                    <a:p>
                      <a:pPr marL="285750" indent="-285750">
                        <a:buFont typeface="Arial" panose="020B0604020202020204" pitchFamily="34" charset="0"/>
                        <a:buChar char="•"/>
                      </a:pPr>
                      <a:r>
                        <a:rPr lang="en-US" sz="1100" dirty="0" smtClean="0"/>
                        <a:t>Le service n'est pas activé.</a:t>
                      </a:r>
                    </a:p>
                    <a:p>
                      <a:pPr marL="285750" indent="-285750">
                        <a:buFont typeface="Arial" panose="020B0604020202020204" pitchFamily="34" charset="0"/>
                        <a:buChar char="•"/>
                      </a:pPr>
                      <a:r>
                        <a:rPr lang="en-US" sz="1100" dirty="0" smtClean="0"/>
                        <a:t>Le service est défini sur Manuel et le service défaillant requiert l'activation d'un autre service.</a:t>
                      </a:r>
                      <a:endParaRPr lang="fr-FR" sz="1100" dirty="0"/>
                    </a:p>
                  </a:txBody>
                  <a:tcPr/>
                </a:tc>
                <a:tc>
                  <a:txBody>
                    <a:bodyPr/>
                    <a:lstStyle/>
                    <a:p>
                      <a:pPr marL="171450" indent="-171450">
                        <a:buFont typeface="Arial" panose="020B0604020202020204" pitchFamily="34" charset="0"/>
                        <a:buChar char="•"/>
                      </a:pPr>
                      <a:r>
                        <a:rPr lang="en-US" sz="1100" dirty="0" smtClean="0"/>
                        <a:t>Activer le service</a:t>
                      </a:r>
                    </a:p>
                    <a:p>
                      <a:pPr marL="171450" indent="-171450">
                        <a:buFont typeface="Arial" panose="020B0604020202020204" pitchFamily="34" charset="0"/>
                        <a:buChar char="•"/>
                      </a:pPr>
                      <a:r>
                        <a:rPr lang="en-US" sz="1100" b="0" i="0" dirty="0" smtClean="0"/>
                        <a:t>Mettre le service en automatique et réactiver le service requis.</a:t>
                      </a:r>
                      <a:endParaRPr lang="fr-FR" sz="1100" b="0" i="0" dirty="0"/>
                    </a:p>
                  </a:txBody>
                  <a:tcPr/>
                </a:tc>
              </a:tr>
              <a:tr h="370840">
                <a:tc>
                  <a:txBody>
                    <a:bodyPr/>
                    <a:lstStyle/>
                    <a:p>
                      <a:r>
                        <a:rPr lang="en-US" sz="1100" dirty="0" smtClean="0"/>
                        <a:t>Un périphérique n'a pas pu démarrer lors du démarrage de l'ordinateur.</a:t>
                      </a:r>
                      <a:endParaRPr lang="fr-FR" sz="1100" dirty="0"/>
                    </a:p>
                  </a:txBody>
                  <a:tcPr/>
                </a:tc>
                <a:tc>
                  <a:txBody>
                    <a:bodyPr/>
                    <a:lstStyle/>
                    <a:p>
                      <a:pPr marL="285750" indent="-285750">
                        <a:buFont typeface="Arial" panose="020B0604020202020204" pitchFamily="34" charset="0"/>
                        <a:buChar char="•"/>
                      </a:pPr>
                      <a:r>
                        <a:rPr lang="en-US" sz="1100" dirty="0" smtClean="0"/>
                        <a:t>Le périphérique a été désactivé dans le BIOS.</a:t>
                      </a:r>
                    </a:p>
                    <a:p>
                      <a:pPr marL="285750" indent="-285750">
                        <a:buFont typeface="Arial" panose="020B0604020202020204" pitchFamily="34" charset="0"/>
                        <a:buChar char="•"/>
                      </a:pPr>
                      <a:r>
                        <a:rPr lang="en-US" sz="1100" dirty="0" smtClean="0"/>
                        <a:t>Le périphérique est en conflit avec un nouveau périphérique installé.</a:t>
                      </a:r>
                    </a:p>
                    <a:p>
                      <a:pPr marL="285750" indent="-285750">
                        <a:buFont typeface="Arial" panose="020B0604020202020204" pitchFamily="34" charset="0"/>
                        <a:buChar char="•"/>
                      </a:pPr>
                      <a:r>
                        <a:rPr lang="en-US" sz="1100" baseline="0" dirty="0" smtClean="0"/>
                        <a:t>Le pilote est endommagé.</a:t>
                      </a:r>
                      <a:endParaRPr lang="fr-FR" sz="1100" dirty="0"/>
                    </a:p>
                  </a:txBody>
                  <a:tcPr/>
                </a:tc>
                <a:tc>
                  <a:txBody>
                    <a:bodyPr/>
                    <a:lstStyle/>
                    <a:p>
                      <a:pPr marL="171450" indent="-171450">
                        <a:buFont typeface="Arial" panose="020B0604020202020204" pitchFamily="34" charset="0"/>
                        <a:buChar char="•"/>
                      </a:pPr>
                      <a:r>
                        <a:rPr lang="en-US" sz="1100" b="0" i="0" dirty="0" smtClean="0"/>
                        <a:t>Activer le périphérique dans le BIOS</a:t>
                      </a:r>
                    </a:p>
                    <a:p>
                      <a:pPr marL="171450" indent="-171450">
                        <a:buFont typeface="Arial" panose="020B0604020202020204" pitchFamily="34" charset="0"/>
                        <a:buChar char="•"/>
                      </a:pPr>
                      <a:r>
                        <a:rPr lang="en-US" sz="1100" b="0" i="0" dirty="0" smtClean="0"/>
                        <a:t>Supprimer le nouveau périphérique installé</a:t>
                      </a:r>
                    </a:p>
                    <a:p>
                      <a:pPr marL="171450" indent="-171450">
                        <a:buFont typeface="Arial" panose="020B0604020202020204" pitchFamily="34" charset="0"/>
                        <a:buChar char="•"/>
                      </a:pPr>
                      <a:r>
                        <a:rPr lang="en-US" sz="1100" b="0" i="0" dirty="0" smtClean="0"/>
                        <a:t>Réinstaller le pilote ou la version précédente du pilote</a:t>
                      </a:r>
                      <a:endParaRPr lang="fr-FR" sz="1100" b="0" i="0" dirty="0"/>
                    </a:p>
                  </a:txBody>
                  <a:tcPr/>
                </a:tc>
              </a:tr>
              <a:tr h="370840">
                <a:tc>
                  <a:txBody>
                    <a:bodyPr/>
                    <a:lstStyle/>
                    <a:p>
                      <a:r>
                        <a:rPr lang="en-US" sz="1100" dirty="0" smtClean="0"/>
                        <a:t>Un programme recensé dans le Registre est introuvable.</a:t>
                      </a:r>
                      <a:endParaRPr lang="fr-FR" sz="1100" dirty="0"/>
                    </a:p>
                  </a:txBody>
                  <a:tcPr/>
                </a:tc>
                <a:tc>
                  <a:txBody>
                    <a:bodyPr/>
                    <a:lstStyle/>
                    <a:p>
                      <a:pPr marL="285750" indent="-285750">
                        <a:buFont typeface="Arial" panose="020B0604020202020204" pitchFamily="34" charset="0"/>
                        <a:buChar char="•"/>
                      </a:pPr>
                      <a:r>
                        <a:rPr lang="en-US" sz="1100" dirty="0" smtClean="0"/>
                        <a:t>Le programme de désinstallation n'a pas fonctionné correctement.</a:t>
                      </a:r>
                    </a:p>
                    <a:p>
                      <a:pPr marL="285750" indent="-285750">
                        <a:buFont typeface="Arial" panose="020B0604020202020204" pitchFamily="34" charset="0"/>
                        <a:buChar char="•"/>
                      </a:pPr>
                      <a:r>
                        <a:rPr lang="en-US" sz="1100" dirty="0" smtClean="0"/>
                        <a:t>Le disque dur est endommagé. </a:t>
                      </a:r>
                    </a:p>
                    <a:p>
                      <a:pPr marL="285750" indent="-285750">
                        <a:buFont typeface="Arial" panose="020B0604020202020204" pitchFamily="34" charset="0"/>
                        <a:buChar char="•"/>
                      </a:pPr>
                      <a:r>
                        <a:rPr lang="en-US" sz="1100" dirty="0" smtClean="0"/>
                        <a:t>L'ordinateur a été contaminé par un virus.</a:t>
                      </a:r>
                      <a:endParaRPr lang="fr-FR" sz="1100" dirty="0"/>
                    </a:p>
                  </a:txBody>
                  <a:tcPr/>
                </a:tc>
                <a:tc>
                  <a:txBody>
                    <a:bodyPr/>
                    <a:lstStyle/>
                    <a:p>
                      <a:pPr marL="171450" indent="-171450">
                        <a:buFont typeface="Arial" panose="020B0604020202020204" pitchFamily="34" charset="0"/>
                        <a:buChar char="•"/>
                      </a:pPr>
                      <a:r>
                        <a:rPr lang="en-US" sz="1100" b="0" i="0" dirty="0" smtClean="0"/>
                        <a:t>Réinstaller le programme et réexécuter le programme de désinstallation</a:t>
                      </a:r>
                    </a:p>
                    <a:p>
                      <a:pPr marL="171450" indent="-171450">
                        <a:buFont typeface="Arial" panose="020B0604020202020204" pitchFamily="34" charset="0"/>
                        <a:buChar char="•"/>
                      </a:pPr>
                      <a:r>
                        <a:rPr sz="1100"/>
                        <a:t>Exécuter </a:t>
                      </a:r>
                      <a:r>
                        <a:rPr lang="en-US" sz="1100" b="1" i="1" dirty="0" smtClean="0"/>
                        <a:t>chkdsk /F /R</a:t>
                      </a:r>
                      <a:r>
                        <a:rPr sz="1100"/>
                        <a:t> pour réparer les entrées de fichiers du disque dur</a:t>
                      </a:r>
                    </a:p>
                    <a:p>
                      <a:pPr marL="171450" indent="-171450">
                        <a:buFont typeface="Arial" panose="020B0604020202020204" pitchFamily="34" charset="0"/>
                        <a:buChar char="•"/>
                      </a:pPr>
                      <a:r>
                        <a:rPr lang="en-US" sz="1100" b="0" i="0" dirty="0" smtClean="0"/>
                        <a:t>Rechercher et supprimer le virus</a:t>
                      </a:r>
                      <a:endParaRPr lang="fr-FR" sz="1100" b="0" i="0" dirty="0"/>
                    </a:p>
                  </a:txBody>
                  <a:tcPr/>
                </a:tc>
              </a:tr>
              <a:tr h="370840">
                <a:tc>
                  <a:txBody>
                    <a:bodyPr/>
                    <a:lstStyle/>
                    <a:p>
                      <a:r>
                        <a:rPr lang="en-US" sz="1100" dirty="0" smtClean="0"/>
                        <a:t>L'ordinateur redémarre constamment sans afficher le Bureau.</a:t>
                      </a:r>
                      <a:endParaRPr lang="fr-FR" sz="1100" dirty="0"/>
                    </a:p>
                  </a:txBody>
                  <a:tcPr/>
                </a:tc>
                <a:tc>
                  <a:txBody>
                    <a:bodyPr/>
                    <a:lstStyle/>
                    <a:p>
                      <a:pPr marL="285750" indent="-285750">
                        <a:buFont typeface="Arial" panose="020B0604020202020204" pitchFamily="34" charset="0"/>
                        <a:buChar char="•"/>
                      </a:pPr>
                      <a:r>
                        <a:rPr lang="en-US" sz="1100" dirty="0" smtClean="0"/>
                        <a:t>L'ordinateur est configuré pour redémarrer en cas de défaillance.</a:t>
                      </a:r>
                    </a:p>
                    <a:p>
                      <a:pPr marL="285750" indent="-285750">
                        <a:buFont typeface="Arial" panose="020B0604020202020204" pitchFamily="34" charset="0"/>
                        <a:buChar char="•"/>
                      </a:pPr>
                      <a:r>
                        <a:rPr lang="en-US" sz="1100" dirty="0" smtClean="0"/>
                        <a:t>Un fichier de démarrage est endommagé.</a:t>
                      </a:r>
                      <a:endParaRPr lang="fr-FR" sz="1100" dirty="0"/>
                    </a:p>
                  </a:txBody>
                  <a:tcPr/>
                </a:tc>
                <a:tc>
                  <a:txBody>
                    <a:bodyPr/>
                    <a:lstStyle/>
                    <a:p>
                      <a:pPr marL="171450" indent="-171450">
                        <a:buFont typeface="Arial" panose="020B0604020202020204" pitchFamily="34" charset="0"/>
                        <a:buChar char="•"/>
                      </a:pPr>
                      <a:r>
                        <a:rPr sz="1100" dirty="0" err="1"/>
                        <a:t>Appuyer</a:t>
                      </a:r>
                      <a:r>
                        <a:rPr sz="1100" dirty="0"/>
                        <a:t> </a:t>
                      </a:r>
                      <a:r>
                        <a:rPr lang="en-US" sz="1100" b="0" i="0" dirty="0" smtClean="0"/>
                        <a:t>sur </a:t>
                      </a:r>
                      <a:r>
                        <a:rPr lang="en-US" sz="1100" b="1" i="0" dirty="0" smtClean="0"/>
                        <a:t>F8</a:t>
                      </a:r>
                      <a:r>
                        <a:rPr lang="en-US" sz="1100" b="0" i="0" dirty="0" smtClean="0"/>
                        <a:t> pour ouvrir le menu des options avancées et choisir</a:t>
                      </a:r>
                      <a:r>
                        <a:rPr sz="1100" dirty="0"/>
                        <a:t> </a:t>
                      </a:r>
                      <a:r>
                        <a:rPr lang="en-US" sz="1100" b="1" i="0" baseline="0" dirty="0" smtClean="0"/>
                        <a:t>Désactiver le redémarrage automatique en cas d'échec du système</a:t>
                      </a:r>
                      <a:endParaRPr lang="fr-FR" sz="1100" b="0" i="0" baseline="0" dirty="0" smtClean="0"/>
                    </a:p>
                    <a:p>
                      <a:pPr marL="171450" indent="-171450">
                        <a:buFont typeface="Arial" panose="020B0604020202020204" pitchFamily="34" charset="0"/>
                        <a:buChar char="•"/>
                      </a:pPr>
                      <a:r>
                        <a:rPr lang="en-US" sz="1100" b="0" i="0" baseline="0" dirty="0" smtClean="0"/>
                        <a:t>Exécuter </a:t>
                      </a:r>
                      <a:r>
                        <a:rPr lang="en-US" sz="1100" b="1" i="1" baseline="0" dirty="0" smtClean="0"/>
                        <a:t>chkdsk /F /R</a:t>
                      </a:r>
                      <a:r>
                        <a:rPr lang="en-US" sz="1100" b="0" i="0" baseline="0" dirty="0" smtClean="0"/>
                        <a:t> à partir de l'environnement de récupération</a:t>
                      </a:r>
                    </a:p>
                    <a:p>
                      <a:pPr marL="171450" indent="-171450">
                        <a:buFont typeface="Arial" panose="020B0604020202020204" pitchFamily="34" charset="0"/>
                        <a:buChar char="•"/>
                      </a:pPr>
                      <a:r>
                        <a:rPr lang="en-US" sz="1100" b="0" i="0" baseline="0" dirty="0" smtClean="0"/>
                        <a:t>Effectuer la réparation automatique depuis l'environnement de récupération sous Windows 8</a:t>
                      </a:r>
                      <a:endParaRPr lang="fr-FR" sz="1100" b="1" i="0" dirty="0"/>
                    </a:p>
                  </a:txBody>
                  <a:tcPr/>
                </a:tc>
              </a:tr>
            </a:tbl>
          </a:graphicData>
        </a:graphic>
      </p:graphicFrame>
      <p:sp>
        <p:nvSpPr>
          <p:cNvPr id="4" name="TextBox 3"/>
          <p:cNvSpPr txBox="1"/>
          <p:nvPr/>
        </p:nvSpPr>
        <p:spPr>
          <a:xfrm>
            <a:off x="2100475" y="6378677"/>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631946272"/>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sz="3000" dirty="0" smtClean="0">
                <a:latin typeface="Arial" charset="0"/>
              </a:rPr>
              <a:t>Systèmes </a:t>
            </a:r>
            <a:r>
              <a:rPr lang="fr-FR" sz="3000" dirty="0">
                <a:latin typeface="Arial" charset="0"/>
              </a:rPr>
              <a:t>d'exploitation</a:t>
            </a:r>
          </a:p>
        </p:txBody>
      </p:sp>
      <p:sp>
        <p:nvSpPr>
          <p:cNvPr id="2" name="Content Placeholder 1"/>
          <p:cNvSpPr>
            <a:spLocks noGrp="1"/>
          </p:cNvSpPr>
          <p:nvPr>
            <p:ph idx="1"/>
          </p:nvPr>
        </p:nvSpPr>
        <p:spPr>
          <a:xfrm>
            <a:off x="193868" y="1255334"/>
            <a:ext cx="8820923" cy="861702"/>
          </a:xfrm>
        </p:spPr>
        <p:txBody>
          <a:bodyPr/>
          <a:lstStyle/>
          <a:p>
            <a:pPr marL="0" indent="0">
              <a:buNone/>
            </a:pPr>
            <a:r>
              <a:rPr lang="fr-FR" sz="2000" dirty="0" smtClean="0">
                <a:latin typeface="Arial" charset="0"/>
              </a:rPr>
              <a:t>Problèmes avancés et solutions : systèmes d'exploitation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4272597905"/>
              </p:ext>
            </p:extLst>
          </p:nvPr>
        </p:nvGraphicFramePr>
        <p:xfrm>
          <a:off x="298174" y="1665358"/>
          <a:ext cx="8478077" cy="442468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dirty="0" smtClean="0"/>
                        <a:t>L'ordinateur affiche un écran noir ou bleu.</a:t>
                      </a:r>
                      <a:endParaRPr lang="fr-FR" sz="1100" dirty="0"/>
                    </a:p>
                  </a:txBody>
                  <a:tcPr/>
                </a:tc>
                <a:tc>
                  <a:txBody>
                    <a:bodyPr/>
                    <a:lstStyle/>
                    <a:p>
                      <a:pPr marL="285750" indent="-285750">
                        <a:buFont typeface="Arial" panose="020B0604020202020204" pitchFamily="34" charset="0"/>
                        <a:buChar char="•"/>
                      </a:pPr>
                      <a:r>
                        <a:rPr lang="en-US" sz="1100" dirty="0" smtClean="0"/>
                        <a:t>Un pilote n'est pas compatible avec le matériel.</a:t>
                      </a:r>
                    </a:p>
                    <a:p>
                      <a:pPr marL="285750" indent="-285750">
                        <a:buFont typeface="Arial" panose="020B0604020202020204" pitchFamily="34" charset="0"/>
                        <a:buChar char="•"/>
                      </a:pPr>
                      <a:r>
                        <a:rPr lang="en-US" sz="1100" dirty="0" smtClean="0"/>
                        <a:t>Panne matérielle.</a:t>
                      </a:r>
                      <a:endParaRPr lang="fr-FR" sz="1100" dirty="0"/>
                    </a:p>
                  </a:txBody>
                  <a:tcPr/>
                </a:tc>
                <a:tc>
                  <a:txBody>
                    <a:bodyPr/>
                    <a:lstStyle/>
                    <a:p>
                      <a:pPr marL="285750" indent="-285750">
                        <a:buFont typeface="Arial" panose="020B0604020202020204" pitchFamily="34" charset="0"/>
                        <a:buChar char="•"/>
                      </a:pPr>
                      <a:r>
                        <a:rPr lang="en-US" sz="1100" dirty="0" smtClean="0"/>
                        <a:t>Rechercher l'erreur Stop et le nom du module qui a généré l'erreur.</a:t>
                      </a:r>
                    </a:p>
                    <a:p>
                      <a:pPr marL="285750" indent="-285750">
                        <a:buFont typeface="Arial" panose="020B0604020202020204" pitchFamily="34" charset="0"/>
                        <a:buChar char="•"/>
                      </a:pPr>
                      <a:r>
                        <a:rPr lang="en-US" sz="1100" baseline="0" dirty="0" smtClean="0"/>
                        <a:t>Remplacer les périphériques défectueux par des périphériques en bon état</a:t>
                      </a:r>
                      <a:endParaRPr lang="fr-FR" sz="1100" dirty="0"/>
                    </a:p>
                  </a:txBody>
                  <a:tcPr/>
                </a:tc>
              </a:tr>
              <a:tr h="370840">
                <a:tc>
                  <a:txBody>
                    <a:bodyPr/>
                    <a:lstStyle/>
                    <a:p>
                      <a:r>
                        <a:rPr lang="en-US" sz="1100" dirty="0" smtClean="0"/>
                        <a:t>L'ordinateur se bloque sans afficher un message d'erreur.</a:t>
                      </a:r>
                      <a:endParaRPr lang="fr-FR" sz="1100" dirty="0"/>
                    </a:p>
                  </a:txBody>
                  <a:tcPr/>
                </a:tc>
                <a:tc>
                  <a:txBody>
                    <a:bodyPr/>
                    <a:lstStyle/>
                    <a:p>
                      <a:pPr marL="285750" indent="-285750">
                        <a:buFont typeface="Arial" panose="020B0604020202020204" pitchFamily="34" charset="0"/>
                        <a:buChar char="•"/>
                      </a:pPr>
                      <a:r>
                        <a:rPr lang="en-US" sz="1100" dirty="0" smtClean="0"/>
                        <a:t>Les paramètres du processeur ou du FSB sont incorrects sur la carte mère ou dans le BIOS.</a:t>
                      </a:r>
                    </a:p>
                    <a:p>
                      <a:pPr marL="285750" indent="-285750">
                        <a:buFont typeface="Arial" panose="020B0604020202020204" pitchFamily="34" charset="0"/>
                        <a:buChar char="•"/>
                      </a:pPr>
                      <a:r>
                        <a:rPr lang="en-US" sz="1100" baseline="0" dirty="0" smtClean="0"/>
                        <a:t>L'ordinateur chauffe trop.</a:t>
                      </a:r>
                    </a:p>
                    <a:p>
                      <a:pPr marL="285750" indent="-285750">
                        <a:buFont typeface="Arial" panose="020B0604020202020204" pitchFamily="34" charset="0"/>
                        <a:buChar char="•"/>
                      </a:pPr>
                      <a:r>
                        <a:rPr lang="en-US" sz="1100" baseline="0" dirty="0" smtClean="0"/>
                        <a:t>Une mise à jour a endommagé le système d'exploitation.</a:t>
                      </a:r>
                    </a:p>
                    <a:p>
                      <a:pPr marL="285750" indent="-285750">
                        <a:buFont typeface="Arial" panose="020B0604020202020204" pitchFamily="34" charset="0"/>
                        <a:buChar char="•"/>
                      </a:pPr>
                      <a:r>
                        <a:rPr lang="en-US" sz="1100" baseline="0" dirty="0" smtClean="0"/>
                        <a:t>Panne matérielle.</a:t>
                      </a:r>
                    </a:p>
                    <a:p>
                      <a:pPr marL="285750" indent="-285750">
                        <a:buFont typeface="Arial" panose="020B0604020202020204" pitchFamily="34" charset="0"/>
                        <a:buChar char="•"/>
                      </a:pPr>
                      <a:r>
                        <a:rPr lang="en-US" sz="1100" baseline="0" dirty="0" smtClean="0"/>
                        <a:t>L'ordinateur a été contaminé par un virus.</a:t>
                      </a:r>
                      <a:endParaRPr lang="fr-FR" sz="1100" dirty="0"/>
                    </a:p>
                  </a:txBody>
                  <a:tcPr/>
                </a:tc>
                <a:tc>
                  <a:txBody>
                    <a:bodyPr/>
                    <a:lstStyle/>
                    <a:p>
                      <a:pPr marL="285750" indent="-285750">
                        <a:buFont typeface="Arial" panose="020B0604020202020204" pitchFamily="34" charset="0"/>
                        <a:buChar char="•"/>
                      </a:pPr>
                      <a:r>
                        <a:rPr lang="en-US" sz="1100" dirty="0" smtClean="0"/>
                        <a:t>Vérifier et réinitialiser les paramètres du processeur et du bus frontal (FSB).</a:t>
                      </a:r>
                    </a:p>
                    <a:p>
                      <a:pPr marL="285750" indent="-285750">
                        <a:buFont typeface="Arial" panose="020B0604020202020204" pitchFamily="34" charset="0"/>
                        <a:buChar char="•"/>
                      </a:pPr>
                      <a:r>
                        <a:rPr lang="en-US" sz="1100" dirty="0" smtClean="0"/>
                        <a:t>Vérifier et remplacer les dispositifs de refroidissement si nécessaire</a:t>
                      </a:r>
                    </a:p>
                    <a:p>
                      <a:pPr marL="285750" indent="-285750">
                        <a:buFont typeface="Arial" panose="020B0604020202020204" pitchFamily="34" charset="0"/>
                        <a:buChar char="•"/>
                      </a:pPr>
                      <a:r>
                        <a:rPr lang="en-US" sz="1100" dirty="0" smtClean="0"/>
                        <a:t>Désinstaller la mise à jour du logiciel, ou effectuer une restauration du système</a:t>
                      </a:r>
                    </a:p>
                    <a:p>
                      <a:pPr marL="285750" indent="-285750">
                        <a:buFont typeface="Arial" panose="020B0604020202020204" pitchFamily="34" charset="0"/>
                        <a:buChar char="•"/>
                      </a:pPr>
                      <a:r>
                        <a:rPr lang="en-US" sz="1100" dirty="0" smtClean="0"/>
                        <a:t>Exécuter </a:t>
                      </a:r>
                      <a:r>
                        <a:rPr lang="en-US" sz="1100" b="1" i="1" dirty="0" smtClean="0"/>
                        <a:t>chkdsk /F /R</a:t>
                      </a:r>
                      <a:r>
                        <a:rPr lang="en-US" sz="1100" b="0" i="0" dirty="0" smtClean="0"/>
                        <a:t> à partir de l'environnement de récupération</a:t>
                      </a:r>
                    </a:p>
                    <a:p>
                      <a:pPr marL="285750" indent="-285750">
                        <a:buFont typeface="Arial" panose="020B0604020202020204" pitchFamily="34" charset="0"/>
                        <a:buChar char="•"/>
                      </a:pPr>
                      <a:r>
                        <a:rPr lang="en-US" sz="1100" b="0" i="0" baseline="0" dirty="0" smtClean="0"/>
                        <a:t>Remplacer les périphériques défectueux par des périphériques en bon état</a:t>
                      </a:r>
                    </a:p>
                    <a:p>
                      <a:pPr marL="285750" indent="-285750">
                        <a:buFont typeface="Arial" panose="020B0604020202020204" pitchFamily="34" charset="0"/>
                        <a:buChar char="•"/>
                      </a:pPr>
                      <a:r>
                        <a:rPr lang="en-US" sz="1100" b="0" i="0" baseline="0" dirty="0" smtClean="0"/>
                        <a:t>Rechercher et supprimer le virus</a:t>
                      </a:r>
                      <a:endParaRPr lang="fr-FR" sz="1100" dirty="0"/>
                    </a:p>
                  </a:txBody>
                  <a:tcPr/>
                </a:tc>
              </a:tr>
              <a:tr h="370840">
                <a:tc>
                  <a:txBody>
                    <a:bodyPr/>
                    <a:lstStyle/>
                    <a:p>
                      <a:r>
                        <a:rPr lang="en-US" sz="1100" dirty="0" smtClean="0"/>
                        <a:t>Une application ne s'installe pas.</a:t>
                      </a:r>
                      <a:endParaRPr lang="fr-FR" sz="1100" dirty="0"/>
                    </a:p>
                  </a:txBody>
                  <a:tcPr/>
                </a:tc>
                <a:tc>
                  <a:txBody>
                    <a:bodyPr/>
                    <a:lstStyle/>
                    <a:p>
                      <a:pPr marL="0" indent="0">
                        <a:buFont typeface="Arial" panose="020B0604020202020204" pitchFamily="34" charset="0"/>
                        <a:buNone/>
                      </a:pPr>
                      <a:r>
                        <a:rPr lang="en-US" sz="1100" dirty="0" smtClean="0"/>
                        <a:t>L'application n'est pas compatible avec le système d'exploitation.</a:t>
                      </a:r>
                      <a:endParaRPr lang="fr-FR" sz="1100" dirty="0"/>
                    </a:p>
                  </a:txBody>
                  <a:tcPr/>
                </a:tc>
                <a:tc>
                  <a:txBody>
                    <a:bodyPr/>
                    <a:lstStyle/>
                    <a:p>
                      <a:pPr marL="0" indent="0">
                        <a:buFont typeface="Arial" panose="020B0604020202020204" pitchFamily="34" charset="0"/>
                        <a:buNone/>
                      </a:pPr>
                      <a:r>
                        <a:rPr lang="en-US" sz="1100" dirty="0" smtClean="0"/>
                        <a:t>Exécuter l'application d'installation en mode de compatibilité</a:t>
                      </a:r>
                      <a:endParaRPr lang="fr-FR" sz="1100" dirty="0"/>
                    </a:p>
                  </a:txBody>
                  <a:tcPr/>
                </a:tc>
              </a:tr>
              <a:tr h="370840">
                <a:tc>
                  <a:txBody>
                    <a:bodyPr/>
                    <a:lstStyle/>
                    <a:p>
                      <a:r>
                        <a:rPr lang="en-US" sz="1100" dirty="0" smtClean="0"/>
                        <a:t>La fonctionnalité de recherche met beaucoup de temps à trouver les résultats.</a:t>
                      </a:r>
                      <a:endParaRPr lang="fr-FR" sz="1100" dirty="0"/>
                    </a:p>
                  </a:txBody>
                  <a:tcPr/>
                </a:tc>
                <a:tc>
                  <a:txBody>
                    <a:bodyPr/>
                    <a:lstStyle/>
                    <a:p>
                      <a:pPr marL="285750" indent="-285750">
                        <a:buFont typeface="Arial" panose="020B0604020202020204" pitchFamily="34" charset="0"/>
                        <a:buChar char="•"/>
                      </a:pPr>
                      <a:r>
                        <a:rPr lang="en-US" sz="1100" dirty="0" smtClean="0"/>
                        <a:t>Le service d'indexation ne fonctionne pas.</a:t>
                      </a:r>
                    </a:p>
                    <a:p>
                      <a:pPr marL="285750" indent="-285750">
                        <a:buFont typeface="Arial" panose="020B0604020202020204" pitchFamily="34" charset="0"/>
                        <a:buChar char="•"/>
                      </a:pPr>
                      <a:r>
                        <a:rPr lang="en-US" sz="1100" dirty="0" smtClean="0"/>
                        <a:t>Le service d'indexation n'indexe pas les emplacements appropriés.</a:t>
                      </a:r>
                      <a:endParaRPr lang="fr-FR" sz="1100" dirty="0"/>
                    </a:p>
                  </a:txBody>
                  <a:tcPr/>
                </a:tc>
                <a:tc>
                  <a:txBody>
                    <a:bodyPr/>
                    <a:lstStyle/>
                    <a:p>
                      <a:pPr marL="285750" indent="-285750">
                        <a:buFont typeface="Arial" panose="020B0604020202020204" pitchFamily="34" charset="0"/>
                        <a:buChar char="•"/>
                      </a:pPr>
                      <a:r>
                        <a:rPr lang="en-US" sz="1100" dirty="0" smtClean="0"/>
                        <a:t>Démarrer les services d'indexation à l'aide de </a:t>
                      </a:r>
                      <a:r>
                        <a:rPr lang="en-US" sz="1100" b="1" baseline="0" dirty="0" smtClean="0"/>
                        <a:t>services.msc</a:t>
                      </a:r>
                      <a:r>
                        <a:rPr lang="en-US" sz="1100" dirty="0" smtClean="0"/>
                        <a:t>.</a:t>
                      </a:r>
                    </a:p>
                    <a:p>
                      <a:pPr marL="285750" indent="-285750">
                        <a:buFont typeface="Arial" panose="020B0604020202020204" pitchFamily="34" charset="0"/>
                        <a:buChar char="•"/>
                      </a:pPr>
                      <a:r>
                        <a:rPr lang="en-US" sz="1100" baseline="0" dirty="0" smtClean="0"/>
                        <a:t>Modifier les paramètres du service d'indexation dans le volet Options avancées</a:t>
                      </a:r>
                      <a:endParaRPr lang="fr-FR" sz="1100" dirty="0"/>
                    </a:p>
                  </a:txBody>
                  <a:tcPr/>
                </a:tc>
              </a:tr>
            </a:tbl>
          </a:graphicData>
        </a:graphic>
      </p:graphicFrame>
      <p:sp>
        <p:nvSpPr>
          <p:cNvPr id="4" name="TextBox 3"/>
          <p:cNvSpPr txBox="1"/>
          <p:nvPr/>
        </p:nvSpPr>
        <p:spPr>
          <a:xfrm>
            <a:off x="2100475" y="6416777"/>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111271735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sz="3000" dirty="0" smtClean="0">
                <a:latin typeface="Arial" charset="0"/>
              </a:rPr>
              <a:t>Systèmes </a:t>
            </a:r>
            <a:r>
              <a:rPr lang="fr-FR" sz="3000" dirty="0">
                <a:latin typeface="Arial" charset="0"/>
              </a:rPr>
              <a:t>d'exploitation</a:t>
            </a:r>
          </a:p>
        </p:txBody>
      </p:sp>
      <p:sp>
        <p:nvSpPr>
          <p:cNvPr id="2" name="Content Placeholder 1"/>
          <p:cNvSpPr>
            <a:spLocks noGrp="1"/>
          </p:cNvSpPr>
          <p:nvPr>
            <p:ph idx="1"/>
          </p:nvPr>
        </p:nvSpPr>
        <p:spPr>
          <a:xfrm>
            <a:off x="193868" y="1255334"/>
            <a:ext cx="8820923" cy="861702"/>
          </a:xfrm>
        </p:spPr>
        <p:txBody>
          <a:bodyPr/>
          <a:lstStyle/>
          <a:p>
            <a:pPr marL="0" indent="0">
              <a:buNone/>
            </a:pPr>
            <a:r>
              <a:rPr lang="fr-FR" sz="2000" dirty="0" smtClean="0">
                <a:latin typeface="Arial" charset="0"/>
              </a:rPr>
              <a:t>Problèmes avancés et solutions : systèmes d'exploitation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271561239"/>
              </p:ext>
            </p:extLst>
          </p:nvPr>
        </p:nvGraphicFramePr>
        <p:xfrm>
          <a:off x="298174" y="1665358"/>
          <a:ext cx="8478077" cy="4516120"/>
        </p:xfrm>
        <a:graphic>
          <a:graphicData uri="http://schemas.openxmlformats.org/drawingml/2006/table">
            <a:tbl>
              <a:tblPr firstRow="1" bandRow="1">
                <a:tableStyleId>{5C22544A-7EE6-4342-B048-85BDC9FD1C3A}</a:tableStyleId>
              </a:tblPr>
              <a:tblGrid>
                <a:gridCol w="2494722"/>
                <a:gridCol w="2822713"/>
                <a:gridCol w="3160642"/>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dirty="0" smtClean="0"/>
                        <a:t>L'ordinateur met du temps à répondre.</a:t>
                      </a:r>
                      <a:endParaRPr lang="fr-FR" sz="1100" dirty="0"/>
                    </a:p>
                  </a:txBody>
                  <a:tcPr/>
                </a:tc>
                <a:tc>
                  <a:txBody>
                    <a:bodyPr/>
                    <a:lstStyle/>
                    <a:p>
                      <a:pPr marL="0" indent="0">
                        <a:buFont typeface="Arial" panose="020B0604020202020204" pitchFamily="34" charset="0"/>
                        <a:buNone/>
                      </a:pPr>
                      <a:r>
                        <a:rPr lang="en-US" sz="1100" dirty="0" smtClean="0"/>
                        <a:t>Un processus en cours utilise la plupart des ressources du processeur.</a:t>
                      </a:r>
                      <a:endParaRPr lang="fr-FR" sz="1100" dirty="0"/>
                    </a:p>
                  </a:txBody>
                  <a:tcPr/>
                </a:tc>
                <a:tc>
                  <a:txBody>
                    <a:bodyPr/>
                    <a:lstStyle/>
                    <a:p>
                      <a:pPr marL="171450" indent="-171450">
                        <a:buFont typeface="Arial" panose="020B0604020202020204" pitchFamily="34" charset="0"/>
                        <a:buChar char="•"/>
                      </a:pPr>
                      <a:r>
                        <a:rPr lang="en-US" sz="1100" dirty="0" smtClean="0"/>
                        <a:t>Redémarrer le processus à l'aide de </a:t>
                      </a:r>
                      <a:r>
                        <a:rPr lang="en-US" sz="1100" b="1" dirty="0" smtClean="0"/>
                        <a:t>services.msc</a:t>
                      </a:r>
                    </a:p>
                    <a:p>
                      <a:pPr marL="171450" indent="-171450">
                        <a:buFont typeface="Arial" panose="020B0604020202020204" pitchFamily="34" charset="0"/>
                        <a:buChar char="•"/>
                      </a:pPr>
                      <a:r>
                        <a:rPr lang="en-US" sz="1100" b="0" dirty="0" smtClean="0"/>
                        <a:t>Si le processus n'est pas nécessaire, y mettre fin à l'aide du Gestionnaire des tâches</a:t>
                      </a:r>
                    </a:p>
                    <a:p>
                      <a:pPr marL="171450" indent="-171450">
                        <a:buFont typeface="Arial" panose="020B0604020202020204" pitchFamily="34" charset="0"/>
                        <a:buChar char="•"/>
                      </a:pPr>
                      <a:r>
                        <a:rPr lang="en-US" sz="1100" b="0" baseline="0" dirty="0" smtClean="0"/>
                        <a:t>Redémarrer l'ordinateur</a:t>
                      </a:r>
                      <a:endParaRPr lang="fr-FR" sz="1100" dirty="0"/>
                    </a:p>
                  </a:txBody>
                  <a:tcPr/>
                </a:tc>
              </a:tr>
              <a:tr h="370840">
                <a:tc>
                  <a:txBody>
                    <a:bodyPr/>
                    <a:lstStyle/>
                    <a:p>
                      <a:r>
                        <a:rPr lang="en-US" sz="1100" dirty="0" smtClean="0"/>
                        <a:t>Lorsqu'un programme est exécuté, un message faisant état d'un fichier DLL manquant ou endommagé s'affiche.</a:t>
                      </a:r>
                      <a:endParaRPr lang="fr-FR" sz="1100" dirty="0"/>
                    </a:p>
                  </a:txBody>
                  <a:tcPr/>
                </a:tc>
                <a:tc>
                  <a:txBody>
                    <a:bodyPr/>
                    <a:lstStyle/>
                    <a:p>
                      <a:pPr marL="171450" indent="-171450">
                        <a:buFont typeface="Arial" panose="020B0604020202020204" pitchFamily="34" charset="0"/>
                        <a:buChar char="•"/>
                      </a:pPr>
                      <a:r>
                        <a:rPr lang="en-US" sz="1100" dirty="0" smtClean="0"/>
                        <a:t>Un ou plusieurs programmes utilisant le fichier DLL ont été désinstallés. Cela a entraîné la suppression du fichier DLL qui était également utilisé par un autre programme.</a:t>
                      </a:r>
                    </a:p>
                    <a:p>
                      <a:pPr marL="171450" indent="-171450">
                        <a:buFont typeface="Arial" panose="020B0604020202020204" pitchFamily="34" charset="0"/>
                        <a:buChar char="•"/>
                      </a:pPr>
                      <a:r>
                        <a:rPr lang="en-US" sz="1100" dirty="0" smtClean="0"/>
                        <a:t>Le fichier DLL a été endommagé lors d'une mauvaise installation.</a:t>
                      </a:r>
                      <a:endParaRPr lang="fr-FR" sz="1100" dirty="0"/>
                    </a:p>
                  </a:txBody>
                  <a:tcPr/>
                </a:tc>
                <a:tc>
                  <a:txBody>
                    <a:bodyPr/>
                    <a:lstStyle/>
                    <a:p>
                      <a:pPr marL="171450" indent="-171450">
                        <a:buFont typeface="Arial" panose="020B0604020202020204" pitchFamily="34" charset="0"/>
                        <a:buChar char="•"/>
                      </a:pPr>
                      <a:r>
                        <a:rPr lang="en-US" sz="1100" dirty="0" smtClean="0"/>
                        <a:t>Réinstaller le programme faisant état d'un fichier DLL manquant ou endommagé</a:t>
                      </a:r>
                    </a:p>
                    <a:p>
                      <a:pPr marL="171450" indent="-171450">
                        <a:buFont typeface="Arial" panose="020B0604020202020204" pitchFamily="34" charset="0"/>
                        <a:buChar char="•"/>
                      </a:pPr>
                      <a:r>
                        <a:rPr lang="en-US" sz="1100" dirty="0" smtClean="0"/>
                        <a:t>Réinstaller l'application ayant désinstallé le fichier DLL </a:t>
                      </a:r>
                    </a:p>
                    <a:p>
                      <a:pPr marL="171450" indent="-171450">
                        <a:buFont typeface="Arial" panose="020B0604020202020204" pitchFamily="34" charset="0"/>
                        <a:buChar char="•"/>
                      </a:pPr>
                      <a:r>
                        <a:rPr sz="1100"/>
                        <a:t>Exécuter la commande </a:t>
                      </a:r>
                      <a:r>
                        <a:rPr lang="en-US" sz="1100" b="1" i="1" baseline="0" dirty="0" smtClean="0"/>
                        <a:t>sfc /scannow</a:t>
                      </a:r>
                      <a:r>
                        <a:rPr sz="1100"/>
                        <a:t> en mode sans échec</a:t>
                      </a:r>
                      <a:endParaRPr lang="fr-FR" sz="1100" dirty="0"/>
                    </a:p>
                  </a:txBody>
                  <a:tcPr/>
                </a:tc>
              </a:tr>
              <a:tr h="370840">
                <a:tc>
                  <a:txBody>
                    <a:bodyPr/>
                    <a:lstStyle/>
                    <a:p>
                      <a:r>
                        <a:rPr lang="en-US" sz="1100" dirty="0" smtClean="0"/>
                        <a:t>Le RAID n'est pas détecté lors de l'installation.</a:t>
                      </a:r>
                      <a:endParaRPr lang="fr-FR" sz="1100" dirty="0"/>
                    </a:p>
                  </a:txBody>
                  <a:tcPr/>
                </a:tc>
                <a:tc>
                  <a:txBody>
                    <a:bodyPr/>
                    <a:lstStyle/>
                    <a:p>
                      <a:pPr marL="171450" indent="-171450">
                        <a:buFont typeface="Arial" panose="020B0604020202020204" pitchFamily="34" charset="0"/>
                        <a:buChar char="•"/>
                      </a:pPr>
                      <a:r>
                        <a:rPr lang="en-US" sz="1100" dirty="0" smtClean="0"/>
                        <a:t>Windows n'inclut pas les pilotes permettant de détecter le RAID.</a:t>
                      </a:r>
                    </a:p>
                    <a:p>
                      <a:pPr marL="171450" indent="-171450">
                        <a:buFont typeface="Arial" panose="020B0604020202020204" pitchFamily="34" charset="0"/>
                        <a:buChar char="•"/>
                      </a:pPr>
                      <a:r>
                        <a:rPr lang="en-US" sz="1100" baseline="0" dirty="0" smtClean="0"/>
                        <a:t>Les paramètres RAID sont incorrects dans le BIOS ou l'UEFI.</a:t>
                      </a:r>
                      <a:endParaRPr lang="fr-FR" sz="1100" dirty="0"/>
                    </a:p>
                  </a:txBody>
                  <a:tcPr/>
                </a:tc>
                <a:tc>
                  <a:txBody>
                    <a:bodyPr/>
                    <a:lstStyle/>
                    <a:p>
                      <a:pPr marL="171450" indent="-171450">
                        <a:buFont typeface="Arial" panose="020B0604020202020204" pitchFamily="34" charset="0"/>
                        <a:buChar char="•"/>
                      </a:pPr>
                      <a:r>
                        <a:rPr lang="en-US" sz="1100" dirty="0" smtClean="0"/>
                        <a:t>Installer les pilotes appropriés</a:t>
                      </a:r>
                    </a:p>
                    <a:p>
                      <a:pPr marL="171450" indent="-171450">
                        <a:buFont typeface="Arial" panose="020B0604020202020204" pitchFamily="34" charset="0"/>
                        <a:buChar char="•"/>
                      </a:pPr>
                      <a:r>
                        <a:rPr lang="en-US" sz="1100" baseline="0" dirty="0" smtClean="0"/>
                        <a:t>Modifier les paramètres du BIOS ou de l'UEFI afin d'activer le RAID</a:t>
                      </a:r>
                      <a:endParaRPr lang="fr-FR" sz="1100" dirty="0"/>
                    </a:p>
                  </a:txBody>
                  <a:tcPr/>
                </a:tc>
              </a:tr>
              <a:tr h="370840">
                <a:tc>
                  <a:txBody>
                    <a:bodyPr/>
                    <a:lstStyle/>
                    <a:p>
                      <a:r>
                        <a:rPr lang="en-US" sz="1100" dirty="0" smtClean="0"/>
                        <a:t>Un fichier système est endommagé.</a:t>
                      </a:r>
                      <a:endParaRPr lang="fr-FR" sz="1100" dirty="0"/>
                    </a:p>
                  </a:txBody>
                  <a:tcPr/>
                </a:tc>
                <a:tc>
                  <a:txBody>
                    <a:bodyPr/>
                    <a:lstStyle/>
                    <a:p>
                      <a:pPr marL="0" indent="0">
                        <a:buFont typeface="Arial" panose="020B0604020202020204" pitchFamily="34" charset="0"/>
                        <a:buNone/>
                      </a:pPr>
                      <a:r>
                        <a:rPr lang="en-US" sz="1100" dirty="0" smtClean="0"/>
                        <a:t>L'ordinateur n'a pas été éteint normalement.</a:t>
                      </a:r>
                      <a:endParaRPr lang="fr-FR" sz="1100" dirty="0"/>
                    </a:p>
                  </a:txBody>
                  <a:tcPr/>
                </a:tc>
                <a:tc>
                  <a:txBody>
                    <a:bodyPr/>
                    <a:lstStyle/>
                    <a:p>
                      <a:pPr marL="171450" indent="-171450">
                        <a:buFont typeface="Arial" panose="020B0604020202020204" pitchFamily="34" charset="0"/>
                        <a:buChar char="•"/>
                      </a:pPr>
                      <a:r>
                        <a:rPr lang="en-US" sz="1100" dirty="0" smtClean="0"/>
                        <a:t>Réparer l'ordinateur à partir du menu des options de démarrage avancées</a:t>
                      </a:r>
                    </a:p>
                    <a:p>
                      <a:pPr marL="171450" indent="-171450">
                        <a:buFont typeface="Arial" panose="020B0604020202020204" pitchFamily="34" charset="0"/>
                        <a:buChar char="•"/>
                      </a:pPr>
                      <a:r>
                        <a:rPr lang="en-US" sz="1100" baseline="0" dirty="0" smtClean="0"/>
                        <a:t>Démarrer l'ordinateur en mode sans échec et exécuter la commande </a:t>
                      </a:r>
                      <a:r>
                        <a:rPr lang="en-US" sz="1100" b="1" i="1" baseline="0" dirty="0" smtClean="0"/>
                        <a:t>sfc /scannow</a:t>
                      </a:r>
                      <a:endParaRPr lang="fr-FR" sz="1100" dirty="0"/>
                    </a:p>
                  </a:txBody>
                  <a:tcPr/>
                </a:tc>
              </a:tr>
              <a:tr h="370840">
                <a:tc>
                  <a:txBody>
                    <a:bodyPr/>
                    <a:lstStyle/>
                    <a:p>
                      <a:r>
                        <a:rPr lang="en-US" sz="1100" dirty="0" smtClean="0"/>
                        <a:t>L'ordinateur démarre en mode sans échec.</a:t>
                      </a:r>
                      <a:endParaRPr lang="fr-FR" sz="1100" dirty="0"/>
                    </a:p>
                  </a:txBody>
                  <a:tcPr/>
                </a:tc>
                <a:tc>
                  <a:txBody>
                    <a:bodyPr/>
                    <a:lstStyle/>
                    <a:p>
                      <a:pPr marL="0" indent="0">
                        <a:buFont typeface="Arial" panose="020B0604020202020204" pitchFamily="34" charset="0"/>
                        <a:buNone/>
                      </a:pPr>
                      <a:r>
                        <a:rPr lang="en-US" sz="1100" dirty="0" smtClean="0"/>
                        <a:t>L'ordinateur a été configuré pour démarrer en mode sans échec.</a:t>
                      </a:r>
                      <a:endParaRPr lang="fr-FR" sz="1100" dirty="0"/>
                    </a:p>
                  </a:txBody>
                  <a:tcPr/>
                </a:tc>
                <a:tc>
                  <a:txBody>
                    <a:bodyPr/>
                    <a:lstStyle/>
                    <a:p>
                      <a:pPr marL="0" indent="0">
                        <a:buFont typeface="Arial" panose="020B0604020202020204" pitchFamily="34" charset="0"/>
                        <a:buNone/>
                      </a:pPr>
                      <a:r>
                        <a:rPr lang="en-US" sz="1100" dirty="0" smtClean="0"/>
                        <a:t>Utiliser </a:t>
                      </a:r>
                      <a:r>
                        <a:rPr lang="en-US" sz="1100" b="1" i="0" dirty="0" smtClean="0"/>
                        <a:t>msconfig</a:t>
                      </a:r>
                      <a:r>
                        <a:rPr lang="en-US" sz="1100" b="0" i="0" dirty="0" smtClean="0"/>
                        <a:t> pour régler les paramètres de démarrage du programme</a:t>
                      </a:r>
                      <a:endParaRPr lang="fr-FR" sz="1100" i="0" dirty="0"/>
                    </a:p>
                  </a:txBody>
                  <a:tcPr/>
                </a:tc>
              </a:tr>
            </a:tbl>
          </a:graphicData>
        </a:graphic>
      </p:graphicFrame>
    </p:spTree>
    <p:extLst>
      <p:ext uri="{BB962C8B-B14F-4D97-AF65-F5344CB8AC3E}">
        <p14:creationId xmlns:p14="http://schemas.microsoft.com/office/powerpoint/2010/main" val="345164619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14.3 Réseaux</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4"/>
            <a:ext cx="8820923" cy="861702"/>
          </a:xfrm>
        </p:spPr>
        <p:txBody>
          <a:bodyPr/>
          <a:lstStyle/>
          <a:p>
            <a:r>
              <a:rPr lang="fr-FR" sz="2000" dirty="0" smtClean="0">
                <a:latin typeface="Arial" charset="0"/>
              </a:rPr>
              <a:t>Problèmes avancés et solutions : connexions réseau</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078482440"/>
              </p:ext>
            </p:extLst>
          </p:nvPr>
        </p:nvGraphicFramePr>
        <p:xfrm>
          <a:off x="298174" y="1715053"/>
          <a:ext cx="8478077" cy="408940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baseline="0" dirty="0" smtClean="0">
                          <a:effectLst/>
                        </a:rPr>
                        <a:t>Un ordinateur peut se connecter à un périphérique réseau à l'aide d'une adresse IP et non pas en utilisant le nom d'hôte.</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Nom d'hôte incorrect.</a:t>
                      </a:r>
                    </a:p>
                    <a:p>
                      <a:pPr marL="171450" indent="-171450">
                        <a:buFont typeface="Arial" panose="020B0604020202020204" pitchFamily="34" charset="0"/>
                        <a:buChar char="•"/>
                      </a:pPr>
                      <a:r>
                        <a:rPr lang="en-US" sz="1100" baseline="0" dirty="0" smtClean="0">
                          <a:effectLst/>
                        </a:rPr>
                        <a:t>Paramètres DNS incorrects.</a:t>
                      </a:r>
                    </a:p>
                    <a:p>
                      <a:pPr marL="171450" indent="-171450">
                        <a:buFont typeface="Arial" panose="020B0604020202020204" pitchFamily="34" charset="0"/>
                        <a:buChar char="•"/>
                      </a:pPr>
                      <a:r>
                        <a:rPr lang="en-US" sz="1100" baseline="0" dirty="0" smtClean="0">
                          <a:effectLst/>
                        </a:rPr>
                        <a:t>Le serveur DNS n'est pas opérationnel.</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Retaper le nom d'hôte</a:t>
                      </a:r>
                    </a:p>
                    <a:p>
                      <a:pPr marL="171450" indent="-171450">
                        <a:buFont typeface="Arial" panose="020B0604020202020204" pitchFamily="34" charset="0"/>
                        <a:buChar char="•"/>
                      </a:pPr>
                      <a:r>
                        <a:rPr lang="en-US" sz="1100" baseline="0" dirty="0" smtClean="0">
                          <a:effectLst/>
                        </a:rPr>
                        <a:t>Retaper l'adresse IP du serveur DNS</a:t>
                      </a:r>
                    </a:p>
                    <a:p>
                      <a:pPr marL="171450" indent="-171450">
                        <a:buFont typeface="Arial" panose="020B0604020202020204" pitchFamily="34" charset="0"/>
                        <a:buChar char="•"/>
                      </a:pPr>
                      <a:r>
                        <a:rPr lang="en-US" sz="1100" baseline="0" dirty="0" smtClean="0">
                          <a:effectLst/>
                        </a:rPr>
                        <a:t>Redémarrer le serveur DNS</a:t>
                      </a:r>
                      <a:endParaRPr lang="fr-FR" sz="1100" b="1" i="1" dirty="0"/>
                    </a:p>
                  </a:txBody>
                  <a:tcPr/>
                </a:tc>
              </a:tr>
              <a:tr h="370840">
                <a:tc>
                  <a:txBody>
                    <a:bodyPr/>
                    <a:lstStyle/>
                    <a:p>
                      <a:r>
                        <a:rPr lang="en-US" sz="1100" baseline="0" dirty="0" smtClean="0">
                          <a:effectLst/>
                        </a:rPr>
                        <a:t>L'ordinateur n'obtient pas ou ne renouvelle pas l'adresse IP sur le réseau.</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L'ordinateur utilise une adresse IP statique d'un autre réseau.</a:t>
                      </a:r>
                    </a:p>
                    <a:p>
                      <a:pPr marL="171450" indent="-171450">
                        <a:buFont typeface="Arial" panose="020B0604020202020204" pitchFamily="34" charset="0"/>
                        <a:buChar char="•"/>
                      </a:pPr>
                      <a:r>
                        <a:rPr lang="en-US" sz="1100" baseline="0" dirty="0" smtClean="0">
                          <a:effectLst/>
                        </a:rPr>
                        <a:t>Le pare-feu bloque le DHCP.</a:t>
                      </a:r>
                    </a:p>
                    <a:p>
                      <a:pPr marL="171450" indent="-171450">
                        <a:buFont typeface="Arial" panose="020B0604020202020204" pitchFamily="34" charset="0"/>
                        <a:buChar char="•"/>
                      </a:pPr>
                      <a:r>
                        <a:rPr lang="en-US" sz="1100" baseline="0" dirty="0" smtClean="0">
                          <a:effectLst/>
                        </a:rPr>
                        <a:t>Le serveur DHCP n'est pas opérationnel.</a:t>
                      </a:r>
                    </a:p>
                    <a:p>
                      <a:pPr marL="171450" indent="-171450">
                        <a:buFont typeface="Arial" panose="020B0604020202020204" pitchFamily="34" charset="0"/>
                        <a:buChar char="•"/>
                      </a:pPr>
                      <a:r>
                        <a:rPr lang="en-US" sz="1100" baseline="0" dirty="0" smtClean="0">
                          <a:effectLst/>
                        </a:rPr>
                        <a:t>La carte réseau sans fil est désactivée.</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Configurer l'ordinateur afin qu'il obtienne une adresse IP automatiquement.</a:t>
                      </a:r>
                    </a:p>
                    <a:p>
                      <a:pPr marL="171450" indent="-171450">
                        <a:buFont typeface="Arial" panose="020B0604020202020204" pitchFamily="34" charset="0"/>
                        <a:buChar char="•"/>
                      </a:pPr>
                      <a:r>
                        <a:rPr lang="en-US" sz="1100" baseline="0" dirty="0" smtClean="0">
                          <a:effectLst/>
                        </a:rPr>
                        <a:t>Modifier la configuration du pare-feu afin d'autoriser le trafic DHCP</a:t>
                      </a:r>
                    </a:p>
                    <a:p>
                      <a:pPr marL="171450" indent="-171450">
                        <a:buFont typeface="Arial" panose="020B0604020202020204" pitchFamily="34" charset="0"/>
                        <a:buChar char="•"/>
                      </a:pPr>
                      <a:r>
                        <a:rPr lang="en-US" sz="1100" baseline="0" dirty="0" smtClean="0">
                          <a:effectLst/>
                        </a:rPr>
                        <a:t>Redémarrer le serveur DHCP</a:t>
                      </a:r>
                    </a:p>
                    <a:p>
                      <a:pPr marL="171450" indent="-171450">
                        <a:buFont typeface="Arial" panose="020B0604020202020204" pitchFamily="34" charset="0"/>
                        <a:buChar char="•"/>
                      </a:pPr>
                      <a:r>
                        <a:rPr lang="en-US" sz="1100" baseline="0" dirty="0" smtClean="0">
                          <a:effectLst/>
                        </a:rPr>
                        <a:t>Activer la carte réseau sans fil</a:t>
                      </a:r>
                    </a:p>
                  </a:txBody>
                  <a:tcPr/>
                </a:tc>
              </a:tr>
              <a:tr h="370840">
                <a:tc>
                  <a:txBody>
                    <a:bodyPr/>
                    <a:lstStyle/>
                    <a:p>
                      <a:r>
                        <a:rPr lang="en-US" sz="1100" baseline="0" dirty="0" smtClean="0">
                          <a:effectLst/>
                        </a:rPr>
                        <a:t>Un message indiquant un conflit d'adresses IP s'affiche lors de la connexion d'un nouvel ordinateur au réseau.</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La même adresse IP est attribuée à deux périphériques sur le réseau.</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smtClean="0">
                          <a:effectLst/>
                        </a:rPr>
                        <a:t>Un autre ordinateur a été configuré avec une adresse IP statique déjà attribuée par le serveur DHCP.</a:t>
                      </a:r>
                    </a:p>
                  </a:txBody>
                  <a:tcPr/>
                </a:tc>
                <a:tc>
                  <a:txBody>
                    <a:bodyPr/>
                    <a:lstStyle/>
                    <a:p>
                      <a:pPr marL="171450" indent="-171450">
                        <a:buFont typeface="Arial" panose="020B0604020202020204" pitchFamily="34" charset="0"/>
                        <a:buChar char="•"/>
                      </a:pPr>
                      <a:r>
                        <a:rPr lang="en-US" sz="1100" baseline="0" dirty="0" smtClean="0">
                          <a:effectLst/>
                        </a:rPr>
                        <a:t>Configurer chaque périphérique avec une adresse IP unique</a:t>
                      </a:r>
                    </a:p>
                    <a:p>
                      <a:pPr marL="171450" indent="-171450">
                        <a:buFont typeface="Arial" panose="020B0604020202020204" pitchFamily="34" charset="0"/>
                        <a:buChar char="•"/>
                      </a:pPr>
                      <a:r>
                        <a:rPr lang="en-US" sz="1100" baseline="0" dirty="0" smtClean="0">
                          <a:effectLst/>
                        </a:rPr>
                        <a:t>Configurer chaque périphérique à l'aide des commandes </a:t>
                      </a:r>
                      <a:r>
                        <a:rPr lang="en-US" sz="1100" b="1" i="1" baseline="0" dirty="0" smtClean="0">
                          <a:effectLst/>
                        </a:rPr>
                        <a:t>ipconfig /release</a:t>
                      </a:r>
                      <a:r>
                        <a:rPr sz="1100"/>
                        <a:t> </a:t>
                      </a:r>
                      <a:r>
                        <a:rPr lang="en-US" sz="1100" baseline="0" dirty="0" smtClean="0">
                          <a:effectLst/>
                        </a:rPr>
                        <a:t>et</a:t>
                      </a:r>
                      <a:r>
                        <a:rPr sz="1100"/>
                        <a:t> </a:t>
                      </a:r>
                      <a:r>
                        <a:rPr lang="en-US" sz="1100" b="1" i="1" baseline="0" dirty="0" smtClean="0">
                          <a:effectLst/>
                        </a:rPr>
                        <a:t>ipconfig /renew</a:t>
                      </a:r>
                      <a:endParaRPr lang="fr-FR" sz="1100" baseline="0" dirty="0">
                        <a:effectLs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effectLst/>
                        </a:rPr>
                        <a:t>Un ordinateur dispose d'un accès réseau, mais il n'a pas accès à Internet.</a:t>
                      </a:r>
                    </a:p>
                  </a:txBody>
                  <a:tcPr/>
                </a:tc>
                <a:tc>
                  <a:txBody>
                    <a:bodyPr/>
                    <a:lstStyle/>
                    <a:p>
                      <a:pPr marL="171450" indent="-171450">
                        <a:buFont typeface="Arial" panose="020B0604020202020204" pitchFamily="34" charset="0"/>
                        <a:buChar char="•"/>
                      </a:pPr>
                      <a:r>
                        <a:rPr lang="en-US" sz="1100" baseline="0" dirty="0" smtClean="0">
                          <a:effectLst/>
                        </a:rPr>
                        <a:t>L'adresse IP de la passerelle est incorrecte.</a:t>
                      </a:r>
                    </a:p>
                    <a:p>
                      <a:pPr marL="171450" indent="-171450">
                        <a:buFont typeface="Arial" panose="020B0604020202020204" pitchFamily="34" charset="0"/>
                        <a:buChar char="•"/>
                      </a:pPr>
                      <a:r>
                        <a:rPr lang="en-US" sz="1100" baseline="0" dirty="0" smtClean="0">
                          <a:effectLst/>
                        </a:rPr>
                        <a:t>Le routeur n'est pas correctement configuré.</a:t>
                      </a:r>
                    </a:p>
                    <a:p>
                      <a:pPr marL="171450" indent="-171450">
                        <a:buFont typeface="Arial" panose="020B0604020202020204" pitchFamily="34" charset="0"/>
                        <a:buChar char="•"/>
                      </a:pPr>
                      <a:r>
                        <a:rPr lang="en-US" sz="1100" baseline="0" dirty="0" smtClean="0">
                          <a:effectLst/>
                        </a:rPr>
                        <a:t>Le serveur DNS n'est pas opérationnel.</a:t>
                      </a:r>
                    </a:p>
                  </a:txBody>
                  <a:tcPr/>
                </a:tc>
                <a:tc>
                  <a:txBody>
                    <a:bodyPr/>
                    <a:lstStyle/>
                    <a:p>
                      <a:pPr marL="171450" indent="-171450">
                        <a:buFont typeface="Arial" panose="020B0604020202020204" pitchFamily="34" charset="0"/>
                        <a:buChar char="•"/>
                      </a:pPr>
                      <a:r>
                        <a:rPr lang="en-US" sz="1100" baseline="0" dirty="0" smtClean="0">
                          <a:effectLst/>
                        </a:rPr>
                        <a:t>Redémarrer le modem</a:t>
                      </a:r>
                    </a:p>
                    <a:p>
                      <a:pPr marL="171450" indent="-171450">
                        <a:buFont typeface="Arial" panose="020B0604020202020204" pitchFamily="34" charset="0"/>
                        <a:buChar char="•"/>
                      </a:pPr>
                      <a:r>
                        <a:rPr lang="en-US" sz="1100" baseline="0" dirty="0" smtClean="0">
                          <a:effectLst/>
                        </a:rPr>
                        <a:t>Redémarrer le routeur</a:t>
                      </a:r>
                    </a:p>
                    <a:p>
                      <a:pPr marL="171450" indent="-171450">
                        <a:buFont typeface="Arial" panose="020B0604020202020204" pitchFamily="34" charset="0"/>
                        <a:buChar char="•"/>
                      </a:pPr>
                      <a:r>
                        <a:rPr lang="en-US" sz="1100" baseline="0" dirty="0" smtClean="0">
                          <a:effectLst/>
                        </a:rPr>
                        <a:t>Reconfigurer les paramètres du routeur</a:t>
                      </a:r>
                    </a:p>
                    <a:p>
                      <a:pPr marL="171450" indent="-171450">
                        <a:buFont typeface="Arial" panose="020B0604020202020204" pitchFamily="34" charset="0"/>
                        <a:buChar char="•"/>
                      </a:pPr>
                      <a:r>
                        <a:rPr lang="en-US" sz="1100" baseline="0" dirty="0" smtClean="0">
                          <a:effectLst/>
                        </a:rPr>
                        <a:t>Redémarrer le serveur DNS</a:t>
                      </a:r>
                    </a:p>
                  </a:txBody>
                  <a:tcPr/>
                </a:tc>
              </a:tr>
            </a:tbl>
          </a:graphicData>
        </a:graphic>
      </p:graphicFrame>
      <p:sp>
        <p:nvSpPr>
          <p:cNvPr id="4" name="TextBox 3"/>
          <p:cNvSpPr txBox="1"/>
          <p:nvPr/>
        </p:nvSpPr>
        <p:spPr>
          <a:xfrm>
            <a:off x="2100457" y="6378794"/>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180717984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4"/>
            <a:ext cx="8820923" cy="454196"/>
          </a:xfrm>
        </p:spPr>
        <p:txBody>
          <a:bodyPr/>
          <a:lstStyle/>
          <a:p>
            <a:r>
              <a:rPr lang="fr-FR" sz="2000" dirty="0" smtClean="0">
                <a:latin typeface="Arial" charset="0"/>
              </a:rPr>
              <a:t>Problèmes avancés et solutions : connexions réseau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1519192279"/>
              </p:ext>
            </p:extLst>
          </p:nvPr>
        </p:nvGraphicFramePr>
        <p:xfrm>
          <a:off x="298174" y="1715053"/>
          <a:ext cx="8478077" cy="366268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t>Identifier le 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L'ordinateur a obtenu automatiquement l'adresse IP 169.254.x.x, mais il ne parvient pas à se connecter au réseau.</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serveur DHCP n'est pas opérationnel.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Redémarrer le serveur DHCP</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Vitesses de transfert peu élevées, signal faible ou connectivité intermittente sur le réseau sans fil.</a:t>
                      </a:r>
                    </a:p>
                  </a:txBody>
                  <a:tcPr/>
                </a:tc>
                <a:tc>
                  <a:txBody>
                    <a:bodyPr/>
                    <a:lstStyle/>
                    <a:p>
                      <a:pPr marL="171450" indent="-171450">
                        <a:buFont typeface="Arial" panose="020B0604020202020204" pitchFamily="34" charset="0"/>
                        <a:buChar char="•"/>
                      </a:pPr>
                      <a:r>
                        <a:rPr lang="en-US" sz="1200" baseline="0" dirty="0" smtClean="0">
                          <a:effectLst/>
                        </a:rPr>
                        <a:t>Les mesures de sécurisation du réseau sans fil n'ont pas été mises en place et des utilisateurs non autorisés exploitent le réseau.</a:t>
                      </a:r>
                    </a:p>
                    <a:p>
                      <a:pPr marL="171450" indent="-171450">
                        <a:buFont typeface="Arial" panose="020B0604020202020204" pitchFamily="34" charset="0"/>
                        <a:buChar char="•"/>
                      </a:pPr>
                      <a:r>
                        <a:rPr lang="en-US" sz="1200" baseline="0" dirty="0" smtClean="0">
                          <a:effectLst/>
                        </a:rPr>
                        <a:t>Trop d'utilisateurs sont connectés au point d'accès.</a:t>
                      </a:r>
                    </a:p>
                    <a:p>
                      <a:pPr marL="171450" indent="-171450">
                        <a:buFont typeface="Arial" panose="020B0604020202020204" pitchFamily="34" charset="0"/>
                        <a:buChar char="•"/>
                      </a:pPr>
                      <a:r>
                        <a:rPr lang="en-US" sz="1200" baseline="0" dirty="0" smtClean="0">
                          <a:effectLst/>
                        </a:rPr>
                        <a:t>Les utilisateurs sont trop éloignés du point d'accès.</a:t>
                      </a:r>
                    </a:p>
                    <a:p>
                      <a:pPr marL="171450" indent="-171450">
                        <a:buFont typeface="Arial" panose="020B0604020202020204" pitchFamily="34" charset="0"/>
                        <a:buChar char="•"/>
                      </a:pPr>
                      <a:r>
                        <a:rPr lang="en-US" sz="1200" baseline="0" dirty="0" smtClean="0">
                          <a:effectLst/>
                        </a:rPr>
                        <a:t>Le signal sans fil subit des interférences provenant de sources externes.</a:t>
                      </a:r>
                    </a:p>
                  </a:txBody>
                  <a:tcPr/>
                </a:tc>
                <a:tc>
                  <a:txBody>
                    <a:bodyPr/>
                    <a:lstStyle/>
                    <a:p>
                      <a:pPr marL="171450" indent="-171450">
                        <a:buFont typeface="Arial" panose="020B0604020202020204" pitchFamily="34" charset="0"/>
                        <a:buChar char="•"/>
                      </a:pPr>
                      <a:r>
                        <a:rPr lang="en-US" sz="1200" baseline="0" dirty="0" smtClean="0">
                          <a:effectLst/>
                        </a:rPr>
                        <a:t>Mettre en place un plan de sécurité du réseau sans fil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Vérifier que le point d'accès est situé au centre de la zone à couvrir</a:t>
                      </a:r>
                    </a:p>
                    <a:p>
                      <a:pPr marL="171450" indent="-171450">
                        <a:buFont typeface="Arial" panose="020B0604020202020204" pitchFamily="34" charset="0"/>
                        <a:buChar char="•"/>
                      </a:pPr>
                      <a:r>
                        <a:rPr lang="en-US" sz="1200" baseline="0" dirty="0" smtClean="0">
                          <a:effectLst/>
                        </a:rPr>
                        <a:t>Redémarrer le point d'accès.</a:t>
                      </a:r>
                    </a:p>
                    <a:p>
                      <a:pPr marL="171450" indent="-171450">
                        <a:buFont typeface="Arial" panose="020B0604020202020204" pitchFamily="34" charset="0"/>
                        <a:buChar char="•"/>
                      </a:pPr>
                      <a:r>
                        <a:rPr lang="en-US" sz="1200" baseline="0" dirty="0" smtClean="0">
                          <a:effectLst/>
                        </a:rPr>
                        <a:t>Déplacer le point d'accès</a:t>
                      </a:r>
                    </a:p>
                    <a:p>
                      <a:pPr marL="171450" indent="-171450">
                        <a:buFont typeface="Arial" panose="020B0604020202020204" pitchFamily="34" charset="0"/>
                        <a:buChar char="•"/>
                      </a:pPr>
                      <a:r>
                        <a:rPr lang="en-US" sz="1200" baseline="0" dirty="0" smtClean="0">
                          <a:effectLst/>
                        </a:rPr>
                        <a:t>Mettre hors tension les périphériques inutiles qui sont connectés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Ajouter un autre point d'accès ou un répéteur pour renforcer le signal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Mettre à niveau le point d'accès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Modifier les canaux sur le point d'accès sans fil</a:t>
                      </a:r>
                    </a:p>
                  </a:txBody>
                  <a:tcPr/>
                </a:tc>
              </a:tr>
            </a:tbl>
          </a:graphicData>
        </a:graphic>
      </p:graphicFrame>
    </p:spTree>
    <p:extLst>
      <p:ext uri="{BB962C8B-B14F-4D97-AF65-F5344CB8AC3E}">
        <p14:creationId xmlns:p14="http://schemas.microsoft.com/office/powerpoint/2010/main" val="1366229683"/>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4"/>
            <a:ext cx="8820923" cy="454196"/>
          </a:xfrm>
        </p:spPr>
        <p:txBody>
          <a:bodyPr/>
          <a:lstStyle/>
          <a:p>
            <a:r>
              <a:rPr lang="fr-FR" sz="2000" dirty="0" smtClean="0">
                <a:latin typeface="Arial" charset="0"/>
              </a:rPr>
              <a:t>Problèmes avancés et solutions : messagerie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02863625"/>
              </p:ext>
            </p:extLst>
          </p:nvPr>
        </p:nvGraphicFramePr>
        <p:xfrm>
          <a:off x="298174" y="1715053"/>
          <a:ext cx="8478077" cy="393700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t>Identifier le 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L'ordinateur ne peut ni envoyer ni recevoir d'e-mails.</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Les paramètres du client de messagerie électronique de l'ordinateur sont incorrects.</a:t>
                      </a:r>
                    </a:p>
                    <a:p>
                      <a:pPr marL="171450" indent="-171450">
                        <a:buFont typeface="Arial" panose="020B0604020202020204" pitchFamily="34" charset="0"/>
                        <a:buChar char="•"/>
                      </a:pPr>
                      <a:r>
                        <a:rPr lang="en-US" sz="1200" baseline="0" dirty="0" smtClean="0">
                          <a:effectLst/>
                        </a:rPr>
                        <a:t>Le serveur de messagerie est en panne.</a:t>
                      </a:r>
                    </a:p>
                  </a:txBody>
                  <a:tcPr/>
                </a:tc>
                <a:tc>
                  <a:txBody>
                    <a:bodyPr/>
                    <a:lstStyle/>
                    <a:p>
                      <a:pPr marL="171450" indent="-171450">
                        <a:buFont typeface="Arial" panose="020B0604020202020204" pitchFamily="34" charset="0"/>
                        <a:buChar char="•"/>
                      </a:pPr>
                      <a:r>
                        <a:rPr lang="en-US" sz="1200" baseline="0" dirty="0" smtClean="0">
                          <a:effectLst/>
                        </a:rPr>
                        <a:t>Reconfigurer les paramètres du client de messagerie</a:t>
                      </a:r>
                    </a:p>
                    <a:p>
                      <a:pPr marL="171450" indent="-171450">
                        <a:buFont typeface="Arial" panose="020B0604020202020204" pitchFamily="34" charset="0"/>
                        <a:buChar char="•"/>
                      </a:pPr>
                      <a:r>
                        <a:rPr lang="en-US" sz="1200" baseline="0" dirty="0" smtClean="0">
                          <a:effectLst/>
                        </a:rPr>
                        <a:t>Redémarrer le serveur de messagerie électronique ou avertir le fournisseur du service de messagerie</a:t>
                      </a:r>
                      <a:endParaRPr lang="fr-FR" sz="1200" baseline="0" dirty="0">
                        <a:effectLst/>
                      </a:endParaRPr>
                    </a:p>
                  </a:txBody>
                  <a:tcPr/>
                </a:tc>
              </a:tr>
              <a:tr h="370840">
                <a:tc>
                  <a:txBody>
                    <a:bodyPr/>
                    <a:lstStyle/>
                    <a:p>
                      <a:r>
                        <a:rPr lang="en-US" sz="1200" baseline="0" dirty="0" smtClean="0">
                          <a:effectLst/>
                        </a:rPr>
                        <a:t>L'ordinateur peut envoyer des e-mails, mais il n'en reçoit aucun.</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La boîte de réception est pleine.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Les paramètres du client de messagerie électronique de l'ordinateur sont incorrects.</a:t>
                      </a:r>
                    </a:p>
                  </a:txBody>
                  <a:tcPr/>
                </a:tc>
                <a:tc>
                  <a:txBody>
                    <a:bodyPr/>
                    <a:lstStyle/>
                    <a:p>
                      <a:pPr marL="171450" indent="-171450">
                        <a:buFont typeface="Arial" panose="020B0604020202020204" pitchFamily="34" charset="0"/>
                        <a:buChar char="•"/>
                      </a:pPr>
                      <a:r>
                        <a:rPr lang="en-US" sz="1200" baseline="0" dirty="0" smtClean="0">
                          <a:effectLst/>
                        </a:rPr>
                        <a:t>Archiver ou supprimer des e-mails afin de libérer de l'espace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Reconfigurer les paramètres du client de messagerie</a:t>
                      </a:r>
                    </a:p>
                  </a:txBody>
                  <a:tcPr/>
                </a:tc>
              </a:tr>
              <a:tr h="370840">
                <a:tc>
                  <a:txBody>
                    <a:bodyPr/>
                    <a:lstStyle/>
                    <a:p>
                      <a:r>
                        <a:rPr lang="en-US" sz="1200" baseline="0" dirty="0" smtClean="0">
                          <a:effectLst/>
                        </a:rPr>
                        <a:t>Une erreur se produit lors de la réception d'un certain e-mail contenant une pièce jointe.</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La pièce jointe de l'e-mail est trop volumineuse.</a:t>
                      </a:r>
                    </a:p>
                    <a:p>
                      <a:pPr marL="171450" indent="-171450">
                        <a:buFont typeface="Arial" panose="020B0604020202020204" pitchFamily="34" charset="0"/>
                        <a:buChar char="•"/>
                      </a:pPr>
                      <a:r>
                        <a:rPr lang="en-US" sz="1200" baseline="0" dirty="0" smtClean="0">
                          <a:effectLst/>
                        </a:rPr>
                        <a:t>La pièce jointe contient un virus et a été bloquée par l'antivirus.</a:t>
                      </a:r>
                    </a:p>
                    <a:p>
                      <a:pPr marL="171450" indent="-171450">
                        <a:buFont typeface="Arial" panose="020B0604020202020204" pitchFamily="34" charset="0"/>
                        <a:buChar char="•"/>
                      </a:pPr>
                      <a:r>
                        <a:rPr lang="en-US" sz="1200" baseline="0" dirty="0" smtClean="0">
                          <a:effectLst/>
                        </a:rPr>
                        <a:t>Le type de fichier de la pièce jointe n'est pas autorisé (par exemple un fichier exécutable) et est bloqué.</a:t>
                      </a:r>
                    </a:p>
                  </a:txBody>
                  <a:tcPr/>
                </a:tc>
                <a:tc>
                  <a:txBody>
                    <a:bodyPr/>
                    <a:lstStyle/>
                    <a:p>
                      <a:pPr marL="171450" indent="-171450">
                        <a:buFont typeface="Arial" panose="020B0604020202020204" pitchFamily="34" charset="0"/>
                        <a:buChar char="•"/>
                      </a:pPr>
                      <a:r>
                        <a:rPr lang="en-US" sz="1200" baseline="0" dirty="0" smtClean="0">
                          <a:effectLst/>
                        </a:rPr>
                        <a:t>Demander à l'expéditeur de scinder la pièce jointe en plusieurs parties plus petites et de les renvoyer en plusieurs e-mails</a:t>
                      </a:r>
                    </a:p>
                    <a:p>
                      <a:pPr marL="171450" indent="-171450">
                        <a:buFont typeface="Arial" panose="020B0604020202020204" pitchFamily="34" charset="0"/>
                        <a:buChar char="•"/>
                      </a:pPr>
                      <a:r>
                        <a:rPr lang="en-US" sz="1200" baseline="0" dirty="0" smtClean="0">
                          <a:effectLst/>
                        </a:rPr>
                        <a:t>Demander à l'expéditeur d'analyser la pièce jointe avant de l'envoyer</a:t>
                      </a:r>
                    </a:p>
                    <a:p>
                      <a:pPr marL="171450" indent="-171450">
                        <a:buFont typeface="Arial" panose="020B0604020202020204" pitchFamily="34" charset="0"/>
                        <a:buChar char="•"/>
                      </a:pPr>
                      <a:r>
                        <a:rPr lang="en-US" sz="1200" baseline="0" dirty="0" smtClean="0">
                          <a:effectLst/>
                        </a:rPr>
                        <a:t>Demander à l'expéditeur de compresser la pièce jointe et de renvoyer le message</a:t>
                      </a:r>
                    </a:p>
                  </a:txBody>
                  <a:tcPr/>
                </a:tc>
              </a:tr>
            </a:tbl>
          </a:graphicData>
        </a:graphic>
      </p:graphicFrame>
    </p:spTree>
    <p:extLst>
      <p:ext uri="{BB962C8B-B14F-4D97-AF65-F5344CB8AC3E}">
        <p14:creationId xmlns:p14="http://schemas.microsoft.com/office/powerpoint/2010/main" val="232468920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4"/>
            <a:ext cx="8820923" cy="454196"/>
          </a:xfrm>
        </p:spPr>
        <p:txBody>
          <a:bodyPr/>
          <a:lstStyle/>
          <a:p>
            <a:r>
              <a:rPr lang="fr-FR" sz="2000" dirty="0" smtClean="0">
                <a:latin typeface="Arial" charset="0"/>
              </a:rPr>
              <a:t>Problèmes avancés et solutions : connexions sécurisées à Internet et FTP.</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231444205"/>
              </p:ext>
            </p:extLst>
          </p:nvPr>
        </p:nvGraphicFramePr>
        <p:xfrm>
          <a:off x="298174" y="1717811"/>
          <a:ext cx="8478077" cy="430276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dirty="0"/>
                        <a:t>Identifier le </a:t>
                      </a:r>
                      <a:r>
                        <a:rPr dirty="0" err="1"/>
                        <a:t>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Un utilisateur ne peut pas accéder au serveur FTP.</a:t>
                      </a:r>
                      <a:endParaRPr lang="fr-FR" sz="1200" baseline="0" dirty="0">
                        <a:effectLst/>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Le protocole FTP est bloqué par le pare-feu au niveau du routeur.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Le protocole FTP est bloqué par le pare-feu Windows.</a:t>
                      </a:r>
                    </a:p>
                    <a:p>
                      <a:pPr marL="171450" indent="-171450">
                        <a:buFont typeface="Arial" panose="020B0604020202020204" pitchFamily="34" charset="0"/>
                        <a:buChar char="•"/>
                      </a:pPr>
                      <a:r>
                        <a:rPr lang="en-US" sz="1200" baseline="0" dirty="0" smtClean="0">
                          <a:effectLst/>
                        </a:rPr>
                        <a:t>Le nombre maximum d'utilisateurs est atteint.</a:t>
                      </a:r>
                    </a:p>
                  </a:txBody>
                  <a:tcPr/>
                </a:tc>
                <a:tc>
                  <a:txBody>
                    <a:bodyPr/>
                    <a:lstStyle/>
                    <a:p>
                      <a:pPr marL="171450" indent="-171450">
                        <a:buFont typeface="Arial" panose="020B0604020202020204" pitchFamily="34" charset="0"/>
                        <a:buChar char="•"/>
                      </a:pPr>
                      <a:r>
                        <a:rPr lang="en-US" sz="1200" baseline="0" dirty="0" smtClean="0">
                          <a:effectLst/>
                        </a:rPr>
                        <a:t>Vérifier que les ports 20 et 21 sont autorisés à transiter par le pare-feu sortant du routeur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Vérifier que les ports 20 et 21 sont autorisés à transiter par le pare-feu sortant de Windows</a:t>
                      </a:r>
                    </a:p>
                    <a:p>
                      <a:pPr marL="171450" indent="-171450">
                        <a:buFont typeface="Arial" panose="020B0604020202020204" pitchFamily="34" charset="0"/>
                        <a:buChar char="•"/>
                      </a:pPr>
                      <a:r>
                        <a:rPr lang="en-US" sz="1200" baseline="0" dirty="0" smtClean="0">
                          <a:effectLst/>
                        </a:rPr>
                        <a:t>Augmenter le nombre maximum d'utilisateurs FTP simultanés sur le serveur FTP</a:t>
                      </a:r>
                      <a:endParaRPr lang="fr-FR" sz="1200" baseline="0" dirty="0">
                        <a:effectLst/>
                      </a:endParaRPr>
                    </a:p>
                  </a:txBody>
                  <a:tcPr/>
                </a:tc>
              </a:tr>
              <a:tr h="370840">
                <a:tc>
                  <a:txBody>
                    <a:bodyPr/>
                    <a:lstStyle/>
                    <a:p>
                      <a:r>
                        <a:rPr lang="en-US" sz="1200" baseline="0" dirty="0" smtClean="0">
                          <a:effectLst/>
                        </a:rPr>
                        <a:t>Le logiciel client FTP ne peut pas trouver le serveur FTP.</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Le client FTP a un nom de domaine/serveur incorrect ou une configuration de port incorrecte.</a:t>
                      </a:r>
                    </a:p>
                    <a:p>
                      <a:pPr marL="171450" indent="-171450">
                        <a:buFont typeface="Arial" panose="020B0604020202020204" pitchFamily="34" charset="0"/>
                        <a:buChar char="•"/>
                      </a:pPr>
                      <a:r>
                        <a:rPr lang="en-US" sz="1200" baseline="0" dirty="0" smtClean="0">
                          <a:effectLst/>
                        </a:rPr>
                        <a:t>Le serveur FTP n'est pas opérationnel ou est hors ligne.</a:t>
                      </a:r>
                    </a:p>
                    <a:p>
                      <a:pPr marL="171450" indent="-171450">
                        <a:buFont typeface="Arial" panose="020B0604020202020204" pitchFamily="34" charset="0"/>
                        <a:buChar char="•"/>
                      </a:pPr>
                      <a:r>
                        <a:rPr lang="en-US" sz="1200" baseline="0" dirty="0" smtClean="0">
                          <a:effectLst/>
                        </a:rPr>
                        <a:t>Le serveur DNS n'est pas opérationnel et ne résout pas les noms.</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Entrer le nom de domaine/nom de serveur approprié et les paramètres de port corrects sur le client FTP</a:t>
                      </a:r>
                    </a:p>
                    <a:p>
                      <a:pPr marL="171450" indent="-171450">
                        <a:buFont typeface="Arial" panose="020B0604020202020204" pitchFamily="34" charset="0"/>
                        <a:buChar char="•"/>
                      </a:pPr>
                      <a:r>
                        <a:rPr lang="en-US" sz="1200" baseline="0" dirty="0" smtClean="0">
                          <a:effectLst/>
                        </a:rPr>
                        <a:t>Redémarrer le serveur FTP</a:t>
                      </a:r>
                    </a:p>
                    <a:p>
                      <a:pPr marL="171450" indent="-171450">
                        <a:buFont typeface="Arial" panose="020B0604020202020204" pitchFamily="34" charset="0"/>
                        <a:buChar char="•"/>
                      </a:pPr>
                      <a:r>
                        <a:rPr lang="en-US" sz="1200" baseline="0" dirty="0" smtClean="0">
                          <a:effectLst/>
                        </a:rPr>
                        <a:t>Redémarrer le serveur DNS</a:t>
                      </a:r>
                      <a:endParaRPr lang="fr-FR" sz="1200" baseline="0" dirty="0">
                        <a:effectLst/>
                      </a:endParaRPr>
                    </a:p>
                  </a:txBody>
                  <a:tcPr/>
                </a:tc>
              </a:tr>
              <a:tr h="370840">
                <a:tc>
                  <a:txBody>
                    <a:bodyPr/>
                    <a:lstStyle/>
                    <a:p>
                      <a:r>
                        <a:rPr lang="en-US" sz="1200" baseline="0" dirty="0" smtClean="0">
                          <a:effectLst/>
                        </a:rPr>
                        <a:t>Un ordinateur ne peut pas accéder à un site HTTPS spécifique.</a:t>
                      </a:r>
                      <a:endParaRPr lang="fr-FR" sz="1200" baseline="0" dirty="0">
                        <a:effectLst/>
                      </a:endParaRPr>
                    </a:p>
                  </a:txBody>
                  <a:tcPr/>
                </a:tc>
                <a:tc>
                  <a:txBody>
                    <a:bodyPr/>
                    <a:lstStyle/>
                    <a:p>
                      <a:r>
                        <a:rPr lang="en-US" sz="1200" baseline="0" dirty="0" smtClean="0">
                          <a:effectLst/>
                        </a:rPr>
                        <a:t>Le site ne figure pas dans la liste des sites de confiance du navigateur de cet ordinateur.</a:t>
                      </a:r>
                    </a:p>
                  </a:txBody>
                  <a:tcPr/>
                </a:tc>
                <a:tc>
                  <a:txBody>
                    <a:bodyPr/>
                    <a:lstStyle/>
                    <a:p>
                      <a:r>
                        <a:rPr lang="en-US" sz="1200" baseline="0" dirty="0" smtClean="0">
                          <a:effectLst/>
                        </a:rPr>
                        <a:t>Décider si vous souhaitez ajouter le certificat de sécurité à la liste des sites de confiance du navigateur </a:t>
                      </a:r>
                    </a:p>
                  </a:txBody>
                  <a:tcPr/>
                </a:tc>
              </a:tr>
            </a:tbl>
          </a:graphicData>
        </a:graphic>
      </p:graphicFrame>
    </p:spTree>
    <p:extLst>
      <p:ext uri="{BB962C8B-B14F-4D97-AF65-F5344CB8AC3E}">
        <p14:creationId xmlns:p14="http://schemas.microsoft.com/office/powerpoint/2010/main" val="382508164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3"/>
            <a:ext cx="8820923" cy="583405"/>
          </a:xfrm>
        </p:spPr>
        <p:txBody>
          <a:bodyPr/>
          <a:lstStyle/>
          <a:p>
            <a:r>
              <a:rPr lang="fr-FR" sz="2000" dirty="0" smtClean="0">
                <a:latin typeface="Arial" charset="0"/>
              </a:rPr>
              <a:t>Problèmes avancés et solutions lors de l'utilisation des outils de dépannage réseau</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660854654"/>
              </p:ext>
            </p:extLst>
          </p:nvPr>
        </p:nvGraphicFramePr>
        <p:xfrm>
          <a:off x="298174" y="1933711"/>
          <a:ext cx="8478077" cy="392176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sz="1400" dirty="0"/>
                        <a:t>Identifier le </a:t>
                      </a:r>
                      <a:r>
                        <a:rPr sz="1400" dirty="0" err="1"/>
                        <a:t>problème</a:t>
                      </a:r>
                      <a:endParaRPr lang="fr-FR" sz="1400" dirty="0"/>
                    </a:p>
                  </a:txBody>
                  <a:tcPr/>
                </a:tc>
                <a:tc>
                  <a:txBody>
                    <a:bodyPr/>
                    <a:lstStyle/>
                    <a:p>
                      <a:r>
                        <a:rPr sz="1400" dirty="0"/>
                        <a:t>Causes </a:t>
                      </a:r>
                      <a:r>
                        <a:rPr sz="1400" dirty="0" err="1"/>
                        <a:t>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100" baseline="0" dirty="0" smtClean="0">
                          <a:effectLst/>
                        </a:rPr>
                        <a:t>L'ordinateur peut envoyer une requête ping à une adresse IP mais non pas à un nom d'hôte.</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Le nom d'hôte est incorrect.</a:t>
                      </a:r>
                    </a:p>
                    <a:p>
                      <a:pPr marL="171450" indent="-171450">
                        <a:buFont typeface="Arial" panose="020B0604020202020204" pitchFamily="34" charset="0"/>
                        <a:buChar char="•"/>
                      </a:pPr>
                      <a:r>
                        <a:rPr lang="en-US" sz="1100" baseline="0" dirty="0" smtClean="0">
                          <a:effectLst/>
                        </a:rPr>
                        <a:t>Les paramètres DNS de l'ordinateur sont incorrects.</a:t>
                      </a:r>
                    </a:p>
                    <a:p>
                      <a:pPr marL="171450" indent="-171450">
                        <a:buFont typeface="Arial" panose="020B0604020202020204" pitchFamily="34" charset="0"/>
                        <a:buChar char="•"/>
                      </a:pPr>
                      <a:r>
                        <a:rPr lang="en-US" sz="1100" baseline="0" dirty="0" smtClean="0">
                          <a:effectLst/>
                        </a:rPr>
                        <a:t>Le serveur DNS n'est pas opérationnel.</a:t>
                      </a:r>
                    </a:p>
                  </a:txBody>
                  <a:tcPr/>
                </a:tc>
                <a:tc>
                  <a:txBody>
                    <a:bodyPr/>
                    <a:lstStyle/>
                    <a:p>
                      <a:pPr marL="171450" indent="-171450">
                        <a:buFont typeface="Arial" panose="020B0604020202020204" pitchFamily="34" charset="0"/>
                        <a:buChar char="•"/>
                      </a:pPr>
                      <a:r>
                        <a:rPr lang="en-US" sz="1100" baseline="0" dirty="0" smtClean="0">
                          <a:effectLst/>
                        </a:rPr>
                        <a:t>Entrer le nom d'hôte correct</a:t>
                      </a:r>
                    </a:p>
                    <a:p>
                      <a:pPr marL="171450" indent="-171450">
                        <a:buFont typeface="Arial" panose="020B0604020202020204" pitchFamily="34" charset="0"/>
                        <a:buChar char="•"/>
                      </a:pPr>
                      <a:r>
                        <a:rPr lang="en-US" sz="1100" baseline="0" dirty="0" smtClean="0">
                          <a:effectLst/>
                        </a:rPr>
                        <a:t>Entrer les paramètres DNS corrects</a:t>
                      </a:r>
                    </a:p>
                    <a:p>
                      <a:pPr marL="171450" indent="-171450">
                        <a:buFont typeface="Arial" panose="020B0604020202020204" pitchFamily="34" charset="0"/>
                        <a:buChar char="•"/>
                      </a:pPr>
                      <a:r>
                        <a:rPr lang="en-US" sz="1100" baseline="0" dirty="0" smtClean="0">
                          <a:effectLst/>
                        </a:rPr>
                        <a:t>Redémarrer le serveur DNS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effectLst/>
                        </a:rPr>
                        <a:t>Un ordinateur d'un réseau n'arrive pas à envoyer une requête ping à un ordinateur d'un autre réseau.</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Une liaison est défectueuse entre les deux réseaux.</a:t>
                      </a:r>
                    </a:p>
                    <a:p>
                      <a:pPr marL="171450" indent="-171450">
                        <a:buFont typeface="Arial" panose="020B0604020202020204" pitchFamily="34" charset="0"/>
                        <a:buChar char="•"/>
                      </a:pPr>
                      <a:r>
                        <a:rPr lang="en-US" sz="1100" baseline="0" dirty="0" smtClean="0">
                          <a:effectLst/>
                        </a:rPr>
                        <a:t>La requête ICMP est bloquée au niveau du routeur.</a:t>
                      </a:r>
                    </a:p>
                    <a:p>
                      <a:pPr marL="171450" indent="-171450">
                        <a:buFont typeface="Arial" panose="020B0604020202020204" pitchFamily="34" charset="0"/>
                        <a:buChar char="•"/>
                      </a:pPr>
                      <a:r>
                        <a:rPr lang="en-US" sz="1100" baseline="0" dirty="0" smtClean="0">
                          <a:effectLst/>
                        </a:rPr>
                        <a:t>La requête ICMP est bloqué au niveau du pare-feu Windows.</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Utiliser la commande </a:t>
                      </a:r>
                      <a:r>
                        <a:rPr lang="en-US" sz="1100" b="1" i="1" baseline="0" dirty="0" smtClean="0">
                          <a:effectLst/>
                        </a:rPr>
                        <a:t>tracert</a:t>
                      </a:r>
                      <a:r>
                        <a:rPr lang="en-US" sz="1100" baseline="0" dirty="0" smtClean="0">
                          <a:effectLst/>
                        </a:rPr>
                        <a:t> pour localiser et réparer la liaison défectueuse</a:t>
                      </a:r>
                    </a:p>
                    <a:p>
                      <a:pPr marL="171450" indent="-171450">
                        <a:buFont typeface="Arial" panose="020B0604020202020204" pitchFamily="34" charset="0"/>
                        <a:buChar char="•"/>
                      </a:pPr>
                      <a:r>
                        <a:rPr lang="en-US" sz="1100" baseline="0" dirty="0" smtClean="0">
                          <a:effectLst/>
                        </a:rPr>
                        <a:t>Configurer le routeur afin d'autoriser les requêtes ping ICMP</a:t>
                      </a:r>
                    </a:p>
                    <a:p>
                      <a:pPr marL="171450" indent="-171450">
                        <a:buFont typeface="Arial" panose="020B0604020202020204" pitchFamily="34" charset="0"/>
                        <a:buChar char="•"/>
                      </a:pPr>
                      <a:r>
                        <a:rPr lang="en-US" sz="1100" baseline="0" dirty="0" smtClean="0">
                          <a:effectLst/>
                        </a:rPr>
                        <a:t>Configurer le pare-feu Windows afin d'autoriser les requêtes ping ICMP</a:t>
                      </a:r>
                      <a:endParaRPr lang="fr-FR" sz="1100" baseline="0" dirty="0">
                        <a:effectLst/>
                      </a:endParaRPr>
                    </a:p>
                  </a:txBody>
                  <a:tcPr/>
                </a:tc>
              </a:tr>
              <a:tr h="370840">
                <a:tc>
                  <a:txBody>
                    <a:bodyPr/>
                    <a:lstStyle/>
                    <a:p>
                      <a:r>
                        <a:rPr sz="1100"/>
                        <a:t>La commande </a:t>
                      </a:r>
                      <a:r>
                        <a:rPr lang="en-US" sz="1100" b="1" i="1" baseline="0" dirty="0" smtClean="0">
                          <a:effectLst/>
                        </a:rPr>
                        <a:t>nslookup</a:t>
                      </a:r>
                      <a:r>
                        <a:rPr sz="1100"/>
                        <a:t> </a:t>
                      </a:r>
                      <a:r>
                        <a:rPr lang="en-US" sz="1100" b="0" i="0" baseline="0" dirty="0" smtClean="0">
                          <a:effectLst/>
                        </a:rPr>
                        <a:t>renvoie le message « Impossible de trouver le nom de serveur pour l'adresse 127.0.0.0 : Délai dépassé ».</a:t>
                      </a:r>
                      <a:endParaRPr lang="fr-FR" sz="1100" b="0" i="0" baseline="0" dirty="0">
                        <a:effectLst/>
                      </a:endParaRPr>
                    </a:p>
                  </a:txBody>
                  <a:tcPr/>
                </a:tc>
                <a:tc>
                  <a:txBody>
                    <a:bodyPr/>
                    <a:lstStyle/>
                    <a:p>
                      <a:r>
                        <a:rPr lang="en-US" sz="1100" baseline="0" dirty="0" smtClean="0">
                          <a:effectLst/>
                        </a:rPr>
                        <a:t>Le serveur DNS ne répond pas.</a:t>
                      </a:r>
                      <a:endParaRPr lang="fr-FR" sz="110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Redémarrer le serveur DNS</a:t>
                      </a:r>
                    </a:p>
                    <a:p>
                      <a:pPr marL="171450" indent="-171450">
                        <a:buFont typeface="Arial" panose="020B0604020202020204" pitchFamily="34" charset="0"/>
                        <a:buChar char="•"/>
                      </a:pPr>
                      <a:r>
                        <a:rPr lang="en-US" sz="1100" baseline="0" dirty="0" smtClean="0">
                          <a:effectLst/>
                        </a:rPr>
                        <a:t>Modifier les paramètres du serveur DNS</a:t>
                      </a:r>
                      <a:endParaRPr lang="fr-FR" sz="1100" baseline="0" dirty="0">
                        <a:effectLs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effectLst/>
                        </a:rPr>
                        <a:t>Un ordinateur ne peut pas se connecter à un dossier réseau partagé à l'aide de la commande </a:t>
                      </a:r>
                      <a:r>
                        <a:rPr lang="en-US" sz="1100" b="1" i="1" baseline="0" dirty="0" smtClean="0">
                          <a:effectLst/>
                        </a:rPr>
                        <a:t>net use</a:t>
                      </a:r>
                      <a:r>
                        <a:rPr lang="en-US" sz="1100" baseline="0" dirty="0" smtClean="0">
                          <a:effectLst/>
                        </a:rPr>
                        <a:t>.</a:t>
                      </a:r>
                    </a:p>
                    <a:p>
                      <a:endParaRPr lang="fr-FR" sz="1100" b="0" i="0" baseline="0" dirty="0">
                        <a:effectLst/>
                      </a:endParaRPr>
                    </a:p>
                  </a:txBody>
                  <a:tcPr/>
                </a:tc>
                <a:tc>
                  <a:txBody>
                    <a:bodyPr/>
                    <a:lstStyle/>
                    <a:p>
                      <a:pPr marL="171450" indent="-171450">
                        <a:buFont typeface="Arial" panose="020B0604020202020204" pitchFamily="34" charset="0"/>
                        <a:buChar char="•"/>
                      </a:pPr>
                      <a:r>
                        <a:rPr lang="en-US" sz="1100" baseline="0" dirty="0" smtClean="0">
                          <a:effectLst/>
                        </a:rPr>
                        <a:t>Le dossier n'est pas partagé.</a:t>
                      </a:r>
                    </a:p>
                    <a:p>
                      <a:pPr marL="171450" indent="-171450">
                        <a:buFont typeface="Arial" panose="020B0604020202020204" pitchFamily="34" charset="0"/>
                        <a:buChar char="•"/>
                      </a:pPr>
                      <a:r>
                        <a:rPr lang="en-US" sz="1100" baseline="0" dirty="0" smtClean="0">
                          <a:effectLst/>
                        </a:rPr>
                        <a:t>L'ordinateur n'est pas dans le même groupe de travail.</a:t>
                      </a:r>
                    </a:p>
                  </a:txBody>
                  <a:tcPr/>
                </a:tc>
                <a:tc>
                  <a:txBody>
                    <a:bodyPr/>
                    <a:lstStyle/>
                    <a:p>
                      <a:pPr marL="171450" indent="-171450">
                        <a:buFont typeface="Arial" panose="020B0604020202020204" pitchFamily="34" charset="0"/>
                        <a:buChar char="•"/>
                      </a:pPr>
                      <a:r>
                        <a:rPr lang="en-US" sz="1100" baseline="0" dirty="0" smtClean="0">
                          <a:effectLst/>
                        </a:rPr>
                        <a:t>Vérifier que le dossier réseau est partagé à l'aide de la commande </a:t>
                      </a:r>
                      <a:r>
                        <a:rPr lang="en-US" sz="1100" b="1" baseline="0" dirty="0" smtClean="0">
                          <a:effectLst/>
                        </a:rPr>
                        <a:t>net share</a:t>
                      </a:r>
                    </a:p>
                    <a:p>
                      <a:pPr marL="171450" indent="-171450">
                        <a:buFont typeface="Arial" panose="020B0604020202020204" pitchFamily="34" charset="0"/>
                        <a:buChar char="•"/>
                      </a:pPr>
                      <a:r>
                        <a:rPr lang="en-US" sz="1100" baseline="0" dirty="0" smtClean="0">
                          <a:effectLst/>
                        </a:rPr>
                        <a:t>Placer l'ordinateur dans le même groupe de travail que l'ordinateur où se trouve le dossier réseau partagé</a:t>
                      </a:r>
                    </a:p>
                  </a:txBody>
                  <a:tcPr/>
                </a:tc>
              </a:tr>
            </a:tbl>
          </a:graphicData>
        </a:graphic>
      </p:graphicFrame>
      <p:sp>
        <p:nvSpPr>
          <p:cNvPr id="5" name="TextBox 4"/>
          <p:cNvSpPr txBox="1"/>
          <p:nvPr/>
        </p:nvSpPr>
        <p:spPr>
          <a:xfrm>
            <a:off x="2100457" y="6366094"/>
            <a:ext cx="2464136" cy="313932"/>
          </a:xfrm>
          <a:prstGeom prst="rect">
            <a:avLst/>
          </a:prstGeom>
          <a:noFill/>
        </p:spPr>
        <p:txBody>
          <a:bodyPr wrap="none" rtlCol="0">
            <a:spAutoFit/>
          </a:bodyPr>
          <a:lstStyle/>
          <a:p>
            <a:r>
              <a:rPr lang="fr-FR" sz="1600" dirty="0" smtClean="0"/>
              <a:t>(Suite sur la diapositive suivante)</a:t>
            </a:r>
            <a:endParaRPr lang="fr-FR" sz="1600" dirty="0"/>
          </a:p>
        </p:txBody>
      </p:sp>
    </p:spTree>
    <p:extLst>
      <p:ext uri="{BB962C8B-B14F-4D97-AF65-F5344CB8AC3E}">
        <p14:creationId xmlns:p14="http://schemas.microsoft.com/office/powerpoint/2010/main" val="264852051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Réseaux</a:t>
            </a:r>
            <a:endParaRPr lang="fr-FR" sz="3000" dirty="0">
              <a:latin typeface="Arial" charset="0"/>
            </a:endParaRPr>
          </a:p>
        </p:txBody>
      </p:sp>
      <p:sp>
        <p:nvSpPr>
          <p:cNvPr id="2" name="Content Placeholder 1"/>
          <p:cNvSpPr>
            <a:spLocks noGrp="1"/>
          </p:cNvSpPr>
          <p:nvPr>
            <p:ph idx="1"/>
          </p:nvPr>
        </p:nvSpPr>
        <p:spPr>
          <a:xfrm>
            <a:off x="193868" y="1255333"/>
            <a:ext cx="8820923" cy="583405"/>
          </a:xfrm>
        </p:spPr>
        <p:txBody>
          <a:bodyPr/>
          <a:lstStyle/>
          <a:p>
            <a:r>
              <a:rPr lang="fr-FR" sz="2000" dirty="0" smtClean="0">
                <a:latin typeface="Arial" charset="0"/>
              </a:rPr>
              <a:t>Problèmes avancés et solutions lors de l'utilisation des outils de dépannage réseau (suite)</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89037491"/>
              </p:ext>
            </p:extLst>
          </p:nvPr>
        </p:nvGraphicFramePr>
        <p:xfrm>
          <a:off x="298174" y="1933711"/>
          <a:ext cx="8478077" cy="4389120"/>
        </p:xfrm>
        <a:graphic>
          <a:graphicData uri="http://schemas.openxmlformats.org/drawingml/2006/table">
            <a:tbl>
              <a:tblPr firstRow="1" bandRow="1">
                <a:tableStyleId>{5C22544A-7EE6-4342-B048-85BDC9FD1C3A}</a:tableStyleId>
              </a:tblPr>
              <a:tblGrid>
                <a:gridCol w="3549926"/>
                <a:gridCol w="2616200"/>
                <a:gridCol w="2311951"/>
              </a:tblGrid>
              <a:tr h="370840">
                <a:tc>
                  <a:txBody>
                    <a:bodyPr/>
                    <a:lstStyle/>
                    <a:p>
                      <a:r>
                        <a:rPr dirty="0"/>
                        <a:t>Identifier le </a:t>
                      </a:r>
                      <a:r>
                        <a:rPr dirty="0" err="1"/>
                        <a:t>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Lors de la tentative d'utilisation de la </a:t>
                      </a:r>
                      <a:r>
                        <a:rPr lang="en-US" sz="1200" baseline="0" dirty="0" err="1" smtClean="0">
                          <a:effectLst/>
                        </a:rPr>
                        <a:t>commande</a:t>
                      </a:r>
                      <a:r>
                        <a:rPr lang="en-US" sz="1200" baseline="0" dirty="0" smtClean="0">
                          <a:effectLst/>
                        </a:rPr>
                        <a:t> </a:t>
                      </a:r>
                      <a:r>
                        <a:rPr lang="en-US" sz="1200" b="1" i="1" baseline="0" dirty="0" smtClean="0">
                          <a:effectLst/>
                        </a:rPr>
                        <a:t>ipconfig /release </a:t>
                      </a:r>
                      <a:r>
                        <a:rPr lang="en-US" sz="1200" baseline="0" dirty="0" smtClean="0">
                          <a:effectLst/>
                        </a:rPr>
                        <a:t>ou</a:t>
                      </a:r>
                      <a:r>
                        <a:rPr sz="1200" dirty="0"/>
                        <a:t> </a:t>
                      </a:r>
                      <a:r>
                        <a:rPr lang="en-US" sz="1200" b="1" i="1" baseline="0" dirty="0" smtClean="0">
                          <a:effectLst/>
                        </a:rPr>
                        <a:t>ipconfig /renew</a:t>
                      </a:r>
                      <a:r>
                        <a:rPr lang="en-US" sz="1200" baseline="0" dirty="0" smtClean="0">
                          <a:effectLst/>
                        </a:rPr>
                        <a:t>, le message « No operation can be performed on the adapter while its media is disconnected » (Aucune opération ne peut être effectuée sur l'adaptateur lorsque son support est déconnecté) est renvoyé.</a:t>
                      </a:r>
                    </a:p>
                  </a:txBody>
                  <a:tcPr/>
                </a:tc>
                <a:tc>
                  <a:txBody>
                    <a:bodyPr/>
                    <a:lstStyle/>
                    <a:p>
                      <a:pPr marL="171450" indent="-171450">
                        <a:buFont typeface="Arial" panose="020B0604020202020204" pitchFamily="34" charset="0"/>
                        <a:buChar char="•"/>
                      </a:pPr>
                      <a:r>
                        <a:rPr lang="en-US" sz="1200" baseline="0" dirty="0" smtClean="0">
                          <a:effectLst/>
                        </a:rPr>
                        <a:t>Le câble réseau est débranché.</a:t>
                      </a:r>
                    </a:p>
                    <a:p>
                      <a:pPr marL="171450" indent="-171450">
                        <a:buFont typeface="Arial" panose="020B0604020202020204" pitchFamily="34" charset="0"/>
                        <a:buChar char="•"/>
                      </a:pPr>
                      <a:r>
                        <a:rPr lang="en-US" sz="1200" baseline="0" dirty="0" smtClean="0">
                          <a:effectLst/>
                        </a:rPr>
                        <a:t>L'ordinateur est configuré avec une adresse IP statique.</a:t>
                      </a:r>
                    </a:p>
                  </a:txBody>
                  <a:tcPr/>
                </a:tc>
                <a:tc>
                  <a:txBody>
                    <a:bodyPr/>
                    <a:lstStyle/>
                    <a:p>
                      <a:pPr marL="171450" indent="-171450">
                        <a:buFont typeface="Arial" panose="020B0604020202020204" pitchFamily="34" charset="0"/>
                        <a:buChar char="•"/>
                      </a:pPr>
                      <a:r>
                        <a:rPr lang="en-US" sz="1200" baseline="0" dirty="0" smtClean="0">
                          <a:effectLst/>
                        </a:rPr>
                        <a:t>Reconnecter le câble réseau</a:t>
                      </a:r>
                    </a:p>
                    <a:p>
                      <a:pPr marL="171450" indent="-171450">
                        <a:buFont typeface="Arial" panose="020B0604020202020204" pitchFamily="34" charset="0"/>
                        <a:buChar char="•"/>
                      </a:pPr>
                      <a:r>
                        <a:rPr lang="en-US" sz="1200" baseline="0" dirty="0" smtClean="0">
                          <a:effectLst/>
                        </a:rPr>
                        <a:t>Reconfigurer la carte réseau afin qu'elle obtienne l'adresse IP automatiquement</a:t>
                      </a:r>
                      <a:endParaRPr lang="fr-FR" sz="1200" baseline="0" dirty="0">
                        <a:effectLst/>
                      </a:endParaRPr>
                    </a:p>
                  </a:txBody>
                  <a:tcPr/>
                </a:tc>
              </a:tr>
              <a:tr h="370840">
                <a:tc>
                  <a:txBody>
                    <a:bodyPr/>
                    <a:lstStyle/>
                    <a:p>
                      <a:r>
                        <a:rPr lang="en-US" sz="1200" baseline="0" dirty="0" smtClean="0">
                          <a:effectLst/>
                        </a:rPr>
                        <a:t>L'ordinateur ne peut pas envoyer de commande Telnet à un ordinateur distant.</a:t>
                      </a:r>
                      <a:endParaRPr lang="fr-FR" sz="1200" baseline="0" dirty="0">
                        <a:effectLst/>
                      </a:endParaRPr>
                    </a:p>
                  </a:txBody>
                  <a:tcPr/>
                </a:tc>
                <a:tc>
                  <a:txBody>
                    <a:bodyPr/>
                    <a:lstStyle/>
                    <a:p>
                      <a:r>
                        <a:rPr lang="en-US" sz="1200" baseline="0" dirty="0" smtClean="0">
                          <a:effectLst/>
                        </a:rPr>
                        <a:t>L'ordinateur distant n'est pas configuré pour accepter les connexions Telnet ou le service Telnet n'a pas démarré.</a:t>
                      </a:r>
                      <a:endParaRPr lang="fr-FR" sz="1200" baseline="0" dirty="0">
                        <a:effectLst/>
                      </a:endParaRPr>
                    </a:p>
                  </a:txBody>
                  <a:tcPr/>
                </a:tc>
                <a:tc>
                  <a:txBody>
                    <a:bodyPr/>
                    <a:lstStyle/>
                    <a:p>
                      <a:r>
                        <a:rPr lang="en-US" sz="1200" baseline="0" dirty="0" smtClean="0">
                          <a:effectLst/>
                        </a:rPr>
                        <a:t>Démarrer le service Telnet sur l'ordinateur distant et configurer ce dernier pour qu'il accepte les connexions Telnet</a:t>
                      </a:r>
                      <a:endParaRPr lang="fr-FR" sz="1200" baseline="0" dirty="0">
                        <a:effectLst/>
                      </a:endParaRPr>
                    </a:p>
                  </a:txBody>
                  <a:tcPr/>
                </a:tc>
              </a:tr>
              <a:tr h="370840">
                <a:tc>
                  <a:txBody>
                    <a:bodyPr/>
                    <a:lstStyle/>
                    <a:p>
                      <a:r>
                        <a:rPr lang="en-US" sz="1200" baseline="0" dirty="0" smtClean="0">
                          <a:effectLst/>
                        </a:rPr>
                        <a:t>L'icône de réseau dans la zone de notification affiche un point d'exclamation jaune. Lors de la tentative d'utilisation de la commande </a:t>
                      </a:r>
                      <a:r>
                        <a:rPr lang="en-US" sz="1200" b="1" i="1" baseline="0" dirty="0" smtClean="0">
                          <a:effectLst/>
                        </a:rPr>
                        <a:t>ipconfig /release </a:t>
                      </a:r>
                      <a:r>
                        <a:rPr lang="en-US" sz="1200" b="0" baseline="0" dirty="0" smtClean="0">
                          <a:effectLst/>
                        </a:rPr>
                        <a:t>o</a:t>
                      </a:r>
                      <a:r>
                        <a:rPr lang="en-US" sz="1200" baseline="0" dirty="0" smtClean="0">
                          <a:effectLst/>
                        </a:rPr>
                        <a:t>u</a:t>
                      </a:r>
                      <a:r>
                        <a:rPr sz="1200" dirty="0"/>
                        <a:t> </a:t>
                      </a:r>
                      <a:r>
                        <a:rPr lang="en-US" sz="1200" b="1" i="1" baseline="0" dirty="0" smtClean="0">
                          <a:effectLst/>
                        </a:rPr>
                        <a:t>ipconfig /renew</a:t>
                      </a:r>
                      <a:r>
                        <a:rPr sz="1200" dirty="0"/>
                        <a:t> </a:t>
                      </a:r>
                      <a:r>
                        <a:rPr lang="en-US" sz="1200" baseline="0" dirty="0" smtClean="0">
                          <a:effectLst/>
                        </a:rPr>
                        <a:t>, le message « The operation failed as no adapter is in the state permissible for this operation » (L'opération a échoué, car aucun adaptateur ne se trouve dans l'état autorisé) est renvoyé.</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Une adresse IP statique a été attribuée à l'interface.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Reconfigurer la carte réseau afin qu'elle obtienne l'adresse IP automatiquement</a:t>
                      </a:r>
                    </a:p>
                  </a:txBody>
                  <a:tcPr/>
                </a:tc>
              </a:tr>
            </a:tbl>
          </a:graphicData>
        </a:graphic>
      </p:graphicFrame>
    </p:spTree>
    <p:extLst>
      <p:ext uri="{BB962C8B-B14F-4D97-AF65-F5344CB8AC3E}">
        <p14:creationId xmlns:p14="http://schemas.microsoft.com/office/powerpoint/2010/main" val="413182005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rPr lang="en-US" dirty="0" smtClean="0"/>
              <a:t>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14 : Dépannage avancé</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14.4 Sécurité</a:t>
            </a:r>
            <a:endParaRPr lang="fr-FR" sz="2400" dirty="0"/>
          </a:p>
        </p:txBody>
      </p:sp>
    </p:spTree>
    <p:extLst>
      <p:ext uri="{BB962C8B-B14F-4D97-AF65-F5344CB8AC3E}">
        <p14:creationId xmlns:p14="http://schemas.microsoft.com/office/powerpoint/2010/main" val="3713624089"/>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Sécurité</a:t>
            </a:r>
            <a:endParaRPr lang="fr-FR" sz="3000" dirty="0">
              <a:latin typeface="Arial" charset="0"/>
            </a:endParaRPr>
          </a:p>
        </p:txBody>
      </p:sp>
      <p:sp>
        <p:nvSpPr>
          <p:cNvPr id="2" name="Content Placeholder 1"/>
          <p:cNvSpPr>
            <a:spLocks noGrp="1"/>
          </p:cNvSpPr>
          <p:nvPr>
            <p:ph idx="1"/>
          </p:nvPr>
        </p:nvSpPr>
        <p:spPr>
          <a:xfrm>
            <a:off x="193868" y="1255334"/>
            <a:ext cx="8820923" cy="861702"/>
          </a:xfrm>
        </p:spPr>
        <p:txBody>
          <a:bodyPr/>
          <a:lstStyle/>
          <a:p>
            <a:r>
              <a:rPr lang="fr-FR" sz="2000" dirty="0" smtClean="0">
                <a:latin typeface="Arial" charset="0"/>
              </a:rPr>
              <a:t>Problèmes avancés et solutions : programmes malveillants</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398494154"/>
              </p:ext>
            </p:extLst>
          </p:nvPr>
        </p:nvGraphicFramePr>
        <p:xfrm>
          <a:off x="298174" y="1715053"/>
          <a:ext cx="8478077" cy="448564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sz="1400" dirty="0"/>
                        <a:t>Identifier le </a:t>
                      </a:r>
                      <a:r>
                        <a:rPr sz="1400" dirty="0" err="1"/>
                        <a:t>problème</a:t>
                      </a:r>
                      <a:endParaRPr lang="fr-FR" sz="1400" dirty="0"/>
                    </a:p>
                  </a:txBody>
                  <a:tcPr/>
                </a:tc>
                <a:tc>
                  <a:txBody>
                    <a:bodyPr/>
                    <a:lstStyle/>
                    <a:p>
                      <a:r>
                        <a:rPr sz="1400"/>
                        <a:t>Causes probables</a:t>
                      </a:r>
                      <a:endParaRPr lang="fr-FR" sz="1400" dirty="0"/>
                    </a:p>
                  </a:txBody>
                  <a:tcPr/>
                </a:tc>
                <a:tc>
                  <a:txBody>
                    <a:bodyPr/>
                    <a:lstStyle/>
                    <a:p>
                      <a:r>
                        <a:rPr sz="1400" dirty="0"/>
                        <a:t>Solutions </a:t>
                      </a:r>
                      <a:r>
                        <a:rPr sz="1400" dirty="0" err="1"/>
                        <a:t>possibles</a:t>
                      </a:r>
                      <a:endParaRPr lang="fr-FR" sz="1400" dirty="0"/>
                    </a:p>
                  </a:txBody>
                  <a:tcPr/>
                </a:tc>
              </a:tr>
              <a:tr h="370840">
                <a:tc>
                  <a:txBody>
                    <a:bodyPr/>
                    <a:lstStyle/>
                    <a:p>
                      <a:r>
                        <a:rPr lang="en-US" sz="1000" baseline="0" dirty="0" smtClean="0">
                          <a:effectLst/>
                        </a:rPr>
                        <a:t>Un message apparaît pendant la séquence d'amorçage pour signaler que l'enregistrement d'amorçage maître (MBR, Master Boot Record) a été modifié.</a:t>
                      </a:r>
                      <a:endParaRPr lang="fr-FR" sz="1000" baseline="0" dirty="0">
                        <a:effectLst/>
                      </a:endParaRPr>
                    </a:p>
                  </a:txBody>
                  <a:tcPr/>
                </a:tc>
                <a:tc>
                  <a:txBody>
                    <a:bodyPr/>
                    <a:lstStyle/>
                    <a:p>
                      <a:r>
                        <a:rPr lang="en-US" sz="1000" baseline="0" dirty="0" smtClean="0">
                          <a:effectLst/>
                        </a:rPr>
                        <a:t>Un virus de secteur d'amorçage a modifié l'enregistrement d'amorçage maître (MBR).</a:t>
                      </a:r>
                      <a:endParaRPr lang="fr-FR" sz="1000" baseline="0" dirty="0">
                        <a:effectLst/>
                      </a:endParaRPr>
                    </a:p>
                  </a:txBody>
                  <a:tcPr/>
                </a:tc>
                <a:tc>
                  <a:txBody>
                    <a:bodyPr/>
                    <a:lstStyle/>
                    <a:p>
                      <a:r>
                        <a:rPr lang="en-US" sz="1000" baseline="0" dirty="0" smtClean="0">
                          <a:effectLst/>
                        </a:rPr>
                        <a:t>Démarrer l'ordinateur à l'aide d'un support démarrable et exécuter le logiciel antivirus pour supprimer le virus du secteur de démarrage.</a:t>
                      </a:r>
                      <a:endParaRPr lang="fr-FR" sz="1000" baseline="0" dirty="0">
                        <a:effectLs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L'ordinateur Windows 7 ou Windows Vista démarre et affiche le message d'erreur « Erreur du chargement du système d'exploitation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Un virus a endommagé le MBR (Master Boot Record).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Démarrer l'ordinateur à partir du support d'installation Sur l'écran d'installation de Windows, sélectionner </a:t>
                      </a:r>
                      <a:r>
                        <a:rPr lang="en-US" sz="1000" b="1" baseline="0" dirty="0" smtClean="0">
                          <a:effectLst/>
                        </a:rPr>
                        <a:t>Réparer l'ordinateur</a:t>
                      </a:r>
                      <a:r>
                        <a:rPr lang="en-US" sz="1000" baseline="0" dirty="0" smtClean="0">
                          <a:effectLst/>
                        </a:rPr>
                        <a:t> Dans l'invite de commandes, taper </a:t>
                      </a:r>
                      <a:r>
                        <a:rPr lang="en-US" sz="1000" b="1" i="1" baseline="0" dirty="0" smtClean="0">
                          <a:effectLst/>
                        </a:rPr>
                        <a:t>bootrec.exe /fixmbr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Un ordinateur équipé de Windows 7 ou Windows Vista affiche le message d'erreur suivant au démarrage : « Caution: this hard disk may be infected by virus! » (Attention : ce disque dur est peut-être infecté par un virus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Un virus a endommagé le secteur d'amorçage.</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000" baseline="0" dirty="0" smtClean="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Démarrer l'ordinateur à partir du support d'installation Sur l'écran d'installation de Windows, sélectionner </a:t>
                      </a:r>
                      <a:r>
                        <a:rPr lang="en-US" sz="1000" b="1" baseline="0" dirty="0" smtClean="0">
                          <a:effectLst/>
                        </a:rPr>
                        <a:t>Réparer l'ordinateur</a:t>
                      </a:r>
                      <a:r>
                        <a:rPr lang="en-US" sz="1000" baseline="0" dirty="0" smtClean="0">
                          <a:effectLst/>
                        </a:rPr>
                        <a:t> Dans l'invite de commandes, taper </a:t>
                      </a:r>
                      <a:r>
                        <a:rPr lang="en-US" sz="1000" b="1" i="1" baseline="0" dirty="0" smtClean="0">
                          <a:effectLst/>
                        </a:rPr>
                        <a:t>bootrec.exe /fixboot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Le démarrage de l'ordinateur sous Windows 7 échoue.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Un virus a endommagé les fichiers système de Windows.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effectLst/>
                        </a:rPr>
                        <a:t>Démarrer l'ordinateur à partir du support d'installation de Windows PE Accéder à l'outil de réparation du démarrage Windows pour récupérer les fichiers système endommagés</a:t>
                      </a:r>
                    </a:p>
                  </a:txBody>
                  <a:tcPr/>
                </a:tc>
              </a:tr>
              <a:tr h="370840">
                <a:tc>
                  <a:txBody>
                    <a:bodyPr/>
                    <a:lstStyle/>
                    <a:p>
                      <a:r>
                        <a:rPr lang="en-US" sz="1000" baseline="0" smtClean="0">
                          <a:effectLst/>
                        </a:rPr>
                        <a:t>Vos contacts reçoivent du courrier indésirable provenant de votre adresse e-mail.</a:t>
                      </a:r>
                      <a:endParaRPr lang="fr-FR" sz="1000" baseline="0" dirty="0">
                        <a:effectLst/>
                      </a:endParaRPr>
                    </a:p>
                  </a:txBody>
                  <a:tcPr/>
                </a:tc>
                <a:tc>
                  <a:txBody>
                    <a:bodyPr/>
                    <a:lstStyle/>
                    <a:p>
                      <a:r>
                        <a:rPr lang="en-US" sz="1000" baseline="0" dirty="0" smtClean="0">
                          <a:effectLst/>
                        </a:rPr>
                        <a:t>Votre compte de messagerie a été piraté par un virus ou un logiciel espion.</a:t>
                      </a:r>
                      <a:endParaRPr lang="fr-FR" sz="1000" baseline="0" dirty="0">
                        <a:effectLst/>
                      </a:endParaRPr>
                    </a:p>
                  </a:txBody>
                  <a:tcPr/>
                </a:tc>
                <a:tc>
                  <a:txBody>
                    <a:bodyPr/>
                    <a:lstStyle/>
                    <a:p>
                      <a:r>
                        <a:rPr lang="en-US" sz="1000" baseline="0" dirty="0" smtClean="0">
                          <a:effectLst/>
                        </a:rPr>
                        <a:t>Exécuter le logiciel antivirus, et réparer, supprimer ou mettre en quarantaine les fichiers contaminés Exécuter le logiciel anti-espion et supprimer les logiciels espions Une fois l'ordinateur nettoyé, modifier le mot de passe du compte de messagerie</a:t>
                      </a:r>
                      <a:endParaRPr lang="fr-FR" sz="1000" baseline="0" dirty="0">
                        <a:effectLst/>
                      </a:endParaRPr>
                    </a:p>
                  </a:txBody>
                  <a:tcPr/>
                </a:tc>
              </a:tr>
            </a:tbl>
          </a:graphicData>
        </a:graphic>
      </p:graphicFrame>
    </p:spTree>
    <p:extLst>
      <p:ext uri="{BB962C8B-B14F-4D97-AF65-F5344CB8AC3E}">
        <p14:creationId xmlns:p14="http://schemas.microsoft.com/office/powerpoint/2010/main" val="391838965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Sécurité</a:t>
            </a:r>
            <a:endParaRPr lang="fr-FR" sz="3000" dirty="0">
              <a:latin typeface="Arial" charset="0"/>
            </a:endParaRPr>
          </a:p>
        </p:txBody>
      </p:sp>
      <p:sp>
        <p:nvSpPr>
          <p:cNvPr id="2" name="Content Placeholder 1"/>
          <p:cNvSpPr>
            <a:spLocks noGrp="1"/>
          </p:cNvSpPr>
          <p:nvPr>
            <p:ph idx="1"/>
          </p:nvPr>
        </p:nvSpPr>
        <p:spPr>
          <a:xfrm>
            <a:off x="193868" y="1285151"/>
            <a:ext cx="8820923" cy="861702"/>
          </a:xfrm>
        </p:spPr>
        <p:txBody>
          <a:bodyPr/>
          <a:lstStyle/>
          <a:p>
            <a:r>
              <a:rPr lang="fr-FR" sz="2000" dirty="0" smtClean="0">
                <a:latin typeface="Arial" charset="0"/>
              </a:rPr>
              <a:t>Problèmes avancés et solutions : autorisations utilisateur</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2945744988"/>
              </p:ext>
            </p:extLst>
          </p:nvPr>
        </p:nvGraphicFramePr>
        <p:xfrm>
          <a:off x="298174" y="1750170"/>
          <a:ext cx="8478077" cy="466852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t>Identifier le problème</a:t>
                      </a:r>
                      <a:endParaRPr lang="fr-FR" dirty="0"/>
                    </a:p>
                  </a:txBody>
                  <a:tcPr/>
                </a:tc>
                <a:tc>
                  <a:txBody>
                    <a:bodyPr/>
                    <a:lstStyle/>
                    <a:p>
                      <a:r>
                        <a:t>Causes 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L'utilisateur peut ouvrir sa session, mais un message « accès refusé » s'affiche lorsqu'il tente d'ouvrir des fichiers ou des dossiers.</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L'utilisateur n'appartient pas au groupe habilité à accéder aux dossiers et fichiers.</a:t>
                      </a:r>
                    </a:p>
                    <a:p>
                      <a:endParaRPr lang="fr-FR" sz="1200" dirty="0"/>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Ajouter l'utilisateur au groupe approprié.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Ajouter les autorisations utilisateur appropriées pour l'accès aux dossiers et aux fichiers.</a:t>
                      </a:r>
                    </a:p>
                    <a:p>
                      <a:endParaRPr lang="fr-FR" sz="1200" dirty="0"/>
                    </a:p>
                  </a:txBody>
                  <a:tcPr/>
                </a:tc>
              </a:tr>
              <a:tr h="370840">
                <a:tc>
                  <a:txBody>
                    <a:bodyPr/>
                    <a:lstStyle/>
                    <a:p>
                      <a:r>
                        <a:rPr lang="en-US" sz="1200" baseline="0" dirty="0" smtClean="0">
                          <a:effectLst/>
                        </a:rPr>
                        <a:t>L'utilisateur peut localiser un fichier sur le serveur, mais il ne peut pas le télécharger.</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Les autorisations de l'utilisateur sont incorrectes.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Modifier les autorisations utilisateur afin d'autoriser la lecture et l'exécution du fichier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L'utilisateur a accès à un sous-dossier qui devrait être inaccessible.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sous-dossier a hérité des autorisations du dossier de niveau supérieur.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Modifier les paramètres d'autorisation de ce sous-dossier afin qu'il n'hérite pas des autorisations du dossier parent. Définir les autorisations appropriées du sous-dossier.</a:t>
                      </a:r>
                    </a:p>
                  </a:txBody>
                  <a:tcPr/>
                </a:tc>
              </a:tr>
              <a:tr h="370840">
                <a:tc>
                  <a:txBody>
                    <a:bodyPr/>
                    <a:lstStyle/>
                    <a:p>
                      <a:r>
                        <a:rPr lang="en-US" sz="1200" baseline="0" dirty="0" smtClean="0">
                          <a:effectLst/>
                        </a:rPr>
                        <a:t>Les utilisateurs d'un groupe ne peuvent pas voir un dossier auquel ils sont censés accéder.</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Les autorisations du dossier sont paramétrées pour bloquer l'accès.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Modifier les autorisations pour permettre l'accès au dossier</a:t>
                      </a:r>
                    </a:p>
                  </a:txBody>
                  <a:tcPr/>
                </a:tc>
              </a:tr>
              <a:tr h="370840">
                <a:tc>
                  <a:txBody>
                    <a:bodyPr/>
                    <a:lstStyle/>
                    <a:p>
                      <a:r>
                        <a:rPr lang="en-US" sz="1200" baseline="0" dirty="0" smtClean="0">
                          <a:effectLst/>
                        </a:rPr>
                        <a:t>Les fichiers chiffrés qui sont déplacés par le biais du réseau vers un nouvel ordinateur ne sont plus chiffrés.</a:t>
                      </a:r>
                      <a:endParaRPr lang="fr-FR" sz="1200" baseline="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nouvel ordinateur ne dispose pas d'une partition NTFS.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Convertir la partition de cet ordinateur en une partition NTFS et rechiffrer les fichiers.</a:t>
                      </a:r>
                    </a:p>
                  </a:txBody>
                  <a:tcPr/>
                </a:tc>
              </a:tr>
            </a:tbl>
          </a:graphicData>
        </a:graphic>
      </p:graphicFrame>
    </p:spTree>
    <p:extLst>
      <p:ext uri="{BB962C8B-B14F-4D97-AF65-F5344CB8AC3E}">
        <p14:creationId xmlns:p14="http://schemas.microsoft.com/office/powerpoint/2010/main" val="325930331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Sécurité</a:t>
            </a:r>
            <a:endParaRPr lang="fr-FR" sz="3000" dirty="0">
              <a:latin typeface="Arial" charset="0"/>
            </a:endParaRPr>
          </a:p>
        </p:txBody>
      </p:sp>
      <p:sp>
        <p:nvSpPr>
          <p:cNvPr id="2" name="Content Placeholder 1"/>
          <p:cNvSpPr>
            <a:spLocks noGrp="1"/>
          </p:cNvSpPr>
          <p:nvPr>
            <p:ph idx="1"/>
          </p:nvPr>
        </p:nvSpPr>
        <p:spPr>
          <a:xfrm>
            <a:off x="193868" y="1285151"/>
            <a:ext cx="8820923" cy="861702"/>
          </a:xfrm>
        </p:spPr>
        <p:txBody>
          <a:bodyPr/>
          <a:lstStyle/>
          <a:p>
            <a:r>
              <a:rPr lang="fr-FR" sz="2000" dirty="0" smtClean="0">
                <a:latin typeface="Arial" charset="0"/>
              </a:rPr>
              <a:t>Problèmes avancés et solutions : paramètres de sécurité de l'ordinateur</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3259418225"/>
              </p:ext>
            </p:extLst>
          </p:nvPr>
        </p:nvGraphicFramePr>
        <p:xfrm>
          <a:off x="298174" y="1750170"/>
          <a:ext cx="8478077" cy="265684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dirty="0"/>
                        <a:t>Identifier le </a:t>
                      </a:r>
                      <a:r>
                        <a:rPr dirty="0" err="1"/>
                        <a:t>problème</a:t>
                      </a:r>
                      <a:endParaRPr lang="fr-FR" dirty="0"/>
                    </a:p>
                  </a:txBody>
                  <a:tcPr/>
                </a:tc>
                <a:tc>
                  <a:txBody>
                    <a:bodyPr/>
                    <a:lstStyle/>
                    <a:p>
                      <a:r>
                        <a:rPr dirty="0"/>
                        <a:t>Causes </a:t>
                      </a:r>
                      <a:r>
                        <a:rPr dirty="0" err="1"/>
                        <a:t>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L'ordinateur fonctionne lentement au même moment chaque jour.</a:t>
                      </a:r>
                      <a:endParaRPr lang="fr-FR" sz="1200" baseline="0" dirty="0">
                        <a:effectLst/>
                      </a:endParaRPr>
                    </a:p>
                  </a:txBody>
                  <a:tcPr/>
                </a:tc>
                <a:tc>
                  <a:txBody>
                    <a:bodyPr/>
                    <a:lstStyle/>
                    <a:p>
                      <a:r>
                        <a:rPr lang="en-US" sz="1200" baseline="0" dirty="0" smtClean="0">
                          <a:effectLst/>
                        </a:rPr>
                        <a:t>Le logiciel antivirus est configuré pour analyser l'ordinateur au même moment chaque jour.</a:t>
                      </a:r>
                    </a:p>
                  </a:txBody>
                  <a:tcPr/>
                </a:tc>
                <a:tc>
                  <a:txBody>
                    <a:bodyPr/>
                    <a:lstStyle/>
                    <a:p>
                      <a:r>
                        <a:rPr lang="en-US" sz="1200" baseline="0" dirty="0" smtClean="0">
                          <a:effectLst/>
                        </a:rPr>
                        <a:t>Configurer le logiciel antivirus pour analyser l'ordinateur lorsque celui-ci n'est pas utilisé</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L'utilisateur se plaint que les paramètres du BIOS de l'ordinateur changent constamment.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mot de passe du BIOS n'est pas défini, ce qui permet aux autres utilisateurs de modifier les paramètres du BIOS.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Définir un mot de passe pour protéger l'accès aux paramètres du BIOS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module de plate-forme sécurisée (TPM) ne figure pas dans le Gestionnaire de périphériques.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Le TPM est désactivé.</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Activer le TPM dans le BIOS</a:t>
                      </a:r>
                    </a:p>
                  </a:txBody>
                  <a:tcPr/>
                </a:tc>
              </a:tr>
            </a:tbl>
          </a:graphicData>
        </a:graphic>
      </p:graphicFrame>
    </p:spTree>
    <p:extLst>
      <p:ext uri="{BB962C8B-B14F-4D97-AF65-F5344CB8AC3E}">
        <p14:creationId xmlns:p14="http://schemas.microsoft.com/office/powerpoint/2010/main" val="138728758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64575"/>
            <a:ext cx="8772157" cy="838200"/>
          </a:xfrm>
        </p:spPr>
        <p:txBody>
          <a:bodyPr/>
          <a:lstStyle/>
          <a:p>
            <a:pPr eaLnBrk="1" hangingPunct="1"/>
            <a:r>
              <a:rPr lang="fr-FR" sz="1800" dirty="0" smtClean="0"/>
              <a:t>Dépannage avancé</a:t>
            </a:r>
            <a:r>
              <a:rPr lang="en-US" dirty="0" smtClean="0"/>
              <a:t>
</a:t>
            </a:r>
            <a:r>
              <a:rPr lang="fr-FR" dirty="0" smtClean="0"/>
              <a:t>Sécurité</a:t>
            </a:r>
            <a:endParaRPr lang="fr-FR" sz="3000" dirty="0">
              <a:latin typeface="Arial" charset="0"/>
            </a:endParaRPr>
          </a:p>
        </p:txBody>
      </p:sp>
      <p:sp>
        <p:nvSpPr>
          <p:cNvPr id="2" name="Content Placeholder 1"/>
          <p:cNvSpPr>
            <a:spLocks noGrp="1"/>
          </p:cNvSpPr>
          <p:nvPr>
            <p:ph idx="1"/>
          </p:nvPr>
        </p:nvSpPr>
        <p:spPr>
          <a:xfrm>
            <a:off x="193868" y="1285151"/>
            <a:ext cx="8820923" cy="861702"/>
          </a:xfrm>
        </p:spPr>
        <p:txBody>
          <a:bodyPr/>
          <a:lstStyle/>
          <a:p>
            <a:r>
              <a:rPr lang="fr-FR" sz="2000" dirty="0" smtClean="0">
                <a:latin typeface="Arial" charset="0"/>
              </a:rPr>
              <a:t>Problèmes avancés et solutions : paramètres de proxy et de pare-feu</a:t>
            </a:r>
            <a:endParaRPr lang="fr-FR" sz="2000" dirty="0"/>
          </a:p>
          <a:p>
            <a:pPr marL="0" indent="0">
              <a:buNone/>
            </a:pPr>
            <a:endParaRPr lang="fr-FR" dirty="0"/>
          </a:p>
        </p:txBody>
      </p:sp>
      <p:graphicFrame>
        <p:nvGraphicFramePr>
          <p:cNvPr id="3" name="Table 2"/>
          <p:cNvGraphicFramePr>
            <a:graphicFrameLocks noGrp="1"/>
          </p:cNvGraphicFramePr>
          <p:nvPr>
            <p:extLst>
              <p:ext uri="{D42A27DB-BD31-4B8C-83A1-F6EECF244321}">
                <p14:modId xmlns:p14="http://schemas.microsoft.com/office/powerpoint/2010/main" val="4018013556"/>
              </p:ext>
            </p:extLst>
          </p:nvPr>
        </p:nvGraphicFramePr>
        <p:xfrm>
          <a:off x="298174" y="1750170"/>
          <a:ext cx="8478077" cy="4211320"/>
        </p:xfrm>
        <a:graphic>
          <a:graphicData uri="http://schemas.openxmlformats.org/drawingml/2006/table">
            <a:tbl>
              <a:tblPr firstRow="1" bandRow="1">
                <a:tableStyleId>{5C22544A-7EE6-4342-B048-85BDC9FD1C3A}</a:tableStyleId>
              </a:tblPr>
              <a:tblGrid>
                <a:gridCol w="2565248"/>
                <a:gridCol w="2901014"/>
                <a:gridCol w="3011815"/>
              </a:tblGrid>
              <a:tr h="370840">
                <a:tc>
                  <a:txBody>
                    <a:bodyPr/>
                    <a:lstStyle/>
                    <a:p>
                      <a:r>
                        <a:rPr dirty="0"/>
                        <a:t>Identifier le </a:t>
                      </a:r>
                      <a:r>
                        <a:rPr dirty="0" err="1"/>
                        <a:t>problème</a:t>
                      </a:r>
                      <a:endParaRPr lang="fr-FR" dirty="0"/>
                    </a:p>
                  </a:txBody>
                  <a:tcPr/>
                </a:tc>
                <a:tc>
                  <a:txBody>
                    <a:bodyPr/>
                    <a:lstStyle/>
                    <a:p>
                      <a:r>
                        <a:rPr dirty="0"/>
                        <a:t>Causes </a:t>
                      </a:r>
                      <a:r>
                        <a:rPr dirty="0" err="1"/>
                        <a:t>probables</a:t>
                      </a:r>
                      <a:endParaRPr lang="fr-FR" dirty="0"/>
                    </a:p>
                  </a:txBody>
                  <a:tcPr/>
                </a:tc>
                <a:tc>
                  <a:txBody>
                    <a:bodyPr/>
                    <a:lstStyle/>
                    <a:p>
                      <a:r>
                        <a:t>Solutions possibles</a:t>
                      </a:r>
                      <a:endParaRPr lang="fr-FR" dirty="0"/>
                    </a:p>
                  </a:txBody>
                  <a:tcPr/>
                </a:tc>
              </a:tr>
              <a:tr h="370840">
                <a:tc>
                  <a:txBody>
                    <a:bodyPr/>
                    <a:lstStyle/>
                    <a:p>
                      <a:r>
                        <a:rPr lang="en-US" sz="1200" baseline="0" dirty="0" smtClean="0">
                          <a:effectLst/>
                        </a:rPr>
                        <a:t>L'ordinateur n'arrive pas à envoyer une requête ping à un autre ordinateur du réseau.</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Le pare-feu de Windows bloque les requêtes ping. </a:t>
                      </a:r>
                    </a:p>
                    <a:p>
                      <a:pPr marL="171450" indent="-171450">
                        <a:buFont typeface="Arial" panose="020B0604020202020204" pitchFamily="34" charset="0"/>
                        <a:buChar char="•"/>
                      </a:pPr>
                      <a:r>
                        <a:rPr lang="en-US" sz="1200" baseline="0" dirty="0" smtClean="0">
                          <a:effectLst/>
                        </a:rPr>
                        <a:t>Un routeur bloque les requêtes ping.</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Configurer le pare-feu Windows afin d'autoriser les requêtes ping.</a:t>
                      </a:r>
                    </a:p>
                    <a:p>
                      <a:pPr marL="171450" indent="-171450">
                        <a:buFont typeface="Arial" panose="020B0604020202020204" pitchFamily="34" charset="0"/>
                        <a:buChar char="•"/>
                      </a:pPr>
                      <a:r>
                        <a:rPr lang="en-US" sz="1200" baseline="0" dirty="0" smtClean="0">
                          <a:effectLst/>
                        </a:rPr>
                        <a:t>Configurer le routeur afin d'autoriser les requêtes ping.</a:t>
                      </a:r>
                      <a:endParaRPr lang="fr-FR" sz="1200" baseline="0" dirty="0">
                        <a:effectLst/>
                      </a:endParaRPr>
                    </a:p>
                  </a:txBody>
                  <a:tcPr/>
                </a:tc>
              </a:tr>
              <a:tr h="370840">
                <a:tc>
                  <a:txBody>
                    <a:bodyPr/>
                    <a:lstStyle/>
                    <a:p>
                      <a:r>
                        <a:rPr lang="en-US" sz="1200" baseline="0" dirty="0" smtClean="0">
                          <a:effectLst/>
                        </a:rPr>
                        <a:t>Les exceptions du pare-feu de l'ordinateur portable autorisent les connexions non autorisées par la politique de sécurité de l'entreprise.</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Les paramètres du pare-feu Windows sont incorrects. </a:t>
                      </a:r>
                    </a:p>
                    <a:p>
                      <a:pPr marL="171450" indent="-171450">
                        <a:buFont typeface="Arial" panose="020B0604020202020204" pitchFamily="34" charset="0"/>
                        <a:buChar char="•"/>
                      </a:pPr>
                      <a:r>
                        <a:rPr lang="en-US" sz="1200" baseline="0" dirty="0" smtClean="0">
                          <a:effectLst/>
                        </a:rPr>
                        <a:t>Le pare-feu Windows est désactivé.</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Définir le pare-feu Windows sur la valeur Ne pas autoriser les exceptions lors de l'utilisation d'un réseau public</a:t>
                      </a:r>
                    </a:p>
                    <a:p>
                      <a:pPr marL="171450" indent="-171450">
                        <a:buFont typeface="Arial" panose="020B0604020202020204" pitchFamily="34" charset="0"/>
                        <a:buChar char="•"/>
                      </a:pPr>
                      <a:r>
                        <a:rPr lang="en-US" sz="1200" baseline="0" dirty="0" smtClean="0">
                          <a:effectLst/>
                        </a:rPr>
                        <a:t>Activer le pare-feu Windows</a:t>
                      </a:r>
                    </a:p>
                  </a:txBody>
                  <a:tcPr/>
                </a:tc>
              </a:tr>
              <a:tr h="370840">
                <a:tc>
                  <a:txBody>
                    <a:bodyPr/>
                    <a:lstStyle/>
                    <a:p>
                      <a:r>
                        <a:rPr lang="en-US" sz="1200" baseline="0" dirty="0" smtClean="0">
                          <a:effectLst/>
                        </a:rPr>
                        <a:t>Le programme de messagerie électronique est correctement configuré, mais il ne parvient pas à se connecter au serveur de messagerie électronique.</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Le serveur de messagerie est en panne.</a:t>
                      </a:r>
                    </a:p>
                    <a:p>
                      <a:pPr marL="171450" indent="-171450">
                        <a:buFont typeface="Arial" panose="020B0604020202020204" pitchFamily="34" charset="0"/>
                        <a:buChar char="•"/>
                      </a:pPr>
                      <a:r>
                        <a:rPr lang="en-US" sz="1200" baseline="0" dirty="0" smtClean="0">
                          <a:effectLst/>
                        </a:rPr>
                        <a:t>Le pare-feu Windows bloque le logiciel de messagerie électronique.</a:t>
                      </a:r>
                      <a:endParaRPr lang="fr-FR" sz="1200" baseline="0" dirty="0">
                        <a:effectLst/>
                      </a:endParaRPr>
                    </a:p>
                  </a:txBody>
                  <a:tcPr/>
                </a:tc>
                <a:tc>
                  <a:txBody>
                    <a:bodyPr/>
                    <a:lstStyle/>
                    <a:p>
                      <a:pPr marL="171450" indent="-171450">
                        <a:buFont typeface="Arial" panose="020B0604020202020204" pitchFamily="34" charset="0"/>
                        <a:buChar char="•"/>
                      </a:pPr>
                      <a:r>
                        <a:rPr lang="en-US" sz="1200" baseline="0" dirty="0" smtClean="0">
                          <a:effectLst/>
                        </a:rPr>
                        <a:t>Vérifier que le serveur de messagerie est opérationnel</a:t>
                      </a:r>
                    </a:p>
                    <a:p>
                      <a:pPr marL="171450" indent="-171450">
                        <a:buFont typeface="Arial" panose="020B0604020202020204" pitchFamily="34" charset="0"/>
                        <a:buChar char="•"/>
                      </a:pPr>
                      <a:r>
                        <a:rPr lang="en-US" sz="1200" baseline="0" dirty="0" smtClean="0">
                          <a:effectLst/>
                        </a:rPr>
                        <a:t>Créer une exception dans le pare-feu Windows pour le logiciel de messagerie électronique</a:t>
                      </a:r>
                      <a:endParaRPr lang="fr-FR" sz="1200" baseline="0" dirty="0">
                        <a:effectLst/>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effectLst/>
                        </a:rPr>
                        <a:t>L'ordinateur peut envoyer des requêtes ping au serveur proxy, mais ne peut pas se connecter à Internet.</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Les paramètres du serveur proxy sont incorrects.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effectLst/>
                        </a:rPr>
                        <a:t>Le serveur proxy est indisponible (hors connexion).</a:t>
                      </a:r>
                    </a:p>
                  </a:txBody>
                  <a:tcPr/>
                </a:tc>
                <a:tc>
                  <a:txBody>
                    <a:bodyPr/>
                    <a:lstStyle/>
                    <a:p>
                      <a:pPr marL="171450" indent="-171450">
                        <a:buFont typeface="Arial" panose="020B0604020202020204" pitchFamily="34" charset="0"/>
                        <a:buChar char="•"/>
                      </a:pPr>
                      <a:r>
                        <a:rPr lang="en-US" sz="1200" baseline="0" dirty="0" smtClean="0">
                          <a:effectLst/>
                        </a:rPr>
                        <a:t>Réintroduire les paramètres du serveur proxy, y compris l'adresse IP et le port du serveur proxy, ainsi que toutes les exceptions qui doivent être définies</a:t>
                      </a:r>
                    </a:p>
                    <a:p>
                      <a:pPr marL="171450" indent="-171450">
                        <a:buFont typeface="Arial" panose="020B0604020202020204" pitchFamily="34" charset="0"/>
                        <a:buChar char="•"/>
                      </a:pPr>
                      <a:r>
                        <a:rPr lang="en-US" sz="1200" baseline="0" dirty="0" smtClean="0">
                          <a:effectLst/>
                        </a:rPr>
                        <a:t>Redémarrer le serveur proxy</a:t>
                      </a:r>
                    </a:p>
                  </a:txBody>
                  <a:tcPr/>
                </a:tc>
              </a:tr>
            </a:tbl>
          </a:graphicData>
        </a:graphic>
      </p:graphicFrame>
    </p:spTree>
    <p:extLst>
      <p:ext uri="{BB962C8B-B14F-4D97-AF65-F5344CB8AC3E}">
        <p14:creationId xmlns:p14="http://schemas.microsoft.com/office/powerpoint/2010/main" val="101696067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14.5 Résumé du chapitre</a:t>
            </a:r>
            <a:endParaRPr lang="fr-FR" sz="2400" dirty="0"/>
          </a:p>
        </p:txBody>
      </p:sp>
    </p:spTree>
    <p:extLst>
      <p:ext uri="{BB962C8B-B14F-4D97-AF65-F5344CB8AC3E}">
        <p14:creationId xmlns:p14="http://schemas.microsoft.com/office/powerpoint/2010/main" val="681142726"/>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500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fr-FR" sz="1600" dirty="0"/>
              <a:t>Au cours de ce chapitre, nous avons passé en revue les six étapes du dépannage. Nous avons également traité de problèmes plus complexes et des solutions correspondantes pour les composants informatiques et les périphériques, les systèmes d'exploitation, les réseaux et la sécurité.</a:t>
            </a:r>
            <a:endParaRPr lang="fr-FR" sz="1600" dirty="0" smtClean="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rPr lang="en-US" dirty="0" smtClean="0"/>
              <a:t>
</a:t>
            </a:r>
            <a:r>
              <a:rPr lang="fr-FR" dirty="0" smtClean="0"/>
              <a:t>Résumé</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520684"/>
            <a:ext cx="7940675" cy="5048281"/>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269118141"/>
              </p:ext>
            </p:extLst>
          </p:nvPr>
        </p:nvGraphicFramePr>
        <p:xfrm>
          <a:off x="701937" y="2072476"/>
          <a:ext cx="7745872" cy="4495800"/>
        </p:xfrm>
        <a:graphic>
          <a:graphicData uri="http://schemas.openxmlformats.org/drawingml/2006/table">
            <a:tbl>
              <a:tblPr firstRow="1" bandRow="1">
                <a:tableStyleId>{5C22544A-7EE6-4342-B048-85BDC9FD1C3A}</a:tableStyleId>
              </a:tblPr>
              <a:tblGrid>
                <a:gridCol w="1393563"/>
                <a:gridCol w="2087617"/>
                <a:gridCol w="4264692"/>
              </a:tblGrid>
              <a:tr h="370840">
                <a:tc>
                  <a:txBody>
                    <a:bodyPr/>
                    <a:lstStyle/>
                    <a:p>
                      <a:r>
                        <a:rPr dirty="0" err="1"/>
                        <a:t>Numéro</a:t>
                      </a:r>
                      <a:r>
                        <a:rPr dirty="0"/>
                        <a:t> de page</a:t>
                      </a:r>
                      <a:endParaRPr lang="fr-FR" dirty="0"/>
                    </a:p>
                  </a:txBody>
                  <a:tcPr/>
                </a:tc>
                <a:tc>
                  <a:txBody>
                    <a:bodyPr/>
                    <a:lstStyle/>
                    <a:p>
                      <a:r>
                        <a:t>Type d'activité</a:t>
                      </a:r>
                      <a:endParaRPr lang="fr-FR" dirty="0"/>
                    </a:p>
                  </a:txBody>
                  <a:tcPr/>
                </a:tc>
                <a:tc>
                  <a:txBody>
                    <a:bodyPr/>
                    <a:lstStyle/>
                    <a:p>
                      <a:r>
                        <a:rPr dirty="0"/>
                        <a:t>Nom de </a:t>
                      </a:r>
                      <a:r>
                        <a:rPr dirty="0" err="1"/>
                        <a:t>l'activité</a:t>
                      </a:r>
                      <a:endParaRPr lang="fr-FR" dirty="0"/>
                    </a:p>
                  </a:txBody>
                  <a:tcPr/>
                </a:tc>
              </a:tr>
              <a:tr h="370840">
                <a:tc>
                  <a:txBody>
                    <a:bodyPr/>
                    <a:lstStyle/>
                    <a:p>
                      <a:r>
                        <a:rPr lang="en-US" sz="1600" dirty="0" smtClean="0"/>
                        <a:t>14.1.1.2</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Résolution des problèmes matériels</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14.1.1.3</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Technicien à distance - Résolution d'un problème matériel</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14.2.1.2</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Résolution des problèmes liés au système d'exploitation</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14.2.1.3</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Technicien à distance - Résolution d'un problème lié au système d'exploitation</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14.3.1.2</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Résolution de problèmes de réseau</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14.3.1.3</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Technicien à distance - Résolution d'un problème de réseau</a:t>
                      </a:r>
                    </a:p>
                  </a:txBody>
                  <a:tcPr marL="28575" marR="28575" marT="0" marB="0"/>
                </a:tc>
              </a:tr>
              <a:tr h="370840">
                <a:tc>
                  <a:txBody>
                    <a:bodyPr/>
                    <a:lstStyle/>
                    <a:p>
                      <a:r>
                        <a:rPr lang="en-US" sz="1600" dirty="0" smtClean="0"/>
                        <a:t>14.4.1.2</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Résolution des problèmes de sécurité</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14.4.1.3</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Technicien à distance - Résolution d'un problème de sécurité</a:t>
                      </a:r>
                      <a:endParaRPr lang="fr-FR" dirty="0">
                        <a:solidFill>
                          <a:srgbClr val="000000"/>
                        </a:solidFill>
                        <a:effectLst/>
                        <a:latin typeface="calibri" panose="020F0502020204030204" pitchFamily="34" charset="0"/>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14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14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14, les étudiants doivent se soumettre à l'évaluation correspondante.</a:t>
            </a:r>
          </a:p>
          <a:p>
            <a:pPr eaLnBrk="1" hangingPunct="1">
              <a:spcBef>
                <a:spcPct val="30000"/>
              </a:spcBef>
            </a:pPr>
            <a:r>
              <a:rPr lang="fr-FR" sz="2000" dirty="0" smtClean="0"/>
              <a:t>Les questionnaires, les travaux pratiques et les autres exercices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2000" dirty="0" smtClean="0"/>
              <a:t>Avant d'enseigner le contenu du chapitre 14, l'instructeur doit :</a:t>
            </a:r>
          </a:p>
          <a:p>
            <a:pPr eaLnBrk="1" hangingPunct="1">
              <a:lnSpc>
                <a:spcPct val="85000"/>
              </a:lnSpc>
              <a:spcBef>
                <a:spcPct val="30000"/>
              </a:spcBef>
            </a:pPr>
            <a:r>
              <a:rPr lang="fr-FR" sz="2000" dirty="0"/>
              <a:t>Réussir la partie « Évaluation » du chapitre 14.</a:t>
            </a:r>
          </a:p>
          <a:p>
            <a:pPr eaLnBrk="1" hangingPunct="1">
              <a:lnSpc>
                <a:spcPct val="85000"/>
              </a:lnSpc>
              <a:spcBef>
                <a:spcPct val="30000"/>
              </a:spcBef>
            </a:pPr>
            <a:r>
              <a:rPr lang="fr-FR" sz="2000" dirty="0" smtClean="0"/>
              <a:t>L'objectif de ce chapitre est de présenter les techniques de dépannage utilisées par les techniciens informatiques.</a:t>
            </a:r>
          </a:p>
          <a:p>
            <a:pPr eaLnBrk="1" hangingPunct="1">
              <a:lnSpc>
                <a:spcPct val="85000"/>
              </a:lnSpc>
              <a:spcBef>
                <a:spcPct val="30000"/>
              </a:spcBef>
            </a:pPr>
            <a:r>
              <a:rPr lang="fr-FR" sz="2000" dirty="0" smtClean="0"/>
              <a:t>Insistez auprès des étudiants sur le fait que le niveau d'expertise d'un technicien informatique repose en grande partie sur l'application de techniques de dépannage adéquates.</a:t>
            </a:r>
          </a:p>
          <a:p>
            <a:pPr eaLnBrk="1" hangingPunct="1">
              <a:lnSpc>
                <a:spcPct val="85000"/>
              </a:lnSpc>
              <a:spcBef>
                <a:spcPct val="30000"/>
              </a:spcBef>
            </a:pPr>
            <a:r>
              <a:rPr lang="fr-FR" sz="2000" dirty="0" smtClean="0"/>
              <a:t>Il est un autre concept sur lequel vous devez insister auprès des étudiants : bien que les composants électroniques soient soumis à une usure moindre que les composants mécaniques, tous finiront par connaître une défaillance dans des conditions d'utilisation normales.</a:t>
            </a:r>
          </a:p>
          <a:p>
            <a:pPr eaLnBrk="1" hangingPunct="1">
              <a:lnSpc>
                <a:spcPct val="85000"/>
              </a:lnSpc>
              <a:spcBef>
                <a:spcPct val="30000"/>
              </a:spcBef>
            </a:pPr>
            <a:r>
              <a:rPr lang="fr-FR" sz="2000" dirty="0" smtClean="0"/>
              <a:t>Au début, les étudiants peuvent être découragés par la procédure de dépannage. Veillez à ce qu'ils comprennent que cela demande de la pratique et qu'il faut du temps pour devenir un expert !</a:t>
            </a:r>
            <a:endParaRPr lang="fr-FR" sz="2000" dirty="0"/>
          </a:p>
          <a:p>
            <a:pPr eaLnBrk="1" hangingPunct="1">
              <a:lnSpc>
                <a:spcPct val="85000"/>
              </a:lnSpc>
              <a:spcBef>
                <a:spcPct val="30000"/>
              </a:spcBef>
            </a:pPr>
            <a:endParaRPr lang="fr-FR"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14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14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14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14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32085</TotalTime>
  <Pages>28</Pages>
  <Words>4231</Words>
  <Application>Microsoft Office PowerPoint</Application>
  <PresentationFormat>On-screen Show (4:3)</PresentationFormat>
  <Paragraphs>639</Paragraphs>
  <Slides>38</Slides>
  <Notes>38</Notes>
  <HiddenSlides>8</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PPT-TMPLT-WHT_C</vt:lpstr>
      <vt:lpstr>NetAcad-4F_PPT-WHT_060408</vt:lpstr>
      <vt:lpstr>Supports de l'instructeur
Chapitre 14 : Dépannage avancé</vt:lpstr>
      <vt:lpstr>Supports de l'instructeur - Chapitre 14 Guide de planification</vt:lpstr>
      <vt:lpstr>PowerPoint Presentation</vt:lpstr>
      <vt:lpstr>Chapitre 14 : exercices</vt:lpstr>
      <vt:lpstr>Chapitre 14 : évaluation</vt:lpstr>
      <vt:lpstr>PowerPoint Presentation</vt:lpstr>
      <vt:lpstr>Chapitre 14 : aide supplémentaire</vt:lpstr>
      <vt:lpstr>Chapitre 14 : Rubriques du chapitre ne figurant pas dans la certification CompTIA A+ 220-901</vt:lpstr>
      <vt:lpstr>PowerPoint Presentation</vt:lpstr>
      <vt:lpstr>Chapitre 14 : Dépannage avancé</vt:lpstr>
      <vt:lpstr>Chapitre 14 - Sections et objectifs</vt:lpstr>
      <vt:lpstr>14.0 Introduction</vt:lpstr>
      <vt:lpstr>Dépannage avancé
Présentation des six étapes du dépannage</vt:lpstr>
      <vt:lpstr>14.1 Composants et périphériques informatiques</vt:lpstr>
      <vt:lpstr>Dépannage avancé
Composants et périphériques informatiques</vt:lpstr>
      <vt:lpstr>Dépannage avancé
Composants et périphériques informatiques</vt:lpstr>
      <vt:lpstr>Dépannage avancé
Composants et périphériques informatiques</vt:lpstr>
      <vt:lpstr>14.2 Systèmes d'exploitation</vt:lpstr>
      <vt:lpstr>Dépannage avancé
Systèmes d'exploitation</vt:lpstr>
      <vt:lpstr>Dépannage avancé
Systèmes d'exploitation</vt:lpstr>
      <vt:lpstr>Dépannage avancé
Systèmes d'exploitation</vt:lpstr>
      <vt:lpstr>Dépannage avancé
Systèmes d'exploitation</vt:lpstr>
      <vt:lpstr>14.3 Réseaux</vt:lpstr>
      <vt:lpstr>Dépannage avancé
Réseaux</vt:lpstr>
      <vt:lpstr>Dépannage avancé
Réseaux</vt:lpstr>
      <vt:lpstr>Dépannage avancé
Réseaux</vt:lpstr>
      <vt:lpstr>Dépannage avancé
Réseaux</vt:lpstr>
      <vt:lpstr>Dépannage avancé
Réseaux</vt:lpstr>
      <vt:lpstr>Dépannage avancé
Réseaux</vt:lpstr>
      <vt:lpstr>14.4 Sécurité</vt:lpstr>
      <vt:lpstr>Dépannage avancé
Sécurité</vt:lpstr>
      <vt:lpstr>Dépannage avancé
Sécurité</vt:lpstr>
      <vt:lpstr>Dépannage avancé
Sécurité</vt:lpstr>
      <vt:lpstr>Dépannage avancé
Sécurité</vt:lpstr>
      <vt:lpstr>14.5 Résumé du chapitre</vt:lpstr>
      <vt:lpstr>Résumé du chapitre
Résumé</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1006</cp:revision>
  <cp:lastPrinted>1999-01-27T00:54:54Z</cp:lastPrinted>
  <dcterms:created xsi:type="dcterms:W3CDTF">2006-10-23T15:07:30Z</dcterms:created>
  <dcterms:modified xsi:type="dcterms:W3CDTF">2016-09-27T06:58:30Z</dcterms:modified>
</cp:coreProperties>
</file>