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31"/>
  </p:notesMasterIdLst>
  <p:handoutMasterIdLst>
    <p:handoutMasterId r:id="rId32"/>
  </p:handoutMasterIdLst>
  <p:sldIdLst>
    <p:sldId id="812" r:id="rId3"/>
    <p:sldId id="813" r:id="rId4"/>
    <p:sldId id="871" r:id="rId5"/>
    <p:sldId id="872" r:id="rId6"/>
    <p:sldId id="873" r:id="rId7"/>
    <p:sldId id="874" r:id="rId8"/>
    <p:sldId id="875" r:id="rId9"/>
    <p:sldId id="876" r:id="rId10"/>
    <p:sldId id="877" r:id="rId11"/>
    <p:sldId id="500" r:id="rId12"/>
    <p:sldId id="786" r:id="rId13"/>
    <p:sldId id="791" r:id="rId14"/>
    <p:sldId id="867" r:id="rId15"/>
    <p:sldId id="887" r:id="rId16"/>
    <p:sldId id="898" r:id="rId17"/>
    <p:sldId id="888" r:id="rId18"/>
    <p:sldId id="878" r:id="rId19"/>
    <p:sldId id="889" r:id="rId20"/>
    <p:sldId id="891" r:id="rId21"/>
    <p:sldId id="890" r:id="rId22"/>
    <p:sldId id="882" r:id="rId23"/>
    <p:sldId id="883" r:id="rId24"/>
    <p:sldId id="884" r:id="rId25"/>
    <p:sldId id="885" r:id="rId26"/>
    <p:sldId id="894" r:id="rId27"/>
    <p:sldId id="895" r:id="rId28"/>
    <p:sldId id="896" r:id="rId29"/>
    <p:sldId id="897" r:id="rId30"/>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49" autoAdjust="0"/>
    <p:restoredTop sz="89277" autoAdjust="0"/>
  </p:normalViewPr>
  <p:slideViewPr>
    <p:cSldViewPr snapToGrid="0">
      <p:cViewPr>
        <p:scale>
          <a:sx n="75" d="100"/>
          <a:sy n="75" d="100"/>
        </p:scale>
        <p:origin x="-1170" y="-486"/>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2" d="100"/>
          <a:sy n="82" d="100"/>
        </p:scale>
        <p:origin x="-1890"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22.xml"/><Relationship Id="rId3" Type="http://schemas.openxmlformats.org/officeDocument/2006/relationships/slide" Target="slides/slide15.xml"/><Relationship Id="rId7" Type="http://schemas.openxmlformats.org/officeDocument/2006/relationships/slide" Target="slides/slide20.xml"/><Relationship Id="rId12" Type="http://schemas.openxmlformats.org/officeDocument/2006/relationships/slide" Target="slides/slide28.xml"/><Relationship Id="rId2" Type="http://schemas.openxmlformats.org/officeDocument/2006/relationships/slide" Target="slides/slide14.xml"/><Relationship Id="rId1" Type="http://schemas.openxmlformats.org/officeDocument/2006/relationships/slide" Target="slides/slide13.xml"/><Relationship Id="rId6" Type="http://schemas.openxmlformats.org/officeDocument/2006/relationships/slide" Target="slides/slide19.xml"/><Relationship Id="rId11" Type="http://schemas.openxmlformats.org/officeDocument/2006/relationships/slide" Target="slides/slide27.xml"/><Relationship Id="rId5" Type="http://schemas.openxmlformats.org/officeDocument/2006/relationships/slide" Target="slides/slide18.xml"/><Relationship Id="rId10" Type="http://schemas.openxmlformats.org/officeDocument/2006/relationships/slide" Target="slides/slide26.xml"/><Relationship Id="rId4" Type="http://schemas.openxmlformats.org/officeDocument/2006/relationships/slide" Target="slides/slide16.xml"/><Relationship Id="rId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fr-FR" sz="800"/>
              <a:t>© 2006, Cisco Systems, Inc. Tous droits réservés.</a:t>
            </a:r>
          </a:p>
          <a:p>
            <a:pPr algn="l" defTabSz="611188">
              <a:lnSpc>
                <a:spcPct val="100000"/>
              </a:lnSpc>
              <a:tabLst>
                <a:tab pos="2387600" algn="l"/>
                <a:tab pos="4830763" algn="l"/>
              </a:tabLst>
            </a:pPr>
            <a:r>
              <a:rPr lang="fr-FR" sz="800"/>
              <a:t>Presentation_ID.scr </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fr-FR"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fr-FR" sz="800"/>
              <a:t>© 2006, Cisco Systems, Inc. Tous droits réservés.</a:t>
            </a:r>
          </a:p>
          <a:p>
            <a:pPr algn="l" defTabSz="611188">
              <a:lnSpc>
                <a:spcPct val="100000"/>
              </a:lnSpc>
              <a:tabLst>
                <a:tab pos="2387600" algn="l"/>
                <a:tab pos="4830763" algn="l"/>
              </a:tabLst>
            </a:pPr>
            <a:r>
              <a:rPr lang="fr-FR" sz="800"/>
              <a:t>Presentation_ID.scr </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fr-FR"/>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fr-FR"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fr-FR" b="0" dirty="0"/>
              <a:t>Cisco Networking Academy Program</a:t>
            </a:r>
          </a:p>
          <a:p>
            <a:pPr>
              <a:buFontTx/>
              <a:buNone/>
            </a:pPr>
            <a:r>
              <a:rPr lang="fr-FR" b="0" dirty="0" smtClean="0"/>
              <a:t>IT Essentials</a:t>
            </a:r>
            <a:endParaRPr lang="fr-FR" b="0" dirty="0"/>
          </a:p>
          <a:p>
            <a:pPr>
              <a:buFontTx/>
              <a:buNone/>
            </a:pPr>
            <a:r>
              <a:rPr lang="fr-FR" dirty="0" smtClean="0"/>
              <a:t>Chapitre 2 : Introduction aux procédures pratiques et à l'utilisation d'outils</a:t>
            </a:r>
            <a:endParaRPr lang="fr-FR"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10</a:t>
            </a:fld>
            <a:endParaRPr lang="fr-FR"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200" dirty="0" smtClean="0">
                <a:latin typeface="Arial" charset="0"/>
              </a:rPr>
              <a:t>Chapitre 2 : Introduction aux procédures pratiques et à l'utilisation d'outils</a:t>
            </a:r>
            <a:endParaRPr lang="fr-FR" b="0" dirty="0"/>
          </a:p>
        </p:txBody>
      </p:sp>
    </p:spTree>
    <p:extLst>
      <p:ext uri="{BB962C8B-B14F-4D97-AF65-F5344CB8AC3E}">
        <p14:creationId xmlns:p14="http://schemas.microsoft.com/office/powerpoint/2010/main" val="476943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11</a:t>
            </a:fld>
            <a:endParaRPr lang="fr-F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723805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12</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200" dirty="0" smtClean="0">
                <a:latin typeface="Arial" charset="0"/>
              </a:rPr>
              <a:t>Chapitre 2 : Introduction aux procédures pratiques et à l'utilisation d'outils</a:t>
            </a:r>
            <a:endParaRPr lang="fr-FR" b="0" dirty="0"/>
          </a:p>
        </p:txBody>
      </p:sp>
    </p:spTree>
    <p:extLst>
      <p:ext uri="{BB962C8B-B14F-4D97-AF65-F5344CB8AC3E}">
        <p14:creationId xmlns:p14="http://schemas.microsoft.com/office/powerpoint/2010/main" val="2867733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13</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2.1</a:t>
            </a:r>
            <a:r>
              <a:rPr lang="fr-FR" smtClean="0"/>
              <a:t> </a:t>
            </a:r>
            <a:r>
              <a:rPr lang="fr-FR" sz="1200" kern="1200" dirty="0" smtClean="0">
                <a:solidFill>
                  <a:schemeClr val="tx1"/>
                </a:solidFill>
                <a:latin typeface="Arial" charset="0"/>
              </a:rPr>
              <a:t>-</a:t>
            </a:r>
            <a:r>
              <a:rPr lang="fr-FR" smtClean="0"/>
              <a:t> Procédures sûres pour les TP</a:t>
            </a:r>
            <a:endParaRPr lang="fr-FR" sz="1200" dirty="0" smtClean="0">
              <a:latin typeface="Arial" charset="0"/>
            </a:endParaRPr>
          </a:p>
          <a:p>
            <a:pPr>
              <a:lnSpc>
                <a:spcPct val="80000"/>
              </a:lnSpc>
              <a:buFontTx/>
              <a:buNone/>
            </a:pPr>
            <a:r>
              <a:rPr lang="fr-FR" dirty="0" smtClean="0">
                <a:latin typeface="Arial" charset="0"/>
              </a:rPr>
              <a:t>2.1.1 - Procédures de protection des personnes</a:t>
            </a:r>
            <a:endParaRPr lang="fr-FR" dirty="0"/>
          </a:p>
        </p:txBody>
      </p:sp>
    </p:spTree>
    <p:extLst>
      <p:ext uri="{BB962C8B-B14F-4D97-AF65-F5344CB8AC3E}">
        <p14:creationId xmlns:p14="http://schemas.microsoft.com/office/powerpoint/2010/main" val="2818062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14</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2.1</a:t>
            </a:r>
            <a:r>
              <a:rPr lang="fr-FR" smtClean="0"/>
              <a:t> </a:t>
            </a:r>
            <a:r>
              <a:rPr lang="fr-FR" sz="1200" kern="1200" dirty="0" smtClean="0">
                <a:solidFill>
                  <a:schemeClr val="tx1"/>
                </a:solidFill>
                <a:latin typeface="Arial" charset="0"/>
              </a:rPr>
              <a:t>-</a:t>
            </a:r>
            <a:r>
              <a:rPr lang="fr-FR" smtClean="0"/>
              <a:t> Procédures sûres pour les TP</a:t>
            </a:r>
            <a:endParaRPr lang="fr-FR" sz="1200" dirty="0" smtClean="0">
              <a:latin typeface="Arial" charset="0"/>
            </a:endParaRPr>
          </a:p>
          <a:p>
            <a:pPr>
              <a:lnSpc>
                <a:spcPct val="80000"/>
              </a:lnSpc>
              <a:buFontTx/>
              <a:buNone/>
            </a:pPr>
            <a:r>
              <a:rPr lang="fr-FR" dirty="0" smtClean="0">
                <a:latin typeface="Arial" charset="0"/>
              </a:rPr>
              <a:t>2.1.2 - Procédures pour la protection des équipements et des données</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2136600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2.1</a:t>
            </a:r>
            <a:r>
              <a:rPr lang="fr-FR" smtClean="0"/>
              <a:t> </a:t>
            </a:r>
            <a:r>
              <a:rPr lang="fr-FR" sz="1200" kern="1200" dirty="0" smtClean="0">
                <a:solidFill>
                  <a:schemeClr val="tx1"/>
                </a:solidFill>
                <a:latin typeface="Arial" charset="0"/>
              </a:rPr>
              <a:t>-</a:t>
            </a:r>
            <a:r>
              <a:rPr lang="fr-FR" smtClean="0"/>
              <a:t> Procédures sûres pour les TP</a:t>
            </a:r>
            <a:endParaRPr lang="fr-FR" sz="1200" dirty="0" smtClean="0">
              <a:latin typeface="Arial" charset="0"/>
            </a:endParaRPr>
          </a:p>
          <a:p>
            <a:pPr>
              <a:lnSpc>
                <a:spcPct val="80000"/>
              </a:lnSpc>
              <a:buFontTx/>
              <a:buNone/>
            </a:pPr>
            <a:r>
              <a:rPr lang="fr-FR" dirty="0" smtClean="0">
                <a:latin typeface="Arial" charset="0"/>
              </a:rPr>
              <a:t>2.1.2 - Procédures pour la protection des équipements et des données (suite)</a:t>
            </a:r>
            <a:endParaRPr lang="fr-FR" dirty="0" smtClean="0"/>
          </a:p>
          <a:p>
            <a:pPr>
              <a:lnSpc>
                <a:spcPct val="80000"/>
              </a:lnSpc>
              <a:buFontTx/>
              <a:buNone/>
            </a:pPr>
            <a:endParaRPr lang="fr-FR" dirty="0"/>
          </a:p>
        </p:txBody>
      </p:sp>
    </p:spTree>
    <p:extLst>
      <p:ext uri="{BB962C8B-B14F-4D97-AF65-F5344CB8AC3E}">
        <p14:creationId xmlns:p14="http://schemas.microsoft.com/office/powerpoint/2010/main" val="1271866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2.1</a:t>
            </a:r>
            <a:r>
              <a:rPr lang="fr-FR" smtClean="0"/>
              <a:t> </a:t>
            </a:r>
            <a:r>
              <a:rPr lang="fr-FR" sz="1200" kern="1200" dirty="0" smtClean="0">
                <a:solidFill>
                  <a:schemeClr val="tx1"/>
                </a:solidFill>
                <a:latin typeface="Arial" charset="0"/>
              </a:rPr>
              <a:t>-</a:t>
            </a:r>
            <a:r>
              <a:rPr lang="fr-FR" smtClean="0"/>
              <a:t> Procédures sûres pour les TP</a:t>
            </a:r>
            <a:endParaRPr lang="fr-FR" sz="1200" dirty="0" smtClean="0">
              <a:latin typeface="Arial" charset="0"/>
            </a:endParaRPr>
          </a:p>
          <a:p>
            <a:pPr>
              <a:lnSpc>
                <a:spcPct val="80000"/>
              </a:lnSpc>
              <a:buFontTx/>
              <a:buNone/>
            </a:pPr>
            <a:r>
              <a:rPr lang="fr-FR" dirty="0" smtClean="0">
                <a:latin typeface="Arial" charset="0"/>
              </a:rPr>
              <a:t>2.1.3 - Procédures de protection de l'environnement</a:t>
            </a:r>
            <a:endParaRPr lang="fr-FR" dirty="0" smtClean="0"/>
          </a:p>
        </p:txBody>
      </p:sp>
    </p:spTree>
    <p:extLst>
      <p:ext uri="{BB962C8B-B14F-4D97-AF65-F5344CB8AC3E}">
        <p14:creationId xmlns:p14="http://schemas.microsoft.com/office/powerpoint/2010/main" val="23296175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17</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200" dirty="0" smtClean="0">
                <a:latin typeface="Arial" charset="0"/>
              </a:rPr>
              <a:t>Chapitre 2 : Introduction aux procédures pratiques et à l'utilisation d'outils</a:t>
            </a:r>
            <a:endParaRPr lang="fr-FR" b="0" dirty="0"/>
          </a:p>
        </p:txBody>
      </p:sp>
    </p:spTree>
    <p:extLst>
      <p:ext uri="{BB962C8B-B14F-4D97-AF65-F5344CB8AC3E}">
        <p14:creationId xmlns:p14="http://schemas.microsoft.com/office/powerpoint/2010/main" val="3779939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18</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kern="1200" dirty="0" smtClean="0">
                <a:solidFill>
                  <a:schemeClr val="tx1"/>
                </a:solidFill>
              </a:rPr>
              <a:t>2.2</a:t>
            </a:r>
            <a:r>
              <a:rPr lang="fr-FR" dirty="0" smtClean="0"/>
              <a:t> </a:t>
            </a:r>
            <a:r>
              <a:rPr lang="fr-FR" kern="1200" dirty="0" smtClean="0">
                <a:solidFill>
                  <a:schemeClr val="tx1"/>
                </a:solidFill>
              </a:rPr>
              <a:t>-</a:t>
            </a:r>
            <a:r>
              <a:rPr lang="fr-FR" dirty="0" smtClean="0"/>
              <a:t> Utilisation adéquate des outils</a:t>
            </a:r>
          </a:p>
          <a:p>
            <a:pPr>
              <a:lnSpc>
                <a:spcPct val="80000"/>
              </a:lnSpc>
              <a:buFontTx/>
              <a:buNone/>
            </a:pPr>
            <a:r>
              <a:rPr lang="fr-FR" dirty="0" smtClean="0"/>
              <a:t>2.2.1 - Outils matériels</a:t>
            </a:r>
          </a:p>
        </p:txBody>
      </p:sp>
    </p:spTree>
    <p:extLst>
      <p:ext uri="{BB962C8B-B14F-4D97-AF65-F5344CB8AC3E}">
        <p14:creationId xmlns:p14="http://schemas.microsoft.com/office/powerpoint/2010/main" val="1078361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kern="1200" dirty="0" smtClean="0">
                <a:solidFill>
                  <a:schemeClr val="tx1"/>
                </a:solidFill>
              </a:rPr>
              <a:t>2.2</a:t>
            </a:r>
            <a:r>
              <a:rPr lang="fr-FR" dirty="0" smtClean="0"/>
              <a:t> </a:t>
            </a:r>
            <a:r>
              <a:rPr lang="fr-FR" kern="1200" dirty="0" smtClean="0">
                <a:solidFill>
                  <a:schemeClr val="tx1"/>
                </a:solidFill>
              </a:rPr>
              <a:t>-</a:t>
            </a:r>
            <a:r>
              <a:rPr lang="fr-FR" dirty="0" smtClean="0"/>
              <a:t> Utilisation adéquate des outils</a:t>
            </a:r>
          </a:p>
          <a:p>
            <a:pPr>
              <a:lnSpc>
                <a:spcPct val="80000"/>
              </a:lnSpc>
              <a:buFontTx/>
              <a:buNone/>
            </a:pPr>
            <a:r>
              <a:rPr lang="fr-FR" dirty="0" smtClean="0"/>
              <a:t>2.2.2 - Outils logiciels</a:t>
            </a:r>
          </a:p>
        </p:txBody>
      </p:sp>
    </p:spTree>
    <p:extLst>
      <p:ext uri="{BB962C8B-B14F-4D97-AF65-F5344CB8AC3E}">
        <p14:creationId xmlns:p14="http://schemas.microsoft.com/office/powerpoint/2010/main" val="986614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fr-F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17105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kern="1200" dirty="0" smtClean="0">
                <a:solidFill>
                  <a:schemeClr val="tx1"/>
                </a:solidFill>
              </a:rPr>
              <a:t>2.2</a:t>
            </a:r>
            <a:r>
              <a:rPr lang="fr-FR" dirty="0" smtClean="0"/>
              <a:t> </a:t>
            </a:r>
            <a:r>
              <a:rPr lang="fr-FR" kern="1200" dirty="0" smtClean="0">
                <a:solidFill>
                  <a:schemeClr val="tx1"/>
                </a:solidFill>
              </a:rPr>
              <a:t>-</a:t>
            </a:r>
            <a:r>
              <a:rPr lang="fr-FR" dirty="0" smtClean="0"/>
              <a:t> Utilisation adéquate des outils</a:t>
            </a:r>
          </a:p>
          <a:p>
            <a:pPr>
              <a:lnSpc>
                <a:spcPct val="80000"/>
              </a:lnSpc>
              <a:buFontTx/>
              <a:buNone/>
            </a:pPr>
            <a:r>
              <a:rPr lang="fr-FR" dirty="0" smtClean="0"/>
              <a:t>2.2.3 - Outils organisationnels</a:t>
            </a:r>
          </a:p>
        </p:txBody>
      </p:sp>
    </p:spTree>
    <p:extLst>
      <p:ext uri="{BB962C8B-B14F-4D97-AF65-F5344CB8AC3E}">
        <p14:creationId xmlns:p14="http://schemas.microsoft.com/office/powerpoint/2010/main" val="16635669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21</a:t>
            </a:fld>
            <a:endParaRPr lang="fr-FR"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fr-FR" b="0" dirty="0" smtClean="0"/>
              <a:t>Cisco Networking Academy Program</a:t>
            </a:r>
          </a:p>
          <a:p>
            <a:pPr>
              <a:buFontTx/>
              <a:buNone/>
            </a:pPr>
            <a:r>
              <a:rPr lang="fr-FR" b="0" dirty="0" smtClean="0"/>
              <a:t>IT Essentials</a:t>
            </a:r>
          </a:p>
          <a:p>
            <a:pPr>
              <a:buFontTx/>
              <a:buNone/>
            </a:pPr>
            <a:r>
              <a:rPr lang="fr-FR" sz="1200" dirty="0" smtClean="0">
                <a:latin typeface="Arial" charset="0"/>
              </a:rPr>
              <a:t>Chapitre 2 : Introduction aux procédures pratiques et à l'utilisation d'outils</a:t>
            </a:r>
            <a:endParaRPr lang="fr-FR" b="0" dirty="0"/>
          </a:p>
        </p:txBody>
      </p:sp>
    </p:spTree>
    <p:extLst>
      <p:ext uri="{BB962C8B-B14F-4D97-AF65-F5344CB8AC3E}">
        <p14:creationId xmlns:p14="http://schemas.microsoft.com/office/powerpoint/2010/main" val="2633365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fr-FR"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fr-FR" sz="1200" kern="1200" dirty="0" smtClean="0">
                <a:solidFill>
                  <a:schemeClr val="tx1"/>
                </a:solidFill>
                <a:latin typeface="Arial" charset="0"/>
              </a:rPr>
              <a:t>2.3.1.1 - </a:t>
            </a:r>
            <a:r>
              <a:rPr lang="fr-FR" dirty="0" smtClean="0">
                <a:latin typeface="Arial" charset="0"/>
              </a:rPr>
              <a:t>Résumé</a:t>
            </a:r>
            <a:endParaRPr lang="fr-FR" dirty="0"/>
          </a:p>
        </p:txBody>
      </p:sp>
    </p:spTree>
    <p:extLst>
      <p:ext uri="{BB962C8B-B14F-4D97-AF65-F5344CB8AC3E}">
        <p14:creationId xmlns:p14="http://schemas.microsoft.com/office/powerpoint/2010/main" val="1130828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4CE0E46-7F05-B940-8356-5580BE265E49}" type="slidenum">
              <a:rPr lang="en-US" smtClean="0"/>
              <a:pPr>
                <a:defRPr/>
              </a:pPr>
              <a:t>23</a:t>
            </a:fld>
            <a:endParaRPr lang="fr-FR"/>
          </a:p>
        </p:txBody>
      </p:sp>
    </p:spTree>
    <p:extLst>
      <p:ext uri="{BB962C8B-B14F-4D97-AF65-F5344CB8AC3E}">
        <p14:creationId xmlns:p14="http://schemas.microsoft.com/office/powerpoint/2010/main" val="22819079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24</a:t>
            </a:fld>
            <a:endParaRPr lang="fr-FR"/>
          </a:p>
        </p:txBody>
      </p:sp>
    </p:spTree>
    <p:extLst>
      <p:ext uri="{BB962C8B-B14F-4D97-AF65-F5344CB8AC3E}">
        <p14:creationId xmlns:p14="http://schemas.microsoft.com/office/powerpoint/2010/main" val="11809928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25</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latin typeface="Arial" charset="0"/>
              </a:rPr>
              <a:t>Nouveaux </a:t>
            </a:r>
            <a:r>
              <a:rPr lang="en-US" dirty="0" err="1" smtClean="0">
                <a:latin typeface="Arial" charset="0"/>
              </a:rPr>
              <a:t>termes</a:t>
            </a:r>
            <a:r>
              <a:rPr lang="en-US" dirty="0" smtClean="0">
                <a:latin typeface="Arial" charset="0"/>
              </a:rPr>
              <a:t>/</a:t>
            </a:r>
            <a:r>
              <a:rPr lang="en-US" dirty="0" err="1" smtClean="0">
                <a:latin typeface="Arial" charset="0"/>
              </a:rPr>
              <a:t>commandes</a:t>
            </a:r>
            <a:endParaRPr lang="en-US" dirty="0"/>
          </a:p>
        </p:txBody>
      </p:sp>
    </p:spTree>
    <p:extLst>
      <p:ext uri="{BB962C8B-B14F-4D97-AF65-F5344CB8AC3E}">
        <p14:creationId xmlns:p14="http://schemas.microsoft.com/office/powerpoint/2010/main" val="3735162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26</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latin typeface="Arial" charset="0"/>
              </a:rPr>
              <a:t>Nouveaux </a:t>
            </a:r>
            <a:r>
              <a:rPr lang="en-US" dirty="0" err="1" smtClean="0">
                <a:latin typeface="Arial" charset="0"/>
              </a:rPr>
              <a:t>termes</a:t>
            </a:r>
            <a:r>
              <a:rPr lang="en-US" dirty="0" smtClean="0">
                <a:latin typeface="Arial" charset="0"/>
              </a:rPr>
              <a:t>/</a:t>
            </a:r>
            <a:r>
              <a:rPr lang="en-US" dirty="0" err="1" smtClean="0">
                <a:latin typeface="Arial" charset="0"/>
              </a:rPr>
              <a:t>commandes</a:t>
            </a:r>
            <a:r>
              <a:rPr lang="en-US" dirty="0" smtClean="0">
                <a:latin typeface="Arial" charset="0"/>
              </a:rPr>
              <a:t> (</a:t>
            </a:r>
            <a:r>
              <a:rPr lang="fr-FR" dirty="0" smtClean="0"/>
              <a:t>suite</a:t>
            </a:r>
            <a:r>
              <a:rPr lang="en-US" dirty="0" smtClean="0">
                <a:latin typeface="Arial" charset="0"/>
              </a:rPr>
              <a:t>)</a:t>
            </a:r>
            <a:endParaRPr lang="en-US" dirty="0"/>
          </a:p>
        </p:txBody>
      </p:sp>
    </p:spTree>
    <p:extLst>
      <p:ext uri="{BB962C8B-B14F-4D97-AF65-F5344CB8AC3E}">
        <p14:creationId xmlns:p14="http://schemas.microsoft.com/office/powerpoint/2010/main" val="987544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27</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latin typeface="Arial" charset="0"/>
              </a:rPr>
              <a:t>Nouveaux </a:t>
            </a:r>
            <a:r>
              <a:rPr lang="en-US" dirty="0" err="1" smtClean="0">
                <a:latin typeface="Arial" charset="0"/>
              </a:rPr>
              <a:t>termes</a:t>
            </a:r>
            <a:r>
              <a:rPr lang="en-US" dirty="0" smtClean="0">
                <a:latin typeface="Arial" charset="0"/>
              </a:rPr>
              <a:t>/</a:t>
            </a:r>
            <a:r>
              <a:rPr lang="en-US" dirty="0" err="1" smtClean="0">
                <a:latin typeface="Arial" charset="0"/>
              </a:rPr>
              <a:t>commandes</a:t>
            </a:r>
            <a:endParaRPr lang="en-US" dirty="0"/>
          </a:p>
        </p:txBody>
      </p:sp>
    </p:spTree>
    <p:extLst>
      <p:ext uri="{BB962C8B-B14F-4D97-AF65-F5344CB8AC3E}">
        <p14:creationId xmlns:p14="http://schemas.microsoft.com/office/powerpoint/2010/main" val="34476067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28</a:t>
            </a:fld>
            <a:endParaRPr lang="en-U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dirty="0" smtClean="0">
                <a:latin typeface="Arial" charset="0"/>
              </a:rPr>
              <a:t>Nouveaux </a:t>
            </a:r>
            <a:r>
              <a:rPr lang="en-US" dirty="0" err="1" smtClean="0">
                <a:latin typeface="Arial" charset="0"/>
              </a:rPr>
              <a:t>termes</a:t>
            </a:r>
            <a:r>
              <a:rPr lang="en-US" dirty="0" smtClean="0">
                <a:latin typeface="Arial" charset="0"/>
              </a:rPr>
              <a:t>/</a:t>
            </a:r>
            <a:r>
              <a:rPr lang="en-US" dirty="0" err="1" smtClean="0">
                <a:latin typeface="Arial" charset="0"/>
              </a:rPr>
              <a:t>commandes</a:t>
            </a:r>
            <a:r>
              <a:rPr lang="en-US" dirty="0" smtClean="0">
                <a:latin typeface="Arial" charset="0"/>
              </a:rPr>
              <a:t> (suite)</a:t>
            </a:r>
            <a:endParaRPr lang="en-US" dirty="0"/>
          </a:p>
        </p:txBody>
      </p:sp>
    </p:spTree>
    <p:extLst>
      <p:ext uri="{BB962C8B-B14F-4D97-AF65-F5344CB8AC3E}">
        <p14:creationId xmlns:p14="http://schemas.microsoft.com/office/powerpoint/2010/main" val="1287966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fr-FR"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defTabSz="814388">
              <a:lnSpc>
                <a:spcPct val="90000"/>
              </a:lnSpc>
              <a:buNone/>
              <a:defRPr/>
            </a:pPr>
            <a:r>
              <a:rPr lang="fr-FR" sz="800" b="0" kern="0" dirty="0" smtClean="0">
                <a:solidFill>
                  <a:schemeClr val="bg1"/>
                </a:solidFill>
                <a:latin typeface="Arial" charset="0"/>
              </a:rPr>
              <a:t>Guide de planification ITE 6.0</a:t>
            </a:r>
          </a:p>
          <a:p>
            <a:pPr marL="0" indent="0" algn="l" defTabSz="814388">
              <a:lnSpc>
                <a:spcPct val="90000"/>
              </a:lnSpc>
              <a:buNone/>
              <a:defRPr/>
            </a:pPr>
            <a:r>
              <a:rPr lang="fr-FR" b="0" dirty="0" smtClean="0">
                <a:solidFill>
                  <a:schemeClr val="bg1"/>
                </a:solidFill>
                <a:latin typeface="Arial" pitchFamily="34" charset="0"/>
              </a:rPr>
              <a:t>Chapitre 2 : Introduction aux procédures pratiques et à l'utilisation d'outils</a:t>
            </a:r>
          </a:p>
        </p:txBody>
      </p:sp>
    </p:spTree>
    <p:extLst>
      <p:ext uri="{BB962C8B-B14F-4D97-AF65-F5344CB8AC3E}">
        <p14:creationId xmlns:p14="http://schemas.microsoft.com/office/powerpoint/2010/main" val="55188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fr-F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782660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fr-F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1784400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6</a:t>
            </a:fld>
            <a:endParaRPr lang="fr-F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368471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7</a:t>
            </a:fld>
            <a:endParaRPr lang="fr-FR" sz="800" b="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2635279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311D0035-3BE0-490C-B824-0AD9C41C2BAC}" type="slidenum">
              <a:rPr lang="en-US" sz="800" b="0"/>
              <a:pPr algn="r"/>
              <a:t>8</a:t>
            </a:fld>
            <a:endParaRPr lang="fr-FR" sz="800" b="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649963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9</a:t>
            </a:fld>
            <a:endParaRPr lang="fr-FR"/>
          </a:p>
        </p:txBody>
      </p:sp>
    </p:spTree>
    <p:extLst>
      <p:ext uri="{BB962C8B-B14F-4D97-AF65-F5344CB8AC3E}">
        <p14:creationId xmlns:p14="http://schemas.microsoft.com/office/powerpoint/2010/main" val="12503892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3657600"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a:solidFill>
                  <a:srgbClr val="D3D3D3"/>
                </a:solidFill>
              </a:rPr>
              <a:t>© 2007 - 2010, Cisco Systems, Inc. Tous droits réservés.</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fr-FR" sz="700">
                <a:solidFill>
                  <a:srgbClr val="D3D3D3"/>
                </a:solidFill>
              </a:rPr>
              <a:t>Document public de Cisco</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dirty="0">
                <a:solidFill>
                  <a:srgbClr val="D3D3D3"/>
                </a:solidFill>
              </a:rPr>
              <a:t>ITE PC v4.1</a:t>
            </a:r>
          </a:p>
          <a:p>
            <a:pPr algn="l" defTabSz="814388">
              <a:lnSpc>
                <a:spcPct val="100000"/>
              </a:lnSpc>
            </a:pPr>
            <a:r>
              <a:rPr lang="fr-FR" sz="700" dirty="0">
                <a:solidFill>
                  <a:srgbClr val="D3D3D3"/>
                </a:solidFill>
              </a:rPr>
              <a:t>Chapitre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fr-FR"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3657600"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a:solidFill>
                  <a:srgbClr val="D3D3D3"/>
                </a:solidFill>
              </a:rPr>
              <a:t>© 2008 Cisco Systems, Inc. Tous droits réservés.</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fr-FR" sz="700">
                <a:solidFill>
                  <a:srgbClr val="D3D3D3"/>
                </a:solidFill>
              </a:rPr>
              <a:t>Informations confidentielles de Cisco</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a:solidFill>
                  <a:srgbClr val="D3D3D3"/>
                </a:solidFill>
              </a:rPr>
              <a:t>ID_présentation</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fr-FR"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dirty="0">
                <a:solidFill>
                  <a:srgbClr val="D3D3D3"/>
                </a:solidFill>
              </a:rPr>
              <a:t>ITE PC v4.1</a:t>
            </a:r>
          </a:p>
          <a:p>
            <a:pPr algn="l" defTabSz="814388">
              <a:lnSpc>
                <a:spcPct val="100000"/>
              </a:lnSpc>
            </a:pPr>
            <a:r>
              <a:rPr lang="fr-FR" sz="700" dirty="0">
                <a:solidFill>
                  <a:srgbClr val="D3D3D3"/>
                </a:solidFill>
              </a:rPr>
              <a:t>Chapitre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fr-FR"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3657600"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2007 - 2010, Cisco </a:t>
            </a:r>
            <a:r>
              <a:rPr lang="fr-FR" sz="700" dirty="0" err="1">
                <a:solidFill>
                  <a:srgbClr val="D3D3D3"/>
                </a:solidFill>
              </a:rPr>
              <a:t>Systems</a:t>
            </a:r>
            <a:r>
              <a:rPr lang="fr-FR" sz="700" dirty="0">
                <a:solidFill>
                  <a:srgbClr val="D3D3D3"/>
                </a:solidFill>
              </a:rPr>
              <a:t>, Inc. Tous droits réservés.</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fr-FR" sz="700">
                <a:solidFill>
                  <a:srgbClr val="D3D3D3"/>
                </a:solidFill>
              </a:rPr>
              <a:t>Document public de Cisco</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fr-FR" sz="700">
                <a:solidFill>
                  <a:srgbClr val="D3D3D3"/>
                </a:solidFill>
              </a:rPr>
              <a:t>ID_présentation</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fr-FR"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3657600"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fr-FR" sz="700" dirty="0">
                <a:solidFill>
                  <a:srgbClr val="D3D3D3"/>
                </a:solidFill>
              </a:rPr>
              <a:t>© 2008 Cisco </a:t>
            </a:r>
            <a:r>
              <a:rPr lang="fr-FR" sz="700" dirty="0" err="1">
                <a:solidFill>
                  <a:srgbClr val="D3D3D3"/>
                </a:solidFill>
              </a:rPr>
              <a:t>Systems</a:t>
            </a:r>
            <a:r>
              <a:rPr lang="fr-FR" sz="700" dirty="0">
                <a:solidFill>
                  <a:srgbClr val="D3D3D3"/>
                </a:solidFill>
              </a:rPr>
              <a:t>, Inc. Tous droits réservés.</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fr-FR" sz="700">
                <a:solidFill>
                  <a:srgbClr val="D3D3D3"/>
                </a:solidFill>
              </a:rPr>
              <a:t>Informations confidentielles de Cisco</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https://community.netacad.net/" TargetMode="External"/><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49" y="2263775"/>
            <a:ext cx="3951757" cy="1481138"/>
          </a:xfrm>
        </p:spPr>
        <p:txBody>
          <a:bodyPr/>
          <a:lstStyle/>
          <a:p>
            <a:pPr eaLnBrk="1" hangingPunct="1"/>
            <a:r>
              <a:rPr lang="fr-FR" sz="2400" dirty="0" smtClean="0">
                <a:latin typeface="Arial" charset="0"/>
              </a:rPr>
              <a:t>Supports de l'instructeur</a:t>
            </a:r>
            <a:r>
              <a:t/>
            </a:r>
            <a:br/>
            <a:r>
              <a:rPr lang="fr-FR" sz="2400" dirty="0" smtClean="0">
                <a:latin typeface="Arial" charset="0"/>
              </a:rPr>
              <a:t>Chapitre 2 : Introduction aux procédures pratiques et à l'utilisation d'outils</a:t>
            </a:r>
            <a:endParaRPr lang="fr-FR"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fr-FR" dirty="0" smtClean="0">
                <a:latin typeface="Arial" charset="0"/>
              </a:rPr>
              <a:t>IT Essentials v6.0</a:t>
            </a:r>
            <a:endParaRPr lang="fr-FR" dirty="0">
              <a:latin typeface="Arial" charset="0"/>
            </a:endParaRPr>
          </a:p>
        </p:txBody>
      </p:sp>
    </p:spTree>
    <p:extLst>
      <p:ext uri="{BB962C8B-B14F-4D97-AF65-F5344CB8AC3E}">
        <p14:creationId xmlns:p14="http://schemas.microsoft.com/office/powerpoint/2010/main" val="2515264652"/>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12974"/>
            <a:ext cx="3854450" cy="1889125"/>
          </a:xfrm>
        </p:spPr>
        <p:txBody>
          <a:bodyPr/>
          <a:lstStyle/>
          <a:p>
            <a:pPr eaLnBrk="1" hangingPunct="1"/>
            <a:r>
              <a:rPr lang="fr-FR" dirty="0" smtClean="0"/>
              <a:t>Chapitre 2 : </a:t>
            </a:r>
            <a:r>
              <a:rPr dirty="0"/>
              <a:t/>
            </a:r>
            <a:br>
              <a:rPr dirty="0"/>
            </a:br>
            <a:r>
              <a:rPr lang="fr-FR" dirty="0" smtClean="0"/>
              <a:t>Introduction aux procédures pratiques et à l'utilisation d'outils</a:t>
            </a:r>
            <a:endParaRPr lang="fr-FR"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fr-FR" dirty="0" smtClean="0">
                <a:latin typeface="Arial" charset="0"/>
              </a:rPr>
              <a:t>IT Essentials v6.0</a:t>
            </a:r>
            <a:endParaRPr lang="fr-FR" dirty="0">
              <a:latin typeface="Arial" charset="0"/>
            </a:endParaRP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2 - Sections et objectifs</a:t>
            </a:r>
          </a:p>
        </p:txBody>
      </p:sp>
      <p:sp>
        <p:nvSpPr>
          <p:cNvPr id="4099" name="Rectangle 34"/>
          <p:cNvSpPr>
            <a:spLocks noGrp="1" noChangeArrowheads="1"/>
          </p:cNvSpPr>
          <p:nvPr>
            <p:ph type="body" idx="4294967295"/>
          </p:nvPr>
        </p:nvSpPr>
        <p:spPr>
          <a:xfrm>
            <a:off x="655638" y="1828800"/>
            <a:ext cx="7940675" cy="4252259"/>
          </a:xfrm>
        </p:spPr>
        <p:txBody>
          <a:bodyPr/>
          <a:lstStyle/>
          <a:p>
            <a:pPr>
              <a:buFont typeface="Wingdings" charset="2"/>
              <a:buChar char="§"/>
            </a:pPr>
            <a:r>
              <a:rPr lang="fr-FR" sz="2000" dirty="0"/>
              <a:t>2.1 Procédures sûres pour les TP</a:t>
            </a:r>
          </a:p>
          <a:p>
            <a:pPr lvl="1">
              <a:buFont typeface="Wingdings" charset="2"/>
              <a:buChar char="§"/>
            </a:pPr>
            <a:r>
              <a:rPr lang="fr-FR" dirty="0" smtClean="0"/>
              <a:t> </a:t>
            </a:r>
            <a:r>
              <a:rPr lang="fr-FR" sz="1600" dirty="0"/>
              <a:t>Présentation de l'intérêt de travailler dans des conditions sécurisées et d'appliquer des procédures de TP sécurisées.</a:t>
            </a:r>
            <a:endParaRPr lang="fr-FR" sz="1600" dirty="0" smtClean="0"/>
          </a:p>
          <a:p>
            <a:pPr>
              <a:buFont typeface="Wingdings" charset="2"/>
              <a:buChar char="§"/>
            </a:pPr>
            <a:r>
              <a:rPr lang="fr-FR" sz="2000" dirty="0" smtClean="0"/>
              <a:t>2.2 Utilisation adéquate des outils</a:t>
            </a:r>
          </a:p>
          <a:p>
            <a:pPr lvl="1">
              <a:buFont typeface="Wingdings" charset="2"/>
              <a:buChar char="§"/>
            </a:pPr>
            <a:r>
              <a:rPr lang="fr-FR" dirty="0" smtClean="0"/>
              <a:t> </a:t>
            </a:r>
            <a:r>
              <a:rPr lang="fr-FR" sz="1600" dirty="0"/>
              <a:t>Description de l'utilisation d'outils et de logiciels avec les composants d'ordinateurs personnels.</a:t>
            </a:r>
          </a:p>
          <a:p>
            <a:pPr marL="0" indent="0">
              <a:buNone/>
            </a:pPr>
            <a:endParaRPr lang="fr-FR" sz="2000" dirty="0" smtClean="0"/>
          </a:p>
          <a:p>
            <a:pPr lvl="1">
              <a:buFont typeface="Wingdings" charset="2"/>
              <a:buChar char="§"/>
            </a:pPr>
            <a:endParaRPr lang="fr-FR" sz="1600" dirty="0"/>
          </a:p>
        </p:txBody>
      </p:sp>
    </p:spTree>
    <p:extLst>
      <p:ext uri="{BB962C8B-B14F-4D97-AF65-F5344CB8AC3E}">
        <p14:creationId xmlns:p14="http://schemas.microsoft.com/office/powerpoint/2010/main" val="1065710895"/>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fr-FR" sz="2400" dirty="0"/>
              <a:t>2.1 Procédures sûres pour les TP</a:t>
            </a:r>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Procédures sûres pour les TP</a:t>
            </a:r>
            <a:r>
              <a:rPr dirty="0"/>
              <a:t/>
            </a:r>
            <a:br>
              <a:rPr dirty="0"/>
            </a:br>
            <a:r>
              <a:rPr lang="fr-FR" dirty="0" smtClean="0"/>
              <a:t>Procédures de protection des personnes</a:t>
            </a:r>
            <a:endParaRPr lang="fr-FR" dirty="0">
              <a:latin typeface="Arial" charset="0"/>
            </a:endParaRPr>
          </a:p>
        </p:txBody>
      </p:sp>
      <p:sp>
        <p:nvSpPr>
          <p:cNvPr id="2" name="Content Placeholder 1"/>
          <p:cNvSpPr>
            <a:spLocks noGrp="1"/>
          </p:cNvSpPr>
          <p:nvPr>
            <p:ph idx="1"/>
          </p:nvPr>
        </p:nvSpPr>
        <p:spPr>
          <a:xfrm>
            <a:off x="193868" y="1404420"/>
            <a:ext cx="6355851" cy="5161480"/>
          </a:xfrm>
        </p:spPr>
        <p:txBody>
          <a:bodyPr/>
          <a:lstStyle/>
          <a:p>
            <a:r>
              <a:rPr lang="fr-FR" sz="1800" dirty="0" smtClean="0"/>
              <a:t>Sécurité générale</a:t>
            </a:r>
          </a:p>
          <a:p>
            <a:pPr marL="742950" lvl="1" indent="-285750">
              <a:buFont typeface="Arial" panose="020B0604020202020204" pitchFamily="34" charset="0"/>
              <a:buChar char="•"/>
            </a:pPr>
            <a:r>
              <a:rPr lang="fr-FR" sz="1400" dirty="0" smtClean="0"/>
              <a:t>Vérifiez qu'une trousse de premiers secours est disponible.</a:t>
            </a:r>
          </a:p>
          <a:p>
            <a:pPr marL="742950" lvl="1" indent="-285750">
              <a:buFont typeface="Arial" panose="020B0604020202020204" pitchFamily="34" charset="0"/>
              <a:buChar char="•"/>
            </a:pPr>
            <a:r>
              <a:rPr lang="fr-FR" sz="1400" dirty="0" smtClean="0"/>
              <a:t>Les câbles non fixés entraînent des risques de chute de personnes.</a:t>
            </a:r>
          </a:p>
          <a:p>
            <a:pPr marL="742950" lvl="1" indent="-285750">
              <a:buFont typeface="Arial" panose="020B0604020202020204" pitchFamily="34" charset="0"/>
              <a:buChar char="•"/>
            </a:pPr>
            <a:r>
              <a:rPr lang="fr-FR" sz="1400" dirty="0" smtClean="0"/>
              <a:t>La nourriture et les boissons sont à proscrire dans l'espace de travail.</a:t>
            </a:r>
          </a:p>
          <a:p>
            <a:pPr marL="742950" lvl="1" indent="-285750">
              <a:buFont typeface="Arial" panose="020B0604020202020204" pitchFamily="34" charset="0"/>
              <a:buChar char="•"/>
            </a:pPr>
            <a:r>
              <a:rPr lang="fr-FR" sz="1400" dirty="0" smtClean="0"/>
              <a:t>Ôtez les bijoux.</a:t>
            </a:r>
          </a:p>
          <a:p>
            <a:r>
              <a:rPr lang="fr-FR" sz="1800" dirty="0" smtClean="0"/>
              <a:t>Sécurité électrique</a:t>
            </a:r>
          </a:p>
          <a:p>
            <a:pPr marL="742950" lvl="1" indent="-285750">
              <a:buFont typeface="Arial" panose="020B0604020202020204" pitchFamily="34" charset="0"/>
              <a:buChar char="•"/>
            </a:pPr>
            <a:r>
              <a:rPr lang="fr-FR" sz="1400" dirty="0"/>
              <a:t>Les blocs d'alimentation de l'ordinateur présentent un danger lorsqu'ils sont démontés.</a:t>
            </a:r>
          </a:p>
          <a:p>
            <a:pPr marL="742950" lvl="1" indent="-285750">
              <a:buFont typeface="Arial" panose="020B0604020202020204" pitchFamily="34" charset="0"/>
              <a:buChar char="•"/>
            </a:pPr>
            <a:r>
              <a:rPr lang="fr-FR" sz="1400" dirty="0"/>
              <a:t>Faites attention aux parties de l'imprimante qui sont chaudes ou sous haute tension.</a:t>
            </a:r>
          </a:p>
          <a:p>
            <a:pPr marL="742950" lvl="1" indent="-285750">
              <a:buFont typeface="Arial" panose="020B0604020202020204" pitchFamily="34" charset="0"/>
              <a:buChar char="•"/>
            </a:pPr>
            <a:r>
              <a:rPr lang="fr-FR" sz="1400" dirty="0"/>
              <a:t>Vérifiez la tension de sortie des chargeurs et adaptateurs secteur avant de les connecter aux périphériques.</a:t>
            </a:r>
          </a:p>
          <a:p>
            <a:r>
              <a:rPr lang="fr-FR" sz="1800" dirty="0" smtClean="0"/>
              <a:t>Sécurité incendie</a:t>
            </a:r>
          </a:p>
          <a:p>
            <a:pPr marL="742950" lvl="1" indent="-285750">
              <a:buFont typeface="Arial" panose="020B0604020202020204" pitchFamily="34" charset="0"/>
              <a:buChar char="•"/>
            </a:pPr>
            <a:r>
              <a:rPr lang="fr-FR" sz="1400" dirty="0"/>
              <a:t>Coupez le courant et débranchez l'équipement avant d'intervenir sur celui-ci.</a:t>
            </a:r>
          </a:p>
          <a:p>
            <a:pPr marL="742950" lvl="1" indent="-285750">
              <a:buFont typeface="Arial" panose="020B0604020202020204" pitchFamily="34" charset="0"/>
              <a:buChar char="•"/>
            </a:pPr>
            <a:r>
              <a:rPr lang="fr-FR" sz="1400" dirty="0" smtClean="0"/>
              <a:t>Le type d'extincteur à utiliser dépend du type d'incendie ; veillez à utiliser le type approprié.</a:t>
            </a:r>
          </a:p>
          <a:p>
            <a:pPr marL="742950" lvl="1" indent="-285750">
              <a:buFont typeface="Arial" panose="020B0604020202020204" pitchFamily="34" charset="0"/>
              <a:buChar char="•"/>
            </a:pPr>
            <a:r>
              <a:rPr lang="fr-FR" sz="1400" dirty="0" smtClean="0"/>
              <a:t>Prenez au sérieux toute odeur suspecte qui se dégage d'un ordinateur ou d'un dispositif électronique.</a:t>
            </a:r>
          </a:p>
          <a:p>
            <a:endParaRPr lang="fr-FR" sz="1400" dirty="0" smtClean="0"/>
          </a:p>
          <a:p>
            <a:endParaRPr lang="fr-FR" sz="1400" dirty="0" smtClean="0"/>
          </a:p>
          <a:p>
            <a:endParaRPr lang="fr-FR" sz="1400" dirty="0"/>
          </a:p>
        </p:txBody>
      </p:sp>
      <p:pic>
        <p:nvPicPr>
          <p:cNvPr id="3" name="Picture 2"/>
          <p:cNvPicPr>
            <a:picLocks noChangeAspect="1"/>
          </p:cNvPicPr>
          <p:nvPr/>
        </p:nvPicPr>
        <p:blipFill>
          <a:blip r:embed="rId3"/>
          <a:stretch>
            <a:fillRect/>
          </a:stretch>
        </p:blipFill>
        <p:spPr>
          <a:xfrm flipH="1">
            <a:off x="6549719" y="1539502"/>
            <a:ext cx="2416306" cy="1989263"/>
          </a:xfrm>
          <a:prstGeom prst="rect">
            <a:avLst/>
          </a:prstGeom>
        </p:spPr>
      </p:pic>
    </p:spTree>
    <p:extLst>
      <p:ext uri="{BB962C8B-B14F-4D97-AF65-F5344CB8AC3E}">
        <p14:creationId xmlns:p14="http://schemas.microsoft.com/office/powerpoint/2010/main" val="1534168903"/>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439755" y="4311941"/>
            <a:ext cx="3526270" cy="2014432"/>
          </a:xfrm>
          <a:prstGeom prst="rect">
            <a:avLst/>
          </a:prstGeom>
        </p:spPr>
      </p:pic>
      <p:sp>
        <p:nvSpPr>
          <p:cNvPr id="21505" name="Rectangle 2"/>
          <p:cNvSpPr>
            <a:spLocks noGrp="1" noChangeArrowheads="1"/>
          </p:cNvSpPr>
          <p:nvPr>
            <p:ph type="title"/>
          </p:nvPr>
        </p:nvSpPr>
        <p:spPr>
          <a:xfrm>
            <a:off x="193868" y="775392"/>
            <a:ext cx="8772157" cy="838200"/>
          </a:xfrm>
        </p:spPr>
        <p:txBody>
          <a:bodyPr/>
          <a:lstStyle/>
          <a:p>
            <a:pPr eaLnBrk="1" hangingPunct="1"/>
            <a:r>
              <a:rPr lang="fr-FR" sz="1800" dirty="0" smtClean="0"/>
              <a:t>Procédures sûres pour les TP</a:t>
            </a:r>
            <a:r>
              <a:rPr dirty="0"/>
              <a:t/>
            </a:r>
            <a:br>
              <a:rPr dirty="0"/>
            </a:br>
            <a:r>
              <a:rPr lang="fr-FR" dirty="0" smtClean="0"/>
              <a:t>Procédures pour la protection des équipements et des données</a:t>
            </a:r>
            <a:endParaRPr lang="fr-FR" dirty="0">
              <a:latin typeface="Arial" charset="0"/>
            </a:endParaRPr>
          </a:p>
        </p:txBody>
      </p:sp>
      <p:sp>
        <p:nvSpPr>
          <p:cNvPr id="2" name="Content Placeholder 1"/>
          <p:cNvSpPr>
            <a:spLocks noGrp="1"/>
          </p:cNvSpPr>
          <p:nvPr>
            <p:ph idx="1"/>
          </p:nvPr>
        </p:nvSpPr>
        <p:spPr>
          <a:xfrm>
            <a:off x="213110" y="1679202"/>
            <a:ext cx="5231346" cy="5089898"/>
          </a:xfrm>
        </p:spPr>
        <p:txBody>
          <a:bodyPr/>
          <a:lstStyle/>
          <a:p>
            <a:r>
              <a:rPr lang="fr-FR" sz="1800" dirty="0" smtClean="0"/>
              <a:t>Décharges électrostatiques et perturbations électromagnétiques (EMI)</a:t>
            </a:r>
          </a:p>
          <a:p>
            <a:pPr marL="742950" lvl="1" indent="-285750">
              <a:buFont typeface="Arial" panose="020B0604020202020204" pitchFamily="34" charset="0"/>
              <a:buChar char="•"/>
            </a:pPr>
            <a:r>
              <a:rPr lang="fr-FR" sz="1400" dirty="0" smtClean="0"/>
              <a:t>Une décharge électrostatique peut endommager un équipement informatique qui n'a pas été correctement déchargé.</a:t>
            </a:r>
          </a:p>
          <a:p>
            <a:pPr marL="742950" lvl="1" indent="-285750">
              <a:buFont typeface="Arial" panose="020B0604020202020204" pitchFamily="34" charset="0"/>
              <a:buChar char="•"/>
            </a:pPr>
            <a:r>
              <a:rPr lang="fr-FR" sz="1400" dirty="0" smtClean="0"/>
              <a:t>De l'électricité statique peut s'accumuler lorsque vous marchez sur un sol en moquette.</a:t>
            </a:r>
          </a:p>
          <a:p>
            <a:pPr marL="742950" lvl="1" indent="-285750">
              <a:buFont typeface="Arial" panose="020B0604020202020204" pitchFamily="34" charset="0"/>
              <a:buChar char="•"/>
            </a:pPr>
            <a:r>
              <a:rPr lang="fr-FR" sz="1400" dirty="0" smtClean="0"/>
              <a:t>Les perturbations électromagnétiques déforment les signaux, dégradant ainsi les transmissions informatiques.</a:t>
            </a:r>
          </a:p>
          <a:p>
            <a:pPr marL="742950" lvl="1" indent="-285750">
              <a:buFont typeface="Arial" panose="020B0604020202020204" pitchFamily="34" charset="0"/>
              <a:buChar char="•"/>
            </a:pPr>
            <a:r>
              <a:rPr lang="fr-FR" sz="1400" dirty="0" smtClean="0"/>
              <a:t>Les perturbations électromagnétiques peuvent être générées par des gros moteurs, des lignes électriques, des orages ou toute autre source d'énergie électromagnétique.</a:t>
            </a:r>
          </a:p>
          <a:p>
            <a:pPr marL="742950" lvl="1" indent="-285750">
              <a:buFont typeface="Arial" panose="020B0604020202020204" pitchFamily="34" charset="0"/>
              <a:buChar char="•"/>
            </a:pPr>
            <a:r>
              <a:rPr lang="fr-FR" sz="1400" dirty="0"/>
              <a:t>Les réseaux sans fil sont affectés par les perturbations radioélectriques.</a:t>
            </a:r>
          </a:p>
          <a:p>
            <a:pPr marL="742950" lvl="1" indent="-285750">
              <a:buFont typeface="Arial" panose="020B0604020202020204" pitchFamily="34" charset="0"/>
              <a:buChar char="•"/>
            </a:pPr>
            <a:r>
              <a:rPr lang="fr-FR" sz="1400" dirty="0" smtClean="0"/>
              <a:t>Les perturbations radioélectriques sont causées par les émetteurs radio émettant à la même fréquence.</a:t>
            </a:r>
          </a:p>
          <a:p>
            <a:pPr marL="461963" indent="-342900"/>
            <a:r>
              <a:rPr lang="fr-FR" sz="1400" dirty="0" smtClean="0"/>
              <a:t>Les ordinateurs sont également sensibles aux niveaux d'humidité et de température ambiants.</a:t>
            </a:r>
          </a:p>
          <a:p>
            <a:endParaRPr lang="fr-FR" sz="1400" dirty="0" smtClean="0"/>
          </a:p>
          <a:p>
            <a:endParaRPr lang="fr-FR" sz="1400" dirty="0" smtClean="0"/>
          </a:p>
          <a:p>
            <a:endParaRPr lang="fr-FR" sz="1400" dirty="0"/>
          </a:p>
        </p:txBody>
      </p:sp>
    </p:spTree>
    <p:extLst>
      <p:ext uri="{BB962C8B-B14F-4D97-AF65-F5344CB8AC3E}">
        <p14:creationId xmlns:p14="http://schemas.microsoft.com/office/powerpoint/2010/main" val="2994765230"/>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788092"/>
            <a:ext cx="8772157" cy="838200"/>
          </a:xfrm>
        </p:spPr>
        <p:txBody>
          <a:bodyPr/>
          <a:lstStyle/>
          <a:p>
            <a:pPr eaLnBrk="1" hangingPunct="1"/>
            <a:r>
              <a:rPr lang="fr-FR" sz="1800" dirty="0" smtClean="0"/>
              <a:t>Procédures sûres pour les TP</a:t>
            </a:r>
            <a:r>
              <a:rPr dirty="0"/>
              <a:t/>
            </a:r>
            <a:br>
              <a:rPr dirty="0"/>
            </a:br>
            <a:r>
              <a:rPr lang="fr-FR" dirty="0" smtClean="0"/>
              <a:t>Procédures pour la protection des équipements et des données (suite)</a:t>
            </a:r>
            <a:endParaRPr lang="fr-FR" sz="2800" dirty="0">
              <a:latin typeface="Arial" charset="0"/>
            </a:endParaRPr>
          </a:p>
        </p:txBody>
      </p:sp>
      <p:sp>
        <p:nvSpPr>
          <p:cNvPr id="2" name="Content Placeholder 1"/>
          <p:cNvSpPr>
            <a:spLocks noGrp="1"/>
          </p:cNvSpPr>
          <p:nvPr>
            <p:ph idx="1"/>
          </p:nvPr>
        </p:nvSpPr>
        <p:spPr>
          <a:xfrm>
            <a:off x="213109" y="1933202"/>
            <a:ext cx="5006591" cy="4924798"/>
          </a:xfrm>
        </p:spPr>
        <p:txBody>
          <a:bodyPr/>
          <a:lstStyle/>
          <a:p>
            <a:r>
              <a:rPr lang="fr-FR" sz="2000" dirty="0" smtClean="0"/>
              <a:t>Types de variation d'alimentation</a:t>
            </a:r>
          </a:p>
          <a:p>
            <a:pPr marL="742950" lvl="1" indent="-285750">
              <a:buFont typeface="Arial" panose="020B0604020202020204" pitchFamily="34" charset="0"/>
              <a:buChar char="•"/>
            </a:pPr>
            <a:r>
              <a:rPr lang="fr-FR" sz="1600" dirty="0" smtClean="0"/>
              <a:t>Les variations de puissance peuvent avoir une incidence sur le fonctionnement des composants de l'ordinateur.</a:t>
            </a:r>
          </a:p>
          <a:p>
            <a:pPr marL="742950" lvl="1" indent="-285750">
              <a:buFont typeface="Arial" panose="020B0604020202020204" pitchFamily="34" charset="0"/>
              <a:buChar char="•"/>
            </a:pPr>
            <a:r>
              <a:rPr lang="fr-FR" sz="1600" dirty="0" smtClean="0"/>
              <a:t>Les pannes de courant, les baisses de tension, le bruit, les pics et les surtensions sont différents types de variations de puissance qui peuvent entraîner une perte de données ou une défaillance matérielle.</a:t>
            </a:r>
          </a:p>
          <a:p>
            <a:r>
              <a:rPr lang="fr-FR" sz="2000" dirty="0" smtClean="0"/>
              <a:t>Dispositifs de protection de l'alimentation</a:t>
            </a:r>
          </a:p>
          <a:p>
            <a:pPr marL="742950" lvl="1" indent="-285750">
              <a:buFont typeface="Arial" panose="020B0604020202020204" pitchFamily="34" charset="0"/>
              <a:buChar char="•"/>
            </a:pPr>
            <a:r>
              <a:rPr lang="fr-FR" sz="1600" dirty="0" smtClean="0"/>
              <a:t>Les parasurtenseurs, onduleurs et SPS sont des dispositifs conçus pour protéger les systèmes informatiques contre les variations de puissance.</a:t>
            </a:r>
          </a:p>
          <a:p>
            <a:pPr marL="742950" lvl="1" indent="-285750">
              <a:buFont typeface="Arial" panose="020B0604020202020204" pitchFamily="34" charset="0"/>
              <a:buChar char="•"/>
            </a:pPr>
            <a:r>
              <a:rPr lang="fr-FR" sz="1600" dirty="0" smtClean="0"/>
              <a:t>Les imprimantes laser ne doivent pas être raccordées à des onduleurs</a:t>
            </a:r>
          </a:p>
          <a:p>
            <a:endParaRPr lang="fr-FR" sz="2000" dirty="0" smtClean="0"/>
          </a:p>
          <a:p>
            <a:endParaRPr lang="fr-FR" sz="2000" dirty="0" smtClean="0"/>
          </a:p>
          <a:p>
            <a:endParaRPr lang="fr-FR" dirty="0"/>
          </a:p>
        </p:txBody>
      </p:sp>
      <p:pic>
        <p:nvPicPr>
          <p:cNvPr id="4" name="Picture 3"/>
          <p:cNvPicPr>
            <a:picLocks noChangeAspect="1"/>
          </p:cNvPicPr>
          <p:nvPr/>
        </p:nvPicPr>
        <p:blipFill>
          <a:blip r:embed="rId3"/>
          <a:stretch>
            <a:fillRect/>
          </a:stretch>
        </p:blipFill>
        <p:spPr>
          <a:xfrm>
            <a:off x="5352176" y="2242591"/>
            <a:ext cx="3613849" cy="4083781"/>
          </a:xfrm>
          <a:prstGeom prst="rect">
            <a:avLst/>
          </a:prstGeom>
        </p:spPr>
      </p:pic>
    </p:spTree>
    <p:extLst>
      <p:ext uri="{BB962C8B-B14F-4D97-AF65-F5344CB8AC3E}">
        <p14:creationId xmlns:p14="http://schemas.microsoft.com/office/powerpoint/2010/main" val="2855597794"/>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851350" y="1399837"/>
            <a:ext cx="3114675" cy="2266950"/>
          </a:xfrm>
          <a:prstGeom prst="rect">
            <a:avLst/>
          </a:prstGeom>
        </p:spPr>
      </p:pic>
      <p:sp>
        <p:nvSpPr>
          <p:cNvPr id="21505" name="Rectangle 2"/>
          <p:cNvSpPr>
            <a:spLocks noGrp="1" noChangeArrowheads="1"/>
          </p:cNvSpPr>
          <p:nvPr>
            <p:ph type="title"/>
          </p:nvPr>
        </p:nvSpPr>
        <p:spPr>
          <a:xfrm>
            <a:off x="193868" y="788092"/>
            <a:ext cx="8772157" cy="838200"/>
          </a:xfrm>
        </p:spPr>
        <p:txBody>
          <a:bodyPr/>
          <a:lstStyle/>
          <a:p>
            <a:pPr eaLnBrk="1" hangingPunct="1"/>
            <a:r>
              <a:rPr lang="fr-FR" sz="1800" dirty="0" smtClean="0"/>
              <a:t>Procédures sûres pour les TP</a:t>
            </a:r>
            <a:r>
              <a:rPr dirty="0"/>
              <a:t/>
            </a:r>
            <a:br>
              <a:rPr dirty="0"/>
            </a:br>
            <a:r>
              <a:rPr lang="fr-FR" dirty="0" smtClean="0"/>
              <a:t>Procédures de protection de l'environnement</a:t>
            </a:r>
            <a:endParaRPr lang="fr-FR" dirty="0">
              <a:latin typeface="Arial" charset="0"/>
            </a:endParaRPr>
          </a:p>
        </p:txBody>
      </p:sp>
      <p:sp>
        <p:nvSpPr>
          <p:cNvPr id="2" name="Content Placeholder 1"/>
          <p:cNvSpPr>
            <a:spLocks noGrp="1"/>
          </p:cNvSpPr>
          <p:nvPr>
            <p:ph idx="1"/>
          </p:nvPr>
        </p:nvSpPr>
        <p:spPr>
          <a:xfrm>
            <a:off x="213109" y="1730002"/>
            <a:ext cx="5698593" cy="5229598"/>
          </a:xfrm>
        </p:spPr>
        <p:txBody>
          <a:bodyPr/>
          <a:lstStyle/>
          <a:p>
            <a:r>
              <a:rPr lang="fr-FR" sz="1800" dirty="0" smtClean="0"/>
              <a:t>Fiche de données de sécurité</a:t>
            </a:r>
          </a:p>
          <a:p>
            <a:pPr marL="628650" lvl="1" indent="-171450">
              <a:buFont typeface="Arial" panose="020B0604020202020204" pitchFamily="34" charset="0"/>
              <a:buChar char="•"/>
            </a:pPr>
            <a:r>
              <a:rPr lang="fr-FR" sz="1400" dirty="0" smtClean="0"/>
              <a:t>Une fiche de données de sécurité (FDS) fournit des informations sur un composant, dont les procédures d'élimination appropriées.</a:t>
            </a:r>
          </a:p>
          <a:p>
            <a:pPr marL="628650" lvl="1" indent="-171450">
              <a:buFont typeface="Arial" panose="020B0604020202020204" pitchFamily="34" charset="0"/>
              <a:buChar char="•"/>
            </a:pPr>
            <a:r>
              <a:rPr lang="fr-FR" sz="1400" dirty="0" smtClean="0"/>
              <a:t>Cette fiche rassemble des informations sur la composition du dispositif, les effets possibles sur la santé du personnel, les risques d'incendie et les soins de premiers secours.</a:t>
            </a:r>
          </a:p>
          <a:p>
            <a:pPr marL="628650" lvl="1" indent="-171450">
              <a:buFont typeface="Arial" panose="020B0604020202020204" pitchFamily="34" charset="0"/>
              <a:buChar char="•"/>
            </a:pPr>
            <a:r>
              <a:rPr lang="fr-FR" sz="1400" dirty="0" smtClean="0"/>
              <a:t>Elle contient également une liste des précautions à prendre lors de la manipulation et du stockage de ces produits, ainsi que des procédures liées au déversement, aux fuites et à l'élimination.</a:t>
            </a:r>
          </a:p>
          <a:p>
            <a:r>
              <a:rPr lang="fr-FR" sz="1800" dirty="0" smtClean="0"/>
              <a:t>Mise au rebut des équipements</a:t>
            </a:r>
          </a:p>
          <a:p>
            <a:pPr marL="628650" lvl="1" indent="-171450">
              <a:buFont typeface="Arial" panose="020B0604020202020204" pitchFamily="34" charset="0"/>
              <a:buChar char="•"/>
            </a:pPr>
            <a:r>
              <a:rPr lang="fr-FR" sz="1400" dirty="0"/>
              <a:t>Les équipements informatiques contiennent des matériaux dangereux et doivent être éliminés de manière appropriée.</a:t>
            </a:r>
          </a:p>
          <a:p>
            <a:pPr marL="628650" lvl="1" indent="-171450">
              <a:buFont typeface="Arial" panose="020B0604020202020204" pitchFamily="34" charset="0"/>
              <a:buChar char="•"/>
            </a:pPr>
            <a:r>
              <a:rPr lang="fr-FR" sz="1400" dirty="0"/>
              <a:t>Respectez les réglementations afin de protéger l'environnement et d'éviter des pénalités.</a:t>
            </a:r>
          </a:p>
          <a:p>
            <a:pPr marL="628650" lvl="1" indent="-171450">
              <a:buFont typeface="Arial" panose="020B0604020202020204" pitchFamily="34" charset="0"/>
              <a:buChar char="•"/>
            </a:pPr>
            <a:r>
              <a:rPr lang="fr-FR" sz="1400" dirty="0"/>
              <a:t>Les batteries, les écrans, les kits de toner, les cartouches, les révélateurs, les solvants chimiques et les bombes à aérosol sont quelques exemples de produits qui doivent être éliminés conformément aux procédures en vigueur.</a:t>
            </a:r>
          </a:p>
          <a:p>
            <a:endParaRPr lang="fr-FR" sz="1400" dirty="0" smtClean="0"/>
          </a:p>
          <a:p>
            <a:endParaRPr lang="fr-FR" sz="1400" dirty="0" smtClean="0"/>
          </a:p>
          <a:p>
            <a:endParaRPr lang="fr-FR" sz="1400" dirty="0" smtClean="0"/>
          </a:p>
          <a:p>
            <a:endParaRPr lang="fr-FR" sz="1400" dirty="0"/>
          </a:p>
        </p:txBody>
      </p:sp>
      <p:pic>
        <p:nvPicPr>
          <p:cNvPr id="3" name="Picture 2"/>
          <p:cNvPicPr>
            <a:picLocks noChangeAspect="1"/>
          </p:cNvPicPr>
          <p:nvPr/>
        </p:nvPicPr>
        <p:blipFill>
          <a:blip r:embed="rId4"/>
          <a:stretch>
            <a:fillRect/>
          </a:stretch>
        </p:blipFill>
        <p:spPr>
          <a:xfrm>
            <a:off x="5898975" y="3973697"/>
            <a:ext cx="3067050" cy="2352675"/>
          </a:xfrm>
          <a:prstGeom prst="rect">
            <a:avLst/>
          </a:prstGeom>
        </p:spPr>
      </p:pic>
    </p:spTree>
    <p:extLst>
      <p:ext uri="{BB962C8B-B14F-4D97-AF65-F5344CB8AC3E}">
        <p14:creationId xmlns:p14="http://schemas.microsoft.com/office/powerpoint/2010/main" val="2344469911"/>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48902" cy="1481138"/>
          </a:xfrm>
        </p:spPr>
        <p:txBody>
          <a:bodyPr/>
          <a:lstStyle/>
          <a:p>
            <a:pPr eaLnBrk="1" hangingPunct="1"/>
            <a:r>
              <a:rPr lang="fr-FR" sz="2400" dirty="0"/>
              <a:t>2.2 Utilisation adéquate des outils</a:t>
            </a:r>
          </a:p>
        </p:txBody>
      </p:sp>
    </p:spTree>
    <p:extLst>
      <p:ext uri="{BB962C8B-B14F-4D97-AF65-F5344CB8AC3E}">
        <p14:creationId xmlns:p14="http://schemas.microsoft.com/office/powerpoint/2010/main" val="1077898608"/>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Utilisation adéquate des outils</a:t>
            </a:r>
            <a:r>
              <a:rPr dirty="0"/>
              <a:t/>
            </a:r>
            <a:br>
              <a:rPr dirty="0"/>
            </a:br>
            <a:r>
              <a:rPr lang="fr-FR" dirty="0" smtClean="0"/>
              <a:t>Outils matériels</a:t>
            </a:r>
            <a:endParaRPr lang="fr-FR" dirty="0">
              <a:latin typeface="Arial" charset="0"/>
            </a:endParaRPr>
          </a:p>
        </p:txBody>
      </p:sp>
      <p:sp>
        <p:nvSpPr>
          <p:cNvPr id="2" name="Content Placeholder 1"/>
          <p:cNvSpPr>
            <a:spLocks noGrp="1"/>
          </p:cNvSpPr>
          <p:nvPr>
            <p:ph idx="1"/>
          </p:nvPr>
        </p:nvSpPr>
        <p:spPr>
          <a:xfrm>
            <a:off x="211381" y="1433927"/>
            <a:ext cx="5698593" cy="4786870"/>
          </a:xfrm>
        </p:spPr>
        <p:txBody>
          <a:bodyPr/>
          <a:lstStyle/>
          <a:p>
            <a:pPr marL="119063" indent="0">
              <a:buNone/>
            </a:pPr>
            <a:r>
              <a:rPr lang="fr-FR" sz="1800" dirty="0" smtClean="0"/>
              <a:t>Les outils matériels sont classés dans les catégories suivantes :</a:t>
            </a:r>
          </a:p>
          <a:p>
            <a:r>
              <a:rPr lang="fr-FR" sz="2000" dirty="0" smtClean="0"/>
              <a:t>Outils antistatiques</a:t>
            </a:r>
          </a:p>
          <a:p>
            <a:pPr marL="742950" lvl="1" indent="-285750">
              <a:buFont typeface="Arial" panose="020B0604020202020204" pitchFamily="34" charset="0"/>
              <a:buChar char="•"/>
            </a:pPr>
            <a:r>
              <a:rPr lang="fr-FR" sz="1600" dirty="0" smtClean="0"/>
              <a:t>Bracelet et tapis antistatiques</a:t>
            </a:r>
          </a:p>
          <a:p>
            <a:r>
              <a:rPr lang="fr-FR" sz="2000" dirty="0" smtClean="0"/>
              <a:t>Outils à main</a:t>
            </a:r>
          </a:p>
          <a:p>
            <a:pPr marL="742950" lvl="1" indent="-285750">
              <a:buFont typeface="Arial" panose="020B0604020202020204" pitchFamily="34" charset="0"/>
              <a:buChar char="•"/>
            </a:pPr>
            <a:r>
              <a:rPr lang="fr-FR" sz="1600" dirty="0" smtClean="0"/>
              <a:t>Tournevis, lampes torches et pinces </a:t>
            </a:r>
          </a:p>
          <a:p>
            <a:r>
              <a:rPr lang="fr-FR" sz="2000" dirty="0" smtClean="0"/>
              <a:t>Outils pour câbles</a:t>
            </a:r>
          </a:p>
          <a:p>
            <a:pPr marL="457200" lvl="1" indent="0"/>
            <a:r>
              <a:rPr lang="fr-FR" sz="1600" dirty="0" smtClean="0"/>
              <a:t>Pinces coupantes, pinces à dénuder, pinces à sertir et outils de raccordement</a:t>
            </a:r>
          </a:p>
          <a:p>
            <a:r>
              <a:rPr lang="fr-FR" sz="2000" dirty="0" smtClean="0"/>
              <a:t>Outils de nettoyage</a:t>
            </a:r>
          </a:p>
          <a:p>
            <a:pPr marL="742950" lvl="1" indent="-285750">
              <a:buFont typeface="Arial" panose="020B0604020202020204" pitchFamily="34" charset="0"/>
              <a:buChar char="•"/>
            </a:pPr>
            <a:r>
              <a:rPr lang="fr-FR" sz="1600" dirty="0" smtClean="0"/>
              <a:t>Vêtements spéciaux, produits chimiques et attaches de câbles</a:t>
            </a:r>
          </a:p>
          <a:p>
            <a:r>
              <a:rPr lang="fr-FR" sz="2000" dirty="0" smtClean="0"/>
              <a:t>Outils de diagnostic</a:t>
            </a:r>
          </a:p>
          <a:p>
            <a:pPr marL="742950" lvl="1" indent="-285750">
              <a:buFont typeface="Arial" panose="020B0604020202020204" pitchFamily="34" charset="0"/>
              <a:buChar char="•"/>
            </a:pPr>
            <a:r>
              <a:rPr lang="fr-FR" sz="1600" dirty="0" smtClean="0"/>
              <a:t>Multimètres numériques, cartes de bouclage, analyseurs Wi-Fi et boîtiers pour disques durs externes</a:t>
            </a:r>
          </a:p>
          <a:p>
            <a:endParaRPr lang="fr-FR" sz="2000" dirty="0" smtClean="0"/>
          </a:p>
          <a:p>
            <a:endParaRPr lang="fr-FR" sz="2000" dirty="0" smtClean="0"/>
          </a:p>
          <a:p>
            <a:endParaRPr lang="fr-FR" sz="2000" dirty="0" smtClean="0"/>
          </a:p>
          <a:p>
            <a:endParaRPr lang="fr-FR" dirty="0"/>
          </a:p>
        </p:txBody>
      </p:sp>
      <p:pic>
        <p:nvPicPr>
          <p:cNvPr id="3" name="Picture 2"/>
          <p:cNvPicPr>
            <a:picLocks noChangeAspect="1"/>
          </p:cNvPicPr>
          <p:nvPr/>
        </p:nvPicPr>
        <p:blipFill>
          <a:blip r:embed="rId3"/>
          <a:stretch>
            <a:fillRect/>
          </a:stretch>
        </p:blipFill>
        <p:spPr>
          <a:xfrm>
            <a:off x="5909974" y="1837188"/>
            <a:ext cx="3056051" cy="4563611"/>
          </a:xfrm>
          <a:prstGeom prst="rect">
            <a:avLst/>
          </a:prstGeom>
        </p:spPr>
      </p:pic>
    </p:spTree>
    <p:extLst>
      <p:ext uri="{BB962C8B-B14F-4D97-AF65-F5344CB8AC3E}">
        <p14:creationId xmlns:p14="http://schemas.microsoft.com/office/powerpoint/2010/main" val="550950274"/>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911702" y="4139658"/>
            <a:ext cx="3232298" cy="1666999"/>
          </a:xfrm>
          <a:prstGeom prst="rect">
            <a:avLst/>
          </a:prstGeom>
        </p:spPr>
      </p:pic>
      <p:sp>
        <p:nvSpPr>
          <p:cNvPr id="21505" name="Rectangle 2"/>
          <p:cNvSpPr>
            <a:spLocks noGrp="1" noChangeArrowheads="1"/>
          </p:cNvSpPr>
          <p:nvPr>
            <p:ph type="title"/>
          </p:nvPr>
        </p:nvSpPr>
        <p:spPr/>
        <p:txBody>
          <a:bodyPr/>
          <a:lstStyle/>
          <a:p>
            <a:pPr eaLnBrk="1" hangingPunct="1"/>
            <a:r>
              <a:rPr lang="fr-FR" sz="1800" dirty="0" smtClean="0"/>
              <a:t>Utilisation adéquate des outils</a:t>
            </a:r>
            <a:r>
              <a:rPr dirty="0"/>
              <a:t/>
            </a:r>
            <a:br>
              <a:rPr dirty="0"/>
            </a:br>
            <a:r>
              <a:rPr lang="fr-FR" dirty="0" smtClean="0"/>
              <a:t>Outils logiciels</a:t>
            </a:r>
            <a:endParaRPr lang="fr-FR" dirty="0">
              <a:latin typeface="Arial" charset="0"/>
            </a:endParaRPr>
          </a:p>
        </p:txBody>
      </p:sp>
      <p:sp>
        <p:nvSpPr>
          <p:cNvPr id="2" name="Content Placeholder 1"/>
          <p:cNvSpPr>
            <a:spLocks noGrp="1"/>
          </p:cNvSpPr>
          <p:nvPr>
            <p:ph idx="1"/>
          </p:nvPr>
        </p:nvSpPr>
        <p:spPr>
          <a:xfrm>
            <a:off x="213109" y="1539502"/>
            <a:ext cx="5698593" cy="4786870"/>
          </a:xfrm>
        </p:spPr>
        <p:txBody>
          <a:bodyPr/>
          <a:lstStyle/>
          <a:p>
            <a:r>
              <a:rPr lang="fr-FR" sz="2000" dirty="0" smtClean="0"/>
              <a:t>À l'instar des outils matériels, les outils logiciels à utiliser dépendent de la tâche à accomplir. </a:t>
            </a:r>
          </a:p>
          <a:p>
            <a:r>
              <a:rPr lang="fr-FR" sz="2000" dirty="0" smtClean="0"/>
              <a:t>Ils servent au diagnostic des problèmes, à la maintenance du matériel et à la protection des données stockées sur un ordinateur.</a:t>
            </a:r>
          </a:p>
          <a:p>
            <a:r>
              <a:rPr lang="fr-FR" sz="2000" dirty="0" smtClean="0"/>
              <a:t>Outils de gestion des disques</a:t>
            </a:r>
          </a:p>
          <a:p>
            <a:pPr marL="742950" lvl="1" indent="-285750">
              <a:buFont typeface="Arial" panose="020B0604020202020204" pitchFamily="34" charset="0"/>
              <a:buChar char="•"/>
            </a:pPr>
            <a:r>
              <a:rPr lang="fr-FR" sz="1600" dirty="0" smtClean="0"/>
              <a:t>Utilisés pour la gestion des disques, le formatage, la vérification des erreurs, l'optimisation des disques, le nettoyage des disques, etc. </a:t>
            </a:r>
          </a:p>
          <a:p>
            <a:r>
              <a:rPr lang="fr-FR" sz="2000" dirty="0" smtClean="0"/>
              <a:t>Outils logiciels de protection</a:t>
            </a:r>
          </a:p>
          <a:p>
            <a:pPr marL="742950" lvl="1" indent="-285750">
              <a:buFont typeface="Arial" panose="020B0604020202020204" pitchFamily="34" charset="0"/>
              <a:buChar char="•"/>
            </a:pPr>
            <a:r>
              <a:rPr lang="fr-FR" sz="1600" dirty="0" smtClean="0"/>
              <a:t>Les programmes malveillants peuvent endommager ou porter atteinte à l'intégrité des systèmes d'exploitation, des applications et des données.</a:t>
            </a:r>
            <a:endParaRPr lang="fr-FR" sz="1600" dirty="0"/>
          </a:p>
          <a:p>
            <a:pPr marL="742950" lvl="1" indent="-285750">
              <a:buFont typeface="Arial" panose="020B0604020202020204" pitchFamily="34" charset="0"/>
              <a:buChar char="•"/>
            </a:pPr>
            <a:r>
              <a:rPr lang="fr-FR" sz="1600" dirty="0" smtClean="0"/>
              <a:t>Les antivirus, les logiciels anti-espions, les pare-feu et les logiciels de gestion des mises à jour appartiennent à cette catégorie.</a:t>
            </a:r>
          </a:p>
        </p:txBody>
      </p:sp>
      <p:pic>
        <p:nvPicPr>
          <p:cNvPr id="4" name="Picture 3"/>
          <p:cNvPicPr>
            <a:picLocks noChangeAspect="1"/>
          </p:cNvPicPr>
          <p:nvPr/>
        </p:nvPicPr>
        <p:blipFill>
          <a:blip r:embed="rId4"/>
          <a:stretch>
            <a:fillRect/>
          </a:stretch>
        </p:blipFill>
        <p:spPr>
          <a:xfrm>
            <a:off x="5911702" y="1539502"/>
            <a:ext cx="3054323" cy="2024022"/>
          </a:xfrm>
          <a:prstGeom prst="rect">
            <a:avLst/>
          </a:prstGeom>
        </p:spPr>
      </p:pic>
    </p:spTree>
    <p:extLst>
      <p:ext uri="{BB962C8B-B14F-4D97-AF65-F5344CB8AC3E}">
        <p14:creationId xmlns:p14="http://schemas.microsoft.com/office/powerpoint/2010/main" val="1262974848"/>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fr-FR" dirty="0">
                <a:latin typeface="Arial" charset="0"/>
              </a:rPr>
              <a:t>Supports de l'instructeur - Chapitre 2 Guide de planification</a:t>
            </a:r>
            <a:endParaRPr lang="fr-FR" dirty="0" smtClean="0"/>
          </a:p>
        </p:txBody>
      </p:sp>
      <p:sp>
        <p:nvSpPr>
          <p:cNvPr id="4099" name="Rectangle 34"/>
          <p:cNvSpPr>
            <a:spLocks noGrp="1" noChangeArrowheads="1"/>
          </p:cNvSpPr>
          <p:nvPr>
            <p:ph type="body" idx="4294967295"/>
          </p:nvPr>
        </p:nvSpPr>
        <p:spPr>
          <a:xfrm>
            <a:off x="655638" y="1532586"/>
            <a:ext cx="7940675" cy="4539803"/>
          </a:xfrm>
        </p:spPr>
        <p:txBody>
          <a:bodyPr/>
          <a:lstStyle/>
          <a:p>
            <a:pPr marL="0" indent="0">
              <a:buNone/>
            </a:pPr>
            <a:r>
              <a:rPr lang="fr-FR" smtClean="0"/>
              <a:t>Cette présentation PowerPoint est divisée en deux parties :</a:t>
            </a:r>
          </a:p>
          <a:p>
            <a:pPr marL="457200" indent="-457200">
              <a:buFont typeface="+mj-lt"/>
              <a:buAutoNum type="arabicPeriod"/>
            </a:pPr>
            <a:r>
              <a:rPr lang="fr-FR" sz="2000" dirty="0" smtClean="0"/>
              <a:t>Guide de planification du formateur</a:t>
            </a:r>
          </a:p>
          <a:p>
            <a:pPr lvl="1">
              <a:buFont typeface="Wingdings" charset="2"/>
              <a:buChar char="§"/>
            </a:pPr>
            <a:r>
              <a:rPr lang="fr-FR" sz="1600" dirty="0" smtClean="0"/>
              <a:t>Informations destinées à vous familiariser avec le chapitre</a:t>
            </a:r>
          </a:p>
          <a:p>
            <a:pPr lvl="1">
              <a:buFont typeface="Wingdings" charset="2"/>
              <a:buChar char="§"/>
            </a:pPr>
            <a:r>
              <a:rPr lang="fr-FR" sz="1600" dirty="0" smtClean="0"/>
              <a:t>Outils pédagogiques</a:t>
            </a:r>
          </a:p>
          <a:p>
            <a:pPr marL="457200" indent="-457200">
              <a:buFont typeface="+mj-lt"/>
              <a:buAutoNum type="arabicPeriod"/>
            </a:pPr>
            <a:r>
              <a:rPr lang="fr-FR" sz="2000" dirty="0"/>
              <a:t>Présentation en classe pour l'instructeur</a:t>
            </a:r>
          </a:p>
          <a:p>
            <a:pPr lvl="1">
              <a:buFont typeface="Wingdings" charset="2"/>
              <a:buChar char="§"/>
            </a:pPr>
            <a:r>
              <a:rPr lang="fr-FR" sz="1600" dirty="0"/>
              <a:t>Diapositives facultatives que vous pouvez utiliser en classe</a:t>
            </a:r>
          </a:p>
          <a:p>
            <a:pPr lvl="1">
              <a:buFont typeface="Wingdings" charset="2"/>
              <a:buChar char="§"/>
            </a:pPr>
            <a:r>
              <a:rPr lang="fr-FR" sz="1600" dirty="0"/>
              <a:t>Commence à la diapositive 10</a:t>
            </a:r>
            <a:r>
              <a:rPr lang="en-US" sz="1600" dirty="0"/>
              <a:t>	</a:t>
            </a:r>
            <a:endParaRPr lang="fr-FR" sz="1600" b="1" dirty="0" smtClean="0"/>
          </a:p>
          <a:p>
            <a:pPr marL="0" indent="0">
              <a:buNone/>
            </a:pPr>
            <a:r>
              <a:rPr lang="fr-FR" smtClean="0"/>
              <a:t>Remarque : retirez le guide de planification de cette présentation avant de la partager avec quiconque.</a:t>
            </a:r>
            <a:endParaRPr lang="fr-FR" dirty="0" smtClean="0"/>
          </a:p>
        </p:txBody>
      </p:sp>
    </p:spTree>
    <p:extLst>
      <p:ext uri="{BB962C8B-B14F-4D97-AF65-F5344CB8AC3E}">
        <p14:creationId xmlns:p14="http://schemas.microsoft.com/office/powerpoint/2010/main" val="428916898"/>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fr-FR" sz="1800" dirty="0" smtClean="0"/>
              <a:t>Utilisation adéquate des outils</a:t>
            </a:r>
            <a:r>
              <a:rPr dirty="0"/>
              <a:t/>
            </a:r>
            <a:br>
              <a:rPr dirty="0"/>
            </a:br>
            <a:r>
              <a:rPr lang="fr-FR" dirty="0" smtClean="0"/>
              <a:t>Outils organisationnels</a:t>
            </a:r>
            <a:endParaRPr lang="fr-FR" dirty="0">
              <a:latin typeface="Arial" charset="0"/>
            </a:endParaRPr>
          </a:p>
        </p:txBody>
      </p:sp>
      <p:sp>
        <p:nvSpPr>
          <p:cNvPr id="2" name="Content Placeholder 1"/>
          <p:cNvSpPr>
            <a:spLocks noGrp="1"/>
          </p:cNvSpPr>
          <p:nvPr>
            <p:ph idx="1"/>
          </p:nvPr>
        </p:nvSpPr>
        <p:spPr>
          <a:xfrm>
            <a:off x="213109" y="1539502"/>
            <a:ext cx="5698593" cy="5127998"/>
          </a:xfrm>
        </p:spPr>
        <p:txBody>
          <a:bodyPr/>
          <a:lstStyle/>
          <a:p>
            <a:pPr marL="0" indent="0">
              <a:buNone/>
            </a:pPr>
            <a:r>
              <a:rPr lang="fr-FR" sz="1800" dirty="0" smtClean="0"/>
              <a:t>Il est important qu'un technicien consigne tous les services et toutes les réparations pour pouvoir s'y référer ultérieurement.</a:t>
            </a:r>
          </a:p>
          <a:p>
            <a:r>
              <a:rPr lang="fr-FR" sz="1800" dirty="0" smtClean="0"/>
              <a:t>Outils de référence personnels</a:t>
            </a:r>
          </a:p>
          <a:p>
            <a:pPr marL="742950" lvl="1" indent="-285750">
              <a:buFont typeface="Arial" panose="020B0604020202020204" pitchFamily="34" charset="0"/>
              <a:buChar char="•"/>
            </a:pPr>
            <a:r>
              <a:rPr lang="fr-FR" sz="1400" dirty="0"/>
              <a:t>Guides de dépannage, manuels des fabricants, guides de référence rapide et journaux des réparations.</a:t>
            </a:r>
          </a:p>
          <a:p>
            <a:pPr marL="742950" lvl="1" indent="-285750">
              <a:buFont typeface="Arial" panose="020B0604020202020204" pitchFamily="34" charset="0"/>
              <a:buChar char="•"/>
            </a:pPr>
            <a:r>
              <a:rPr lang="fr-FR" sz="1400" dirty="0" smtClean="0"/>
              <a:t>Un historique des réparations et un bloc-notes peuvent se révéler extrêmement utiles dans le cadre des opérations de dépannage et de réparation.</a:t>
            </a:r>
          </a:p>
          <a:p>
            <a:pPr marL="742950" lvl="1" indent="-285750">
              <a:buFont typeface="Arial" panose="020B0604020202020204" pitchFamily="34" charset="0"/>
              <a:buChar char="•"/>
            </a:pPr>
            <a:r>
              <a:rPr lang="fr-FR" sz="1400" dirty="0" smtClean="0"/>
              <a:t>Internet peut constituer un outil de référence efficace, dans la mesure où il permet d'accéder à des forums spécialisés, des moteurs de recherche, des questions-réponses des fabricants et bien d'autres contenus.</a:t>
            </a:r>
          </a:p>
          <a:p>
            <a:r>
              <a:rPr lang="fr-FR" sz="1800" dirty="0" smtClean="0"/>
              <a:t>Outils divers</a:t>
            </a:r>
          </a:p>
          <a:p>
            <a:pPr marL="742950" lvl="1" indent="-285750">
              <a:buFont typeface="Arial" panose="020B0604020202020204" pitchFamily="34" charset="0"/>
              <a:buChar char="•"/>
            </a:pPr>
            <a:r>
              <a:rPr lang="fr-FR" sz="1400" dirty="0" smtClean="0"/>
              <a:t>D'autres objets secondaires peuvent être ajoutés à la boîte à outils.</a:t>
            </a:r>
          </a:p>
          <a:p>
            <a:pPr marL="742950" lvl="1" indent="-285750">
              <a:buFont typeface="Arial" panose="020B0604020202020204" pitchFamily="34" charset="0"/>
              <a:buChar char="•"/>
            </a:pPr>
            <a:r>
              <a:rPr lang="fr-FR" sz="1400" dirty="0" smtClean="0"/>
              <a:t>Ainsi, du ruban adhésif, un ordinateur opérationnel et même une gomme trouvent parfaitement leur place dans la trousse à outils d'un technicien.</a:t>
            </a:r>
          </a:p>
          <a:p>
            <a:pPr marL="742950" lvl="1" indent="-285750">
              <a:buFont typeface="Arial" panose="020B0604020202020204" pitchFamily="34" charset="0"/>
              <a:buChar char="•"/>
            </a:pPr>
            <a:endParaRPr lang="fr-FR" sz="1400" dirty="0" smtClean="0"/>
          </a:p>
          <a:p>
            <a:endParaRPr lang="fr-FR" sz="1400" dirty="0" smtClean="0"/>
          </a:p>
          <a:p>
            <a:endParaRPr lang="fr-FR" sz="1400" dirty="0" smtClean="0"/>
          </a:p>
          <a:p>
            <a:endParaRPr lang="fr-FR" sz="1400" dirty="0"/>
          </a:p>
        </p:txBody>
      </p:sp>
      <p:pic>
        <p:nvPicPr>
          <p:cNvPr id="3" name="Picture 2"/>
          <p:cNvPicPr>
            <a:picLocks noChangeAspect="1"/>
          </p:cNvPicPr>
          <p:nvPr/>
        </p:nvPicPr>
        <p:blipFill>
          <a:blip r:embed="rId3"/>
          <a:stretch>
            <a:fillRect/>
          </a:stretch>
        </p:blipFill>
        <p:spPr>
          <a:xfrm>
            <a:off x="5964345" y="1837189"/>
            <a:ext cx="3001680" cy="3967808"/>
          </a:xfrm>
          <a:prstGeom prst="rect">
            <a:avLst/>
          </a:prstGeom>
        </p:spPr>
      </p:pic>
    </p:spTree>
    <p:extLst>
      <p:ext uri="{BB962C8B-B14F-4D97-AF65-F5344CB8AC3E}">
        <p14:creationId xmlns:p14="http://schemas.microsoft.com/office/powerpoint/2010/main" val="2162949209"/>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58524" cy="1481138"/>
          </a:xfrm>
        </p:spPr>
        <p:txBody>
          <a:bodyPr/>
          <a:lstStyle/>
          <a:p>
            <a:pPr eaLnBrk="1" hangingPunct="1"/>
            <a:r>
              <a:rPr lang="fr-FR" sz="2400" dirty="0" smtClean="0"/>
              <a:t>2.3 Résumé du chapitre</a:t>
            </a:r>
            <a:endParaRPr lang="fr-FR" sz="2400" dirty="0"/>
          </a:p>
        </p:txBody>
      </p:sp>
    </p:spTree>
    <p:extLst>
      <p:ext uri="{BB962C8B-B14F-4D97-AF65-F5344CB8AC3E}">
        <p14:creationId xmlns:p14="http://schemas.microsoft.com/office/powerpoint/2010/main" val="1818553580"/>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539502"/>
            <a:ext cx="8600517" cy="2485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fr-FR" sz="1600" dirty="0"/>
              <a:t>Dans ce chapitre, vous avez vu les procédures de TP sécurisées, l'utilisation adéquate des outils et l'élimination appropriée des composants et fournitures informatiques.</a:t>
            </a:r>
          </a:p>
          <a:p>
            <a:r>
              <a:rPr lang="fr-FR" sz="1600" dirty="0" smtClean="0"/>
              <a:t>Travaillez en toute sécurité pour protéger les utilisateurs et l'équipement.</a:t>
            </a:r>
          </a:p>
          <a:p>
            <a:r>
              <a:rPr lang="fr-FR" sz="1600" dirty="0"/>
              <a:t>Suivez toutes les consignes de sécurité pour éviter le risque de blessures corporelles, aussi bien pour vous que pour les autres.</a:t>
            </a:r>
          </a:p>
          <a:p>
            <a:r>
              <a:rPr lang="fr-FR" sz="1600" dirty="0"/>
              <a:t>Sachez quoi faire pour protéger l'équipement contre les dégâts provoqués par une décharge électrostatique.</a:t>
            </a:r>
          </a:p>
          <a:p>
            <a:r>
              <a:rPr lang="fr-FR" sz="1600" dirty="0"/>
              <a:t>Soyez conscient des problèmes d'alimentation et sachez les prévenir afin d'éviter les dommages sur les équipements ou la perte de données.</a:t>
            </a:r>
          </a:p>
          <a:p>
            <a:r>
              <a:rPr lang="fr-FR" sz="1600" dirty="0"/>
              <a:t>Sachez quels produits et fournitures impliquent des procédures spéciales d'élimination.</a:t>
            </a:r>
          </a:p>
          <a:p>
            <a:r>
              <a:rPr lang="fr-FR" sz="1600" dirty="0"/>
              <a:t>Familiarisez-vous avec la fiche de données de sécurité (FDS) pour connaître les problèmes de sécurité et la réglementation en vigueur pour l'élimination, afin de protéger l'environnement.</a:t>
            </a:r>
          </a:p>
          <a:p>
            <a:r>
              <a:rPr lang="fr-FR" sz="1600" dirty="0"/>
              <a:t>Utilisez les bons outils en fonction du travail à réaliser.</a:t>
            </a:r>
          </a:p>
          <a:p>
            <a:r>
              <a:rPr lang="fr-FR" sz="1600" dirty="0"/>
              <a:t>Sachez comment nettoyer les composants en toute sécurité.</a:t>
            </a:r>
          </a:p>
          <a:p>
            <a:r>
              <a:rPr lang="fr-FR" sz="1600" dirty="0"/>
              <a:t>Utilisez les outils organisationnels lors de réparations informatiques.</a:t>
            </a:r>
          </a:p>
        </p:txBody>
      </p:sp>
      <p:sp>
        <p:nvSpPr>
          <p:cNvPr id="21505" name="Rectangle 2"/>
          <p:cNvSpPr>
            <a:spLocks noGrp="1" noChangeArrowheads="1"/>
          </p:cNvSpPr>
          <p:nvPr>
            <p:ph type="title"/>
          </p:nvPr>
        </p:nvSpPr>
        <p:spPr/>
        <p:txBody>
          <a:bodyPr/>
          <a:lstStyle/>
          <a:p>
            <a:pPr eaLnBrk="1" hangingPunct="1"/>
            <a:r>
              <a:rPr lang="fr-FR" sz="1800" dirty="0" smtClean="0">
                <a:latin typeface="Arial" charset="0"/>
              </a:rPr>
              <a:t>Résumé du chapitre</a:t>
            </a:r>
            <a:r>
              <a:t/>
            </a:r>
            <a:br/>
            <a:r>
              <a:rPr lang="fr-FR" smtClean="0"/>
              <a:t>Résumé</a:t>
            </a:r>
            <a:endParaRPr lang="fr-FR" dirty="0">
              <a:latin typeface="Arial" charset="0"/>
            </a:endParaRPr>
          </a:p>
        </p:txBody>
      </p:sp>
    </p:spTree>
    <p:extLst>
      <p:ext uri="{BB962C8B-B14F-4D97-AF65-F5344CB8AC3E}">
        <p14:creationId xmlns:p14="http://schemas.microsoft.com/office/powerpoint/2010/main" val="2497760924"/>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a:latin typeface="Arial" charset="0"/>
              </a:rPr>
              <a:t>Section 2.1</a:t>
            </a:r>
            <a:r>
              <a:rPr lang="en-US" dirty="0">
                <a:latin typeface="Arial" charset="0"/>
              </a:rPr>
              <a:t/>
            </a:r>
            <a:br>
              <a:rPr lang="en-US" dirty="0">
                <a:latin typeface="Arial" charset="0"/>
              </a:rPr>
            </a:br>
            <a:r>
              <a:rPr lang="en-US" dirty="0">
                <a:latin typeface="Arial" charset="0"/>
              </a:rPr>
              <a:t>Nouveaux </a:t>
            </a:r>
            <a:r>
              <a:rPr lang="en-US" dirty="0" err="1">
                <a:latin typeface="Arial" charset="0"/>
              </a:rPr>
              <a:t>termes</a:t>
            </a:r>
            <a:r>
              <a:rPr lang="en-US" dirty="0">
                <a:latin typeface="Arial" charset="0"/>
              </a:rPr>
              <a:t>/</a:t>
            </a:r>
            <a:r>
              <a:rPr lang="en-US" dirty="0" err="1">
                <a:latin typeface="Arial" charset="0"/>
              </a:rPr>
              <a:t>commandes</a:t>
            </a:r>
            <a:endParaRPr lang="en-US" dirty="0">
              <a:latin typeface="Arial" charset="0"/>
            </a:endParaRPr>
          </a:p>
        </p:txBody>
      </p:sp>
      <p:sp>
        <p:nvSpPr>
          <p:cNvPr id="4" name="Content Placeholder 1"/>
          <p:cNvSpPr>
            <a:spLocks noGrp="1"/>
          </p:cNvSpPr>
          <p:nvPr>
            <p:ph idx="1"/>
          </p:nvPr>
        </p:nvSpPr>
        <p:spPr>
          <a:xfrm>
            <a:off x="213110" y="1539502"/>
            <a:ext cx="2603662" cy="4946358"/>
          </a:xfrm>
        </p:spPr>
        <p:txBody>
          <a:bodyPr/>
          <a:lstStyle/>
          <a:p>
            <a:pPr marL="0" indent="0">
              <a:buNone/>
            </a:pPr>
            <a:r>
              <a:rPr lang="en-US" sz="1600" dirty="0" smtClean="0"/>
              <a:t>ac</a:t>
            </a:r>
            <a:endParaRPr lang="en-US" sz="1600" dirty="0"/>
          </a:p>
          <a:p>
            <a:pPr marL="0" indent="0">
              <a:buNone/>
            </a:pPr>
            <a:r>
              <a:rPr lang="en-US" sz="1600" dirty="0" smtClean="0"/>
              <a:t>acid</a:t>
            </a:r>
            <a:endParaRPr lang="en-US" sz="1600" dirty="0"/>
          </a:p>
          <a:p>
            <a:pPr marL="0" indent="0">
              <a:buNone/>
            </a:pPr>
            <a:r>
              <a:rPr lang="en-US" sz="1600" dirty="0" smtClean="0"/>
              <a:t>aerosol</a:t>
            </a:r>
            <a:endParaRPr lang="en-US" sz="1600" dirty="0"/>
          </a:p>
          <a:p>
            <a:pPr marL="0" indent="0">
              <a:buNone/>
            </a:pPr>
            <a:r>
              <a:rPr lang="en-US" sz="1600" dirty="0" smtClean="0"/>
              <a:t>alkaline</a:t>
            </a:r>
            <a:endParaRPr lang="en-US" sz="1600" dirty="0"/>
          </a:p>
          <a:p>
            <a:pPr marL="0" indent="0">
              <a:buNone/>
            </a:pPr>
            <a:r>
              <a:rPr lang="en-US" sz="1600" dirty="0" smtClean="0"/>
              <a:t>antistatic</a:t>
            </a:r>
            <a:endParaRPr lang="en-US" sz="1600" dirty="0"/>
          </a:p>
          <a:p>
            <a:pPr marL="0" indent="0">
              <a:buNone/>
            </a:pPr>
            <a:r>
              <a:rPr lang="en-US" sz="1600" dirty="0" smtClean="0"/>
              <a:t>backup</a:t>
            </a:r>
            <a:endParaRPr lang="en-US" sz="1600" dirty="0"/>
          </a:p>
          <a:p>
            <a:pPr marL="0" indent="0">
              <a:buNone/>
            </a:pPr>
            <a:r>
              <a:rPr lang="en-US" sz="1600" dirty="0" smtClean="0"/>
              <a:t>barium</a:t>
            </a:r>
            <a:endParaRPr lang="en-US" sz="1600" dirty="0"/>
          </a:p>
          <a:p>
            <a:pPr marL="0" indent="0">
              <a:buNone/>
            </a:pPr>
            <a:r>
              <a:rPr lang="en-US" sz="1600" dirty="0" smtClean="0"/>
              <a:t>base</a:t>
            </a:r>
            <a:endParaRPr lang="en-US" sz="1600" dirty="0"/>
          </a:p>
          <a:p>
            <a:pPr marL="0" indent="0">
              <a:buNone/>
            </a:pPr>
            <a:r>
              <a:rPr lang="en-US" sz="1600" dirty="0" smtClean="0"/>
              <a:t>blackout</a:t>
            </a:r>
            <a:endParaRPr lang="en-US" sz="1600" dirty="0"/>
          </a:p>
          <a:p>
            <a:pPr marL="0" indent="0">
              <a:buNone/>
            </a:pPr>
            <a:r>
              <a:rPr lang="en-US" sz="1600" dirty="0" smtClean="0"/>
              <a:t>cadmium</a:t>
            </a:r>
            <a:endParaRPr lang="en-US" sz="1600" dirty="0"/>
          </a:p>
          <a:p>
            <a:pPr marL="0" indent="0">
              <a:buNone/>
            </a:pPr>
            <a:r>
              <a:rPr lang="en-US" sz="1600" dirty="0" smtClean="0"/>
              <a:t>cartridge</a:t>
            </a:r>
            <a:endParaRPr lang="en-US" sz="1600" dirty="0"/>
          </a:p>
          <a:p>
            <a:pPr marL="0" indent="0">
              <a:buNone/>
            </a:pPr>
            <a:r>
              <a:rPr lang="en-US" sz="1600" dirty="0" smtClean="0"/>
              <a:t>cellular</a:t>
            </a:r>
            <a:endParaRPr lang="en-US" sz="1600" dirty="0"/>
          </a:p>
          <a:p>
            <a:pPr marL="0" indent="0">
              <a:buNone/>
            </a:pPr>
            <a:r>
              <a:rPr lang="en-US" sz="1600" dirty="0" smtClean="0"/>
              <a:t>combustible</a:t>
            </a:r>
            <a:endParaRPr lang="en-US" sz="1600" dirty="0"/>
          </a:p>
        </p:txBody>
      </p:sp>
      <p:sp>
        <p:nvSpPr>
          <p:cNvPr id="6" name="Content Placeholder 1"/>
          <p:cNvSpPr txBox="1">
            <a:spLocks/>
          </p:cNvSpPr>
          <p:nvPr/>
        </p:nvSpPr>
        <p:spPr bwMode="auto">
          <a:xfrm>
            <a:off x="2816772"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n-US" sz="1600" dirty="0"/>
              <a:t>concentrations</a:t>
            </a:r>
          </a:p>
          <a:p>
            <a:pPr marL="0" indent="0">
              <a:buNone/>
            </a:pPr>
            <a:r>
              <a:rPr lang="en-US" sz="1600" dirty="0"/>
              <a:t>conduit</a:t>
            </a:r>
          </a:p>
          <a:p>
            <a:pPr marL="0" indent="0">
              <a:buNone/>
            </a:pPr>
            <a:r>
              <a:rPr lang="en-US" sz="1600" dirty="0"/>
              <a:t>copper</a:t>
            </a:r>
          </a:p>
          <a:p>
            <a:pPr marL="0" indent="0">
              <a:buNone/>
            </a:pPr>
            <a:r>
              <a:rPr lang="en-US" sz="1600" dirty="0"/>
              <a:t>cordless</a:t>
            </a:r>
          </a:p>
          <a:p>
            <a:pPr marL="0" indent="0">
              <a:buNone/>
            </a:pPr>
            <a:r>
              <a:rPr lang="en-US" sz="1600" dirty="0"/>
              <a:t>current</a:t>
            </a:r>
          </a:p>
          <a:p>
            <a:pPr marL="0" indent="0">
              <a:buNone/>
            </a:pPr>
            <a:r>
              <a:rPr lang="en-US" sz="1600" dirty="0"/>
              <a:t>decay</a:t>
            </a:r>
          </a:p>
          <a:p>
            <a:pPr marL="0" indent="0">
              <a:buNone/>
            </a:pPr>
            <a:r>
              <a:rPr lang="en-US" sz="1600" dirty="0"/>
              <a:t>discharge</a:t>
            </a:r>
          </a:p>
          <a:p>
            <a:pPr marL="0" indent="0">
              <a:buNone/>
            </a:pPr>
            <a:r>
              <a:rPr lang="en-US" sz="1600" dirty="0"/>
              <a:t>electromagnetic</a:t>
            </a:r>
          </a:p>
          <a:p>
            <a:pPr marL="0" indent="0">
              <a:buNone/>
            </a:pPr>
            <a:r>
              <a:rPr lang="en-US" sz="1600" dirty="0"/>
              <a:t>electrons</a:t>
            </a:r>
          </a:p>
          <a:p>
            <a:pPr marL="0" indent="0">
              <a:buNone/>
            </a:pPr>
            <a:r>
              <a:rPr lang="en-US" sz="1600" dirty="0"/>
              <a:t>electrostatic</a:t>
            </a:r>
          </a:p>
          <a:p>
            <a:pPr marL="0" indent="0">
              <a:buNone/>
            </a:pPr>
            <a:r>
              <a:rPr lang="en-US" sz="1600" dirty="0" err="1"/>
              <a:t>e</a:t>
            </a:r>
            <a:r>
              <a:rPr lang="en-US" sz="1600" dirty="0" err="1" smtClean="0"/>
              <a:t>pa</a:t>
            </a:r>
            <a:endParaRPr lang="en-US" sz="1600" dirty="0" smtClean="0"/>
          </a:p>
          <a:p>
            <a:pPr marL="0" indent="0">
              <a:buNone/>
            </a:pPr>
            <a:r>
              <a:rPr lang="en-US" sz="1600" dirty="0" err="1" smtClean="0"/>
              <a:t>emi</a:t>
            </a:r>
            <a:endParaRPr lang="en-US" sz="1600" dirty="0"/>
          </a:p>
          <a:p>
            <a:pPr marL="0" indent="0">
              <a:buNone/>
            </a:pPr>
            <a:r>
              <a:rPr lang="en-US" sz="1600" dirty="0" err="1" smtClean="0"/>
              <a:t>esd</a:t>
            </a:r>
            <a:endParaRPr lang="en-US" sz="1600" dirty="0"/>
          </a:p>
        </p:txBody>
      </p:sp>
      <p:sp>
        <p:nvSpPr>
          <p:cNvPr id="8" name="Content Placeholder 1"/>
          <p:cNvSpPr txBox="1">
            <a:spLocks/>
          </p:cNvSpPr>
          <p:nvPr/>
        </p:nvSpPr>
        <p:spPr bwMode="auto">
          <a:xfrm>
            <a:off x="5420434"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n-US" sz="1600" dirty="0"/>
              <a:t>fuse</a:t>
            </a:r>
            <a:endParaRPr lang="en-US" sz="1600" kern="0" dirty="0"/>
          </a:p>
          <a:p>
            <a:pPr marL="0" indent="0">
              <a:buNone/>
            </a:pPr>
            <a:r>
              <a:rPr lang="en-US" sz="1600" dirty="0" smtClean="0"/>
              <a:t>hydride</a:t>
            </a:r>
            <a:endParaRPr lang="en-US" sz="1600" dirty="0"/>
          </a:p>
          <a:p>
            <a:pPr marL="0" indent="0">
              <a:buNone/>
            </a:pPr>
            <a:r>
              <a:rPr lang="en-US" sz="1600" dirty="0" smtClean="0"/>
              <a:t>inkjet</a:t>
            </a:r>
            <a:endParaRPr lang="en-US" sz="1600" dirty="0"/>
          </a:p>
          <a:p>
            <a:pPr marL="0" indent="0">
              <a:buNone/>
            </a:pPr>
            <a:r>
              <a:rPr lang="en-US" sz="1600" dirty="0" smtClean="0"/>
              <a:t>kerosene</a:t>
            </a:r>
            <a:endParaRPr lang="en-US" sz="1600" dirty="0"/>
          </a:p>
          <a:p>
            <a:pPr marL="0" indent="0">
              <a:buNone/>
            </a:pPr>
            <a:r>
              <a:rPr lang="en-US" sz="1600" dirty="0" smtClean="0"/>
              <a:t>lithium</a:t>
            </a:r>
            <a:endParaRPr lang="en-US" sz="1600" dirty="0"/>
          </a:p>
          <a:p>
            <a:pPr marL="0" indent="0">
              <a:buNone/>
            </a:pPr>
            <a:r>
              <a:rPr lang="en-US" sz="1600" dirty="0" smtClean="0"/>
              <a:t>manganese</a:t>
            </a:r>
            <a:endParaRPr lang="en-US" sz="1600" dirty="0"/>
          </a:p>
          <a:p>
            <a:pPr marL="0" indent="0">
              <a:buNone/>
            </a:pPr>
            <a:r>
              <a:rPr lang="en-US" sz="1600" dirty="0" smtClean="0"/>
              <a:t>moisture</a:t>
            </a:r>
            <a:endParaRPr lang="en-US" sz="1600" dirty="0"/>
          </a:p>
          <a:p>
            <a:pPr marL="0" indent="0">
              <a:buNone/>
            </a:pPr>
            <a:r>
              <a:rPr lang="en-US" sz="1600" dirty="0" err="1" smtClean="0"/>
              <a:t>msds</a:t>
            </a:r>
            <a:endParaRPr lang="en-US" sz="1600" dirty="0"/>
          </a:p>
          <a:p>
            <a:pPr marL="0" indent="0">
              <a:buNone/>
            </a:pPr>
            <a:r>
              <a:rPr lang="en-US" sz="1600" dirty="0" smtClean="0"/>
              <a:t>nickel</a:t>
            </a:r>
            <a:endParaRPr lang="en-US" sz="1600" dirty="0"/>
          </a:p>
          <a:p>
            <a:pPr marL="0" indent="0">
              <a:buNone/>
            </a:pPr>
            <a:r>
              <a:rPr lang="en-US" sz="1600" dirty="0" smtClean="0"/>
              <a:t>osha</a:t>
            </a:r>
            <a:endParaRPr lang="en-US" sz="1600" dirty="0"/>
          </a:p>
          <a:p>
            <a:pPr marL="0" indent="0">
              <a:buNone/>
            </a:pPr>
            <a:r>
              <a:rPr lang="en-US" sz="1600" dirty="0" err="1" smtClean="0"/>
              <a:t>rfi</a:t>
            </a:r>
            <a:endParaRPr lang="en-US" sz="1600" dirty="0"/>
          </a:p>
          <a:p>
            <a:pPr marL="0" indent="0">
              <a:buNone/>
            </a:pPr>
            <a:r>
              <a:rPr lang="en-US" sz="1600" dirty="0" err="1" smtClean="0"/>
              <a:t>sds</a:t>
            </a:r>
            <a:endParaRPr lang="en-US" sz="1600" dirty="0"/>
          </a:p>
          <a:p>
            <a:pPr marL="0" indent="0">
              <a:buNone/>
            </a:pPr>
            <a:r>
              <a:rPr lang="en-US" sz="1600" dirty="0" smtClean="0"/>
              <a:t>shock</a:t>
            </a:r>
            <a:endParaRPr lang="en-US" sz="1600" dirty="0"/>
          </a:p>
        </p:txBody>
      </p:sp>
    </p:spTree>
    <p:extLst>
      <p:ext uri="{BB962C8B-B14F-4D97-AF65-F5344CB8AC3E}">
        <p14:creationId xmlns:p14="http://schemas.microsoft.com/office/powerpoint/2010/main" val="1461021471"/>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a:latin typeface="Arial" charset="0"/>
              </a:rPr>
              <a:t>Section 2.1</a:t>
            </a:r>
            <a:r>
              <a:rPr lang="en-US" dirty="0">
                <a:latin typeface="Arial" charset="0"/>
              </a:rPr>
              <a:t/>
            </a:r>
            <a:br>
              <a:rPr lang="en-US" dirty="0">
                <a:latin typeface="Arial" charset="0"/>
              </a:rPr>
            </a:br>
            <a:r>
              <a:rPr lang="en-US" dirty="0">
                <a:latin typeface="Arial" charset="0"/>
              </a:rPr>
              <a:t>Nouveaux </a:t>
            </a:r>
            <a:r>
              <a:rPr lang="en-US" dirty="0" err="1" smtClean="0">
                <a:latin typeface="Arial" charset="0"/>
              </a:rPr>
              <a:t>termes</a:t>
            </a:r>
            <a:r>
              <a:rPr lang="en-US" dirty="0" smtClean="0">
                <a:latin typeface="Arial" charset="0"/>
              </a:rPr>
              <a:t>/</a:t>
            </a:r>
            <a:r>
              <a:rPr lang="en-US" dirty="0" err="1" smtClean="0">
                <a:latin typeface="Arial" charset="0"/>
              </a:rPr>
              <a:t>commandes</a:t>
            </a:r>
            <a:r>
              <a:rPr lang="en-US" dirty="0" smtClean="0">
                <a:latin typeface="Arial" charset="0"/>
              </a:rPr>
              <a:t> (</a:t>
            </a:r>
            <a:r>
              <a:rPr lang="fr-FR" dirty="0"/>
              <a:t>suite</a:t>
            </a:r>
            <a:r>
              <a:rPr lang="en-US" dirty="0" smtClean="0">
                <a:latin typeface="Arial" charset="0"/>
              </a:rPr>
              <a:t>)</a:t>
            </a:r>
            <a:endParaRPr lang="en-US" dirty="0">
              <a:latin typeface="Arial" charset="0"/>
            </a:endParaRPr>
          </a:p>
        </p:txBody>
      </p:sp>
      <p:sp>
        <p:nvSpPr>
          <p:cNvPr id="4" name="Content Placeholder 1"/>
          <p:cNvSpPr>
            <a:spLocks noGrp="1"/>
          </p:cNvSpPr>
          <p:nvPr>
            <p:ph idx="1"/>
          </p:nvPr>
        </p:nvSpPr>
        <p:spPr>
          <a:xfrm>
            <a:off x="213110" y="1539502"/>
            <a:ext cx="2603662" cy="4946358"/>
          </a:xfrm>
        </p:spPr>
        <p:txBody>
          <a:bodyPr/>
          <a:lstStyle/>
          <a:p>
            <a:pPr marL="0" indent="0">
              <a:buNone/>
            </a:pPr>
            <a:r>
              <a:rPr lang="en-US" sz="1600" dirty="0"/>
              <a:t>solar</a:t>
            </a:r>
          </a:p>
          <a:p>
            <a:pPr marL="0" indent="0">
              <a:buNone/>
            </a:pPr>
            <a:r>
              <a:rPr lang="en-US" sz="1600" dirty="0"/>
              <a:t>solvents</a:t>
            </a:r>
          </a:p>
          <a:p>
            <a:pPr marL="0" indent="0">
              <a:buNone/>
            </a:pPr>
            <a:r>
              <a:rPr lang="en-US" sz="1600" dirty="0"/>
              <a:t>spike</a:t>
            </a:r>
          </a:p>
          <a:p>
            <a:pPr marL="0" indent="0">
              <a:buNone/>
            </a:pPr>
            <a:r>
              <a:rPr lang="en-US" sz="1600" dirty="0" err="1"/>
              <a:t>sps</a:t>
            </a:r>
            <a:endParaRPr lang="en-US" sz="1600" dirty="0"/>
          </a:p>
          <a:p>
            <a:pPr marL="0" indent="0">
              <a:buNone/>
            </a:pPr>
            <a:r>
              <a:rPr lang="en-US" sz="1600" dirty="0"/>
              <a:t>storyboard</a:t>
            </a:r>
          </a:p>
          <a:p>
            <a:pPr marL="0" indent="0">
              <a:buNone/>
            </a:pPr>
            <a:r>
              <a:rPr lang="en-US" sz="1600" dirty="0"/>
              <a:t>surge</a:t>
            </a:r>
          </a:p>
          <a:p>
            <a:pPr marL="0" indent="0">
              <a:buNone/>
            </a:pPr>
            <a:r>
              <a:rPr lang="en-US" sz="1600" dirty="0"/>
              <a:t>temperature</a:t>
            </a:r>
          </a:p>
          <a:p>
            <a:pPr marL="0" indent="0">
              <a:buNone/>
            </a:pPr>
            <a:r>
              <a:rPr lang="en-US" sz="1600" dirty="0"/>
              <a:t>transformer</a:t>
            </a:r>
          </a:p>
          <a:p>
            <a:pPr marL="0" indent="0">
              <a:buNone/>
            </a:pPr>
            <a:r>
              <a:rPr lang="en-US" sz="1600" dirty="0"/>
              <a:t>uninterruptible</a:t>
            </a:r>
          </a:p>
          <a:p>
            <a:pPr marL="0" indent="0">
              <a:buNone/>
            </a:pPr>
            <a:r>
              <a:rPr lang="en-US" sz="1600" dirty="0"/>
              <a:t>ups</a:t>
            </a:r>
          </a:p>
          <a:p>
            <a:pPr marL="0" indent="0">
              <a:buNone/>
            </a:pPr>
            <a:r>
              <a:rPr lang="en-US" sz="1600" dirty="0"/>
              <a:t>warranty</a:t>
            </a:r>
          </a:p>
          <a:p>
            <a:pPr marL="0" indent="0">
              <a:buNone/>
            </a:pPr>
            <a:r>
              <a:rPr lang="en-US" sz="1600" dirty="0"/>
              <a:t>wrist</a:t>
            </a:r>
          </a:p>
        </p:txBody>
      </p:sp>
      <p:sp>
        <p:nvSpPr>
          <p:cNvPr id="6" name="Content Placeholder 1"/>
          <p:cNvSpPr txBox="1">
            <a:spLocks/>
          </p:cNvSpPr>
          <p:nvPr/>
        </p:nvSpPr>
        <p:spPr bwMode="auto">
          <a:xfrm>
            <a:off x="2816772"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endParaRPr lang="en-US" sz="1600" dirty="0"/>
          </a:p>
        </p:txBody>
      </p:sp>
      <p:sp>
        <p:nvSpPr>
          <p:cNvPr id="8" name="Content Placeholder 1"/>
          <p:cNvSpPr txBox="1">
            <a:spLocks/>
          </p:cNvSpPr>
          <p:nvPr/>
        </p:nvSpPr>
        <p:spPr bwMode="auto">
          <a:xfrm>
            <a:off x="5420434"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endParaRPr lang="en-US" sz="1600" dirty="0"/>
          </a:p>
        </p:txBody>
      </p:sp>
    </p:spTree>
    <p:extLst>
      <p:ext uri="{BB962C8B-B14F-4D97-AF65-F5344CB8AC3E}">
        <p14:creationId xmlns:p14="http://schemas.microsoft.com/office/powerpoint/2010/main" val="3984484669"/>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a:latin typeface="Arial" charset="0"/>
              </a:rPr>
              <a:t>Section 2.2</a:t>
            </a:r>
            <a:r>
              <a:rPr lang="en-US" dirty="0">
                <a:latin typeface="Arial" charset="0"/>
              </a:rPr>
              <a:t/>
            </a:r>
            <a:br>
              <a:rPr lang="en-US" dirty="0">
                <a:latin typeface="Arial" charset="0"/>
              </a:rPr>
            </a:br>
            <a:r>
              <a:rPr lang="en-US" dirty="0">
                <a:latin typeface="Arial" charset="0"/>
              </a:rPr>
              <a:t>Nouveaux </a:t>
            </a:r>
            <a:r>
              <a:rPr lang="en-US" dirty="0" err="1">
                <a:latin typeface="Arial" charset="0"/>
              </a:rPr>
              <a:t>termes</a:t>
            </a:r>
            <a:r>
              <a:rPr lang="en-US" dirty="0">
                <a:latin typeface="Arial" charset="0"/>
              </a:rPr>
              <a:t>/</a:t>
            </a:r>
            <a:r>
              <a:rPr lang="en-US" dirty="0" err="1">
                <a:latin typeface="Arial" charset="0"/>
              </a:rPr>
              <a:t>commandes</a:t>
            </a:r>
            <a:endParaRPr lang="en-US" dirty="0">
              <a:latin typeface="Arial" charset="0"/>
            </a:endParaRPr>
          </a:p>
        </p:txBody>
      </p:sp>
      <p:sp>
        <p:nvSpPr>
          <p:cNvPr id="4" name="Content Placeholder 1"/>
          <p:cNvSpPr>
            <a:spLocks noGrp="1"/>
          </p:cNvSpPr>
          <p:nvPr>
            <p:ph idx="1"/>
          </p:nvPr>
        </p:nvSpPr>
        <p:spPr>
          <a:xfrm>
            <a:off x="213110" y="1539502"/>
            <a:ext cx="2603662" cy="4946358"/>
          </a:xfrm>
        </p:spPr>
        <p:txBody>
          <a:bodyPr/>
          <a:lstStyle/>
          <a:p>
            <a:pPr marL="0" indent="0">
              <a:buNone/>
            </a:pPr>
            <a:r>
              <a:rPr lang="en-US" sz="1600" dirty="0" smtClean="0"/>
              <a:t>alcohol</a:t>
            </a:r>
            <a:endParaRPr lang="en-US" sz="1600" dirty="0"/>
          </a:p>
          <a:p>
            <a:pPr marL="0" indent="0">
              <a:buNone/>
            </a:pPr>
            <a:r>
              <a:rPr lang="en-US" sz="1600" dirty="0" smtClean="0"/>
              <a:t>ammoniated</a:t>
            </a:r>
            <a:endParaRPr lang="en-US" sz="1600" dirty="0"/>
          </a:p>
          <a:p>
            <a:pPr marL="0" indent="0">
              <a:buNone/>
            </a:pPr>
            <a:r>
              <a:rPr lang="en-US" sz="1600" dirty="0" smtClean="0"/>
              <a:t>amperage</a:t>
            </a:r>
            <a:endParaRPr lang="en-US" sz="1600" dirty="0"/>
          </a:p>
          <a:p>
            <a:pPr marL="0" indent="0">
              <a:buNone/>
            </a:pPr>
            <a:r>
              <a:rPr lang="en-US" sz="1600" dirty="0" smtClean="0"/>
              <a:t>analyzer</a:t>
            </a:r>
            <a:endParaRPr lang="en-US" sz="1600" dirty="0"/>
          </a:p>
          <a:p>
            <a:pPr marL="0" indent="0">
              <a:buNone/>
            </a:pPr>
            <a:r>
              <a:rPr lang="en-US" sz="1600" dirty="0" smtClean="0"/>
              <a:t>antistatic</a:t>
            </a:r>
            <a:endParaRPr lang="en-US" sz="1600" dirty="0"/>
          </a:p>
          <a:p>
            <a:pPr marL="0" indent="0">
              <a:buNone/>
            </a:pPr>
            <a:r>
              <a:rPr lang="en-US" sz="1600" dirty="0" smtClean="0"/>
              <a:t>antivirus</a:t>
            </a:r>
            <a:endParaRPr lang="en-US" sz="1600" dirty="0"/>
          </a:p>
          <a:p>
            <a:pPr marL="0" indent="0">
              <a:buNone/>
            </a:pPr>
            <a:r>
              <a:rPr lang="en-US" sz="1600" dirty="0" smtClean="0"/>
              <a:t>auditing</a:t>
            </a:r>
            <a:endParaRPr lang="en-US" sz="1600" dirty="0"/>
          </a:p>
          <a:p>
            <a:pPr marL="0" indent="0">
              <a:buNone/>
            </a:pPr>
            <a:r>
              <a:rPr lang="en-US" sz="1600" dirty="0" smtClean="0"/>
              <a:t>blades</a:t>
            </a:r>
            <a:endParaRPr lang="en-US" sz="1600" dirty="0"/>
          </a:p>
          <a:p>
            <a:pPr marL="0" indent="0">
              <a:buNone/>
            </a:pPr>
            <a:r>
              <a:rPr lang="en-US" sz="1600" dirty="0" smtClean="0"/>
              <a:t>bolt</a:t>
            </a:r>
            <a:endParaRPr lang="en-US" sz="1600" dirty="0"/>
          </a:p>
          <a:p>
            <a:pPr marL="0" indent="0">
              <a:buNone/>
            </a:pPr>
            <a:r>
              <a:rPr lang="en-US" sz="1600" dirty="0" smtClean="0"/>
              <a:t>chassis</a:t>
            </a:r>
            <a:endParaRPr lang="en-US" sz="1600" dirty="0"/>
          </a:p>
          <a:p>
            <a:pPr marL="0" indent="0">
              <a:buNone/>
            </a:pPr>
            <a:r>
              <a:rPr lang="en-US" sz="1600" dirty="0" err="1" smtClean="0"/>
              <a:t>chkdsk</a:t>
            </a:r>
            <a:endParaRPr lang="en-US" sz="1600" dirty="0"/>
          </a:p>
          <a:p>
            <a:pPr marL="0" indent="0">
              <a:buNone/>
            </a:pPr>
            <a:r>
              <a:rPr lang="en-US" sz="1600" dirty="0" smtClean="0"/>
              <a:t>circuit</a:t>
            </a:r>
            <a:endParaRPr lang="en-US" sz="1600" dirty="0"/>
          </a:p>
          <a:p>
            <a:pPr marL="0" indent="0">
              <a:buNone/>
            </a:pPr>
            <a:r>
              <a:rPr lang="en-US" sz="1600" dirty="0" smtClean="0"/>
              <a:t>cm</a:t>
            </a:r>
            <a:endParaRPr lang="en-US" sz="1600" dirty="0"/>
          </a:p>
          <a:p>
            <a:pPr marL="0" indent="0">
              <a:buNone/>
            </a:pPr>
            <a:r>
              <a:rPr lang="en-US" sz="1600" dirty="0" smtClean="0"/>
              <a:t>coating</a:t>
            </a:r>
            <a:endParaRPr lang="en-US" sz="1600" dirty="0"/>
          </a:p>
        </p:txBody>
      </p:sp>
      <p:sp>
        <p:nvSpPr>
          <p:cNvPr id="6" name="Content Placeholder 1"/>
          <p:cNvSpPr txBox="1">
            <a:spLocks/>
          </p:cNvSpPr>
          <p:nvPr/>
        </p:nvSpPr>
        <p:spPr bwMode="auto">
          <a:xfrm>
            <a:off x="2816772"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n-US" sz="1600" dirty="0"/>
              <a:t>conductive</a:t>
            </a:r>
          </a:p>
          <a:p>
            <a:pPr marL="0" indent="0">
              <a:buNone/>
            </a:pPr>
            <a:r>
              <a:rPr lang="en-US" sz="1600" dirty="0"/>
              <a:t>conductor</a:t>
            </a:r>
          </a:p>
          <a:p>
            <a:pPr marL="0" indent="0">
              <a:buNone/>
            </a:pPr>
            <a:r>
              <a:rPr lang="en-US" sz="1600" dirty="0"/>
              <a:t>damp</a:t>
            </a:r>
          </a:p>
          <a:p>
            <a:pPr marL="0" indent="0">
              <a:buNone/>
            </a:pPr>
            <a:r>
              <a:rPr lang="en-US" sz="1600" dirty="0"/>
              <a:t>dc</a:t>
            </a:r>
          </a:p>
          <a:p>
            <a:pPr marL="0" indent="0">
              <a:buNone/>
            </a:pPr>
            <a:r>
              <a:rPr lang="en-US" sz="1600" dirty="0"/>
              <a:t>defrag</a:t>
            </a:r>
          </a:p>
          <a:p>
            <a:pPr marL="0" indent="0">
              <a:buNone/>
            </a:pPr>
            <a:r>
              <a:rPr lang="en-US" sz="1600" dirty="0"/>
              <a:t>diagnose</a:t>
            </a:r>
          </a:p>
          <a:p>
            <a:pPr marL="0" indent="0">
              <a:buNone/>
            </a:pPr>
            <a:r>
              <a:rPr lang="en-US" sz="1600" dirty="0"/>
              <a:t>driver</a:t>
            </a:r>
          </a:p>
          <a:p>
            <a:pPr marL="0" indent="0">
              <a:buNone/>
            </a:pPr>
            <a:r>
              <a:rPr lang="en-US" sz="1600" dirty="0" err="1"/>
              <a:t>faqs</a:t>
            </a:r>
            <a:endParaRPr lang="en-US" sz="1600" dirty="0"/>
          </a:p>
          <a:p>
            <a:pPr marL="0" indent="0">
              <a:buNone/>
            </a:pPr>
            <a:r>
              <a:rPr lang="en-US" sz="1600" dirty="0"/>
              <a:t>firewall</a:t>
            </a:r>
          </a:p>
          <a:p>
            <a:pPr marL="0" indent="0">
              <a:buNone/>
            </a:pPr>
            <a:r>
              <a:rPr lang="en-US" sz="1600" dirty="0"/>
              <a:t>fluke</a:t>
            </a:r>
          </a:p>
          <a:p>
            <a:pPr marL="0" indent="0">
              <a:buNone/>
            </a:pPr>
            <a:r>
              <a:rPr lang="en-US" sz="1600" dirty="0"/>
              <a:t>format</a:t>
            </a:r>
          </a:p>
          <a:p>
            <a:pPr marL="0" indent="0">
              <a:buNone/>
            </a:pPr>
            <a:r>
              <a:rPr lang="en-US" sz="1600" dirty="0"/>
              <a:t>forums</a:t>
            </a:r>
          </a:p>
          <a:p>
            <a:pPr marL="0" indent="0">
              <a:buNone/>
            </a:pPr>
            <a:r>
              <a:rPr lang="en-US" sz="1600" dirty="0"/>
              <a:t>gain</a:t>
            </a:r>
          </a:p>
          <a:p>
            <a:pPr marL="0" indent="0">
              <a:buNone/>
            </a:pPr>
            <a:r>
              <a:rPr lang="en-US" sz="1600" dirty="0" smtClean="0"/>
              <a:t>hex</a:t>
            </a:r>
            <a:endParaRPr lang="en-US" sz="1600" dirty="0"/>
          </a:p>
        </p:txBody>
      </p:sp>
      <p:sp>
        <p:nvSpPr>
          <p:cNvPr id="8" name="Content Placeholder 1"/>
          <p:cNvSpPr txBox="1">
            <a:spLocks/>
          </p:cNvSpPr>
          <p:nvPr/>
        </p:nvSpPr>
        <p:spPr bwMode="auto">
          <a:xfrm>
            <a:off x="5420434"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r>
              <a:rPr lang="en-US" sz="1600" dirty="0"/>
              <a:t>impurities</a:t>
            </a:r>
          </a:p>
          <a:p>
            <a:pPr marL="0" indent="0">
              <a:buNone/>
            </a:pPr>
            <a:r>
              <a:rPr lang="en-US" sz="1600" dirty="0"/>
              <a:t>induce</a:t>
            </a:r>
          </a:p>
          <a:p>
            <a:pPr marL="0" indent="0">
              <a:buNone/>
            </a:pPr>
            <a:r>
              <a:rPr lang="en-US" sz="1600" dirty="0"/>
              <a:t>insulator</a:t>
            </a:r>
          </a:p>
          <a:p>
            <a:pPr marL="0" indent="0">
              <a:buNone/>
            </a:pPr>
            <a:r>
              <a:rPr lang="en-US" sz="1600" dirty="0"/>
              <a:t>isopropyl</a:t>
            </a:r>
          </a:p>
          <a:p>
            <a:pPr marL="0" indent="0">
              <a:buNone/>
            </a:pPr>
            <a:r>
              <a:rPr lang="en-US" sz="1600" dirty="0" err="1"/>
              <a:t>lcd</a:t>
            </a:r>
            <a:endParaRPr lang="en-US" sz="1600" dirty="0"/>
          </a:p>
          <a:p>
            <a:pPr marL="0" indent="0">
              <a:buNone/>
            </a:pPr>
            <a:r>
              <a:rPr lang="en-US" sz="1600" dirty="0"/>
              <a:t>lead</a:t>
            </a:r>
          </a:p>
          <a:p>
            <a:pPr marL="0" indent="0">
              <a:buNone/>
            </a:pPr>
            <a:r>
              <a:rPr lang="en-US" sz="1600" dirty="0" err="1"/>
              <a:t>multimeter</a:t>
            </a:r>
            <a:endParaRPr lang="en-US" sz="1600" dirty="0"/>
          </a:p>
          <a:p>
            <a:pPr marL="0" indent="0">
              <a:buNone/>
            </a:pPr>
            <a:r>
              <a:rPr lang="en-US" sz="1600" dirty="0"/>
              <a:t>overheat</a:t>
            </a:r>
          </a:p>
          <a:p>
            <a:pPr marL="0" indent="0">
              <a:buNone/>
            </a:pPr>
            <a:r>
              <a:rPr lang="en-US" sz="1600" dirty="0" err="1"/>
              <a:t>phillips</a:t>
            </a:r>
            <a:endParaRPr lang="en-US" sz="1600" dirty="0"/>
          </a:p>
          <a:p>
            <a:pPr marL="0" indent="0">
              <a:buNone/>
            </a:pPr>
            <a:r>
              <a:rPr lang="en-US" sz="1600" dirty="0"/>
              <a:t>scandisk</a:t>
            </a:r>
          </a:p>
          <a:p>
            <a:pPr marL="0" indent="0">
              <a:buNone/>
            </a:pPr>
            <a:r>
              <a:rPr lang="en-US" sz="1600" dirty="0" smtClean="0"/>
              <a:t>Screwdriver</a:t>
            </a:r>
          </a:p>
          <a:p>
            <a:pPr marL="0" indent="0">
              <a:buNone/>
            </a:pPr>
            <a:r>
              <a:rPr lang="en-US" sz="1600" dirty="0" err="1"/>
              <a:t>sfc</a:t>
            </a:r>
            <a:endParaRPr lang="en-US" sz="1600" dirty="0"/>
          </a:p>
          <a:p>
            <a:pPr marL="0" indent="0">
              <a:buNone/>
            </a:pPr>
            <a:r>
              <a:rPr lang="en-US" sz="1600" dirty="0"/>
              <a:t>spyware</a:t>
            </a:r>
          </a:p>
          <a:p>
            <a:pPr marL="0" indent="0">
              <a:buNone/>
            </a:pPr>
            <a:r>
              <a:rPr lang="en-US" sz="1600" dirty="0"/>
              <a:t>toolkit</a:t>
            </a:r>
            <a:endParaRPr lang="en-US" sz="1600" kern="0" dirty="0"/>
          </a:p>
        </p:txBody>
      </p:sp>
    </p:spTree>
    <p:extLst>
      <p:ext uri="{BB962C8B-B14F-4D97-AF65-F5344CB8AC3E}">
        <p14:creationId xmlns:p14="http://schemas.microsoft.com/office/powerpoint/2010/main" val="3551504011"/>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US" sz="1800" dirty="0" smtClean="0">
                <a:latin typeface="Arial" charset="0"/>
              </a:rPr>
              <a:t>Section 2.1</a:t>
            </a:r>
            <a:r>
              <a:rPr lang="en-US" dirty="0">
                <a:latin typeface="Arial" charset="0"/>
              </a:rPr>
              <a:t/>
            </a:r>
            <a:br>
              <a:rPr lang="en-US" dirty="0">
                <a:latin typeface="Arial" charset="0"/>
              </a:rPr>
            </a:br>
            <a:r>
              <a:rPr lang="en-US" dirty="0">
                <a:latin typeface="Arial" charset="0"/>
              </a:rPr>
              <a:t>Nouveaux </a:t>
            </a:r>
            <a:r>
              <a:rPr lang="en-US" dirty="0" err="1">
                <a:latin typeface="Arial" charset="0"/>
              </a:rPr>
              <a:t>termes</a:t>
            </a:r>
            <a:r>
              <a:rPr lang="en-US" dirty="0">
                <a:latin typeface="Arial" charset="0"/>
              </a:rPr>
              <a:t>/</a:t>
            </a:r>
            <a:r>
              <a:rPr lang="en-US" dirty="0" err="1">
                <a:latin typeface="Arial" charset="0"/>
              </a:rPr>
              <a:t>commandes</a:t>
            </a:r>
            <a:r>
              <a:rPr lang="en-US" dirty="0">
                <a:latin typeface="Arial" charset="0"/>
              </a:rPr>
              <a:t> (suite)</a:t>
            </a:r>
          </a:p>
        </p:txBody>
      </p:sp>
      <p:sp>
        <p:nvSpPr>
          <p:cNvPr id="4" name="Content Placeholder 1"/>
          <p:cNvSpPr>
            <a:spLocks noGrp="1"/>
          </p:cNvSpPr>
          <p:nvPr>
            <p:ph idx="1"/>
          </p:nvPr>
        </p:nvSpPr>
        <p:spPr>
          <a:xfrm>
            <a:off x="213110" y="1539502"/>
            <a:ext cx="2603662" cy="4946358"/>
          </a:xfrm>
        </p:spPr>
        <p:txBody>
          <a:bodyPr/>
          <a:lstStyle/>
          <a:p>
            <a:r>
              <a:rPr lang="en-US" sz="1600" dirty="0" err="1"/>
              <a:t>torx</a:t>
            </a:r>
            <a:endParaRPr lang="en-US" sz="1600" dirty="0"/>
          </a:p>
          <a:p>
            <a:r>
              <a:rPr lang="en-US" sz="1600" dirty="0"/>
              <a:t>vacuum</a:t>
            </a:r>
          </a:p>
          <a:p>
            <a:r>
              <a:rPr lang="en-US" sz="1600" dirty="0" err="1"/>
              <a:t>velcro</a:t>
            </a:r>
            <a:endParaRPr lang="en-US" sz="1600" dirty="0"/>
          </a:p>
          <a:p>
            <a:r>
              <a:rPr lang="en-US" sz="1600" dirty="0"/>
              <a:t>viruses</a:t>
            </a:r>
          </a:p>
          <a:p>
            <a:r>
              <a:rPr lang="en-US" sz="1600" dirty="0" err="1"/>
              <a:t>wifi</a:t>
            </a:r>
            <a:endParaRPr lang="en-US" sz="1600" dirty="0"/>
          </a:p>
          <a:p>
            <a:r>
              <a:rPr lang="en-US" sz="1600" dirty="0"/>
              <a:t>wireless</a:t>
            </a:r>
          </a:p>
          <a:p>
            <a:r>
              <a:rPr lang="en-US" sz="1600" dirty="0"/>
              <a:t>workbench</a:t>
            </a:r>
          </a:p>
        </p:txBody>
      </p:sp>
      <p:sp>
        <p:nvSpPr>
          <p:cNvPr id="6" name="Content Placeholder 1"/>
          <p:cNvSpPr txBox="1">
            <a:spLocks/>
          </p:cNvSpPr>
          <p:nvPr/>
        </p:nvSpPr>
        <p:spPr bwMode="auto">
          <a:xfrm>
            <a:off x="2816772"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endParaRPr lang="en-US" sz="1600" dirty="0"/>
          </a:p>
        </p:txBody>
      </p:sp>
      <p:sp>
        <p:nvSpPr>
          <p:cNvPr id="8" name="Content Placeholder 1"/>
          <p:cNvSpPr txBox="1">
            <a:spLocks/>
          </p:cNvSpPr>
          <p:nvPr/>
        </p:nvSpPr>
        <p:spPr bwMode="auto">
          <a:xfrm>
            <a:off x="5420434" y="1539502"/>
            <a:ext cx="2603662"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None/>
            </a:pPr>
            <a:endParaRPr lang="en-US" sz="1600" dirty="0"/>
          </a:p>
        </p:txBody>
      </p:sp>
    </p:spTree>
    <p:extLst>
      <p:ext uri="{BB962C8B-B14F-4D97-AF65-F5344CB8AC3E}">
        <p14:creationId xmlns:p14="http://schemas.microsoft.com/office/powerpoint/2010/main" val="3530946085"/>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algn="l" defTabSz="814388">
              <a:lnSpc>
                <a:spcPct val="90000"/>
              </a:lnSpc>
              <a:defRPr/>
            </a:pPr>
            <a:r>
              <a:rPr lang="fr-FR" b="0" kern="0" dirty="0" smtClean="0">
                <a:solidFill>
                  <a:schemeClr val="bg1"/>
                </a:solidFill>
                <a:latin typeface="+mj-lt"/>
              </a:rPr>
              <a:t>ITE 6.0</a:t>
            </a:r>
            <a:r>
              <a:t/>
            </a:r>
            <a:br/>
            <a:r>
              <a:rPr lang="fr-FR" b="0" kern="0" dirty="0" smtClean="0">
                <a:solidFill>
                  <a:schemeClr val="bg1"/>
                </a:solidFill>
                <a:latin typeface="+mj-lt"/>
              </a:rPr>
              <a:t>Guide de planification</a:t>
            </a:r>
          </a:p>
          <a:p>
            <a:pPr algn="l" defTabSz="814388">
              <a:lnSpc>
                <a:spcPct val="90000"/>
              </a:lnSpc>
              <a:defRPr/>
            </a:pPr>
            <a:r>
              <a:rPr lang="fr-FR" b="0" dirty="0" smtClean="0">
                <a:solidFill>
                  <a:schemeClr val="bg1"/>
                </a:solidFill>
                <a:latin typeface="Arial" pitchFamily="34" charset="0"/>
              </a:rPr>
              <a:t>Chapitre 2 : Introduction aux procédures pratiques et à l'utilisation d'outils</a:t>
            </a:r>
            <a:endParaRPr lang="fr-FR" b="0" kern="0" dirty="0">
              <a:solidFill>
                <a:schemeClr val="bg1"/>
              </a:solidFill>
              <a:latin typeface="+mj-lt"/>
              <a:ea typeface="+mj-ea"/>
              <a:cs typeface="+mj-cs"/>
            </a:endParaRPr>
          </a:p>
        </p:txBody>
      </p:sp>
    </p:spTree>
    <p:extLst>
      <p:ext uri="{BB962C8B-B14F-4D97-AF65-F5344CB8AC3E}">
        <p14:creationId xmlns:p14="http://schemas.microsoft.com/office/powerpoint/2010/main" val="3725981340"/>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2 : exercices</a:t>
            </a:r>
          </a:p>
        </p:txBody>
      </p:sp>
      <p:sp>
        <p:nvSpPr>
          <p:cNvPr id="6147" name="Rectangle 34"/>
          <p:cNvSpPr>
            <a:spLocks noGrp="1" noChangeArrowheads="1"/>
          </p:cNvSpPr>
          <p:nvPr>
            <p:ph type="body" idx="4294967295"/>
          </p:nvPr>
        </p:nvSpPr>
        <p:spPr>
          <a:xfrm>
            <a:off x="701937" y="1632031"/>
            <a:ext cx="7940675" cy="4605454"/>
          </a:xfrm>
        </p:spPr>
        <p:txBody>
          <a:bodyPr/>
          <a:lstStyle/>
          <a:p>
            <a:pPr marL="0" indent="0" eaLnBrk="1" hangingPunct="1">
              <a:spcBef>
                <a:spcPct val="30000"/>
              </a:spcBef>
              <a:buNone/>
            </a:pPr>
            <a:r>
              <a:rPr lang="fr-FR" sz="2000" dirty="0" smtClean="0"/>
              <a:t>Quels sont les exercices associés à ce chapitre ?</a:t>
            </a:r>
          </a:p>
          <a:p>
            <a:pPr marL="119063"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a:p>
          <a:p>
            <a:pPr marL="0" indent="0" eaLnBrk="1" hangingPunct="1">
              <a:spcBef>
                <a:spcPct val="30000"/>
              </a:spcBef>
              <a:buNone/>
            </a:pPr>
            <a:endParaRPr lang="fr-FR" sz="2000" dirty="0" smtClean="0"/>
          </a:p>
          <a:p>
            <a:pPr marL="0" indent="0" eaLnBrk="1" hangingPunct="1">
              <a:spcBef>
                <a:spcPct val="30000"/>
              </a:spcBef>
              <a:buNone/>
            </a:pPr>
            <a:endParaRPr lang="fr-FR" sz="2000" dirty="0" smtClean="0"/>
          </a:p>
          <a:p>
            <a:pPr marL="0" indent="0" eaLnBrk="1" hangingPunct="1">
              <a:spcBef>
                <a:spcPct val="30000"/>
              </a:spcBef>
              <a:buNone/>
            </a:pPr>
            <a:r>
              <a:rPr lang="fr-FR" sz="2000" dirty="0" smtClean="0"/>
              <a:t>Le mot de passe suivant est utilisé dans le cadre des exercices Packet Tracer de ce chapitre :</a:t>
            </a:r>
          </a:p>
          <a:p>
            <a:pPr marL="461963" indent="-342900" eaLnBrk="1" hangingPunct="1">
              <a:spcBef>
                <a:spcPct val="30000"/>
              </a:spcBef>
            </a:pPr>
            <a:r>
              <a:rPr lang="fr-FR" sz="2000" dirty="0" smtClean="0"/>
              <a:t>Non applicable pour ce chapitre.</a:t>
            </a:r>
            <a:endParaRPr lang="fr-FR" sz="2000" dirty="0"/>
          </a:p>
        </p:txBody>
      </p:sp>
      <p:graphicFrame>
        <p:nvGraphicFramePr>
          <p:cNvPr id="2" name="Table 1"/>
          <p:cNvGraphicFramePr>
            <a:graphicFrameLocks noGrp="1"/>
          </p:cNvGraphicFramePr>
          <p:nvPr>
            <p:extLst>
              <p:ext uri="{D42A27DB-BD31-4B8C-83A1-F6EECF244321}">
                <p14:modId xmlns:p14="http://schemas.microsoft.com/office/powerpoint/2010/main" val="1321136607"/>
              </p:ext>
            </p:extLst>
          </p:nvPr>
        </p:nvGraphicFramePr>
        <p:xfrm>
          <a:off x="701937" y="2072476"/>
          <a:ext cx="7745872" cy="2062480"/>
        </p:xfrm>
        <a:graphic>
          <a:graphicData uri="http://schemas.openxmlformats.org/drawingml/2006/table">
            <a:tbl>
              <a:tblPr firstRow="1" bandRow="1">
                <a:tableStyleId>{5C22544A-7EE6-4342-B048-85BDC9FD1C3A}</a:tableStyleId>
              </a:tblPr>
              <a:tblGrid>
                <a:gridCol w="2156521"/>
                <a:gridCol w="2099307"/>
                <a:gridCol w="3490044"/>
              </a:tblGrid>
              <a:tr h="370840">
                <a:tc>
                  <a:txBody>
                    <a:bodyPr/>
                    <a:lstStyle/>
                    <a:p>
                      <a:r>
                        <a:rPr dirty="0" err="1"/>
                        <a:t>Numéro</a:t>
                      </a:r>
                      <a:r>
                        <a:rPr dirty="0"/>
                        <a:t> de page</a:t>
                      </a:r>
                      <a:endParaRPr lang="fr-FR" dirty="0"/>
                    </a:p>
                  </a:txBody>
                  <a:tcPr/>
                </a:tc>
                <a:tc>
                  <a:txBody>
                    <a:bodyPr/>
                    <a:lstStyle/>
                    <a:p>
                      <a:r>
                        <a:t>Type d'activité</a:t>
                      </a:r>
                      <a:endParaRPr lang="fr-FR" dirty="0"/>
                    </a:p>
                  </a:txBody>
                  <a:tcPr/>
                </a:tc>
                <a:tc>
                  <a:txBody>
                    <a:bodyPr/>
                    <a:lstStyle/>
                    <a:p>
                      <a:r>
                        <a:t>Nom de l'activité</a:t>
                      </a:r>
                      <a:endParaRPr lang="fr-FR" dirty="0"/>
                    </a:p>
                  </a:txBody>
                  <a:tcPr/>
                </a:tc>
              </a:tr>
              <a:tr h="370840">
                <a:tc>
                  <a:txBody>
                    <a:bodyPr/>
                    <a:lstStyle/>
                    <a:p>
                      <a:r>
                        <a:rPr lang="en-US" sz="1600" dirty="0" smtClean="0"/>
                        <a:t>2.2.2.3</a:t>
                      </a:r>
                      <a:endParaRPr lang="fr-FR" sz="1600" dirty="0"/>
                    </a:p>
                  </a:txBody>
                  <a:tcPr/>
                </a:tc>
                <a:tc>
                  <a:txBody>
                    <a:bodyPr/>
                    <a:lstStyle/>
                    <a:p>
                      <a:r>
                        <a:rPr lang="en-US" sz="1600" dirty="0" smtClean="0"/>
                        <a:t>Travaux pratiques</a:t>
                      </a:r>
                      <a:endParaRPr lang="fr-FR" sz="1600" dirty="0"/>
                    </a:p>
                  </a:txBody>
                  <a:tcPr/>
                </a:tc>
                <a:tc>
                  <a:txBody>
                    <a:bodyPr/>
                    <a:lstStyle/>
                    <a:p>
                      <a:r>
                        <a:rPr lang="en-US" sz="1600" dirty="0" smtClean="0"/>
                        <a:t>Logiciel de diagnostic</a:t>
                      </a:r>
                      <a:endParaRPr lang="fr-FR" sz="1600" dirty="0"/>
                    </a:p>
                  </a:txBody>
                  <a:tcPr/>
                </a:tc>
              </a:tr>
              <a:tr h="370840">
                <a:tc>
                  <a:txBody>
                    <a:bodyPr/>
                    <a:lstStyle/>
                    <a:p>
                      <a:r>
                        <a:rPr lang="en-US" sz="1600" dirty="0" smtClean="0"/>
                        <a:t>2.2.4.4</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Travaux pratiques</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Utilisation d'un multimètre et d'un testeur d'alimentation</a:t>
                      </a:r>
                      <a:endParaRPr lang="fr-FR" sz="1600" dirty="0"/>
                    </a:p>
                  </a:txBody>
                  <a:tcPr/>
                </a:tc>
              </a:tr>
              <a:tr h="370840">
                <a:tc>
                  <a:txBody>
                    <a:bodyPr/>
                    <a:lstStyle/>
                    <a:p>
                      <a:r>
                        <a:rPr lang="en-US" sz="1600" dirty="0" smtClean="0"/>
                        <a:t>2.2.4.6</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Vidéo</a:t>
                      </a:r>
                      <a:endParaRPr lang="fr-FR" sz="1600" dirty="0"/>
                    </a:p>
                  </a:txBody>
                  <a:tcPr/>
                </a:tc>
                <a:tc>
                  <a:txBody>
                    <a:bodyPr/>
                    <a:lstStyle/>
                    <a:p>
                      <a:r>
                        <a:rPr lang="en-US" sz="1600" dirty="0" smtClean="0"/>
                        <a:t>Démontage d'un ordinateur</a:t>
                      </a:r>
                      <a:endParaRPr lang="fr-FR" sz="1600" dirty="0"/>
                    </a:p>
                  </a:txBody>
                  <a:tcPr/>
                </a:tc>
              </a:tr>
              <a:tr h="370840">
                <a:tc>
                  <a:txBody>
                    <a:bodyPr/>
                    <a:lstStyle/>
                    <a:p>
                      <a:r>
                        <a:rPr lang="en-US" sz="1600" dirty="0" smtClean="0"/>
                        <a:t>2.2.4.7</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Travaux pratiques</a:t>
                      </a:r>
                      <a:endParaRPr lang="fr-FR"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Démontage d'un </a:t>
                      </a:r>
                      <a:r>
                        <a:rPr lang="en-US" sz="1600" dirty="0" err="1" smtClean="0"/>
                        <a:t>ordinateur</a:t>
                      </a:r>
                      <a:endParaRPr lang="fr-FR" sz="1600" dirty="0"/>
                    </a:p>
                  </a:txBody>
                  <a:tcPr/>
                </a:tc>
              </a:tr>
            </a:tbl>
          </a:graphicData>
        </a:graphic>
      </p:graphicFrame>
    </p:spTree>
    <p:extLst>
      <p:ext uri="{BB962C8B-B14F-4D97-AF65-F5344CB8AC3E}">
        <p14:creationId xmlns:p14="http://schemas.microsoft.com/office/powerpoint/2010/main" val="845688366"/>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2 : évaluation</a:t>
            </a:r>
          </a:p>
        </p:txBody>
      </p:sp>
      <p:sp>
        <p:nvSpPr>
          <p:cNvPr id="7171" name="Rectangle 34"/>
          <p:cNvSpPr>
            <a:spLocks noGrp="1" noChangeArrowheads="1"/>
          </p:cNvSpPr>
          <p:nvPr>
            <p:ph type="body" idx="4294967295"/>
          </p:nvPr>
        </p:nvSpPr>
        <p:spPr>
          <a:xfrm>
            <a:off x="646113" y="1593850"/>
            <a:ext cx="7940675" cy="3571875"/>
          </a:xfrm>
        </p:spPr>
        <p:txBody>
          <a:bodyPr/>
          <a:lstStyle/>
          <a:p>
            <a:pPr eaLnBrk="1" hangingPunct="1">
              <a:spcBef>
                <a:spcPct val="30000"/>
              </a:spcBef>
            </a:pPr>
            <a:r>
              <a:rPr lang="fr-FR" sz="2000" dirty="0" smtClean="0"/>
              <a:t>Une fois qu'ils ont terminé le chapitre 2, les étudiants doivent se soumettre à l'évaluation correspondante.</a:t>
            </a:r>
          </a:p>
          <a:p>
            <a:pPr eaLnBrk="1" hangingPunct="1">
              <a:spcBef>
                <a:spcPct val="30000"/>
              </a:spcBef>
            </a:pPr>
            <a:r>
              <a:rPr lang="fr-FR" sz="2000" dirty="0" smtClean="0"/>
              <a:t>Les questionnaires, les travaux pratiques, les exercices dans Packet Tracer, ainsi que les autres activités peuvent servir à évaluer, de manière informelle, les progrès des étudiants.</a:t>
            </a:r>
          </a:p>
          <a:p>
            <a:pPr eaLnBrk="1" hangingPunct="1">
              <a:spcBef>
                <a:spcPct val="30000"/>
              </a:spcBef>
            </a:pPr>
            <a:endParaRPr lang="fr-FR" sz="1600" dirty="0" smtClean="0"/>
          </a:p>
        </p:txBody>
      </p:sp>
    </p:spTree>
    <p:extLst>
      <p:ext uri="{BB962C8B-B14F-4D97-AF65-F5344CB8AC3E}">
        <p14:creationId xmlns:p14="http://schemas.microsoft.com/office/powerpoint/2010/main" val="3303044919"/>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655638" y="1559476"/>
            <a:ext cx="7940675" cy="4906537"/>
          </a:xfrm>
        </p:spPr>
        <p:txBody>
          <a:bodyPr/>
          <a:lstStyle/>
          <a:p>
            <a:pPr marL="0" indent="0" eaLnBrk="1" hangingPunct="1">
              <a:lnSpc>
                <a:spcPct val="85000"/>
              </a:lnSpc>
              <a:spcBef>
                <a:spcPct val="30000"/>
              </a:spcBef>
              <a:buNone/>
            </a:pPr>
            <a:r>
              <a:rPr lang="fr-FR" sz="2000" dirty="0" smtClean="0"/>
              <a:t>Avant d'enseigner le contenu du chapitre 2, l'instructeur doit :</a:t>
            </a:r>
          </a:p>
          <a:p>
            <a:pPr eaLnBrk="1" hangingPunct="1">
              <a:lnSpc>
                <a:spcPct val="85000"/>
              </a:lnSpc>
              <a:spcBef>
                <a:spcPct val="30000"/>
              </a:spcBef>
            </a:pPr>
            <a:r>
              <a:rPr lang="fr-FR" sz="2000" dirty="0"/>
              <a:t>Réussir la partie « Évaluation » du chapitre 2.</a:t>
            </a:r>
          </a:p>
          <a:p>
            <a:pPr eaLnBrk="1" hangingPunct="1">
              <a:lnSpc>
                <a:spcPct val="85000"/>
              </a:lnSpc>
              <a:spcBef>
                <a:spcPct val="30000"/>
              </a:spcBef>
            </a:pPr>
            <a:r>
              <a:rPr lang="fr-FR" sz="2000" dirty="0" smtClean="0"/>
              <a:t>L'objectif de ce chapitre est de fournir des informations sur la sécurité et les boîtes à outils.</a:t>
            </a:r>
          </a:p>
          <a:p>
            <a:pPr eaLnBrk="1" hangingPunct="1">
              <a:lnSpc>
                <a:spcPct val="85000"/>
              </a:lnSpc>
              <a:spcBef>
                <a:spcPct val="30000"/>
              </a:spcBef>
            </a:pPr>
            <a:r>
              <a:rPr lang="fr-FR" sz="2000" dirty="0" smtClean="0"/>
              <a:t>Insistez auprès des étudiants sur l'importance que revêt l'utilisation d'outils appropriés pour exécuter les différentes tâches et gagner ainsi un temps précieux.</a:t>
            </a:r>
            <a:endParaRPr lang="fr-FR" sz="2000" dirty="0"/>
          </a:p>
          <a:p>
            <a:pPr eaLnBrk="1" hangingPunct="1">
              <a:lnSpc>
                <a:spcPct val="85000"/>
              </a:lnSpc>
              <a:spcBef>
                <a:spcPct val="30000"/>
              </a:spcBef>
            </a:pPr>
            <a:endParaRPr lang="fr-FR" sz="2000" b="1" dirty="0">
              <a:solidFill>
                <a:srgbClr val="FF0000"/>
              </a:solidFill>
            </a:endParaRPr>
          </a:p>
          <a:p>
            <a:pPr eaLnBrk="1" hangingPunct="1">
              <a:lnSpc>
                <a:spcPct val="85000"/>
              </a:lnSpc>
              <a:spcBef>
                <a:spcPct val="30000"/>
              </a:spcBef>
            </a:pPr>
            <a:endParaRPr lang="fr-FR" dirty="0" smtClean="0"/>
          </a:p>
        </p:txBody>
      </p:sp>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fr-FR" sz="3200" b="1" kern="0" dirty="0" smtClean="0">
                <a:solidFill>
                  <a:srgbClr val="708CA1"/>
                </a:solidFill>
                <a:latin typeface="+mj-lt"/>
              </a:rPr>
              <a:t>Chapitre 2 : bonnes pratiques</a:t>
            </a:r>
          </a:p>
        </p:txBody>
      </p:sp>
    </p:spTree>
    <p:extLst>
      <p:ext uri="{BB962C8B-B14F-4D97-AF65-F5344CB8AC3E}">
        <p14:creationId xmlns:p14="http://schemas.microsoft.com/office/powerpoint/2010/main" val="2804945289"/>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655638" y="609600"/>
            <a:ext cx="8145462" cy="838200"/>
          </a:xfrm>
        </p:spPr>
        <p:txBody>
          <a:bodyPr/>
          <a:lstStyle/>
          <a:p>
            <a:pPr eaLnBrk="1" hangingPunct="1"/>
            <a:r>
              <a:rPr lang="fr-FR" smtClean="0"/>
              <a:t>Chapitre 2 : aide supplémentaire</a:t>
            </a:r>
          </a:p>
        </p:txBody>
      </p:sp>
      <p:sp>
        <p:nvSpPr>
          <p:cNvPr id="20483" name="Rectangle 34"/>
          <p:cNvSpPr>
            <a:spLocks noGrp="1" noChangeArrowheads="1"/>
          </p:cNvSpPr>
          <p:nvPr>
            <p:ph type="body" idx="4294967295"/>
          </p:nvPr>
        </p:nvSpPr>
        <p:spPr>
          <a:xfrm>
            <a:off x="655638" y="1828800"/>
            <a:ext cx="7940675" cy="3571875"/>
          </a:xfrm>
        </p:spPr>
        <p:txBody>
          <a:bodyPr/>
          <a:lstStyle/>
          <a:p>
            <a:pPr eaLnBrk="1" hangingPunct="1">
              <a:lnSpc>
                <a:spcPct val="85000"/>
              </a:lnSpc>
              <a:spcBef>
                <a:spcPct val="30000"/>
              </a:spcBef>
              <a:defRPr/>
            </a:pPr>
            <a:r>
              <a:rPr lang="fr-FR" sz="2000" dirty="0" smtClean="0"/>
              <a:t>Pour obtenir davantage d'aide sur les stratégies d'enseignement, notamment les plans de cours, l'utilisation d'analogies pour expliquer des concepts difficiles et les sujets de discussion, consultez la communauté ITE à l'adresse </a:t>
            </a:r>
            <a:r>
              <a:rPr lang="fr-FR" sz="2000" dirty="0" smtClean="0">
                <a:hlinkClick r:id="rId3"/>
              </a:rPr>
              <a:t>community.netacad.net</a:t>
            </a:r>
            <a:r>
              <a:rPr lang="fr-FR" sz="2000" dirty="0" smtClean="0"/>
              <a:t>.</a:t>
            </a:r>
          </a:p>
          <a:p>
            <a:pPr eaLnBrk="1" hangingPunct="1">
              <a:lnSpc>
                <a:spcPct val="85000"/>
              </a:lnSpc>
              <a:spcBef>
                <a:spcPct val="30000"/>
              </a:spcBef>
              <a:defRPr/>
            </a:pPr>
            <a:r>
              <a:rPr lang="fr-FR" sz="2000" dirty="0" smtClean="0"/>
              <a:t>Si vous souhaitez partager des plans de cours ou des ressources, importez-les sur le site de la communauté ITE afin d'aider les autres instructeurs.</a:t>
            </a:r>
          </a:p>
        </p:txBody>
      </p:sp>
    </p:spTree>
    <p:extLst>
      <p:ext uri="{BB962C8B-B14F-4D97-AF65-F5344CB8AC3E}">
        <p14:creationId xmlns:p14="http://schemas.microsoft.com/office/powerpoint/2010/main" val="1402589301"/>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33"/>
          <p:cNvSpPr>
            <a:spLocks noGrp="1" noChangeArrowheads="1"/>
          </p:cNvSpPr>
          <p:nvPr>
            <p:ph type="title" idx="4294967295"/>
          </p:nvPr>
        </p:nvSpPr>
        <p:spPr>
          <a:xfrm>
            <a:off x="655638" y="609600"/>
            <a:ext cx="8145462" cy="838200"/>
          </a:xfrm>
        </p:spPr>
        <p:txBody>
          <a:bodyPr/>
          <a:lstStyle/>
          <a:p>
            <a:pPr eaLnBrk="1" hangingPunct="1"/>
            <a:r>
              <a:rPr lang="fr-FR" sz="2400" dirty="0" smtClean="0"/>
              <a:t>Chapitre 2 : Rubriques du chapitre ne figurant pas dans la certification CompTIA A+ 220-901</a:t>
            </a:r>
          </a:p>
        </p:txBody>
      </p:sp>
      <p:sp>
        <p:nvSpPr>
          <p:cNvPr id="5123" name="Rectangle 34"/>
          <p:cNvSpPr>
            <a:spLocks noGrp="1" noChangeArrowheads="1"/>
          </p:cNvSpPr>
          <p:nvPr>
            <p:ph type="body" idx="4294967295"/>
          </p:nvPr>
        </p:nvSpPr>
        <p:spPr>
          <a:xfrm>
            <a:off x="655638" y="1828800"/>
            <a:ext cx="7940675" cy="3571875"/>
          </a:xfrm>
        </p:spPr>
        <p:txBody>
          <a:bodyPr/>
          <a:lstStyle/>
          <a:p>
            <a:pPr marL="0" indent="0">
              <a:buNone/>
            </a:pPr>
            <a:r>
              <a:rPr lang="fr-FR" sz="2000" dirty="0" smtClean="0"/>
              <a:t>Cette diapositive présente le contenu inclus dans ce chapitre, mais ne figurant PAS dans le plan CompTIA A+ 220-901. L'instructeur peut passer ces sections. Cependant, il doit fournir des informations supplémentaires et des concepts fondamentaux pour aider les étudiants dans le cadre de cette rubrique.</a:t>
            </a:r>
          </a:p>
          <a:p>
            <a:r>
              <a:rPr lang="fr-FR" sz="2000" dirty="0" smtClean="0"/>
              <a:t>Tout le contenu du chapitre 2 est conforme à la certification.</a:t>
            </a:r>
            <a:endParaRPr lang="fr-FR" sz="2000" dirty="0"/>
          </a:p>
          <a:p>
            <a:pPr marL="0" indent="0">
              <a:buNone/>
            </a:pPr>
            <a:endParaRPr lang="fr-FR" sz="2000" dirty="0" smtClean="0"/>
          </a:p>
        </p:txBody>
      </p:sp>
    </p:spTree>
    <p:extLst>
      <p:ext uri="{BB962C8B-B14F-4D97-AF65-F5344CB8AC3E}">
        <p14:creationId xmlns:p14="http://schemas.microsoft.com/office/powerpoint/2010/main" val="4240360691"/>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297878"/>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22926</TotalTime>
  <Pages>28</Pages>
  <Words>1302</Words>
  <Application>Microsoft Office PowerPoint</Application>
  <PresentationFormat>On-screen Show (4:3)</PresentationFormat>
  <Paragraphs>319</Paragraphs>
  <Slides>28</Slides>
  <Notes>28</Notes>
  <HiddenSlides>12</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PPT-TMPLT-WHT_C</vt:lpstr>
      <vt:lpstr>NetAcad-4F_PPT-WHT_060408</vt:lpstr>
      <vt:lpstr>Supports de l'instructeur Chapitre 2 : Introduction aux procédures pratiques et à l'utilisation d'outils</vt:lpstr>
      <vt:lpstr>Supports de l'instructeur - Chapitre 2 Guide de planification</vt:lpstr>
      <vt:lpstr>PowerPoint Presentation</vt:lpstr>
      <vt:lpstr>Chapitre 2 : exercices</vt:lpstr>
      <vt:lpstr>Chapitre 2 : évaluation</vt:lpstr>
      <vt:lpstr>PowerPoint Presentation</vt:lpstr>
      <vt:lpstr>Chapitre 2 : aide supplémentaire</vt:lpstr>
      <vt:lpstr>Chapitre 2 : Rubriques du chapitre ne figurant pas dans la certification CompTIA A+ 220-901</vt:lpstr>
      <vt:lpstr>PowerPoint Presentation</vt:lpstr>
      <vt:lpstr>Chapitre 2 :  Introduction aux procédures pratiques et à l'utilisation d'outils</vt:lpstr>
      <vt:lpstr>Chapitre 2 - Sections et objectifs</vt:lpstr>
      <vt:lpstr>2.1 Procédures sûres pour les TP</vt:lpstr>
      <vt:lpstr>Procédures sûres pour les TP Procédures de protection des personnes</vt:lpstr>
      <vt:lpstr>Procédures sûres pour les TP Procédures pour la protection des équipements et des données</vt:lpstr>
      <vt:lpstr>Procédures sûres pour les TP Procédures pour la protection des équipements et des données (suite)</vt:lpstr>
      <vt:lpstr>Procédures sûres pour les TP Procédures de protection de l'environnement</vt:lpstr>
      <vt:lpstr>2.2 Utilisation adéquate des outils</vt:lpstr>
      <vt:lpstr>Utilisation adéquate des outils Outils matériels</vt:lpstr>
      <vt:lpstr>Utilisation adéquate des outils Outils logiciels</vt:lpstr>
      <vt:lpstr>Utilisation adéquate des outils Outils organisationnels</vt:lpstr>
      <vt:lpstr>2.3 Résumé du chapitre</vt:lpstr>
      <vt:lpstr>Résumé du chapitre Résumé</vt:lpstr>
      <vt:lpstr>PowerPoint Presentation</vt:lpstr>
      <vt:lpstr>PowerPoint Presentation</vt:lpstr>
      <vt:lpstr>Section 2.1 Nouveaux termes/commandes</vt:lpstr>
      <vt:lpstr>Section 2.1 Nouveaux termes/commandes (suite)</vt:lpstr>
      <vt:lpstr>Section 2.2 Nouveaux termes/commandes</vt:lpstr>
      <vt:lpstr>Section 2.1 Nouveaux termes/commandes (suite)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yuhang</cp:lastModifiedBy>
  <cp:revision>859</cp:revision>
  <cp:lastPrinted>1999-01-27T00:54:54Z</cp:lastPrinted>
  <dcterms:created xsi:type="dcterms:W3CDTF">2006-10-23T15:07:30Z</dcterms:created>
  <dcterms:modified xsi:type="dcterms:W3CDTF">2016-09-27T03:32:05Z</dcterms:modified>
</cp:coreProperties>
</file>