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8"/>
  </p:notesMasterIdLst>
  <p:handoutMasterIdLst>
    <p:handoutMasterId r:id="rId29"/>
  </p:handoutMasterIdLst>
  <p:sldIdLst>
    <p:sldId id="812" r:id="rId3"/>
    <p:sldId id="813" r:id="rId4"/>
    <p:sldId id="871" r:id="rId5"/>
    <p:sldId id="872" r:id="rId6"/>
    <p:sldId id="873" r:id="rId7"/>
    <p:sldId id="874" r:id="rId8"/>
    <p:sldId id="875" r:id="rId9"/>
    <p:sldId id="876" r:id="rId10"/>
    <p:sldId id="877" r:id="rId11"/>
    <p:sldId id="500" r:id="rId12"/>
    <p:sldId id="786" r:id="rId13"/>
    <p:sldId id="791" r:id="rId14"/>
    <p:sldId id="900" r:id="rId15"/>
    <p:sldId id="921" r:id="rId16"/>
    <p:sldId id="922" r:id="rId17"/>
    <p:sldId id="878" r:id="rId18"/>
    <p:sldId id="919" r:id="rId19"/>
    <p:sldId id="923" r:id="rId20"/>
    <p:sldId id="924" r:id="rId21"/>
    <p:sldId id="920" r:id="rId22"/>
    <p:sldId id="899" r:id="rId23"/>
    <p:sldId id="883" r:id="rId24"/>
    <p:sldId id="884" r:id="rId25"/>
    <p:sldId id="885" r:id="rId26"/>
    <p:sldId id="894" r:id="rId2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0" autoAdjust="0"/>
    <p:restoredTop sz="89277" autoAdjust="0"/>
  </p:normalViewPr>
  <p:slideViewPr>
    <p:cSldViewPr snapToGrid="0">
      <p:cViewPr>
        <p:scale>
          <a:sx n="75" d="100"/>
          <a:sy n="75" d="100"/>
        </p:scale>
        <p:origin x="-1056" y="-59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89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3" Type="http://schemas.openxmlformats.org/officeDocument/2006/relationships/slide" Target="slides/slide15.xml"/><Relationship Id="rId7" Type="http://schemas.openxmlformats.org/officeDocument/2006/relationships/slide" Target="slides/slide20.xml"/><Relationship Id="rId2" Type="http://schemas.openxmlformats.org/officeDocument/2006/relationships/slide" Target="slides/slide14.xml"/><Relationship Id="rId1" Type="http://schemas.openxmlformats.org/officeDocument/2006/relationships/slide" Target="slides/slide13.xml"/><Relationship Id="rId6" Type="http://schemas.openxmlformats.org/officeDocument/2006/relationships/slide" Target="slides/slide19.xml"/><Relationship Id="rId5" Type="http://schemas.openxmlformats.org/officeDocument/2006/relationships/slide" Target="slides/slide18.xml"/><Relationship Id="rId4" Type="http://schemas.openxmlformats.org/officeDocument/2006/relationships/slide" Target="slides/slide17.xml"/><Relationship Id="rId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smtClean="0"/>
              <a:t>IT Essentials</a:t>
            </a:r>
            <a:endParaRPr lang="fr-FR" b="0" dirty="0"/>
          </a:p>
          <a:p>
            <a:pPr>
              <a:buFontTx/>
              <a:buNone/>
            </a:pPr>
            <a:r>
              <a:rPr lang="fr-FR" dirty="0" smtClean="0"/>
              <a:t>Chapitre 4 : Présentation de la maintenance préventive</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10</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4 : Présentation de la maintenance préventive</a:t>
            </a:r>
            <a:endParaRPr lang="fr-FR" b="0" dirty="0" smtClean="0"/>
          </a:p>
        </p:txBody>
      </p:sp>
    </p:spTree>
    <p:extLst>
      <p:ext uri="{BB962C8B-B14F-4D97-AF65-F5344CB8AC3E}">
        <p14:creationId xmlns:p14="http://schemas.microsoft.com/office/powerpoint/2010/main" val="47694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11</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4 : Présentation de la maintenance préventive</a:t>
            </a:r>
            <a:endParaRPr lang="fr-FR" b="0" dirty="0" smtClean="0"/>
          </a:p>
        </p:txBody>
      </p:sp>
    </p:spTree>
    <p:extLst>
      <p:ext uri="{BB962C8B-B14F-4D97-AF65-F5344CB8AC3E}">
        <p14:creationId xmlns:p14="http://schemas.microsoft.com/office/powerpoint/2010/main" val="286773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4.1</a:t>
            </a:r>
            <a:r>
              <a:rPr lang="fr-FR" smtClean="0"/>
              <a:t> </a:t>
            </a:r>
            <a:r>
              <a:rPr lang="fr-FR" sz="1200" kern="1200" dirty="0" smtClean="0">
                <a:solidFill>
                  <a:schemeClr val="tx1"/>
                </a:solidFill>
                <a:latin typeface="Arial" charset="0"/>
              </a:rPr>
              <a:t>-</a:t>
            </a:r>
            <a:r>
              <a:rPr lang="fr-FR" smtClean="0"/>
              <a:t> Maintenance préventive</a:t>
            </a:r>
            <a:endParaRPr lang="fr-FR" sz="1200" dirty="0" smtClean="0">
              <a:latin typeface="Arial" charset="0"/>
            </a:endParaRPr>
          </a:p>
          <a:p>
            <a:pPr>
              <a:lnSpc>
                <a:spcPct val="80000"/>
              </a:lnSpc>
              <a:buFontTx/>
              <a:buNone/>
            </a:pPr>
            <a:r>
              <a:rPr lang="fr-FR" dirty="0" smtClean="0">
                <a:latin typeface="Arial" charset="0"/>
              </a:rPr>
              <a:t>4.1.1 - Présentation de la maintenance préventive des ordinateurs</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4.1</a:t>
            </a:r>
            <a:r>
              <a:rPr lang="fr-FR" smtClean="0"/>
              <a:t> </a:t>
            </a:r>
            <a:r>
              <a:rPr lang="fr-FR" sz="1200" kern="1200" dirty="0" smtClean="0">
                <a:solidFill>
                  <a:schemeClr val="tx1"/>
                </a:solidFill>
                <a:latin typeface="Arial" charset="0"/>
              </a:rPr>
              <a:t>-</a:t>
            </a:r>
            <a:r>
              <a:rPr lang="fr-FR" smtClean="0"/>
              <a:t> Maintenance préventive</a:t>
            </a:r>
            <a:endParaRPr lang="fr-FR" sz="1200" dirty="0" smtClean="0">
              <a:latin typeface="Arial" charset="0"/>
            </a:endParaRPr>
          </a:p>
          <a:p>
            <a:pPr>
              <a:lnSpc>
                <a:spcPct val="80000"/>
              </a:lnSpc>
              <a:buFontTx/>
              <a:buNone/>
            </a:pPr>
            <a:r>
              <a:rPr lang="fr-FR" dirty="0" smtClean="0">
                <a:latin typeface="Arial" charset="0"/>
              </a:rPr>
              <a:t>4.1.1 - Présentation de la maintenance préventive des ordinateurs (suite)</a:t>
            </a:r>
            <a:endParaRPr lang="fr-FR" dirty="0"/>
          </a:p>
        </p:txBody>
      </p:sp>
    </p:spTree>
    <p:extLst>
      <p:ext uri="{BB962C8B-B14F-4D97-AF65-F5344CB8AC3E}">
        <p14:creationId xmlns:p14="http://schemas.microsoft.com/office/powerpoint/2010/main" val="1537726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4.1</a:t>
            </a:r>
            <a:r>
              <a:rPr lang="fr-FR" smtClean="0"/>
              <a:t> </a:t>
            </a:r>
            <a:r>
              <a:rPr lang="fr-FR" sz="1200" kern="1200" dirty="0" smtClean="0">
                <a:solidFill>
                  <a:schemeClr val="tx1"/>
                </a:solidFill>
                <a:latin typeface="Arial" charset="0"/>
              </a:rPr>
              <a:t>-</a:t>
            </a:r>
            <a:r>
              <a:rPr lang="fr-FR" smtClean="0"/>
              <a:t> Maintenance préventive</a:t>
            </a:r>
            <a:endParaRPr lang="fr-FR" sz="1200" dirty="0" smtClean="0">
              <a:latin typeface="Arial" charset="0"/>
            </a:endParaRPr>
          </a:p>
          <a:p>
            <a:pPr>
              <a:lnSpc>
                <a:spcPct val="80000"/>
              </a:lnSpc>
              <a:buFontTx/>
              <a:buNone/>
            </a:pPr>
            <a:r>
              <a:rPr lang="fr-FR" dirty="0" smtClean="0">
                <a:latin typeface="Arial" charset="0"/>
              </a:rPr>
              <a:t>4.1.1 - Présentation de la maintenance préventive des ordinateurs (suite)</a:t>
            </a:r>
            <a:endParaRPr lang="fr-FR" dirty="0"/>
          </a:p>
        </p:txBody>
      </p:sp>
    </p:spTree>
    <p:extLst>
      <p:ext uri="{BB962C8B-B14F-4D97-AF65-F5344CB8AC3E}">
        <p14:creationId xmlns:p14="http://schemas.microsoft.com/office/powerpoint/2010/main" val="692431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16</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4 : Présentation de la maintenance préventive</a:t>
            </a:r>
            <a:endParaRPr lang="fr-FR"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4.2</a:t>
            </a:r>
            <a:r>
              <a:rPr lang="fr-FR" smtClean="0"/>
              <a:t> </a:t>
            </a:r>
            <a:r>
              <a:rPr lang="fr-FR" sz="1200" kern="1200" dirty="0" smtClean="0">
                <a:solidFill>
                  <a:schemeClr val="tx1"/>
                </a:solidFill>
                <a:latin typeface="Arial" charset="0"/>
              </a:rPr>
              <a:t>-</a:t>
            </a:r>
            <a:r>
              <a:rPr lang="fr-FR" smtClean="0"/>
              <a:t> Procédure de dépannage</a:t>
            </a:r>
            <a:endParaRPr lang="fr-FR" sz="1200" dirty="0" smtClean="0">
              <a:latin typeface="Arial" charset="0"/>
            </a:endParaRPr>
          </a:p>
          <a:p>
            <a:pPr>
              <a:lnSpc>
                <a:spcPct val="80000"/>
              </a:lnSpc>
              <a:buFontTx/>
              <a:buNone/>
            </a:pPr>
            <a:r>
              <a:rPr lang="fr-FR" dirty="0" smtClean="0">
                <a:latin typeface="Arial" charset="0"/>
              </a:rPr>
              <a:t>4.2.1 - Étapes de la procédure de dépannage</a:t>
            </a:r>
            <a:endParaRPr lang="fr-FR" dirty="0"/>
          </a:p>
        </p:txBody>
      </p:sp>
    </p:spTree>
    <p:extLst>
      <p:ext uri="{BB962C8B-B14F-4D97-AF65-F5344CB8AC3E}">
        <p14:creationId xmlns:p14="http://schemas.microsoft.com/office/powerpoint/2010/main" val="4278208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4.2</a:t>
            </a:r>
            <a:r>
              <a:rPr lang="fr-FR" smtClean="0"/>
              <a:t> </a:t>
            </a:r>
            <a:r>
              <a:rPr lang="fr-FR" sz="1200" kern="1200" dirty="0" smtClean="0">
                <a:solidFill>
                  <a:schemeClr val="tx1"/>
                </a:solidFill>
                <a:latin typeface="Arial" charset="0"/>
              </a:rPr>
              <a:t>-</a:t>
            </a:r>
            <a:r>
              <a:rPr lang="fr-FR" smtClean="0"/>
              <a:t> Procédure de dépannage</a:t>
            </a:r>
            <a:endParaRPr lang="fr-FR" sz="1200" dirty="0" smtClean="0">
              <a:latin typeface="Arial" charset="0"/>
            </a:endParaRPr>
          </a:p>
          <a:p>
            <a:pPr>
              <a:lnSpc>
                <a:spcPct val="80000"/>
              </a:lnSpc>
              <a:buFontTx/>
              <a:buNone/>
            </a:pPr>
            <a:r>
              <a:rPr lang="fr-FR" dirty="0" smtClean="0">
                <a:latin typeface="Arial" charset="0"/>
              </a:rPr>
              <a:t>4.2.1 - Étapes de la procédure de dépannage (suite)</a:t>
            </a:r>
            <a:endParaRPr lang="fr-FR" dirty="0"/>
          </a:p>
        </p:txBody>
      </p:sp>
    </p:spTree>
    <p:extLst>
      <p:ext uri="{BB962C8B-B14F-4D97-AF65-F5344CB8AC3E}">
        <p14:creationId xmlns:p14="http://schemas.microsoft.com/office/powerpoint/2010/main" val="2963294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4.2</a:t>
            </a:r>
            <a:r>
              <a:rPr lang="fr-FR" smtClean="0"/>
              <a:t> </a:t>
            </a:r>
            <a:r>
              <a:rPr lang="fr-FR" sz="1200" kern="1200" dirty="0" smtClean="0">
                <a:solidFill>
                  <a:schemeClr val="tx1"/>
                </a:solidFill>
                <a:latin typeface="Arial" charset="0"/>
              </a:rPr>
              <a:t>-</a:t>
            </a:r>
            <a:r>
              <a:rPr lang="fr-FR" smtClean="0"/>
              <a:t> Procédure de dépannage</a:t>
            </a:r>
            <a:endParaRPr lang="fr-FR" sz="1200" dirty="0" smtClean="0">
              <a:latin typeface="Arial" charset="0"/>
            </a:endParaRPr>
          </a:p>
          <a:p>
            <a:pPr>
              <a:lnSpc>
                <a:spcPct val="80000"/>
              </a:lnSpc>
              <a:buFontTx/>
              <a:buNone/>
            </a:pPr>
            <a:r>
              <a:rPr lang="fr-FR" dirty="0" smtClean="0">
                <a:latin typeface="Arial" charset="0"/>
              </a:rPr>
              <a:t>4.2.1 - Étapes de la procédure de dépannage (suite)</a:t>
            </a:r>
            <a:endParaRPr lang="fr-FR" dirty="0"/>
          </a:p>
        </p:txBody>
      </p:sp>
    </p:spTree>
    <p:extLst>
      <p:ext uri="{BB962C8B-B14F-4D97-AF65-F5344CB8AC3E}">
        <p14:creationId xmlns:p14="http://schemas.microsoft.com/office/powerpoint/2010/main" val="1548246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4.2</a:t>
            </a:r>
            <a:r>
              <a:rPr lang="fr-FR" smtClean="0"/>
              <a:t> </a:t>
            </a:r>
            <a:r>
              <a:rPr lang="fr-FR" sz="1200" kern="1200" dirty="0" smtClean="0">
                <a:solidFill>
                  <a:schemeClr val="tx1"/>
                </a:solidFill>
                <a:latin typeface="Arial" charset="0"/>
              </a:rPr>
              <a:t>-</a:t>
            </a:r>
            <a:r>
              <a:rPr lang="fr-FR" smtClean="0"/>
              <a:t> Procédure de dépannage</a:t>
            </a:r>
            <a:endParaRPr lang="fr-FR" sz="1200" dirty="0" smtClean="0">
              <a:latin typeface="Arial" charset="0"/>
            </a:endParaRPr>
          </a:p>
          <a:p>
            <a:pPr>
              <a:lnSpc>
                <a:spcPct val="80000"/>
              </a:lnSpc>
              <a:buFontTx/>
              <a:buNone/>
            </a:pPr>
            <a:r>
              <a:rPr lang="fr-FR" dirty="0" smtClean="0">
                <a:latin typeface="Arial" charset="0"/>
              </a:rPr>
              <a:t>4.2.2 - </a:t>
            </a:r>
            <a:r>
              <a:rPr lang="fr-FR" sz="1200" dirty="0" smtClean="0">
                <a:latin typeface="Arial" charset="0"/>
              </a:rPr>
              <a:t>Problèmes courants et solutions</a:t>
            </a:r>
            <a:endParaRPr lang="fr-FR" dirty="0"/>
          </a:p>
        </p:txBody>
      </p:sp>
    </p:spTree>
    <p:extLst>
      <p:ext uri="{BB962C8B-B14F-4D97-AF65-F5344CB8AC3E}">
        <p14:creationId xmlns:p14="http://schemas.microsoft.com/office/powerpoint/2010/main" val="1847707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4 : Présentation de la maintenance préventive</a:t>
            </a:r>
            <a:endParaRPr lang="fr-FR" b="0" dirty="0" smtClean="0"/>
          </a:p>
        </p:txBody>
      </p:sp>
    </p:spTree>
    <p:extLst>
      <p:ext uri="{BB962C8B-B14F-4D97-AF65-F5344CB8AC3E}">
        <p14:creationId xmlns:p14="http://schemas.microsoft.com/office/powerpoint/2010/main" val="2514990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4.3.1.1 - </a:t>
            </a:r>
            <a:r>
              <a:rPr lang="fr-FR" dirty="0" smtClean="0">
                <a:latin typeface="Arial" charset="0"/>
              </a:rPr>
              <a:t>Résumé</a:t>
            </a:r>
            <a:endParaRPr lang="fr-FR" dirty="0"/>
          </a:p>
        </p:txBody>
      </p:sp>
    </p:spTree>
    <p:extLst>
      <p:ext uri="{BB962C8B-B14F-4D97-AF65-F5344CB8AC3E}">
        <p14:creationId xmlns:p14="http://schemas.microsoft.com/office/powerpoint/2010/main" val="113082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23</a:t>
            </a:fld>
            <a:endParaRPr lang="fr-FR"/>
          </a:p>
        </p:txBody>
      </p:sp>
    </p:spTree>
    <p:extLst>
      <p:ext uri="{BB962C8B-B14F-4D97-AF65-F5344CB8AC3E}">
        <p14:creationId xmlns:p14="http://schemas.microsoft.com/office/powerpoint/2010/main" val="2743675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24</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25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endParaRPr lang="en-US" dirty="0"/>
          </a:p>
        </p:txBody>
      </p:sp>
    </p:spTree>
    <p:extLst>
      <p:ext uri="{BB962C8B-B14F-4D97-AF65-F5344CB8AC3E}">
        <p14:creationId xmlns:p14="http://schemas.microsoft.com/office/powerpoint/2010/main" val="37351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Guide de planification ITE 6.0</a:t>
            </a:r>
          </a:p>
          <a:p>
            <a:pPr>
              <a:buFontTx/>
              <a:buNone/>
            </a:pPr>
            <a:r>
              <a:rPr lang="fr-FR" sz="1200" dirty="0" smtClean="0">
                <a:latin typeface="Arial" charset="0"/>
              </a:rPr>
              <a:t>Chapitre 4 : Présentation de la maintenance préventive</a:t>
            </a:r>
            <a:endParaRPr lang="fr-FR" b="0" dirty="0" smtClean="0"/>
          </a:p>
        </p:txBody>
      </p:sp>
    </p:spTree>
    <p:extLst>
      <p:ext uri="{BB962C8B-B14F-4D97-AF65-F5344CB8AC3E}">
        <p14:creationId xmlns:p14="http://schemas.microsoft.com/office/powerpoint/2010/main" val="5518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7</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8</a:t>
            </a:fld>
            <a:endParaRPr lang="fr-FR"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64996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9</a:t>
            </a:fld>
            <a:endParaRPr lang="fr-FR"/>
          </a:p>
        </p:txBody>
      </p:sp>
    </p:spTree>
    <p:extLst>
      <p:ext uri="{BB962C8B-B14F-4D97-AF65-F5344CB8AC3E}">
        <p14:creationId xmlns:p14="http://schemas.microsoft.com/office/powerpoint/2010/main" val="1250389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2007 - 2010, Cisco </a:t>
            </a:r>
            <a:r>
              <a:rPr lang="fr-FR" sz="700" dirty="0" err="1">
                <a:solidFill>
                  <a:srgbClr val="D3D3D3"/>
                </a:solidFill>
              </a:rPr>
              <a:t>Systems</a:t>
            </a:r>
            <a:r>
              <a:rPr lang="fr-FR" sz="700" dirty="0">
                <a:solidFill>
                  <a:srgbClr val="D3D3D3"/>
                </a:solidFill>
              </a:rPr>
              <a:t>,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2008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2007 - 2010,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2008 Cisco Systems,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fr-FR" sz="2400" dirty="0" smtClean="0">
                <a:latin typeface="Arial" charset="0"/>
              </a:rPr>
              <a:t>Supports de l'instructeur</a:t>
            </a:r>
            <a:r>
              <a:t/>
            </a:r>
            <a:br/>
            <a:r>
              <a:rPr lang="fr-FR" sz="2400" dirty="0" smtClean="0">
                <a:latin typeface="Arial" charset="0"/>
              </a:rPr>
              <a:t>Chapitre 4 : Présentation de la maintenance préventive</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mtClean="0"/>
              <a:t>Chapitre 4 :</a:t>
            </a:r>
            <a:r>
              <a:t/>
            </a:r>
            <a:br/>
            <a:r>
              <a:rPr lang="fr-FR" smtClean="0"/>
              <a:t>Présentation de la maintenance préventive</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4 - Sections et objectifs</a:t>
            </a:r>
          </a:p>
        </p:txBody>
      </p:sp>
      <p:sp>
        <p:nvSpPr>
          <p:cNvPr id="4099" name="Rectangle 34"/>
          <p:cNvSpPr>
            <a:spLocks noGrp="1" noChangeArrowheads="1"/>
          </p:cNvSpPr>
          <p:nvPr>
            <p:ph type="body" idx="4294967295"/>
          </p:nvPr>
        </p:nvSpPr>
        <p:spPr>
          <a:xfrm>
            <a:off x="655638" y="1828800"/>
            <a:ext cx="7940675" cy="4252259"/>
          </a:xfrm>
        </p:spPr>
        <p:txBody>
          <a:bodyPr/>
          <a:lstStyle/>
          <a:p>
            <a:pPr>
              <a:buFont typeface="Wingdings" charset="2"/>
              <a:buChar char="§"/>
            </a:pPr>
            <a:r>
              <a:rPr lang="fr-FR" sz="2000" dirty="0"/>
              <a:t>4.1 Maintenance préventive</a:t>
            </a:r>
          </a:p>
          <a:p>
            <a:pPr lvl="1">
              <a:buFont typeface="Wingdings" charset="2"/>
              <a:buChar char="§"/>
            </a:pPr>
            <a:r>
              <a:rPr lang="fr-FR" smtClean="0"/>
              <a:t> </a:t>
            </a:r>
            <a:r>
              <a:rPr lang="fr-FR" sz="1600" dirty="0"/>
              <a:t>Explication de l'importance de la maintenance préventive sur les ordinateurs personnels.</a:t>
            </a:r>
            <a:endParaRPr lang="fr-FR" sz="1600" dirty="0" smtClean="0"/>
          </a:p>
          <a:p>
            <a:pPr>
              <a:buFont typeface="Wingdings" charset="2"/>
              <a:buChar char="§"/>
            </a:pPr>
            <a:r>
              <a:rPr lang="fr-FR" sz="2000" dirty="0"/>
              <a:t>4.2 Procédure de dépannage</a:t>
            </a:r>
          </a:p>
          <a:p>
            <a:pPr lvl="1">
              <a:buFont typeface="Wingdings" charset="2"/>
              <a:buChar char="§"/>
            </a:pPr>
            <a:r>
              <a:rPr lang="fr-FR" smtClean="0"/>
              <a:t> </a:t>
            </a:r>
            <a:r>
              <a:rPr lang="fr-FR" sz="1600" dirty="0"/>
              <a:t>Explication des procédures de résolution des problèmes informatiques.</a:t>
            </a:r>
            <a:endParaRPr lang="fr-FR" sz="1600" dirty="0" smtClean="0"/>
          </a:p>
          <a:p>
            <a:pPr>
              <a:buFont typeface="Wingdings" charset="2"/>
              <a:buChar char="§"/>
            </a:pPr>
            <a:r>
              <a:rPr lang="fr-FR" sz="2000" dirty="0" smtClean="0"/>
              <a:t>4.3 Résumé du chapitre</a:t>
            </a:r>
          </a:p>
          <a:p>
            <a:pPr lvl="1">
              <a:buFont typeface="Wingdings" charset="2"/>
              <a:buChar char="§"/>
            </a:pPr>
            <a:endParaRPr lang="fr-FR" sz="1600" dirty="0" smtClean="0"/>
          </a:p>
          <a:p>
            <a:pPr>
              <a:buFont typeface="Wingdings" charset="2"/>
              <a:buChar char="§"/>
            </a:pPr>
            <a:endParaRPr lang="fr-FR" sz="2000" dirty="0" smtClean="0"/>
          </a:p>
          <a:p>
            <a:pPr lvl="1">
              <a:buFont typeface="Wingdings" charset="2"/>
              <a:buChar char="§"/>
            </a:pPr>
            <a:endParaRPr lang="fr-FR" sz="16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smtClean="0"/>
              <a:t>4.1 Maintenance préventive</a:t>
            </a:r>
            <a:endParaRPr lang="fr-FR"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Maintenance préventive</a:t>
            </a:r>
            <a:r>
              <a:rPr dirty="0"/>
              <a:t/>
            </a:r>
            <a:br>
              <a:rPr dirty="0"/>
            </a:br>
            <a:r>
              <a:rPr lang="fr-FR" sz="2400" dirty="0" smtClean="0">
                <a:latin typeface="Arial" charset="0"/>
              </a:rPr>
              <a:t>Présentation de la maintenance préventive des ordinateurs</a:t>
            </a:r>
            <a:endParaRPr lang="fr-FR" sz="2400" dirty="0">
              <a:latin typeface="Arial" charset="0"/>
            </a:endParaRPr>
          </a:p>
        </p:txBody>
      </p:sp>
      <p:sp>
        <p:nvSpPr>
          <p:cNvPr id="2" name="Content Placeholder 1"/>
          <p:cNvSpPr>
            <a:spLocks noGrp="1"/>
          </p:cNvSpPr>
          <p:nvPr>
            <p:ph idx="1"/>
          </p:nvPr>
        </p:nvSpPr>
        <p:spPr>
          <a:xfrm>
            <a:off x="193868" y="1404420"/>
            <a:ext cx="5586147" cy="5326580"/>
          </a:xfrm>
        </p:spPr>
        <p:txBody>
          <a:bodyPr/>
          <a:lstStyle/>
          <a:p>
            <a:r>
              <a:rPr lang="fr-FR" sz="1800" dirty="0" smtClean="0">
                <a:latin typeface="Arial" charset="0"/>
              </a:rPr>
              <a:t>Bénéfices de la maintenance préventive</a:t>
            </a:r>
            <a:endParaRPr lang="fr-FR" sz="1800" dirty="0"/>
          </a:p>
          <a:p>
            <a:pPr marL="742950" lvl="1" indent="-285750">
              <a:buFont typeface="Arial" panose="020B0604020202020204" pitchFamily="34" charset="0"/>
              <a:buChar char="•"/>
            </a:pPr>
            <a:r>
              <a:rPr lang="fr-FR" sz="1400" dirty="0" smtClean="0"/>
              <a:t>La maintenance préventive réduit les problèmes potentiels au niveau du matériel et des logiciels, les temps d'arrêt de l'ordinateur, ainsi que les coûts de réparations en :</a:t>
            </a:r>
            <a:endParaRPr lang="fr-FR" sz="1400" dirty="0"/>
          </a:p>
          <a:p>
            <a:pPr marL="1082675" lvl="2" indent="-285750">
              <a:buFont typeface="Arial" panose="020B0604020202020204" pitchFamily="34" charset="0"/>
              <a:buChar char="•"/>
            </a:pPr>
            <a:r>
              <a:rPr lang="fr-FR" sz="1400" dirty="0" smtClean="0"/>
              <a:t>améliorant la protection des données ;</a:t>
            </a:r>
          </a:p>
          <a:p>
            <a:pPr marL="1082675" lvl="2" indent="-285750">
              <a:buFont typeface="Arial" panose="020B0604020202020204" pitchFamily="34" charset="0"/>
              <a:buChar char="•"/>
            </a:pPr>
            <a:r>
              <a:rPr lang="fr-FR" sz="1400" dirty="0" smtClean="0"/>
              <a:t>prolongeant la durée de vie des composants ;</a:t>
            </a:r>
          </a:p>
          <a:p>
            <a:pPr marL="1082675" lvl="2" indent="-285750">
              <a:buFont typeface="Arial" panose="020B0604020202020204" pitchFamily="34" charset="0"/>
              <a:buChar char="•"/>
            </a:pPr>
            <a:r>
              <a:rPr lang="fr-FR" sz="1400" dirty="0" smtClean="0"/>
              <a:t>améliorant la stabilité de l'équipement.</a:t>
            </a:r>
          </a:p>
          <a:p>
            <a:r>
              <a:rPr lang="fr-FR" sz="1800" dirty="0" smtClean="0">
                <a:latin typeface="Arial" charset="0"/>
              </a:rPr>
              <a:t>Tâches de maintenance préventive</a:t>
            </a:r>
            <a:endParaRPr lang="fr-FR" sz="1800" dirty="0"/>
          </a:p>
          <a:p>
            <a:pPr marL="742950" lvl="1" indent="-285750">
              <a:buFont typeface="Arial" panose="020B0604020202020204" pitchFamily="34" charset="0"/>
              <a:buChar char="•"/>
            </a:pPr>
            <a:r>
              <a:rPr lang="fr-FR" sz="1400" dirty="0" smtClean="0"/>
              <a:t>Les tâches relatives au matériel sont les suivantes : </a:t>
            </a:r>
          </a:p>
          <a:p>
            <a:pPr marL="1082675" lvl="2" indent="-285750">
              <a:buFont typeface="Arial" panose="020B0604020202020204" pitchFamily="34" charset="0"/>
              <a:buChar char="•"/>
            </a:pPr>
            <a:r>
              <a:rPr lang="fr-FR" sz="1400" dirty="0" smtClean="0"/>
              <a:t>Retirer la poussière des ventilateurs, de l'alimentation, des composants internes et des périphériques, nettoyer la souris, le clavier et l'écran, vérifier le branchement des câbles et fixer les câbles détachés.</a:t>
            </a:r>
          </a:p>
          <a:p>
            <a:pPr marL="742950" lvl="1" indent="-285750">
              <a:buFont typeface="Arial" panose="020B0604020202020204" pitchFamily="34" charset="0"/>
              <a:buChar char="•"/>
            </a:pPr>
            <a:r>
              <a:rPr lang="fr-FR" sz="1400" dirty="0" smtClean="0"/>
              <a:t>Les tâches relatives aux logiciels sont les suivantes : </a:t>
            </a:r>
          </a:p>
          <a:p>
            <a:pPr marL="1082675" lvl="2" indent="-285750">
              <a:buFont typeface="Arial" panose="020B0604020202020204" pitchFamily="34" charset="0"/>
              <a:buChar char="•"/>
            </a:pPr>
            <a:r>
              <a:rPr lang="fr-FR" sz="1400" dirty="0" smtClean="0"/>
              <a:t>Vérifier et installer le système d'exploitation adéquat, les mises à jour de sécurité et des pilotes, mettre à jour régulièrement les fichiers de définition de virus, rechercher régulièrement la présence de virus et de logiciels espions, supprimer les programmes indésirables, rechercher régulièrement d'éventuelles erreurs sur le disque dur. </a:t>
            </a:r>
          </a:p>
          <a:p>
            <a:endParaRPr lang="fr-FR" sz="1400" dirty="0"/>
          </a:p>
        </p:txBody>
      </p:sp>
      <p:pic>
        <p:nvPicPr>
          <p:cNvPr id="7" name="Picture 6"/>
          <p:cNvPicPr>
            <a:picLocks noChangeAspect="1"/>
          </p:cNvPicPr>
          <p:nvPr/>
        </p:nvPicPr>
        <p:blipFill>
          <a:blip r:embed="rId3"/>
          <a:stretch>
            <a:fillRect/>
          </a:stretch>
        </p:blipFill>
        <p:spPr>
          <a:xfrm>
            <a:off x="6102652" y="2487189"/>
            <a:ext cx="2863373" cy="3820093"/>
          </a:xfrm>
          <a:prstGeom prst="rect">
            <a:avLst/>
          </a:prstGeom>
        </p:spPr>
      </p:pic>
    </p:spTree>
    <p:extLst>
      <p:ext uri="{BB962C8B-B14F-4D97-AF65-F5344CB8AC3E}">
        <p14:creationId xmlns:p14="http://schemas.microsoft.com/office/powerpoint/2010/main" val="47194314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686492"/>
            <a:ext cx="8772157" cy="838200"/>
          </a:xfrm>
        </p:spPr>
        <p:txBody>
          <a:bodyPr/>
          <a:lstStyle/>
          <a:p>
            <a:pPr eaLnBrk="1" hangingPunct="1"/>
            <a:r>
              <a:rPr lang="fr-FR" sz="1800" dirty="0" smtClean="0">
                <a:latin typeface="Arial" charset="0"/>
              </a:rPr>
              <a:t>Maintenance préventive</a:t>
            </a:r>
            <a:r>
              <a:rPr dirty="0"/>
              <a:t/>
            </a:r>
            <a:br>
              <a:rPr dirty="0"/>
            </a:br>
            <a:r>
              <a:rPr lang="fr-FR" sz="2400" dirty="0" smtClean="0">
                <a:latin typeface="Arial" charset="0"/>
              </a:rPr>
              <a:t>Présentation de la maintenance préventive des ordinateurs (suite)</a:t>
            </a:r>
            <a:endParaRPr lang="fr-FR" sz="2400" dirty="0">
              <a:latin typeface="Arial" charset="0"/>
            </a:endParaRPr>
          </a:p>
        </p:txBody>
      </p:sp>
      <p:sp>
        <p:nvSpPr>
          <p:cNvPr id="2" name="Content Placeholder 1"/>
          <p:cNvSpPr>
            <a:spLocks noGrp="1"/>
          </p:cNvSpPr>
          <p:nvPr>
            <p:ph idx="1"/>
          </p:nvPr>
        </p:nvSpPr>
        <p:spPr>
          <a:xfrm>
            <a:off x="193868" y="1696520"/>
            <a:ext cx="5737032" cy="4170880"/>
          </a:xfrm>
        </p:spPr>
        <p:txBody>
          <a:bodyPr/>
          <a:lstStyle/>
          <a:p>
            <a:r>
              <a:rPr lang="fr-FR" sz="1800" dirty="0" smtClean="0">
                <a:latin typeface="Arial" charset="0"/>
              </a:rPr>
              <a:t>Nettoyage du boîtier et des composants internes</a:t>
            </a:r>
            <a:endParaRPr lang="fr-FR" sz="1800" dirty="0"/>
          </a:p>
          <a:p>
            <a:pPr marL="742950" lvl="1" indent="-285750">
              <a:buFont typeface="Arial" panose="020B0604020202020204" pitchFamily="34" charset="0"/>
              <a:buChar char="•"/>
            </a:pPr>
            <a:r>
              <a:rPr lang="fr-FR" sz="1400" dirty="0"/>
              <a:t>De la poussière ou des saletés peuvent s'accumuler à l'intérieur de l'ordinateur.</a:t>
            </a:r>
          </a:p>
          <a:p>
            <a:pPr marL="742950" lvl="1" indent="-285750">
              <a:buFont typeface="Arial" panose="020B0604020202020204" pitchFamily="34" charset="0"/>
              <a:buChar char="•"/>
            </a:pPr>
            <a:r>
              <a:rPr lang="fr-FR" sz="1400" dirty="0" smtClean="0"/>
              <a:t>Une accumulation de poussière ou de saletés peut bloquer la circulation d'air à l'intérieur du boîtier.</a:t>
            </a:r>
          </a:p>
          <a:p>
            <a:pPr marL="742950" lvl="1" indent="-285750">
              <a:buFont typeface="Arial" panose="020B0604020202020204" pitchFamily="34" charset="0"/>
              <a:buChar char="•"/>
            </a:pPr>
            <a:r>
              <a:rPr lang="fr-FR" sz="1400" dirty="0" smtClean="0">
                <a:latin typeface="Arial" charset="0"/>
              </a:rPr>
              <a:t>Utilisez un aspirateur ESD à faible débit d'air.</a:t>
            </a:r>
          </a:p>
          <a:p>
            <a:pPr marL="742950" lvl="1" indent="-285750">
              <a:buFont typeface="Arial" panose="020B0604020202020204" pitchFamily="34" charset="0"/>
              <a:buChar char="•"/>
            </a:pPr>
            <a:r>
              <a:rPr lang="fr-FR" sz="1400" dirty="0" smtClean="0">
                <a:latin typeface="Arial" charset="0"/>
              </a:rPr>
              <a:t>Veillez à ce que les composants internes suivants restent propres : ensemble dissipateur thermique/ventilateur, mémoire vive, cartes d'extension, carte mère, ventilateurs, alimentation et lecteurs internes.</a:t>
            </a:r>
          </a:p>
          <a:p>
            <a:r>
              <a:rPr lang="fr-FR" sz="1800" dirty="0" smtClean="0">
                <a:latin typeface="Arial" charset="0"/>
              </a:rPr>
              <a:t>Contrôle des composants internes</a:t>
            </a:r>
            <a:endParaRPr lang="fr-FR" sz="1800" dirty="0"/>
          </a:p>
          <a:p>
            <a:pPr marL="742950" lvl="1" indent="-285750">
              <a:buFont typeface="Arial" panose="020B0604020202020204" pitchFamily="34" charset="0"/>
              <a:buChar char="•"/>
            </a:pPr>
            <a:r>
              <a:rPr lang="fr-FR" sz="1400" dirty="0" smtClean="0"/>
              <a:t>Examinez régulièrement l'ordinateur.</a:t>
            </a:r>
            <a:endParaRPr lang="fr-FR" sz="1400" dirty="0"/>
          </a:p>
          <a:p>
            <a:pPr marL="742950" lvl="1" indent="-285750">
              <a:buFont typeface="Arial" panose="020B0604020202020204" pitchFamily="34" charset="0"/>
              <a:buChar char="•"/>
            </a:pPr>
            <a:r>
              <a:rPr lang="fr-FR" sz="1400" dirty="0" smtClean="0"/>
              <a:t>Les principaux composants à inspecter sont les suivants : ensemble dissipateur thermique/ventilateur du processeur, mémoire vive, périphériques de stockage, cartes d'extension, vis, câbles, dispositifs d'alimentation, clavier et souris.</a:t>
            </a:r>
            <a:endParaRPr lang="fr-FR" sz="1400" dirty="0" smtClean="0">
              <a:latin typeface="Arial" charset="0"/>
            </a:endParaRPr>
          </a:p>
        </p:txBody>
      </p:sp>
      <p:pic>
        <p:nvPicPr>
          <p:cNvPr id="6" name="Picture 5"/>
          <p:cNvPicPr>
            <a:picLocks noChangeAspect="1"/>
          </p:cNvPicPr>
          <p:nvPr/>
        </p:nvPicPr>
        <p:blipFill>
          <a:blip r:embed="rId3"/>
          <a:stretch>
            <a:fillRect/>
          </a:stretch>
        </p:blipFill>
        <p:spPr>
          <a:xfrm>
            <a:off x="6102652" y="2487189"/>
            <a:ext cx="2863373" cy="3820093"/>
          </a:xfrm>
          <a:prstGeom prst="rect">
            <a:avLst/>
          </a:prstGeom>
        </p:spPr>
      </p:pic>
    </p:spTree>
    <p:extLst>
      <p:ext uri="{BB962C8B-B14F-4D97-AF65-F5344CB8AC3E}">
        <p14:creationId xmlns:p14="http://schemas.microsoft.com/office/powerpoint/2010/main" val="291081337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699192"/>
            <a:ext cx="8772157" cy="838200"/>
          </a:xfrm>
        </p:spPr>
        <p:txBody>
          <a:bodyPr/>
          <a:lstStyle/>
          <a:p>
            <a:pPr eaLnBrk="1" hangingPunct="1"/>
            <a:r>
              <a:rPr lang="fr-FR" sz="1800" dirty="0" smtClean="0">
                <a:latin typeface="Arial" charset="0"/>
              </a:rPr>
              <a:t>Maintenance préventive</a:t>
            </a:r>
            <a:r>
              <a:rPr dirty="0"/>
              <a:t/>
            </a:r>
            <a:br>
              <a:rPr dirty="0"/>
            </a:br>
            <a:r>
              <a:rPr lang="fr-FR" sz="2400" dirty="0" smtClean="0">
                <a:latin typeface="Arial" charset="0"/>
              </a:rPr>
              <a:t>Présentation de la maintenance préventive des ordinateurs (suite)</a:t>
            </a:r>
            <a:endParaRPr lang="fr-FR" sz="2400" dirty="0">
              <a:latin typeface="Arial" charset="0"/>
            </a:endParaRPr>
          </a:p>
        </p:txBody>
      </p:sp>
      <p:sp>
        <p:nvSpPr>
          <p:cNvPr id="2" name="Content Placeholder 1"/>
          <p:cNvSpPr>
            <a:spLocks noGrp="1"/>
          </p:cNvSpPr>
          <p:nvPr>
            <p:ph idx="1"/>
          </p:nvPr>
        </p:nvSpPr>
        <p:spPr>
          <a:xfrm>
            <a:off x="193868" y="1709220"/>
            <a:ext cx="5586147" cy="4902862"/>
          </a:xfrm>
        </p:spPr>
        <p:txBody>
          <a:bodyPr/>
          <a:lstStyle/>
          <a:p>
            <a:r>
              <a:rPr lang="fr-FR" sz="2000" dirty="0">
                <a:latin typeface="Arial" charset="0"/>
              </a:rPr>
              <a:t>Considérations environnementales</a:t>
            </a:r>
            <a:endParaRPr lang="fr-FR" sz="2000" dirty="0"/>
          </a:p>
          <a:p>
            <a:pPr marL="742950" lvl="1" indent="-285750">
              <a:buFont typeface="Arial" panose="020B0604020202020204" pitchFamily="34" charset="0"/>
              <a:buChar char="•"/>
            </a:pPr>
            <a:r>
              <a:rPr lang="fr-FR" sz="1600" dirty="0"/>
              <a:t>Les ordinateurs ne doivent pas être utilisés dans les conditions ambiantes difficiles.</a:t>
            </a:r>
          </a:p>
          <a:p>
            <a:pPr marL="742950" lvl="1" indent="-285750">
              <a:buFont typeface="Arial" panose="020B0604020202020204" pitchFamily="34" charset="0"/>
              <a:buChar char="•"/>
            </a:pPr>
            <a:r>
              <a:rPr lang="fr-FR" sz="1600" dirty="0"/>
              <a:t>En raison de leur nature mobile, les ordinateurs portables sont soumis à diverses conditions ambiantes.</a:t>
            </a:r>
          </a:p>
          <a:p>
            <a:r>
              <a:rPr lang="fr-FR" sz="2000" dirty="0" smtClean="0"/>
              <a:t>Voici quelques instructions pour garantir un fonctionnement optimal : </a:t>
            </a:r>
            <a:endParaRPr lang="fr-FR" sz="2000" dirty="0"/>
          </a:p>
          <a:p>
            <a:pPr marL="742950" lvl="1" indent="-285750">
              <a:buFont typeface="Arial" panose="020B0604020202020204" pitchFamily="34" charset="0"/>
              <a:buChar char="•"/>
            </a:pPr>
            <a:r>
              <a:rPr lang="fr-FR" sz="1600" dirty="0" smtClean="0"/>
              <a:t>N'obstruez pas les aérations ou le flux d'air vers les composants internes.  </a:t>
            </a:r>
          </a:p>
          <a:p>
            <a:pPr marL="742950" lvl="1" indent="-285750">
              <a:buFont typeface="Arial" panose="020B0604020202020204" pitchFamily="34" charset="0"/>
              <a:buChar char="•"/>
            </a:pPr>
            <a:r>
              <a:rPr lang="fr-FR" sz="1600" dirty="0" smtClean="0"/>
              <a:t>Maintenez la température ambiante entre 7 et 32 </a:t>
            </a:r>
            <a:r>
              <a:rPr lang="fr-FR" sz="1600" dirty="0" smtClean="0">
                <a:latin typeface="+mj-lt"/>
              </a:rPr>
              <a:t>º</a:t>
            </a:r>
            <a:r>
              <a:rPr lang="fr-FR" sz="1600" dirty="0" smtClean="0"/>
              <a:t>C. </a:t>
            </a:r>
          </a:p>
          <a:p>
            <a:pPr marL="742950" lvl="1" indent="-285750">
              <a:buFont typeface="Arial" panose="020B0604020202020204" pitchFamily="34" charset="0"/>
              <a:buChar char="•"/>
            </a:pPr>
            <a:r>
              <a:rPr lang="fr-FR" sz="1600" dirty="0" smtClean="0"/>
              <a:t>Maintenez le taux d'humidité entre 10 et 80 %.</a:t>
            </a:r>
            <a:endParaRPr lang="fr-FR" sz="1600" dirty="0"/>
          </a:p>
          <a:p>
            <a:pPr marL="742950" lvl="1" indent="-285750">
              <a:buFont typeface="Arial" panose="020B0604020202020204" pitchFamily="34" charset="0"/>
              <a:buChar char="•"/>
            </a:pPr>
            <a:endParaRPr lang="fr-FR" sz="2000" dirty="0" smtClean="0"/>
          </a:p>
          <a:p>
            <a:endParaRPr lang="fr-FR" sz="2000" dirty="0" smtClean="0"/>
          </a:p>
          <a:p>
            <a:endParaRPr lang="fr-FR" dirty="0"/>
          </a:p>
        </p:txBody>
      </p:sp>
      <p:pic>
        <p:nvPicPr>
          <p:cNvPr id="3" name="Picture 2"/>
          <p:cNvPicPr>
            <a:picLocks noChangeAspect="1"/>
          </p:cNvPicPr>
          <p:nvPr/>
        </p:nvPicPr>
        <p:blipFill>
          <a:blip r:embed="rId3"/>
          <a:stretch>
            <a:fillRect/>
          </a:stretch>
        </p:blipFill>
        <p:spPr>
          <a:xfrm>
            <a:off x="6102652" y="2487189"/>
            <a:ext cx="2863373" cy="3820093"/>
          </a:xfrm>
          <a:prstGeom prst="rect">
            <a:avLst/>
          </a:prstGeom>
        </p:spPr>
      </p:pic>
    </p:spTree>
    <p:extLst>
      <p:ext uri="{BB962C8B-B14F-4D97-AF65-F5344CB8AC3E}">
        <p14:creationId xmlns:p14="http://schemas.microsoft.com/office/powerpoint/2010/main" val="1149525012"/>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a:t>4.2 Procédure de dépannage</a:t>
            </a:r>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Procédure de dépannage</a:t>
            </a:r>
            <a:r>
              <a:rPr dirty="0"/>
              <a:t/>
            </a:r>
            <a:br>
              <a:rPr dirty="0"/>
            </a:br>
            <a:r>
              <a:rPr lang="fr-FR" sz="3000" dirty="0" smtClean="0">
                <a:latin typeface="Arial" charset="0"/>
              </a:rPr>
              <a:t>Étapes de la procédure de dépannage</a:t>
            </a:r>
            <a:endParaRPr lang="fr-FR" sz="3000" dirty="0">
              <a:latin typeface="Arial" charset="0"/>
            </a:endParaRPr>
          </a:p>
        </p:txBody>
      </p:sp>
      <p:sp>
        <p:nvSpPr>
          <p:cNvPr id="2" name="Content Placeholder 1"/>
          <p:cNvSpPr>
            <a:spLocks noGrp="1"/>
          </p:cNvSpPr>
          <p:nvPr>
            <p:ph idx="1"/>
          </p:nvPr>
        </p:nvSpPr>
        <p:spPr>
          <a:xfrm>
            <a:off x="193868" y="1404420"/>
            <a:ext cx="6079932" cy="4902862"/>
          </a:xfrm>
        </p:spPr>
        <p:txBody>
          <a:bodyPr/>
          <a:lstStyle/>
          <a:p>
            <a:r>
              <a:rPr lang="fr-FR" sz="2000" dirty="0" smtClean="0">
                <a:latin typeface="Arial" charset="0"/>
              </a:rPr>
              <a:t>Introduction au dépannage</a:t>
            </a:r>
            <a:endParaRPr lang="fr-FR" sz="2000" dirty="0"/>
          </a:p>
          <a:p>
            <a:pPr marL="742950" lvl="1" indent="-285750">
              <a:buFont typeface="Arial" panose="020B0604020202020204" pitchFamily="34" charset="0"/>
              <a:buChar char="•"/>
            </a:pPr>
            <a:r>
              <a:rPr lang="fr-FR" sz="1600" dirty="0" smtClean="0"/>
              <a:t>Nécessite une approche des problèmes qui soit organisée et logique.</a:t>
            </a:r>
            <a:endParaRPr lang="fr-FR" sz="1600" dirty="0"/>
          </a:p>
          <a:p>
            <a:pPr marL="742950" lvl="1" indent="-285750">
              <a:buFont typeface="Arial" panose="020B0604020202020204" pitchFamily="34" charset="0"/>
              <a:buChar char="•"/>
            </a:pPr>
            <a:r>
              <a:rPr lang="fr-FR" sz="1600" dirty="0" smtClean="0"/>
              <a:t>Élimine les variables et identifie les causes des problèmes de manière systématique.</a:t>
            </a:r>
          </a:p>
          <a:p>
            <a:pPr marL="742950" lvl="1" indent="-285750">
              <a:buFont typeface="Arial" panose="020B0604020202020204" pitchFamily="34" charset="0"/>
              <a:buChar char="•"/>
            </a:pPr>
            <a:r>
              <a:rPr lang="fr-FR" sz="1600" dirty="0" smtClean="0">
                <a:latin typeface="Arial" charset="0"/>
              </a:rPr>
              <a:t>Les compétences en matière de dépannage s'améliorent avec l'expérience.</a:t>
            </a:r>
          </a:p>
          <a:p>
            <a:pPr marL="742950" lvl="1" indent="-285750">
              <a:buFont typeface="Arial" panose="020B0604020202020204" pitchFamily="34" charset="0"/>
              <a:buChar char="•"/>
            </a:pPr>
            <a:r>
              <a:rPr lang="fr-FR" sz="1600" dirty="0" smtClean="0">
                <a:latin typeface="Arial" charset="0"/>
              </a:rPr>
              <a:t>Avant de procéder au dépannage, protégez les données des utilisateurs.</a:t>
            </a:r>
            <a:endParaRPr lang="fr-FR" sz="2000" dirty="0" smtClean="0">
              <a:latin typeface="Arial" charset="0"/>
            </a:endParaRPr>
          </a:p>
          <a:p>
            <a:r>
              <a:rPr lang="fr-FR" sz="2000" dirty="0" smtClean="0">
                <a:latin typeface="Arial" charset="0"/>
              </a:rPr>
              <a:t>Identifier le problème</a:t>
            </a:r>
            <a:endParaRPr lang="fr-FR" sz="2000" dirty="0"/>
          </a:p>
          <a:p>
            <a:pPr marL="742950" lvl="1" indent="-285750">
              <a:buFont typeface="Arial" panose="020B0604020202020204" pitchFamily="34" charset="0"/>
              <a:buChar char="•"/>
            </a:pPr>
            <a:r>
              <a:rPr lang="fr-FR" sz="1600" dirty="0" smtClean="0"/>
              <a:t>Posez les questions aux clients et soyez respectueux.</a:t>
            </a:r>
            <a:endParaRPr lang="fr-FR" sz="1600" dirty="0"/>
          </a:p>
          <a:p>
            <a:pPr marL="742950" lvl="1" indent="-285750">
              <a:buFont typeface="Arial" panose="020B0604020202020204" pitchFamily="34" charset="0"/>
              <a:buChar char="•"/>
            </a:pPr>
            <a:r>
              <a:rPr lang="fr-FR" sz="1600" dirty="0" smtClean="0"/>
              <a:t>Utilisez des questions ouvertes et fermées.</a:t>
            </a:r>
          </a:p>
          <a:p>
            <a:pPr marL="742950" lvl="1" indent="-285750">
              <a:buFont typeface="Arial" panose="020B0604020202020204" pitchFamily="34" charset="0"/>
              <a:buChar char="•"/>
            </a:pPr>
            <a:r>
              <a:rPr lang="fr-FR" sz="1600" dirty="0" smtClean="0"/>
              <a:t>Écoutez les codes de bip.</a:t>
            </a:r>
          </a:p>
          <a:p>
            <a:pPr marL="742950" lvl="1" indent="-285750">
              <a:buFont typeface="Arial" panose="020B0604020202020204" pitchFamily="34" charset="0"/>
              <a:buChar char="•"/>
            </a:pPr>
            <a:r>
              <a:rPr lang="fr-FR" sz="1600" dirty="0" smtClean="0"/>
              <a:t>Utilisez le BIOS ou l'UEFI pour identifier les problèmes de POST.</a:t>
            </a:r>
          </a:p>
          <a:p>
            <a:pPr marL="742950" lvl="1" indent="-285750">
              <a:buFont typeface="Arial" panose="020B0604020202020204" pitchFamily="34" charset="0"/>
              <a:buChar char="•"/>
            </a:pPr>
            <a:r>
              <a:rPr lang="fr-FR" sz="1600" dirty="0" smtClean="0"/>
              <a:t>Utilisez l'Observateur d'événements, le Gestionnaire de périphériques, le Gestionnaire de tâches et d'autres outils de diagnostic pour identifier le problème.</a:t>
            </a:r>
            <a:endParaRPr lang="fr-FR" sz="2000" dirty="0" smtClean="0">
              <a:latin typeface="Arial" charset="0"/>
            </a:endParaRPr>
          </a:p>
        </p:txBody>
      </p:sp>
      <p:pic>
        <p:nvPicPr>
          <p:cNvPr id="5" name="Picture 4"/>
          <p:cNvPicPr>
            <a:picLocks noChangeAspect="1"/>
          </p:cNvPicPr>
          <p:nvPr/>
        </p:nvPicPr>
        <p:blipFill>
          <a:blip r:embed="rId3"/>
          <a:stretch>
            <a:fillRect/>
          </a:stretch>
        </p:blipFill>
        <p:spPr>
          <a:xfrm flipH="1">
            <a:off x="6441900" y="1659082"/>
            <a:ext cx="2524125" cy="4648200"/>
          </a:xfrm>
          <a:prstGeom prst="rect">
            <a:avLst/>
          </a:prstGeom>
        </p:spPr>
      </p:pic>
    </p:spTree>
    <p:extLst>
      <p:ext uri="{BB962C8B-B14F-4D97-AF65-F5344CB8AC3E}">
        <p14:creationId xmlns:p14="http://schemas.microsoft.com/office/powerpoint/2010/main" val="2158705021"/>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Procédure de dépannage</a:t>
            </a:r>
            <a:r>
              <a:rPr dirty="0"/>
              <a:t/>
            </a:r>
            <a:br>
              <a:rPr dirty="0"/>
            </a:br>
            <a:r>
              <a:rPr lang="fr-FR" sz="3000" dirty="0" smtClean="0">
                <a:latin typeface="Arial" charset="0"/>
              </a:rPr>
              <a:t>Étapes de la procédure de dépannage (suite)</a:t>
            </a:r>
            <a:endParaRPr lang="fr-FR" sz="3000" dirty="0">
              <a:latin typeface="Arial" charset="0"/>
            </a:endParaRPr>
          </a:p>
        </p:txBody>
      </p:sp>
      <p:sp>
        <p:nvSpPr>
          <p:cNvPr id="2" name="Content Placeholder 1"/>
          <p:cNvSpPr>
            <a:spLocks noGrp="1"/>
          </p:cNvSpPr>
          <p:nvPr>
            <p:ph idx="1"/>
          </p:nvPr>
        </p:nvSpPr>
        <p:spPr>
          <a:xfrm>
            <a:off x="193868" y="1404420"/>
            <a:ext cx="6223710" cy="4902862"/>
          </a:xfrm>
        </p:spPr>
        <p:txBody>
          <a:bodyPr/>
          <a:lstStyle/>
          <a:p>
            <a:r>
              <a:rPr lang="fr-FR" sz="2000" dirty="0" smtClean="0">
                <a:latin typeface="Arial" charset="0"/>
              </a:rPr>
              <a:t>Établir une théorie sur les causes probables</a:t>
            </a:r>
            <a:endParaRPr lang="fr-FR" sz="2000" dirty="0" smtClean="0"/>
          </a:p>
          <a:p>
            <a:pPr marL="742950" lvl="1" indent="-285750">
              <a:buFont typeface="Arial" panose="020B0604020202020204" pitchFamily="34" charset="0"/>
              <a:buChar char="•"/>
            </a:pPr>
            <a:r>
              <a:rPr lang="fr-FR" sz="1600" dirty="0" smtClean="0"/>
              <a:t>Créez une liste des causes les plus courantes de l'erreur. </a:t>
            </a:r>
          </a:p>
          <a:p>
            <a:pPr marL="742950" lvl="1" indent="-285750">
              <a:buFont typeface="Arial" panose="020B0604020202020204" pitchFamily="34" charset="0"/>
              <a:buChar char="•"/>
            </a:pPr>
            <a:r>
              <a:rPr lang="fr-FR" sz="1600" dirty="0" smtClean="0"/>
              <a:t>Répertoriez les causes les plus simples et évidentes en haut de la liste et les plus complexes en bas.</a:t>
            </a:r>
          </a:p>
          <a:p>
            <a:pPr marL="742950" lvl="1" indent="-285750">
              <a:buFont typeface="Arial" panose="020B0604020202020204" pitchFamily="34" charset="0"/>
              <a:buChar char="•"/>
            </a:pPr>
            <a:r>
              <a:rPr lang="fr-FR" sz="1600" dirty="0" smtClean="0">
                <a:latin typeface="Arial" charset="0"/>
              </a:rPr>
              <a:t>Recherchez les symptômes.</a:t>
            </a:r>
            <a:endParaRPr lang="fr-FR" sz="2000" dirty="0" smtClean="0">
              <a:latin typeface="Arial" charset="0"/>
            </a:endParaRPr>
          </a:p>
          <a:p>
            <a:r>
              <a:rPr lang="fr-FR" sz="2000" dirty="0" smtClean="0">
                <a:latin typeface="Arial" charset="0"/>
              </a:rPr>
              <a:t>Tester la théorie pour déterminer la cause</a:t>
            </a:r>
            <a:endParaRPr lang="fr-FR" sz="2000" dirty="0"/>
          </a:p>
          <a:p>
            <a:pPr marL="742950" lvl="1" indent="-285750">
              <a:buFont typeface="Arial" panose="020B0604020202020204" pitchFamily="34" charset="0"/>
              <a:buChar char="•"/>
            </a:pPr>
            <a:r>
              <a:rPr lang="fr-FR" sz="1600" dirty="0" smtClean="0"/>
              <a:t>Testez vos théories une par une.</a:t>
            </a:r>
          </a:p>
          <a:p>
            <a:pPr marL="742950" lvl="1" indent="-285750">
              <a:buFont typeface="Arial" panose="020B0604020202020204" pitchFamily="34" charset="0"/>
              <a:buChar char="•"/>
            </a:pPr>
            <a:r>
              <a:rPr lang="fr-FR" sz="1600" dirty="0" smtClean="0"/>
              <a:t>Si aucune des théories ne peut être confirmée, élaborez-en de nouvelles.</a:t>
            </a:r>
            <a:endParaRPr lang="fr-FR" sz="1600" dirty="0"/>
          </a:p>
          <a:p>
            <a:r>
              <a:rPr lang="fr-FR" sz="2000" dirty="0" smtClean="0">
                <a:latin typeface="Arial" charset="0"/>
              </a:rPr>
              <a:t>Établir un plan d'action pour résoudre le problème et implémenter la solution</a:t>
            </a:r>
            <a:endParaRPr lang="fr-FR" sz="2000" dirty="0"/>
          </a:p>
          <a:p>
            <a:pPr marL="742950" lvl="1" indent="-285750">
              <a:buFont typeface="Arial" panose="020B0604020202020204" pitchFamily="34" charset="0"/>
              <a:buChar char="•"/>
            </a:pPr>
            <a:r>
              <a:rPr lang="fr-FR" sz="1600" dirty="0" smtClean="0"/>
              <a:t>Élaborez un plan afin de résoudre le problème identifié.</a:t>
            </a:r>
            <a:endParaRPr lang="fr-FR" sz="1600" dirty="0"/>
          </a:p>
          <a:p>
            <a:pPr marL="742950" lvl="1" indent="-285750">
              <a:buFont typeface="Arial" panose="020B0604020202020204" pitchFamily="34" charset="0"/>
              <a:buChar char="•"/>
            </a:pPr>
            <a:r>
              <a:rPr lang="fr-FR" sz="1600" dirty="0" smtClean="0"/>
              <a:t>Cela peut exiger des procédures simples ou complexes.</a:t>
            </a:r>
            <a:endParaRPr lang="fr-FR" sz="2000" dirty="0" smtClean="0">
              <a:latin typeface="Arial" charset="0"/>
            </a:endParaRPr>
          </a:p>
        </p:txBody>
      </p:sp>
      <p:pic>
        <p:nvPicPr>
          <p:cNvPr id="6" name="Picture 5"/>
          <p:cNvPicPr>
            <a:picLocks noChangeAspect="1"/>
          </p:cNvPicPr>
          <p:nvPr/>
        </p:nvPicPr>
        <p:blipFill>
          <a:blip r:embed="rId3"/>
          <a:stretch>
            <a:fillRect/>
          </a:stretch>
        </p:blipFill>
        <p:spPr>
          <a:xfrm flipH="1">
            <a:off x="6441900" y="1659082"/>
            <a:ext cx="2524125" cy="4648200"/>
          </a:xfrm>
          <a:prstGeom prst="rect">
            <a:avLst/>
          </a:prstGeom>
        </p:spPr>
      </p:pic>
    </p:spTree>
    <p:extLst>
      <p:ext uri="{BB962C8B-B14F-4D97-AF65-F5344CB8AC3E}">
        <p14:creationId xmlns:p14="http://schemas.microsoft.com/office/powerpoint/2010/main" val="1998227270"/>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Procédure de dépannage</a:t>
            </a:r>
            <a:r>
              <a:rPr dirty="0"/>
              <a:t/>
            </a:r>
            <a:br>
              <a:rPr dirty="0"/>
            </a:br>
            <a:r>
              <a:rPr lang="fr-FR" sz="3000" dirty="0" smtClean="0">
                <a:latin typeface="Arial" charset="0"/>
              </a:rPr>
              <a:t>Étapes de la procédure de dépannage (suite)</a:t>
            </a:r>
            <a:endParaRPr lang="fr-FR" sz="3000" dirty="0">
              <a:latin typeface="Arial" charset="0"/>
            </a:endParaRPr>
          </a:p>
        </p:txBody>
      </p:sp>
      <p:sp>
        <p:nvSpPr>
          <p:cNvPr id="2" name="Content Placeholder 1"/>
          <p:cNvSpPr>
            <a:spLocks noGrp="1"/>
          </p:cNvSpPr>
          <p:nvPr>
            <p:ph idx="1"/>
          </p:nvPr>
        </p:nvSpPr>
        <p:spPr>
          <a:xfrm>
            <a:off x="193868" y="1404420"/>
            <a:ext cx="6054532" cy="5009080"/>
          </a:xfrm>
        </p:spPr>
        <p:txBody>
          <a:bodyPr/>
          <a:lstStyle/>
          <a:p>
            <a:r>
              <a:rPr lang="fr-FR" sz="2000" dirty="0" smtClean="0">
                <a:latin typeface="Arial" charset="0"/>
              </a:rPr>
              <a:t>Vérifier le fonctionnement de l'ensemble du système et implémenter des mesures préventives s'il y a lieu</a:t>
            </a:r>
            <a:endParaRPr lang="fr-FR" sz="2000" dirty="0" smtClean="0"/>
          </a:p>
          <a:p>
            <a:pPr marL="742950" lvl="1" indent="-285750">
              <a:buFont typeface="Arial" panose="020B0604020202020204" pitchFamily="34" charset="0"/>
              <a:buChar char="•"/>
            </a:pPr>
            <a:r>
              <a:rPr lang="fr-FR" sz="1600" dirty="0" smtClean="0"/>
              <a:t>La procédure de dépannage ne se termine que lorsque le fonctionnement complet du système a été confirmé.</a:t>
            </a:r>
          </a:p>
          <a:p>
            <a:pPr marL="742950" lvl="1" indent="-285750">
              <a:buFont typeface="Arial" panose="020B0604020202020204" pitchFamily="34" charset="0"/>
              <a:buChar char="•"/>
            </a:pPr>
            <a:r>
              <a:rPr lang="fr-FR" sz="1600" dirty="0" smtClean="0"/>
              <a:t>Si le système fonctionne correctement, appliquez les mesures préventives, si nécessaire.</a:t>
            </a:r>
            <a:endParaRPr lang="fr-FR" sz="2000" dirty="0" smtClean="0">
              <a:latin typeface="Arial" charset="0"/>
            </a:endParaRPr>
          </a:p>
          <a:p>
            <a:r>
              <a:rPr lang="fr-FR" sz="2000" dirty="0" smtClean="0">
                <a:latin typeface="Arial" charset="0"/>
              </a:rPr>
              <a:t>Documenter les observations, les actions et les résultats</a:t>
            </a:r>
            <a:endParaRPr lang="fr-FR" sz="2000" dirty="0" smtClean="0"/>
          </a:p>
          <a:p>
            <a:pPr marL="742950" lvl="1" indent="-285750">
              <a:buFont typeface="Arial" panose="020B0604020202020204" pitchFamily="34" charset="0"/>
              <a:buChar char="•"/>
            </a:pPr>
            <a:r>
              <a:rPr lang="fr-FR" sz="1600" dirty="0" smtClean="0"/>
              <a:t>Expliquez le problème au client, à la fois oralement et par écrit.</a:t>
            </a:r>
          </a:p>
          <a:p>
            <a:pPr marL="742950" lvl="1" indent="-285750">
              <a:buFont typeface="Arial" panose="020B0604020202020204" pitchFamily="34" charset="0"/>
              <a:buChar char="•"/>
            </a:pPr>
            <a:r>
              <a:rPr lang="fr-FR" sz="1600" dirty="0" smtClean="0"/>
              <a:t>Le client doit essayer de reproduire le problème après que la solution a été mise en œuvre.</a:t>
            </a:r>
          </a:p>
          <a:p>
            <a:pPr marL="742950" lvl="1" indent="-285750">
              <a:buFont typeface="Arial" panose="020B0604020202020204" pitchFamily="34" charset="0"/>
              <a:buChar char="•"/>
            </a:pPr>
            <a:r>
              <a:rPr lang="fr-FR" sz="1600" dirty="0" smtClean="0"/>
              <a:t>Documentez toute la procédure pour pouvoir vous y référer ultérieurement.</a:t>
            </a:r>
            <a:endParaRPr lang="fr-FR" sz="2000" dirty="0" smtClean="0"/>
          </a:p>
          <a:p>
            <a:endParaRPr lang="fr-FR" sz="2000" dirty="0" smtClean="0"/>
          </a:p>
          <a:p>
            <a:endParaRPr lang="fr-FR" dirty="0"/>
          </a:p>
        </p:txBody>
      </p:sp>
      <p:pic>
        <p:nvPicPr>
          <p:cNvPr id="5" name="Picture 4"/>
          <p:cNvPicPr>
            <a:picLocks noChangeAspect="1"/>
          </p:cNvPicPr>
          <p:nvPr/>
        </p:nvPicPr>
        <p:blipFill>
          <a:blip r:embed="rId3"/>
          <a:stretch>
            <a:fillRect/>
          </a:stretch>
        </p:blipFill>
        <p:spPr>
          <a:xfrm flipH="1">
            <a:off x="6441900" y="1659082"/>
            <a:ext cx="2524125" cy="4648200"/>
          </a:xfrm>
          <a:prstGeom prst="rect">
            <a:avLst/>
          </a:prstGeom>
        </p:spPr>
      </p:pic>
    </p:spTree>
    <p:extLst>
      <p:ext uri="{BB962C8B-B14F-4D97-AF65-F5344CB8AC3E}">
        <p14:creationId xmlns:p14="http://schemas.microsoft.com/office/powerpoint/2010/main" val="83100315"/>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de l'instructeur - Chapitre 4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smtClean="0"/>
              <a:t>Cette présentation PowerPoint est divisée en deux parties :</a:t>
            </a:r>
          </a:p>
          <a:p>
            <a:pPr marL="457200" indent="-457200">
              <a:buFont typeface="+mj-lt"/>
              <a:buAutoNum type="arabicPeriod"/>
            </a:pPr>
            <a:r>
              <a:rPr lang="fr-FR" sz="2000" dirty="0" smtClean="0"/>
              <a:t>Guide de planification du formateur</a:t>
            </a:r>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a:t>Présentation en classe pour l'instructeur</a:t>
            </a:r>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10</a:t>
            </a:r>
            <a:r>
              <a:rPr lang="en-US" sz="1600" dirty="0"/>
              <a:t>	</a:t>
            </a:r>
            <a:endParaRPr lang="fr-FR" sz="1600" b="1" dirty="0" smtClean="0"/>
          </a:p>
          <a:p>
            <a:pPr marL="0" indent="0">
              <a:buNone/>
            </a:pPr>
            <a:r>
              <a:rPr lang="fr-FR"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Procédure de dépannage</a:t>
            </a:r>
            <a:r>
              <a:rPr dirty="0"/>
              <a:t/>
            </a:r>
            <a:br>
              <a:rPr dirty="0"/>
            </a:br>
            <a:r>
              <a:rPr lang="fr-FR" dirty="0" smtClean="0"/>
              <a:t>Problèmes courants et solutions</a:t>
            </a:r>
            <a:endParaRPr lang="fr-FR" sz="3000" dirty="0">
              <a:latin typeface="Arial" charset="0"/>
            </a:endParaRPr>
          </a:p>
        </p:txBody>
      </p:sp>
      <p:sp>
        <p:nvSpPr>
          <p:cNvPr id="2" name="Content Placeholder 1"/>
          <p:cNvSpPr>
            <a:spLocks noGrp="1"/>
          </p:cNvSpPr>
          <p:nvPr>
            <p:ph idx="1"/>
          </p:nvPr>
        </p:nvSpPr>
        <p:spPr>
          <a:xfrm>
            <a:off x="193868" y="1404420"/>
            <a:ext cx="5519035" cy="4902862"/>
          </a:xfrm>
        </p:spPr>
        <p:txBody>
          <a:bodyPr/>
          <a:lstStyle/>
          <a:p>
            <a:r>
              <a:rPr lang="fr-FR" sz="2000" dirty="0" smtClean="0">
                <a:latin typeface="Arial" charset="0"/>
              </a:rPr>
              <a:t>Problèmes courants et solutions</a:t>
            </a:r>
            <a:endParaRPr lang="fr-FR" sz="2000" dirty="0"/>
          </a:p>
          <a:p>
            <a:pPr marL="742950" lvl="1" indent="-285750">
              <a:buFont typeface="Arial" panose="020B0604020202020204" pitchFamily="34" charset="0"/>
              <a:buChar char="•"/>
            </a:pPr>
            <a:r>
              <a:rPr lang="fr-FR" sz="1600" dirty="0"/>
              <a:t>Les problèmes informatiques peuvent être attribués au matériel, aux logiciels, au réseau ou à une combinaison des trois.</a:t>
            </a:r>
          </a:p>
          <a:p>
            <a:pPr marL="742950" lvl="1" indent="-285750">
              <a:buFont typeface="Arial" panose="020B0604020202020204" pitchFamily="34" charset="0"/>
              <a:buChar char="•"/>
            </a:pPr>
            <a:r>
              <a:rPr lang="fr-FR" sz="1600" dirty="0" smtClean="0"/>
              <a:t>Les problèmes matériels les plus courants d'un ordinateur sont les suivants :</a:t>
            </a:r>
            <a:endParaRPr lang="fr-FR" sz="1600" dirty="0"/>
          </a:p>
          <a:p>
            <a:pPr marL="1082675" lvl="2" indent="-285750">
              <a:buFont typeface="Arial" panose="020B0604020202020204" pitchFamily="34" charset="0"/>
              <a:buChar char="•"/>
            </a:pPr>
            <a:r>
              <a:rPr lang="fr-FR" sz="1600" dirty="0"/>
              <a:t>Problèmes relatifs à un périphérique de stockage</a:t>
            </a:r>
          </a:p>
          <a:p>
            <a:pPr marL="1082675" lvl="2" indent="-285750">
              <a:buFont typeface="Arial" panose="020B0604020202020204" pitchFamily="34" charset="0"/>
              <a:buChar char="•"/>
            </a:pPr>
            <a:r>
              <a:rPr lang="fr-FR" sz="1600" dirty="0"/>
              <a:t>Problèmes relatifs à la carte mère et aux composants internes</a:t>
            </a:r>
          </a:p>
          <a:p>
            <a:pPr marL="1082675" lvl="2" indent="-285750">
              <a:buFont typeface="Arial" panose="020B0604020202020204" pitchFamily="34" charset="0"/>
              <a:buChar char="•"/>
            </a:pPr>
            <a:r>
              <a:rPr lang="fr-FR" sz="1600" dirty="0"/>
              <a:t>Problèmes relatifs à l'alimentation</a:t>
            </a:r>
          </a:p>
          <a:p>
            <a:pPr marL="1082675" lvl="2" indent="-285750">
              <a:buFont typeface="Arial" panose="020B0604020202020204" pitchFamily="34" charset="0"/>
              <a:buChar char="•"/>
            </a:pPr>
            <a:r>
              <a:rPr lang="fr-FR" sz="1600" dirty="0"/>
              <a:t>Problèmes relatifs au processeur et à la mémoire</a:t>
            </a:r>
            <a:endParaRPr lang="fr-FR" dirty="0" smtClean="0">
              <a:latin typeface="Arial"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9606" y="1404420"/>
            <a:ext cx="1905212" cy="4902862"/>
          </a:xfrm>
          <a:prstGeom prst="rect">
            <a:avLst/>
          </a:prstGeom>
        </p:spPr>
      </p:pic>
    </p:spTree>
    <p:extLst>
      <p:ext uri="{BB962C8B-B14F-4D97-AF65-F5344CB8AC3E}">
        <p14:creationId xmlns:p14="http://schemas.microsoft.com/office/powerpoint/2010/main" val="4014841820"/>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fr-FR" sz="2400" dirty="0" smtClean="0"/>
              <a:t>4.3 Résumé du chapitre</a:t>
            </a:r>
            <a:endParaRPr lang="fr-FR" sz="2400" dirty="0"/>
          </a:p>
        </p:txBody>
      </p:sp>
    </p:spTree>
    <p:extLst>
      <p:ext uri="{BB962C8B-B14F-4D97-AF65-F5344CB8AC3E}">
        <p14:creationId xmlns:p14="http://schemas.microsoft.com/office/powerpoint/2010/main" val="681142726"/>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2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1600" dirty="0"/>
              <a:t>Dans ce chapitre, vous avez vu les concepts de la maintenance préventive et la procédure de dépannage.</a:t>
            </a:r>
          </a:p>
          <a:p>
            <a:r>
              <a:rPr lang="fr-FR" sz="1600" dirty="0"/>
              <a:t>Une maintenance préventive régulière permet de réduire le nombre de problèmes matériels et logiciels.</a:t>
            </a:r>
          </a:p>
          <a:p>
            <a:r>
              <a:rPr lang="fr-FR" sz="1600" dirty="0"/>
              <a:t>Avant de procéder à une réparation, sauvegardez les données de l'ordinateur.</a:t>
            </a:r>
          </a:p>
          <a:p>
            <a:r>
              <a:rPr lang="fr-FR" sz="1600" dirty="0"/>
              <a:t>La procédure de dépannage est une indication pour vous aider à résoudre des problèmes informatiques de façon efficace.</a:t>
            </a:r>
          </a:p>
          <a:p>
            <a:r>
              <a:rPr lang="fr-FR" sz="1600" dirty="0"/>
              <a:t>Documentez tout ce que vous essayez, même si cela ne résout pas le problème. En effet, la documentation que vous créez devient une ressource utile pour vous et pour d'autres techniciens.</a:t>
            </a:r>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Résumé du chapitre</a:t>
            </a:r>
            <a:r>
              <a:t/>
            </a:r>
            <a:br/>
            <a:r>
              <a:rPr lang="fr-FR" smtClean="0"/>
              <a:t>Résumé</a:t>
            </a:r>
            <a:endParaRPr lang="fr-FR"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err="1">
                <a:latin typeface="Arial" charset="0"/>
              </a:rPr>
              <a:t>Chapitre</a:t>
            </a:r>
            <a:r>
              <a:rPr lang="en-US" sz="1800" dirty="0">
                <a:latin typeface="Arial" charset="0"/>
              </a:rPr>
              <a:t> 4</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err="1" smtClean="0"/>
              <a:t>celsius</a:t>
            </a:r>
            <a:endParaRPr lang="en-US" sz="1600" dirty="0"/>
          </a:p>
          <a:p>
            <a:pPr marL="0" indent="0">
              <a:buNone/>
            </a:pPr>
            <a:r>
              <a:rPr lang="en-US" sz="1600" dirty="0" smtClean="0"/>
              <a:t>diagnostic</a:t>
            </a:r>
            <a:endParaRPr lang="en-US" sz="1600" dirty="0"/>
          </a:p>
          <a:p>
            <a:pPr marL="0" indent="0">
              <a:buNone/>
            </a:pPr>
            <a:r>
              <a:rPr lang="en-US" sz="1600" dirty="0" smtClean="0"/>
              <a:t>downtime</a:t>
            </a:r>
            <a:endParaRPr lang="en-US" sz="1600" dirty="0"/>
          </a:p>
          <a:p>
            <a:pPr marL="0" indent="0">
              <a:buNone/>
            </a:pPr>
            <a:r>
              <a:rPr lang="en-US" sz="1600" dirty="0" err="1" smtClean="0"/>
              <a:t>fahrenheit</a:t>
            </a:r>
            <a:endParaRPr lang="en-US" sz="1600" dirty="0"/>
          </a:p>
          <a:p>
            <a:pPr marL="0" indent="0">
              <a:buNone/>
            </a:pPr>
            <a:r>
              <a:rPr lang="en-US" sz="1600" dirty="0" smtClean="0"/>
              <a:t>overheating</a:t>
            </a:r>
            <a:endParaRPr lang="en-US" sz="1600" dirty="0"/>
          </a:p>
          <a:p>
            <a:pPr marL="0" indent="0">
              <a:buNone/>
            </a:pPr>
            <a:r>
              <a:rPr lang="en-US" sz="1600" dirty="0" smtClean="0"/>
              <a:t>overspinning</a:t>
            </a:r>
            <a:endParaRPr lang="en-US" sz="1600" dirty="0"/>
          </a:p>
          <a:p>
            <a:pPr marL="0" indent="0">
              <a:buNone/>
            </a:pPr>
            <a:r>
              <a:rPr lang="en-US" sz="1600" dirty="0" smtClean="0"/>
              <a:t>spyware</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endParaRPr lang="en-US" sz="1600" dirty="0"/>
          </a:p>
        </p:txBody>
      </p:sp>
    </p:spTree>
    <p:extLst>
      <p:ext uri="{BB962C8B-B14F-4D97-AF65-F5344CB8AC3E}">
        <p14:creationId xmlns:p14="http://schemas.microsoft.com/office/powerpoint/2010/main" val="146102147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9" y="2155592"/>
            <a:ext cx="3930652"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ITE 6.0</a:t>
            </a:r>
            <a:r>
              <a:rPr dirty="0"/>
              <a:t/>
            </a:r>
            <a:br>
              <a:rPr dirty="0"/>
            </a:b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3 : Assemblage d'un ordinateur</a:t>
            </a:r>
            <a:endParaRPr lang="fr-FR"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a:p>
        </p:txBody>
      </p:sp>
      <p:graphicFrame>
        <p:nvGraphicFramePr>
          <p:cNvPr id="2" name="Table 1"/>
          <p:cNvGraphicFramePr>
            <a:graphicFrameLocks noGrp="1"/>
          </p:cNvGraphicFramePr>
          <p:nvPr>
            <p:extLst>
              <p:ext uri="{D42A27DB-BD31-4B8C-83A1-F6EECF244321}">
                <p14:modId xmlns:p14="http://schemas.microsoft.com/office/powerpoint/2010/main" val="2360316912"/>
              </p:ext>
            </p:extLst>
          </p:nvPr>
        </p:nvGraphicFramePr>
        <p:xfrm>
          <a:off x="701937" y="2072476"/>
          <a:ext cx="7745872" cy="741680"/>
        </p:xfrm>
        <a:graphic>
          <a:graphicData uri="http://schemas.openxmlformats.org/drawingml/2006/table">
            <a:tbl>
              <a:tblPr firstRow="1" bandRow="1">
                <a:tableStyleId>{5C22544A-7EE6-4342-B048-85BDC9FD1C3A}</a:tableStyleId>
              </a:tblPr>
              <a:tblGrid>
                <a:gridCol w="2156521"/>
                <a:gridCol w="2099307"/>
                <a:gridCol w="3490044"/>
              </a:tblGrid>
              <a:tr h="370840">
                <a:tc>
                  <a:txBody>
                    <a:bodyPr/>
                    <a:lstStyle/>
                    <a:p>
                      <a:r>
                        <a:t>Numéro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rPr lang="en-US" sz="1600" dirty="0" smtClean="0"/>
                        <a:t>4.2.1.3</a:t>
                      </a:r>
                      <a:endParaRPr lang="fr-FR" sz="1600" dirty="0"/>
                    </a:p>
                  </a:txBody>
                  <a:tcPr/>
                </a:tc>
                <a:tc>
                  <a:txBody>
                    <a:bodyPr/>
                    <a:lstStyle/>
                    <a:p>
                      <a:r>
                        <a:t>Exercice interactif</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Identifier le problème</a:t>
                      </a:r>
                      <a:endParaRPr lang="fr-FR" dirty="0">
                        <a:solidFill>
                          <a:srgbClr val="000000"/>
                        </a:solidFill>
                        <a:effectLst/>
                        <a:latin typeface="calibri" panose="020F0502020204030204" pitchFamily="34" charset="0"/>
                      </a:endParaRP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4 : exercices</a:t>
            </a:r>
          </a:p>
        </p:txBody>
      </p:sp>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4 : évaluation</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fr-FR" sz="2000" dirty="0" smtClean="0"/>
              <a:t>Une fois qu'ils ont terminé le chapitre 4, les étudiants doivent se soumettre à l'évaluation correspondante.</a:t>
            </a:r>
          </a:p>
          <a:p>
            <a:pPr eaLnBrk="1" hangingPunct="1">
              <a:spcBef>
                <a:spcPct val="30000"/>
              </a:spcBef>
            </a:pPr>
            <a:r>
              <a:rPr lang="fr-FR" sz="2000" dirty="0" smtClean="0"/>
              <a:t>Les questionnaires, les travaux pratiques, les exercices dans Packet Tracer, ainsi que les autres activités peuvent servir à évaluer, de manière informelle, les progrès des étudiants.</a:t>
            </a:r>
          </a:p>
          <a:p>
            <a:pPr eaLnBrk="1" hangingPunct="1">
              <a:spcBef>
                <a:spcPct val="30000"/>
              </a:spcBef>
            </a:pPr>
            <a:endParaRPr lang="fr-FR"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fr-FR" sz="1700" dirty="0" smtClean="0"/>
              <a:t>Avant d'enseigner le contenu du chapitre 4, l'instructeur doit :</a:t>
            </a:r>
          </a:p>
          <a:p>
            <a:pPr eaLnBrk="1" hangingPunct="1">
              <a:lnSpc>
                <a:spcPct val="85000"/>
              </a:lnSpc>
              <a:spcBef>
                <a:spcPct val="30000"/>
              </a:spcBef>
            </a:pPr>
            <a:r>
              <a:rPr lang="fr-FR" sz="1700" dirty="0"/>
              <a:t>Réussir la partie « Évaluation » du chapitre 4.</a:t>
            </a:r>
          </a:p>
          <a:p>
            <a:pPr eaLnBrk="1" hangingPunct="1">
              <a:lnSpc>
                <a:spcPct val="85000"/>
              </a:lnSpc>
              <a:spcBef>
                <a:spcPct val="30000"/>
              </a:spcBef>
            </a:pPr>
            <a:r>
              <a:rPr lang="fr-FR" sz="1700" dirty="0" smtClean="0"/>
              <a:t>L'objectif de ce chapitre est d'expliquer les principales opérations de dépannage et de maintenance.</a:t>
            </a:r>
          </a:p>
          <a:p>
            <a:pPr eaLnBrk="1" hangingPunct="1">
              <a:lnSpc>
                <a:spcPct val="85000"/>
              </a:lnSpc>
              <a:spcBef>
                <a:spcPct val="30000"/>
              </a:spcBef>
            </a:pPr>
            <a:r>
              <a:rPr lang="fr-FR" sz="1700" dirty="0" smtClean="0"/>
              <a:t>À l'instar de toute autre machine, les ordinateurs doivent faire l'objet d'un entretien périodique. Veillez à ce que les étudiants en soient parfaitement conscients.</a:t>
            </a:r>
          </a:p>
          <a:p>
            <a:pPr eaLnBrk="1" hangingPunct="1">
              <a:lnSpc>
                <a:spcPct val="85000"/>
              </a:lnSpc>
              <a:spcBef>
                <a:spcPct val="30000"/>
              </a:spcBef>
            </a:pPr>
            <a:r>
              <a:rPr lang="fr-FR" sz="1700" dirty="0" smtClean="0"/>
              <a:t>Insistez bien sur le fait que le système d'exploitation crée et supprime un certain nombre de fichiers dans le cadre d'un fonctionnement normal. Une maintenance appropriée est donc requise pour faire en sorte qu'il continue de fonctionner correctement.</a:t>
            </a:r>
          </a:p>
          <a:p>
            <a:pPr eaLnBrk="1" hangingPunct="1">
              <a:lnSpc>
                <a:spcPct val="85000"/>
              </a:lnSpc>
              <a:spcBef>
                <a:spcPct val="30000"/>
              </a:spcBef>
            </a:pPr>
            <a:r>
              <a:rPr lang="fr-FR" sz="1700" dirty="0" smtClean="0"/>
              <a:t>Il est un autre concept sur lequel vous devez insister auprès des étudiants : bien que les composants électroniques soient soumis à une usure moindre que les composants mécaniques, tous finiront par connaître une défaillance dans des conditions d'utilisation normales.</a:t>
            </a:r>
          </a:p>
          <a:p>
            <a:pPr eaLnBrk="1" hangingPunct="1">
              <a:lnSpc>
                <a:spcPct val="85000"/>
              </a:lnSpc>
              <a:spcBef>
                <a:spcPct val="30000"/>
              </a:spcBef>
            </a:pPr>
            <a:r>
              <a:rPr lang="fr-FR" sz="1700" dirty="0" smtClean="0"/>
              <a:t>Au début, les étudiants peuvent être découragés par la procédure de dépannage. Veillez à ce qu'ils comprennent que cela demande de la pratique et qu'il faut du temps pour devenir un expert !</a:t>
            </a:r>
            <a:endParaRPr lang="fr-FR" sz="1700" dirty="0"/>
          </a:p>
          <a:p>
            <a:pPr eaLnBrk="1" hangingPunct="1">
              <a:lnSpc>
                <a:spcPct val="85000"/>
              </a:lnSpc>
              <a:spcBef>
                <a:spcPct val="30000"/>
              </a:spcBef>
            </a:pPr>
            <a:endParaRPr lang="fr-FR" sz="1700"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4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4 : aide supplémentaire</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fr-FR" sz="2000" dirty="0" smtClean="0"/>
              <a:t>Pour obtenir davantage d'aide sur les stratégies d'enseignement, notamment les plans de cours, l'utilisation d'analogies pour expliquer des concepts difficiles et les sujets de discussion, consultez la communauté ITE à l'adresse </a:t>
            </a:r>
            <a:r>
              <a:rPr lang="fr-FR" sz="2000" dirty="0" smtClean="0">
                <a:hlinkClick r:id="rId3"/>
              </a:rPr>
              <a:t>community.netacad.net</a:t>
            </a:r>
            <a:r>
              <a:rPr lang="fr-FR" sz="2000" dirty="0" smtClean="0"/>
              <a:t>.</a:t>
            </a:r>
          </a:p>
          <a:p>
            <a:pPr eaLnBrk="1" hangingPunct="1">
              <a:lnSpc>
                <a:spcPct val="85000"/>
              </a:lnSpc>
              <a:spcBef>
                <a:spcPct val="30000"/>
              </a:spcBef>
              <a:defRPr/>
            </a:pPr>
            <a:r>
              <a:rPr lang="fr-FR" sz="2000" dirty="0" smtClean="0"/>
              <a:t>Si vous souhaitez partager des plans de cours ou des ressources, importez-les sur le site de la communauté ITE afin d'aider les autres instructeurs.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655638" y="609600"/>
            <a:ext cx="8145462" cy="838200"/>
          </a:xfrm>
        </p:spPr>
        <p:txBody>
          <a:bodyPr/>
          <a:lstStyle/>
          <a:p>
            <a:pPr eaLnBrk="1" hangingPunct="1"/>
            <a:r>
              <a:rPr lang="fr-FR" sz="2400" dirty="0" smtClean="0"/>
              <a:t>Chapitre 4 : Rubriques du chapitre ne figurant pas dans la certification CompTIA A+ 220-901</a:t>
            </a:r>
          </a:p>
        </p:txBody>
      </p:sp>
      <p:sp>
        <p:nvSpPr>
          <p:cNvPr id="5123" name="Rectangle 34"/>
          <p:cNvSpPr>
            <a:spLocks noGrp="1" noChangeArrowheads="1"/>
          </p:cNvSpPr>
          <p:nvPr>
            <p:ph type="body" idx="4294967295"/>
          </p:nvPr>
        </p:nvSpPr>
        <p:spPr>
          <a:xfrm>
            <a:off x="655638" y="1828800"/>
            <a:ext cx="7940675" cy="3571875"/>
          </a:xfrm>
        </p:spPr>
        <p:txBody>
          <a:bodyPr/>
          <a:lstStyle/>
          <a:p>
            <a:pPr marL="0" indent="0">
              <a:buNone/>
            </a:pPr>
            <a:r>
              <a:rPr lang="fr-FR" sz="2000" dirty="0" smtClean="0"/>
              <a:t>Cette diapositive présente le contenu inclus dans ce chapitre, mais ne figurant PAS dans le plan CompTIA A+ 220-901. L'instructeur peut passer ces sections. Cependant, il doit fournir des informations supplémentaires et des concepts fondamentaux pour aider les étudiants dans le cadre de cette rubrique.</a:t>
            </a:r>
          </a:p>
          <a:p>
            <a:r>
              <a:rPr lang="fr-FR" sz="2000" dirty="0" smtClean="0"/>
              <a:t>Tout le contenu du chapitre 4 est conforme à la certification.</a:t>
            </a:r>
            <a:endParaRPr lang="fr-FR" sz="2000" dirty="0"/>
          </a:p>
          <a:p>
            <a:pPr marL="0" indent="0">
              <a:buNone/>
            </a:pPr>
            <a:endParaRPr lang="fr-FR" sz="2000" dirty="0" smtClean="0"/>
          </a:p>
        </p:txBody>
      </p:sp>
    </p:spTree>
    <p:extLst>
      <p:ext uri="{BB962C8B-B14F-4D97-AF65-F5344CB8AC3E}">
        <p14:creationId xmlns:p14="http://schemas.microsoft.com/office/powerpoint/2010/main" val="424036069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30429</TotalTime>
  <Pages>28</Pages>
  <Words>804</Words>
  <Application>Microsoft Office PowerPoint</Application>
  <PresentationFormat>On-screen Show (4:3)</PresentationFormat>
  <Paragraphs>197</Paragraphs>
  <Slides>25</Slides>
  <Notes>25</Notes>
  <HiddenSlides>9</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PPT-TMPLT-WHT_C</vt:lpstr>
      <vt:lpstr>NetAcad-4F_PPT-WHT_060408</vt:lpstr>
      <vt:lpstr>Supports de l'instructeur Chapitre 4 : Présentation de la maintenance préventive</vt:lpstr>
      <vt:lpstr>Supports de l'instructeur - Chapitre 4 Guide de planification</vt:lpstr>
      <vt:lpstr>PowerPoint Presentation</vt:lpstr>
      <vt:lpstr>Chapitre 4 : exercices</vt:lpstr>
      <vt:lpstr>Chapitre 4 : évaluation</vt:lpstr>
      <vt:lpstr>PowerPoint Presentation</vt:lpstr>
      <vt:lpstr>Chapitre 4 : aide supplémentaire</vt:lpstr>
      <vt:lpstr>Chapitre 4 : Rubriques du chapitre ne figurant pas dans la certification CompTIA A+ 220-901</vt:lpstr>
      <vt:lpstr>PowerPoint Presentation</vt:lpstr>
      <vt:lpstr>Chapitre 4 : Présentation de la maintenance préventive</vt:lpstr>
      <vt:lpstr>Chapitre 4 - Sections et objectifs</vt:lpstr>
      <vt:lpstr>4.1 Maintenance préventive</vt:lpstr>
      <vt:lpstr>Maintenance préventive Présentation de la maintenance préventive des ordinateurs</vt:lpstr>
      <vt:lpstr>Maintenance préventive Présentation de la maintenance préventive des ordinateurs (suite)</vt:lpstr>
      <vt:lpstr>Maintenance préventive Présentation de la maintenance préventive des ordinateurs (suite)</vt:lpstr>
      <vt:lpstr>4.2 Procédure de dépannage</vt:lpstr>
      <vt:lpstr>Procédure de dépannage Étapes de la procédure de dépannage</vt:lpstr>
      <vt:lpstr>Procédure de dépannage Étapes de la procédure de dépannage (suite)</vt:lpstr>
      <vt:lpstr>Procédure de dépannage Étapes de la procédure de dépannage (suite)</vt:lpstr>
      <vt:lpstr>Procédure de dépannage Problèmes courants et solutions</vt:lpstr>
      <vt:lpstr>4.3 Résumé du chapitre</vt:lpstr>
      <vt:lpstr>Résumé du chapitre Résumé</vt:lpstr>
      <vt:lpstr>PowerPoint Presentation</vt:lpstr>
      <vt:lpstr>PowerPoint Presentation</vt:lpstr>
      <vt:lpstr>Chapitre 4 Nouveaux termes/commandes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yuhang</cp:lastModifiedBy>
  <cp:revision>940</cp:revision>
  <cp:lastPrinted>1999-01-27T00:54:54Z</cp:lastPrinted>
  <dcterms:created xsi:type="dcterms:W3CDTF">2006-10-23T15:07:30Z</dcterms:created>
  <dcterms:modified xsi:type="dcterms:W3CDTF">2016-09-27T03:35:57Z</dcterms:modified>
</cp:coreProperties>
</file>