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4"/>
  </p:notesMasterIdLst>
  <p:handoutMasterIdLst>
    <p:handoutMasterId r:id="rId35"/>
  </p:handoutMasterIdLst>
  <p:sldIdLst>
    <p:sldId id="812" r:id="rId3"/>
    <p:sldId id="813" r:id="rId4"/>
    <p:sldId id="871" r:id="rId5"/>
    <p:sldId id="872" r:id="rId6"/>
    <p:sldId id="911" r:id="rId7"/>
    <p:sldId id="873" r:id="rId8"/>
    <p:sldId id="874" r:id="rId9"/>
    <p:sldId id="875" r:id="rId10"/>
    <p:sldId id="876" r:id="rId11"/>
    <p:sldId id="877" r:id="rId12"/>
    <p:sldId id="500" r:id="rId13"/>
    <p:sldId id="786" r:id="rId14"/>
    <p:sldId id="791" r:id="rId15"/>
    <p:sldId id="921" r:id="rId16"/>
    <p:sldId id="922" r:id="rId17"/>
    <p:sldId id="923" r:id="rId18"/>
    <p:sldId id="926" r:id="rId19"/>
    <p:sldId id="878" r:id="rId20"/>
    <p:sldId id="924" r:id="rId21"/>
    <p:sldId id="930" r:id="rId22"/>
    <p:sldId id="925" r:id="rId23"/>
    <p:sldId id="931" r:id="rId24"/>
    <p:sldId id="927" r:id="rId25"/>
    <p:sldId id="928" r:id="rId26"/>
    <p:sldId id="929" r:id="rId27"/>
    <p:sldId id="932" r:id="rId28"/>
    <p:sldId id="899" r:id="rId29"/>
    <p:sldId id="919" r:id="rId30"/>
    <p:sldId id="884" r:id="rId31"/>
    <p:sldId id="885" r:id="rId32"/>
    <p:sldId id="933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89277" autoAdjust="0"/>
  </p:normalViewPr>
  <p:slideViewPr>
    <p:cSldViewPr snapToGrid="0">
      <p:cViewPr>
        <p:scale>
          <a:sx n="75" d="100"/>
          <a:sy n="75" d="100"/>
        </p:scale>
        <p:origin x="-1056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0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28.xml"/><Relationship Id="rId3" Type="http://schemas.openxmlformats.org/officeDocument/2006/relationships/slide" Target="slides/slide16.xml"/><Relationship Id="rId7" Type="http://schemas.openxmlformats.org/officeDocument/2006/relationships/slide" Target="slides/slide21.xml"/><Relationship Id="rId12" Type="http://schemas.openxmlformats.org/officeDocument/2006/relationships/slide" Target="slides/slide26.xml"/><Relationship Id="rId2" Type="http://schemas.openxmlformats.org/officeDocument/2006/relationships/slide" Target="slides/slide15.xml"/><Relationship Id="rId1" Type="http://schemas.openxmlformats.org/officeDocument/2006/relationships/slide" Target="slides/slide14.xml"/><Relationship Id="rId6" Type="http://schemas.openxmlformats.org/officeDocument/2006/relationships/slide" Target="slides/slide20.xml"/><Relationship Id="rId11" Type="http://schemas.openxmlformats.org/officeDocument/2006/relationships/slide" Target="slides/slide25.xml"/><Relationship Id="rId5" Type="http://schemas.openxmlformats.org/officeDocument/2006/relationships/slide" Target="slides/slide19.xml"/><Relationship Id="rId10" Type="http://schemas.openxmlformats.org/officeDocument/2006/relationships/slide" Target="slides/slide24.xml"/><Relationship Id="rId4" Type="http://schemas.openxmlformats.org/officeDocument/2006/relationships/slide" Target="slides/slide17.xml"/><Relationship Id="rId9" Type="http://schemas.openxmlformats.org/officeDocument/2006/relationships/slide" Target="slides/slide23.xml"/><Relationship Id="rId14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fr-FR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  <a:endParaRPr lang="fr-FR" b="0" dirty="0"/>
          </a:p>
          <a:p>
            <a:pPr>
              <a:buFontTx/>
              <a:buNone/>
            </a:pPr>
            <a:r>
              <a:rPr lang="fr-FR" dirty="0" smtClean="0"/>
              <a:t>Chapitre 5 : Installation de Windows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11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5 : Installation de Windows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12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13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5 : Installation de Windows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5.1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Systèmes d'exploitation modernes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5.1.1 -</a:t>
            </a:r>
            <a:r>
              <a:rPr lang="fr-FR" sz="1200" dirty="0" smtClean="0">
                <a:latin typeface="Arial" charset="0"/>
              </a:rPr>
              <a:t> Terminologie et caractéristiques des systèmes d'exploitation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kern="1200" dirty="0" smtClean="0">
                <a:solidFill>
                  <a:schemeClr val="tx1"/>
                </a:solidFill>
              </a:rPr>
              <a:t>5.1</a:t>
            </a:r>
            <a:r>
              <a:rPr lang="fr-FR" dirty="0" smtClean="0"/>
              <a:t> </a:t>
            </a:r>
            <a:r>
              <a:rPr lang="fr-FR" kern="1200" dirty="0" smtClean="0">
                <a:solidFill>
                  <a:schemeClr val="tx1"/>
                </a:solidFill>
              </a:rPr>
              <a:t>-</a:t>
            </a:r>
            <a:r>
              <a:rPr lang="fr-FR" dirty="0" smtClean="0"/>
              <a:t> Systèmes d'exploitation modernes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5.1.2 - Types de systèmes d'exploitation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0511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5.1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Systèmes d'exploitation modernes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5.1.3 - Exigences des clients concernant le système d'exploitation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15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5.1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Systèmes d'exploitation modernes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5.1.4 - </a:t>
            </a:r>
            <a:r>
              <a:rPr lang="fr-FR" sz="1200" dirty="0" smtClean="0">
                <a:latin typeface="Arial" charset="0"/>
              </a:rPr>
              <a:t>Mise à niveau des systèmes d'exploitation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429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5 : Installation de Windows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du système d'exploitation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5.2.1 - Procédures de configuration du périphérique de stockage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44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du système d'exploitation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smtClean="0"/>
              <a:t>5.2.1 - Procédures de configuration du périphérique de stockage (suite)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03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du système d'exploitation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5.2.2 - Options d'installation personnalisées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618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du système d'exploitation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smtClean="0"/>
              <a:t>5.2.2 - Options d'installation personnalisées (suite)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260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du système d'exploitation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5.2.3 - Séquence de démarrage et fichiers du Registre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753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du système d'exploitation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5.2.4 - </a:t>
            </a:r>
            <a:r>
              <a:rPr lang="fr-FR" sz="1200" dirty="0" smtClean="0">
                <a:latin typeface="Arial" charset="0"/>
              </a:rPr>
              <a:t>Démarrage multiple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712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du système d'exploitation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5.2.5 - Répertoires de disque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297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5.2</a:t>
            </a:r>
            <a:r>
              <a:rPr lang="fr-FR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-</a:t>
            </a:r>
            <a:r>
              <a:rPr lang="fr-FR" smtClean="0"/>
              <a:t> Installation du système d'exploitation</a:t>
            </a:r>
            <a:endParaRPr lang="fr-FR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smtClean="0"/>
              <a:t>5.2.5 - Répertoires de disque (suite)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27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27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fr-FR" b="0" dirty="0" smtClean="0"/>
              <a:t>IT Essentials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5 : Installation de Windows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514990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2.3.1.1 - </a:t>
            </a:r>
            <a:r>
              <a:rPr lang="fr-FR" dirty="0" smtClean="0">
                <a:latin typeface="Arial" charset="0"/>
              </a:rPr>
              <a:t>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863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0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sz="800" b="0" kern="0" dirty="0" smtClean="0">
                <a:solidFill>
                  <a:schemeClr val="bg1"/>
                </a:solidFill>
                <a:latin typeface="Arial" charset="0"/>
              </a:rPr>
              <a:t>Guide de planification ITE 6.0</a:t>
            </a:r>
          </a:p>
          <a:p>
            <a:pPr>
              <a:buFontTx/>
              <a:buNone/>
            </a:pPr>
            <a:r>
              <a:rPr lang="fr-FR" sz="1200" dirty="0" smtClean="0">
                <a:latin typeface="Arial" charset="0"/>
              </a:rPr>
              <a:t>Chapitre 5 : Installation de Windows</a:t>
            </a:r>
            <a:endParaRPr lang="fr-FR" b="0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Nouveaux </a:t>
            </a:r>
            <a:r>
              <a:rPr lang="en-US" dirty="0" err="1" smtClean="0">
                <a:latin typeface="Arial" charset="0"/>
              </a:rPr>
              <a:t>termes</a:t>
            </a:r>
            <a:r>
              <a:rPr lang="en-US" dirty="0" smtClean="0">
                <a:latin typeface="Arial" charset="0"/>
              </a:rPr>
              <a:t>/</a:t>
            </a:r>
            <a:r>
              <a:rPr lang="en-US" dirty="0" err="1" smtClean="0">
                <a:latin typeface="Arial" charset="0"/>
              </a:rPr>
              <a:t>commandes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4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6006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8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9</a:t>
            </a:fld>
            <a:endParaRPr lang="fr-FR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57600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2007 - 2010, 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3657600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© 2008 Cisco Systems,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657600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© 2007 - 2010, Cisco Systems,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3657600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2008 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Informations confidentielles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</a:rPr>
              <a:t>Supports de l'instructeur</a:t>
            </a:r>
            <a:r>
              <a:t/>
            </a:r>
            <a:br/>
            <a:r>
              <a:rPr lang="fr-FR" sz="2400" dirty="0" smtClean="0">
                <a:latin typeface="Arial" charset="0"/>
              </a:rPr>
              <a:t>Chapitre 5 : Installation de Windows</a:t>
            </a:r>
            <a:endParaRPr lang="fr-FR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fr-FR" dirty="0" smtClean="0">
                <a:latin typeface="Arial" charset="0"/>
              </a:rPr>
              <a:t>IT Essentials v6.0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mtClean="0"/>
              <a:t>Chapitre 5 :</a:t>
            </a:r>
            <a:r>
              <a:t/>
            </a:r>
            <a:br/>
            <a:r>
              <a:rPr lang="fr-FR" smtClean="0"/>
              <a:t>Installation de Windows</a:t>
            </a:r>
            <a:endParaRPr lang="fr-FR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fr-FR" dirty="0" smtClean="0">
                <a:latin typeface="Arial" charset="0"/>
              </a:rPr>
              <a:t>IT Essentials v6.0</a:t>
            </a:r>
            <a:endParaRPr lang="fr-FR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5 - Sections et objectifs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fr-FR" sz="2000" dirty="0"/>
              <a:t>5.1 Systèmes d'exploitation modernes</a:t>
            </a:r>
          </a:p>
          <a:p>
            <a:pPr lvl="1">
              <a:buFont typeface="Wingdings" charset="2"/>
              <a:buChar char="§"/>
            </a:pPr>
            <a:r>
              <a:rPr lang="fr-FR" smtClean="0"/>
              <a:t> </a:t>
            </a:r>
            <a:r>
              <a:rPr lang="fr-FR" sz="1600" dirty="0"/>
              <a:t>Présentation des exigences en matière de système d'exploitation.</a:t>
            </a:r>
            <a:endParaRPr lang="fr-FR" sz="1600" dirty="0" smtClean="0"/>
          </a:p>
          <a:p>
            <a:pPr>
              <a:buFont typeface="Wingdings" charset="2"/>
              <a:buChar char="§"/>
            </a:pPr>
            <a:r>
              <a:rPr lang="fr-FR" sz="2000" dirty="0"/>
              <a:t>5.2 Installation du système d'exploitation</a:t>
            </a:r>
          </a:p>
          <a:p>
            <a:pPr lvl="1">
              <a:buFont typeface="Wingdings" charset="2"/>
              <a:buChar char="§"/>
            </a:pPr>
            <a:r>
              <a:rPr lang="fr-FR" smtClean="0"/>
              <a:t> </a:t>
            </a:r>
            <a:r>
              <a:rPr lang="fr-FR" sz="1600" dirty="0"/>
              <a:t>Installation d'un système d'exploitation Microsoft Windows.</a:t>
            </a:r>
            <a:endParaRPr lang="fr-FR" sz="1600" dirty="0" smtClean="0"/>
          </a:p>
          <a:p>
            <a:pPr>
              <a:buFont typeface="Wingdings" charset="2"/>
              <a:buChar char="§"/>
            </a:pPr>
            <a:r>
              <a:rPr lang="fr-FR" sz="2000" dirty="0" smtClean="0"/>
              <a:t>5.3 Résumé du chapitre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/>
              <a:t>5.1 Systèmes d'exploitation modernes</a:t>
            </a: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7539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Systèmes d'exploitation modernes</a:t>
            </a:r>
            <a:r>
              <a:rPr dirty="0"/>
              <a:t/>
            </a:r>
            <a:br>
              <a:rPr dirty="0"/>
            </a:br>
            <a:r>
              <a:rPr lang="fr-FR" sz="3000" dirty="0" smtClean="0">
                <a:latin typeface="Arial" charset="0"/>
              </a:rPr>
              <a:t>Terminologie et caractéristiques des systèmes d'exploitation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785420"/>
            <a:ext cx="6041832" cy="4902862"/>
          </a:xfrm>
        </p:spPr>
        <p:txBody>
          <a:bodyPr/>
          <a:lstStyle/>
          <a:p>
            <a:r>
              <a:rPr lang="fr-FR" sz="2000" dirty="0" smtClean="0"/>
              <a:t>Termes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termes suivants sont couramment utilisés pour décrire les systèmes d'exploitation : multi-utilisateur, multitâche, multiprocesseur et multithreading </a:t>
            </a:r>
          </a:p>
          <a:p>
            <a:r>
              <a:rPr lang="fr-FR" sz="2000" dirty="0" smtClean="0"/>
              <a:t>Fonctions de base d'un système d'exploitation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Accès au matériel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fichiers et des dossiers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Interface utilisateur (interface de ligne de commande et interface graphique utilisateur)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applications</a:t>
            </a:r>
          </a:p>
          <a:p>
            <a:r>
              <a:rPr lang="fr-FR" sz="2000" dirty="0" smtClean="0"/>
              <a:t>Architecture des processeurs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Affecte les performances de l'ordinateur.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processeurs contiennent des emplacements mémoire appelés registres.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La longueur des registres peut être de 32 bits ou 64 bits.</a:t>
            </a:r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 smtClean="0"/>
          </a:p>
          <a:p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153924"/>
            <a:ext cx="2522093" cy="41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Systèmes d'exploitation modernes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Types de </a:t>
            </a:r>
            <a:r>
              <a:rPr lang="fr-FR" sz="3000" dirty="0" smtClean="0">
                <a:latin typeface="Arial" charset="0"/>
              </a:rPr>
              <a:t>systèmes d'exploitation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137921" cy="4902862"/>
          </a:xfrm>
        </p:spPr>
        <p:txBody>
          <a:bodyPr/>
          <a:lstStyle/>
          <a:p>
            <a:r>
              <a:rPr lang="fr-FR" sz="2000" dirty="0" smtClean="0"/>
              <a:t>Systèmes d'exploitation de bureau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Ils sont conçus pour être utilisés dans un petit bureau ou dans un bureau à domicile.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Ils prennent en charge un seul utilisateur.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Ils permettent de partager des fichiers et des dossiers sur de petits réseaux à la sécurité limitée.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Microsoft Windows, Apple Mac OS et Linux appartiennent à cette catégorie.</a:t>
            </a:r>
          </a:p>
          <a:p>
            <a:r>
              <a:rPr lang="fr-FR" sz="2000" dirty="0" smtClean="0"/>
              <a:t>Systèmes d'exploitation de réseau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Ils proposent des fonctions qui augmentent les fonctionnalités dans un environnement réseau.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Ils prennent en charge de plusieurs utilisateurs.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Meilleure sécurité que les systèmes d'exploitation de bureau</a:t>
            </a:r>
            <a:endParaRPr lang="fr-FR" sz="2000" dirty="0" smtClean="0"/>
          </a:p>
          <a:p>
            <a:endParaRPr lang="fr-FR" sz="2000" dirty="0" smtClean="0"/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153924"/>
            <a:ext cx="2522093" cy="41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9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3729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 smtClean="0"/>
              <a:t>Systèmes d'exploitation modernes</a:t>
            </a:r>
            <a:r>
              <a:rPr dirty="0"/>
              <a:t/>
            </a:r>
            <a:br>
              <a:rPr dirty="0"/>
            </a:br>
            <a:r>
              <a:rPr lang="fr-FR" sz="2800" dirty="0"/>
              <a:t>Exigences des clients concernant le système d'exploitation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747320"/>
            <a:ext cx="6922924" cy="4902862"/>
          </a:xfrm>
        </p:spPr>
        <p:txBody>
          <a:bodyPr/>
          <a:lstStyle/>
          <a:p>
            <a:r>
              <a:rPr lang="fr-FR" sz="1800" dirty="0"/>
              <a:t>Compatibilité des environnements et applications avec les systèmes d'exploitation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Avant de recommander un système d'exploitation, le technicien doit :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Examiner les contraintes budgétaires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fr-FR" sz="1400" dirty="0"/>
              <a:t>Analyser le mode d'utilisation de l'ordinateur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fr-FR" sz="1400" dirty="0"/>
              <a:t>Déterminer le type des applications qui seront installées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Déterminer si l'achat d'un nouvel ordinateur est nécessaire</a:t>
            </a:r>
          </a:p>
          <a:p>
            <a:r>
              <a:rPr lang="fr-FR" sz="1800" dirty="0"/>
              <a:t>Configuration matérielle minimale et compatibilité avec les plates-formes de système d'exploitation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Pour des performances optimales, il convient de respecter la configuration minimale requise pour le système d'exploitation.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Certaines applications peuvent présenter des exigences matérielles spécifiques.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Des mises à niveau peuvent s'avérer nécessaires.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La mémoire vive, les disques durs, le processeur, la carte vidéo et la carte mère font partie des composants qui peuvent être mis à niveau.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 Centre de compatibilité de Microsoft constitue une ressource intéressante.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970" y="3268864"/>
            <a:ext cx="1845055" cy="30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Systèmes d'exploitation modernes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Mise à niveau des systèmes d'exploitation</a:t>
            </a:r>
            <a:endParaRPr lang="fr-FR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404420"/>
            <a:ext cx="6753033" cy="5237680"/>
          </a:xfrm>
        </p:spPr>
        <p:txBody>
          <a:bodyPr/>
          <a:lstStyle/>
          <a:p>
            <a:r>
              <a:rPr lang="fr-FR" sz="1600" dirty="0" smtClean="0"/>
              <a:t>Vérification de la compatibilité avec les systèmes d'exploitation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La nouvelle version d'un système d'exploitation s'accompagne de nouvelles fonctionnalités et offre de meilleures performances.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La prise en charge du matériel plus ancien peut être abandonnée.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Le nouveau matériel peut nécessiter l'installation des versions les plus récentes du système d'exploitation.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Pensez à vérifier la compatibilité du système d'exploitation avant de procéder à sa mise à niveau.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Le Conseiller de mise à niveau et l'Assistant Mise à niveau de Microsoft sont des outils qui peuvent se révéler très utiles.</a:t>
            </a:r>
          </a:p>
          <a:p>
            <a:r>
              <a:rPr lang="fr-FR" sz="1600" dirty="0"/>
              <a:t>Mises à niveau des systèmes d'exploitation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La mise à niveau de Windows peut s'avérer plus rapide qu'une installation complète.</a:t>
            </a:r>
            <a:endParaRPr lang="fr-FR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La version installée d'un système d'exploitation détermine les options de mise à niveau.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Une sauvegarde complète des données est vivement conseillée avant la mise à niveau.</a:t>
            </a:r>
          </a:p>
          <a:p>
            <a:r>
              <a:rPr lang="fr-FR" sz="1600" dirty="0" smtClean="0"/>
              <a:t>Migration des données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Les données utilisateur doivent être transférées après une nouvelle installation.</a:t>
            </a:r>
            <a:endParaRPr lang="fr-FR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300" dirty="0" smtClean="0"/>
              <a:t>L'outil de migration de l'état utilisateur et Transfert de fichiers et paramètres Windows sont conçus pour faciliter la procédure de transfert.</a:t>
            </a:r>
          </a:p>
          <a:p>
            <a:endParaRPr lang="fr-FR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89" y="3286022"/>
            <a:ext cx="1834636" cy="3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43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fr-FR" sz="2400" dirty="0"/>
              <a:t>5.2 Installation du système d'exploitation</a:t>
            </a:r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7539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 smtClean="0"/>
              <a:t>Installation du système d'exploitation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Procédures de configuration du périphérique de stockage</a:t>
            </a:r>
            <a:endParaRPr lang="fr-FR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785420"/>
            <a:ext cx="7211148" cy="5055374"/>
          </a:xfrm>
        </p:spPr>
        <p:txBody>
          <a:bodyPr/>
          <a:lstStyle/>
          <a:p>
            <a:r>
              <a:rPr lang="fr-FR" sz="1800" dirty="0" smtClean="0"/>
              <a:t>Types de périphérique de stockage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Disques durs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Lecteurs à mémoire Flash (clés USB, disques SSD, SSHD et dispositifs </a:t>
            </a:r>
            <a:r>
              <a:rPr lang="fr-FR" sz="1400" dirty="0" err="1" smtClean="0"/>
              <a:t>eMMC</a:t>
            </a:r>
            <a:r>
              <a:rPr lang="fr-FR" sz="1400" dirty="0" smtClean="0"/>
              <a:t>)</a:t>
            </a:r>
          </a:p>
          <a:p>
            <a:r>
              <a:rPr lang="fr-FR" sz="1800" dirty="0" smtClean="0"/>
              <a:t>Partitionnement du disque dur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Divisions logiques à l'intérieur d'un disque.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Une segmentation adéquate est essentielle pour que le processus de démarrage se déroule correctement.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MBR et GPT sont les deux normes de schéma de partition les plus courantes.</a:t>
            </a:r>
          </a:p>
          <a:p>
            <a:r>
              <a:rPr lang="fr-FR" sz="1800" dirty="0" smtClean="0"/>
              <a:t>Systèmes de fichiers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systèmes de fichiers définissent le mode d'écriture</a:t>
            </a:r>
            <a:br>
              <a:rPr lang="fr-FR" sz="1400" dirty="0" smtClean="0"/>
            </a:br>
            <a:r>
              <a:rPr lang="fr-FR" sz="1400" dirty="0" smtClean="0"/>
              <a:t>des données dans une partition.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différents systèmes d'exploitation prennent en </a:t>
            </a:r>
            <a:br>
              <a:rPr lang="fr-FR" sz="1400" dirty="0" smtClean="0"/>
            </a:br>
            <a:r>
              <a:rPr lang="fr-FR" sz="1400" dirty="0" smtClean="0"/>
              <a:t>charge différents systèmes de fichiers.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FAT32, NTFS, </a:t>
            </a:r>
            <a:r>
              <a:rPr lang="fr-FR" sz="1400" dirty="0" err="1" smtClean="0"/>
              <a:t>exFAT</a:t>
            </a:r>
            <a:r>
              <a:rPr lang="fr-FR" sz="1400" dirty="0" smtClean="0"/>
              <a:t>, CCFS et NFS sont </a:t>
            </a:r>
            <a:br>
              <a:rPr lang="fr-FR" sz="1400" dirty="0" smtClean="0"/>
            </a:br>
            <a:r>
              <a:rPr lang="fr-FR" sz="1400" dirty="0" smtClean="0"/>
              <a:t>des systèmes de fichiers courants pris en charge par </a:t>
            </a:r>
            <a:br>
              <a:rPr lang="fr-FR" sz="1400" dirty="0" smtClean="0"/>
            </a:br>
            <a:r>
              <a:rPr lang="fr-FR" sz="1400" dirty="0" smtClean="0"/>
              <a:t>les systèmes d'exploitation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4" y="4148351"/>
            <a:ext cx="3155160" cy="23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39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Supports de l'instructeur - Chapitre 5 Guide de planification</a:t>
            </a:r>
            <a:endParaRPr lang="fr-FR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fr-FR" smtClean="0"/>
              <a:t>Cette présentation PowerPoint est divisée en deux parties 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Guide de planification du formateur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Informations destinées à vous familiariser avec le chapitre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Outils pédagogiques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Présentation en classe pour l'instructeur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Diapositives facultatives que vous pouvez utiliser en classe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Commence à la diapositive 11</a:t>
            </a:r>
            <a:r>
              <a:rPr lang="en-US" sz="1600" dirty="0"/>
              <a:t>	</a:t>
            </a:r>
            <a:endParaRPr lang="fr-FR" sz="1600" b="1" dirty="0" smtClean="0"/>
          </a:p>
          <a:p>
            <a:pPr marL="0" indent="0">
              <a:buNone/>
            </a:pPr>
            <a:r>
              <a:rPr lang="fr-FR" smtClean="0"/>
              <a:t>Remarque : retirez le guide de planification de cette présentation avant de la partager avec quiconque.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7539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 smtClean="0"/>
              <a:t>Installation du système d'exploitation</a:t>
            </a:r>
            <a:r>
              <a:rPr dirty="0"/>
              <a:t/>
            </a:r>
            <a:br>
              <a:rPr dirty="0"/>
            </a:br>
            <a:r>
              <a:rPr lang="fr-FR" dirty="0" smtClean="0">
                <a:latin typeface="Arial" charset="0"/>
              </a:rPr>
              <a:t>Procédures de configuration du périphérique de stockage (suite)</a:t>
            </a:r>
            <a:endParaRPr lang="fr-FR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785420"/>
            <a:ext cx="7211148" cy="4902862"/>
          </a:xfrm>
        </p:spPr>
        <p:txBody>
          <a:bodyPr/>
          <a:lstStyle/>
          <a:p>
            <a:r>
              <a:rPr lang="fr-FR" sz="1600" dirty="0"/>
              <a:t>Installation du système d'exploitation avec les paramètres par défaut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 programme d'installation applique les paramètres les plus courants.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Cette méthode est privilégiée par les utilisateurs novices.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Elle autorise une personnalisation minimale.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Windows permet une personnalisation étendue une fois l'installation par défaut terminée.</a:t>
            </a:r>
          </a:p>
          <a:p>
            <a:r>
              <a:rPr lang="fr-FR" sz="1600" dirty="0" smtClean="0"/>
              <a:t>Création des comptes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comptes d'utilisateurs permettent à plusieurs utilisateurs de partager un ordinateur.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types de compte Windows les plus courants sont : Administrateur, Standard et Invité.</a:t>
            </a:r>
          </a:p>
          <a:p>
            <a:r>
              <a:rPr lang="fr-FR" sz="1600" dirty="0" smtClean="0"/>
              <a:t>Finalisation de l'installation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Utiliser Windows Update pour vérifier la disponibilité</a:t>
            </a:r>
            <a:br>
              <a:rPr lang="fr-FR" sz="1400" dirty="0" smtClean="0"/>
            </a:br>
            <a:r>
              <a:rPr lang="fr-FR" sz="1400" dirty="0" smtClean="0"/>
              <a:t>de mises à jour une fois l'installation terminée.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Utiliser le Gestionnaire de périphériques pour vérifier</a:t>
            </a:r>
            <a:br>
              <a:rPr lang="fr-FR" sz="1400" dirty="0" smtClean="0"/>
            </a:br>
            <a:r>
              <a:rPr lang="fr-FR" sz="1400" dirty="0" smtClean="0"/>
              <a:t>que tout le matériel a été correctement installé.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endParaRPr lang="fr-FR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15" y="4508648"/>
            <a:ext cx="2742205" cy="20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6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74" y="4489014"/>
            <a:ext cx="2643883" cy="1990096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/>
              <a:t>Installation du système d'exploitation</a:t>
            </a:r>
            <a:r>
              <a:rPr dirty="0"/>
              <a:t/>
            </a:r>
            <a:br>
              <a:rPr dirty="0"/>
            </a:br>
            <a:r>
              <a:rPr lang="fr-FR" sz="2800" dirty="0"/>
              <a:t>Options d'installation personnalisées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896032" cy="4902862"/>
          </a:xfrm>
        </p:spPr>
        <p:txBody>
          <a:bodyPr/>
          <a:lstStyle/>
          <a:p>
            <a:r>
              <a:rPr lang="fr-FR" sz="2000" dirty="0" smtClean="0"/>
              <a:t>Clonage de disque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Solution idéale pour accélérer les installations groupées.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Utilise l'installation d'un système d'exploitation unique comme système de base pour créer plusieurs systèmes clones.</a:t>
            </a:r>
          </a:p>
          <a:p>
            <a:r>
              <a:rPr lang="fr-FR" sz="2000" dirty="0"/>
              <a:t>Autres méthodes d'installation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Windows propose plusieurs types d'installations personnalisées, dont une installation réseau et une installation basée sur une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autres types d'installations personnalisées sont notamment : Options de démarrage avancées, Actualisation de votre PC (Windows 8.x uniquement), Restauration du système, Mise à niveau, Réparation de l'installation, Installation réseau à distance, Partition de récupération </a:t>
            </a:r>
            <a:br>
              <a:rPr lang="fr-FR" sz="1600" dirty="0" smtClean="0"/>
            </a:br>
            <a:r>
              <a:rPr lang="fr-FR" sz="1600" dirty="0" smtClean="0"/>
              <a:t>et Actualisation/restauration.</a:t>
            </a:r>
            <a:endParaRPr lang="fr-FR" sz="2000" dirty="0" smtClean="0"/>
          </a:p>
          <a:p>
            <a:r>
              <a:rPr lang="fr-FR" sz="2000" dirty="0"/>
              <a:t>Installation du réseau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Une connexion réseau est utilisée pour déployer</a:t>
            </a:r>
            <a:br>
              <a:rPr lang="fr-FR" sz="1600" dirty="0" smtClean="0"/>
            </a:br>
            <a:r>
              <a:rPr lang="fr-FR" sz="1600" dirty="0" smtClean="0"/>
              <a:t>les fichiers d'installation.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méthodes d'installation réseau sont </a:t>
            </a:r>
            <a:br>
              <a:rPr lang="fr-FR" sz="1600" dirty="0" smtClean="0"/>
            </a:br>
            <a:r>
              <a:rPr lang="fr-FR" sz="1600" dirty="0" smtClean="0"/>
              <a:t>Installation réseau à distance et Installation sans </a:t>
            </a:r>
            <a:br>
              <a:rPr lang="fr-FR" sz="1600" dirty="0" smtClean="0"/>
            </a:br>
            <a:r>
              <a:rPr lang="fr-FR" sz="1600" dirty="0" smtClean="0"/>
              <a:t>assistance.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5392453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/>
              <a:t>Installation du système d'exploitation</a:t>
            </a:r>
            <a:r>
              <a:rPr dirty="0"/>
              <a:t/>
            </a:r>
            <a:br>
              <a:rPr dirty="0"/>
            </a:br>
            <a:r>
              <a:rPr lang="fr-FR" sz="2800" dirty="0"/>
              <a:t>Options d'installation personnalisées (suite)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fr-FR" sz="2000" dirty="0" smtClean="0"/>
              <a:t>Restauration, actualisation et récupération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Certains outils sont également utilisés pour effectuer les installations personnalisées.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 s'agit de Restauration du système Windows, Actualisation de votre PC Windows et Partition de récupération Windows.</a:t>
            </a:r>
            <a:endParaRPr lang="fr-FR" sz="2000" dirty="0" smtClean="0"/>
          </a:p>
          <a:p>
            <a:r>
              <a:rPr lang="fr-FR" sz="2000" dirty="0"/>
              <a:t>Options de récupération du système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Utilisées à la suite d'une défaillance du système.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outils de récupération les plus courants sont :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Options de démarrage avancées Windows </a:t>
            </a:r>
            <a:br>
              <a:rPr lang="fr-FR" sz="1600" dirty="0" smtClean="0"/>
            </a:br>
            <a:r>
              <a:rPr lang="fr-FR" sz="1600" dirty="0" smtClean="0"/>
              <a:t>(Windows 8.x)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Options de récupération système 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(</a:t>
            </a:r>
            <a:r>
              <a:rPr lang="fr-FR" sz="1600" dirty="0"/>
              <a:t>Windows 7 et Windows Vista)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Partition de récupération d'usine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84" y="4002657"/>
            <a:ext cx="3061741" cy="23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003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82619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 smtClean="0"/>
              <a:t>Installation du système d'exploitation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Séquence de démarrage et fichiers du Registre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689100"/>
            <a:ext cx="8492932" cy="5049982"/>
          </a:xfrm>
        </p:spPr>
        <p:txBody>
          <a:bodyPr/>
          <a:lstStyle/>
          <a:p>
            <a:r>
              <a:rPr lang="fr-FR" sz="2000" dirty="0"/>
              <a:t>Processus de démarrage de Windows</a:t>
            </a:r>
            <a:endParaRPr lang="fr-F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étapes de démarrage couramment utilisées sont les suivantes : exécution du POST, recherche et chargement des configurations CMOS, recherche et chargement de chargeurs de démarrage, recherche et chargement du système d'exploitation.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Chargeur de démarrage Windows et Gestionnaire de démarrage Windows sont des programmes utilisés pour gérer le démarrage de Windows.</a:t>
            </a:r>
          </a:p>
          <a:p>
            <a:r>
              <a:rPr lang="fr-FR" sz="2000" dirty="0" smtClean="0"/>
              <a:t>Modes de démarrage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modes de démarrage de Windows permettent de résoudre les problèmes de démarrage de Windows.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modes de démarrage de Windows sont les suivants : Mode sans échec, Mode sans échec avec prise en charge réseau, Invite de commandes en mode sans échec et Dernière configuration valide connue.</a:t>
            </a:r>
            <a:endParaRPr lang="fr-FR" sz="2000" dirty="0" smtClean="0"/>
          </a:p>
          <a:p>
            <a:r>
              <a:rPr lang="fr-FR" sz="2000" dirty="0"/>
              <a:t>Registre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Tous les paramètres Windows sont stockés en tant que paires clé-valeur dans le Registre Windows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L'utilisation du  Registre nécessite la plus grande prudence.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37171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Installation du système d'exploitation</a:t>
            </a:r>
            <a:r>
              <a:rPr dirty="0"/>
              <a:t/>
            </a:r>
            <a:br>
              <a:rPr dirty="0"/>
            </a:br>
            <a:r>
              <a:rPr lang="fr-FR" sz="2800" dirty="0"/>
              <a:t>Démarrage multiple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7" y="1320800"/>
            <a:ext cx="8505633" cy="4986482"/>
          </a:xfrm>
        </p:spPr>
        <p:txBody>
          <a:bodyPr/>
          <a:lstStyle/>
          <a:p>
            <a:r>
              <a:rPr lang="fr-FR" sz="2000" dirty="0"/>
              <a:t>Procédures de démarrage multiple</a:t>
            </a:r>
            <a:endParaRPr lang="fr-F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 est possible d'installer plusieurs systèmes d'exploitation sur un seul ordinateur.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BOOTMGR gère plusieurs versions de Windows installées sur un seul ordinateur.</a:t>
            </a:r>
          </a:p>
          <a:p>
            <a:r>
              <a:rPr lang="fr-FR" sz="2000" dirty="0"/>
              <a:t>Utilitaire de gestion des disques</a:t>
            </a:r>
          </a:p>
          <a:p>
            <a:pPr marL="457200" lvl="1" indent="0"/>
            <a:r>
              <a:rPr lang="fr-FR" sz="1600" dirty="0" smtClean="0"/>
              <a:t>L'utilitaire de gestion des disques permet d'effectuer un grand nombre de tâches. En voici quelques exemples : afficher l'état des lecteurs, étendre les partitions, diviser les partitions, attribuer des lettres de lecteur, ajouter des lecteurs et ajouter des matrices.</a:t>
            </a:r>
            <a:endParaRPr lang="fr-FR" sz="2000" dirty="0" smtClean="0"/>
          </a:p>
          <a:p>
            <a:r>
              <a:rPr lang="fr-FR" sz="2000" dirty="0"/>
              <a:t>Partitions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Divisions logiques créées à l'intérieur d'un lecteur pour héberger des systèmes de fichiers.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</a:t>
            </a:r>
            <a:r>
              <a:rPr lang="fr-FR" sz="1600" dirty="0" smtClean="0"/>
              <a:t>partitions peuvent être étendues ou réduites à l'aide de l'utilitaire de gestion des disques.</a:t>
            </a:r>
          </a:p>
          <a:p>
            <a:r>
              <a:rPr lang="fr-FR" sz="2000" dirty="0"/>
              <a:t>Mappage de lecteurs ou affectation de lettres aux lecteurs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Dans Windows, l'attribution de lettres à des lecteurs physiques ou logiques est désignée sous le nom de mappage de lecteurs ou d'attribution de lettre de lecteur.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L'utilitaire de gestion des disques peut également être utilisé pour gérer l'attribution de lettres de lecteur.</a:t>
            </a:r>
          </a:p>
        </p:txBody>
      </p:sp>
    </p:spTree>
    <p:extLst>
      <p:ext uri="{BB962C8B-B14F-4D97-AF65-F5344CB8AC3E}">
        <p14:creationId xmlns:p14="http://schemas.microsoft.com/office/powerpoint/2010/main" val="38501223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Installation du système d'exploitation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Répertoires de disque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fr-FR" sz="2000" dirty="0"/>
              <a:t>Structures de répertoires</a:t>
            </a:r>
            <a:endParaRPr lang="fr-F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Elles sont conçues pour le stockage de fichiers et de dossiers.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Un disque doit être initialisé et formaté si Windows ne parvient pas à identifier ses systèmes de fichiers.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 formatage d'un disque ou d'une partition crée un système de fichiers.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disques ou partitions formatés doivent être montés avant d'être utilisés.</a:t>
            </a:r>
          </a:p>
          <a:p>
            <a:r>
              <a:rPr lang="fr-FR" sz="2000" dirty="0" smtClean="0"/>
              <a:t>Emplacement des fichiers système et des fichiers de l'utilisateur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fichiers système sont des fichiers indispensables au </a:t>
            </a:r>
            <a:br>
              <a:rPr lang="fr-FR" sz="1600" dirty="0" smtClean="0"/>
            </a:br>
            <a:r>
              <a:rPr lang="fr-FR" sz="1600" dirty="0" smtClean="0"/>
              <a:t>bon fonctionnement du système d'exploitation.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fichiers utilisateur sont des fichiers appartenant à un </a:t>
            </a:r>
            <a:br>
              <a:rPr lang="fr-FR" sz="1600" dirty="0" smtClean="0"/>
            </a:br>
            <a:r>
              <a:rPr lang="fr-FR" sz="1600" dirty="0" smtClean="0"/>
              <a:t>utilisateur. Ils présentent peu d'importance pour le système d'exploitation.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11" y="4428338"/>
            <a:ext cx="2496214" cy="18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24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/>
              <a:t>Installation du système d'exploitation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Répertoires de disque (suite)</a:t>
            </a:r>
            <a:endParaRPr lang="fr-FR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189679" cy="4902862"/>
          </a:xfrm>
        </p:spPr>
        <p:txBody>
          <a:bodyPr/>
          <a:lstStyle/>
          <a:p>
            <a:r>
              <a:rPr lang="fr-FR" sz="2000" dirty="0" smtClean="0"/>
              <a:t>Attributs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extensions de fichier identifient les différents types de fichier dans Windows et doivent respecter la convention d'appellation de Windows.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attributs de fichier définissent la manière dont les fichiers peuvent être traités.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attributs de fichier les plus courants sont : LECTURE, ARCHIVE, SYSTÈME et CACHÉ.</a:t>
            </a:r>
          </a:p>
          <a:p>
            <a:r>
              <a:rPr lang="fr-FR" sz="2000" dirty="0" smtClean="0"/>
              <a:t>Propriétés des dossiers, fichiers et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Cliquez avec le bouton droit sur un fichier, une application ou un dossier pour en afficher les propriétés.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Les propriétés d'un fichier et d'une application sont différentes de celles d'un dossier.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47" y="4363406"/>
            <a:ext cx="2582478" cy="19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28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5.3 Résumé du chapitre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81142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600" dirty="0"/>
              <a:t>Ce chapitre a présenté les systèmes d'exploitation. En tant que technicien, vous devez être capable d'installer les systèmes d'exploitation Windows®. Les concepts suivants sont particulièrement importants :</a:t>
            </a:r>
          </a:p>
          <a:p>
            <a:r>
              <a:rPr lang="fr-FR" sz="1600" dirty="0"/>
              <a:t>Différents systèmes d'exploitation sont disponibles ; vous devez tenir compte des besoins et de l'environnement du client lorsque vous choisissez un système d'exploitation.</a:t>
            </a:r>
          </a:p>
          <a:p>
            <a:r>
              <a:rPr lang="fr-FR" sz="1600" dirty="0"/>
              <a:t>Les principales étapes de la configuration d'un ordinateur comprennent la préparation du disque dur, l'installation d'un système d'exploitation, la création de comptes d'utilisateurs et la configuration des options d'installation.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Résumé du chapitre</a:t>
            </a:r>
            <a:r>
              <a:t/>
            </a:r>
            <a:br/>
            <a:r>
              <a:rPr lang="fr-FR" smtClean="0"/>
              <a:t>Résumé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71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ITE 6.0</a:t>
            </a:r>
            <a:r>
              <a:t/>
            </a:r>
            <a:br/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Guide de planification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dirty="0" smtClean="0">
                <a:solidFill>
                  <a:schemeClr val="bg1"/>
                </a:solidFill>
                <a:latin typeface="Arial" pitchFamily="34" charset="0"/>
              </a:rPr>
              <a:t>Chapitre 5 : Installation de Windows</a:t>
            </a:r>
            <a:endParaRPr lang="fr-FR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err="1">
                <a:latin typeface="Arial" charset="0"/>
              </a:rPr>
              <a:t>Chapitre</a:t>
            </a:r>
            <a:r>
              <a:rPr lang="en-US" sz="1800" dirty="0">
                <a:latin typeface="Arial" charset="0"/>
              </a:rPr>
              <a:t> 5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Nouveaux </a:t>
            </a:r>
            <a:r>
              <a:rPr lang="en-US" dirty="0" err="1">
                <a:latin typeface="Arial" charset="0"/>
              </a:rPr>
              <a:t>termes</a:t>
            </a:r>
            <a:r>
              <a:rPr lang="en-US" dirty="0">
                <a:latin typeface="Arial" charset="0"/>
              </a:rPr>
              <a:t>/</a:t>
            </a:r>
            <a:r>
              <a:rPr lang="en-US" dirty="0" err="1">
                <a:latin typeface="Arial" charset="0"/>
              </a:rPr>
              <a:t>commandes</a:t>
            </a:r>
            <a:endParaRPr lang="en-US" dirty="0">
              <a:latin typeface="Arial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aero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bootmgr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bootrec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charms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directx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diskmgmt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dll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docx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emmc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exfat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fat32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gpt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hkey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java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mbr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mulitiboot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nfs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nos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ntfs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ntoskrnl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opengl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opentype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pnc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pnp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pptx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pxe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soho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ssd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sysprep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system32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truetype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userprofile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usmt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wim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winload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winlogon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winre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63991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29718"/>
              </p:ext>
            </p:extLst>
          </p:nvPr>
        </p:nvGraphicFramePr>
        <p:xfrm>
          <a:off x="701937" y="2072476"/>
          <a:ext cx="7745872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t>Numéro de page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d'activité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 de l'activité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5.1.2.3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Recherche de certifications et d'emplois relatifs au centre d'exploitation du réseau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5.1.4.4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 des données dans Windows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Exercice interactif (IA)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Identification des termes relatifs aux disques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Vidéo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 des disques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Travaux pratiques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 de Windows 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5.2.1.7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 de Windows 7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5.2.1.11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Travaux pratiques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Recherche de mises à jour dans Windows 8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5 : exercices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54815"/>
              </p:ext>
            </p:extLst>
          </p:nvPr>
        </p:nvGraphicFramePr>
        <p:xfrm>
          <a:off x="701937" y="2072476"/>
          <a:ext cx="7745872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t>Numéro de page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d'activité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 de l'activité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5.2.1.11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Recherche de mises à jour dans Windows 7 et Windows 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5.2.2.8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Comprendre les termes relatifs à l'installation du système d'exploitation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5.2.3.2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Énumérer les étapes du processus de démarrage du BIOS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5.2.4.5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Vidéo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Partitionnement des disques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5.2.4.6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Vidéo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Mise en miroir des disques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5.2.4.7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Création d'une partition sous Windows 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5.2.4.7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Travaux pratiques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Création d'une partition sous Windows 7 et Windows Vista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5 : Exercices (suite)</a:t>
            </a:r>
          </a:p>
        </p:txBody>
      </p:sp>
    </p:spTree>
    <p:extLst>
      <p:ext uri="{BB962C8B-B14F-4D97-AF65-F5344CB8AC3E}">
        <p14:creationId xmlns:p14="http://schemas.microsoft.com/office/powerpoint/2010/main" val="3181393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5 : évaluation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Une fois qu'ils ont terminé le chapitre 5, les étudiants doivent se soumettre à l'évaluation correspondante.</a:t>
            </a:r>
          </a:p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Les questionnaires, les travaux pratiques, les exercices dans Packet Tracer, ainsi que les autres activités peuvent servir à évaluer, de manière informelle, les progrès des étudiants.</a:t>
            </a:r>
          </a:p>
          <a:p>
            <a:pPr eaLnBrk="1" hangingPunct="1">
              <a:spcBef>
                <a:spcPct val="30000"/>
              </a:spcBef>
            </a:pP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fr-FR" sz="2000" dirty="0" smtClean="0"/>
              <a:t>Avant d'enseigner le contenu du chapitre 5, l'instructeur doit 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/>
              <a:t>Réussir la partie « Évaluation » du chapitre 5.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L'objectif de ce chapitre est de présenter le processus d'installation de Windows.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Il est important de se souvenir que les différentes versions de Windows répondent à des besoins spécifiques.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Assurez-vous que les étudiants comprennent les concepts de partitionnement et de préparation des disques. Il s'agit de sujets importants liés à l'installation de Windows.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fr-FR" sz="2000" dirty="0" smtClean="0"/>
              <a:t>Veillez à consacrer du temps aux différents types de systèmes de fichiers, notamment aux variantes NTFS et FAT.</a:t>
            </a:r>
            <a:endParaRPr lang="fr-FR" sz="20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fr-FR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 5 : 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5 : aide supplémentaire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 smtClean="0"/>
              <a:t>Pour obtenir davantage d'aide sur les stratégies d'enseignement, notamment les plans de cours, l'utilisation d'analogies pour expliquer des concepts difficiles et les sujets de discussion, consultez la communauté ITE à l'adresse </a:t>
            </a:r>
            <a:r>
              <a:rPr lang="fr-FR" sz="2000" dirty="0" smtClean="0">
                <a:hlinkClick r:id="rId3"/>
              </a:rPr>
              <a:t>community.netacad.net</a:t>
            </a:r>
            <a:r>
              <a:rPr lang="fr-FR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 smtClean="0"/>
              <a:t>Si vous souhaitez partager des plans de cours ou des ressources, importez-les sur le site de la communauté ITE afin d'aider les autres instructeurs.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z="2400" dirty="0" smtClean="0"/>
              <a:t>Chapitre 5 : Rubriques du chapitre ne figurant pas dans la certification CompTIA A+ 220-901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Cette diapositive présente le contenu inclus dans ce chapitre, mais ne figurant PAS dans le plan CompTIA A+ 220-901. L'instructeur peut passer ces sections. Cependant, il doit fournir des informations supplémentaires et des concepts fondamentaux pour aider les étudiants dans le cadre de cette rubrique.</a:t>
            </a:r>
          </a:p>
          <a:p>
            <a:r>
              <a:rPr lang="fr-FR" sz="2000" dirty="0" smtClean="0"/>
              <a:t>Tout le contenu du chapitre 5 est conforme à la certification.</a:t>
            </a: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27727</TotalTime>
  <Pages>28</Pages>
  <Words>1217</Words>
  <Application>Microsoft Office PowerPoint</Application>
  <PresentationFormat>On-screen Show (4:3)</PresentationFormat>
  <Paragraphs>355</Paragraphs>
  <Slides>31</Slides>
  <Notes>31</Notes>
  <HiddenSlides>10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PPT-TMPLT-WHT_C</vt:lpstr>
      <vt:lpstr>NetAcad-4F_PPT-WHT_060408</vt:lpstr>
      <vt:lpstr>Supports de l'instructeur Chapitre 5 : Installation de Windows</vt:lpstr>
      <vt:lpstr>Supports de l'instructeur - Chapitre 5 Guide de planification</vt:lpstr>
      <vt:lpstr>PowerPoint Presentation</vt:lpstr>
      <vt:lpstr>Chapitre 5 : exercices</vt:lpstr>
      <vt:lpstr>Chapitre 5 : Exercices (suite)</vt:lpstr>
      <vt:lpstr>Chapitre 5 : évaluation</vt:lpstr>
      <vt:lpstr>PowerPoint Presentation</vt:lpstr>
      <vt:lpstr>Chapitre 5 : aide supplémentaire</vt:lpstr>
      <vt:lpstr>Chapitre 5 : Rubriques du chapitre ne figurant pas dans la certification CompTIA A+ 220-901</vt:lpstr>
      <vt:lpstr>PowerPoint Presentation</vt:lpstr>
      <vt:lpstr>Chapitre 5 : Installation de Windows</vt:lpstr>
      <vt:lpstr>Chapitre 5 - Sections et objectifs</vt:lpstr>
      <vt:lpstr>5.1 Systèmes d'exploitation modernes</vt:lpstr>
      <vt:lpstr>Systèmes d'exploitation modernes Terminologie et caractéristiques des systèmes d'exploitation</vt:lpstr>
      <vt:lpstr>Systèmes d'exploitation modernes Types de systèmes d'exploitation</vt:lpstr>
      <vt:lpstr>Systèmes d'exploitation modernes Exigences des clients concernant le système d'exploitation</vt:lpstr>
      <vt:lpstr>Systèmes d'exploitation modernes Mise à niveau des systèmes d'exploitation</vt:lpstr>
      <vt:lpstr>5.2 Installation du système d'exploitation</vt:lpstr>
      <vt:lpstr>Installation du système d'exploitation Procédures de configuration du périphérique de stockage</vt:lpstr>
      <vt:lpstr>Installation du système d'exploitation Procédures de configuration du périphérique de stockage (suite)</vt:lpstr>
      <vt:lpstr>Installation du système d'exploitation Options d'installation personnalisées</vt:lpstr>
      <vt:lpstr>Installation du système d'exploitation Options d'installation personnalisées (suite)</vt:lpstr>
      <vt:lpstr>Installation du système d'exploitation Séquence de démarrage et fichiers du Registre</vt:lpstr>
      <vt:lpstr>Installation du système d'exploitation Démarrage multiple</vt:lpstr>
      <vt:lpstr>Installation du système d'exploitation Répertoires de disque</vt:lpstr>
      <vt:lpstr>Installation du système d'exploitation Répertoires de disque (suite)</vt:lpstr>
      <vt:lpstr>5.3 Résumé du chapitre</vt:lpstr>
      <vt:lpstr>Résumé du chapitre Résumé</vt:lpstr>
      <vt:lpstr>PowerPoint Presentation</vt:lpstr>
      <vt:lpstr>PowerPoint Presentation</vt:lpstr>
      <vt:lpstr>Chapitre 5 Nouveaux termes/commandes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yuhang</cp:lastModifiedBy>
  <cp:revision>949</cp:revision>
  <cp:lastPrinted>1999-01-27T00:54:54Z</cp:lastPrinted>
  <dcterms:created xsi:type="dcterms:W3CDTF">2006-10-23T15:07:30Z</dcterms:created>
  <dcterms:modified xsi:type="dcterms:W3CDTF">2016-09-27T07:41:59Z</dcterms:modified>
</cp:coreProperties>
</file>