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4"/>
  </p:notesMasterIdLst>
  <p:handoutMasterIdLst>
    <p:handoutMasterId r:id="rId45"/>
  </p:handoutMasterIdLst>
  <p:sldIdLst>
    <p:sldId id="812" r:id="rId3"/>
    <p:sldId id="813" r:id="rId4"/>
    <p:sldId id="871" r:id="rId5"/>
    <p:sldId id="872" r:id="rId6"/>
    <p:sldId id="911" r:id="rId7"/>
    <p:sldId id="950" r:id="rId8"/>
    <p:sldId id="951" r:id="rId9"/>
    <p:sldId id="952" r:id="rId10"/>
    <p:sldId id="873" r:id="rId11"/>
    <p:sldId id="874" r:id="rId12"/>
    <p:sldId id="953" r:id="rId13"/>
    <p:sldId id="875" r:id="rId14"/>
    <p:sldId id="876" r:id="rId15"/>
    <p:sldId id="877" r:id="rId16"/>
    <p:sldId id="500" r:id="rId17"/>
    <p:sldId id="786" r:id="rId18"/>
    <p:sldId id="791" r:id="rId19"/>
    <p:sldId id="921" r:id="rId20"/>
    <p:sldId id="943" r:id="rId21"/>
    <p:sldId id="922" r:id="rId22"/>
    <p:sldId id="944" r:id="rId23"/>
    <p:sldId id="945" r:id="rId24"/>
    <p:sldId id="946" r:id="rId25"/>
    <p:sldId id="936" r:id="rId26"/>
    <p:sldId id="947" r:id="rId27"/>
    <p:sldId id="937" r:id="rId28"/>
    <p:sldId id="938" r:id="rId29"/>
    <p:sldId id="878" r:id="rId30"/>
    <p:sldId id="939" r:id="rId31"/>
    <p:sldId id="935" r:id="rId32"/>
    <p:sldId id="940" r:id="rId33"/>
    <p:sldId id="948" r:id="rId34"/>
    <p:sldId id="934" r:id="rId35"/>
    <p:sldId id="941" r:id="rId36"/>
    <p:sldId id="949" r:id="rId37"/>
    <p:sldId id="942" r:id="rId38"/>
    <p:sldId id="899" r:id="rId39"/>
    <p:sldId id="919" r:id="rId40"/>
    <p:sldId id="884" r:id="rId41"/>
    <p:sldId id="885" r:id="rId42"/>
    <p:sldId id="933" r:id="rId43"/>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p:scale>
          <a:sx n="75" d="100"/>
          <a:sy n="75" d="100"/>
        </p:scale>
        <p:origin x="-1056" y="-48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8" d="100"/>
          <a:sy n="78" d="100"/>
        </p:scale>
        <p:origin x="-198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13" Type="http://schemas.openxmlformats.org/officeDocument/2006/relationships/slide" Target="slides/slide32.xml"/><Relationship Id="rId18" Type="http://schemas.openxmlformats.org/officeDocument/2006/relationships/slide" Target="slides/slide41.xml"/><Relationship Id="rId3" Type="http://schemas.openxmlformats.org/officeDocument/2006/relationships/slide" Target="slides/slide20.xml"/><Relationship Id="rId7" Type="http://schemas.openxmlformats.org/officeDocument/2006/relationships/slide" Target="slides/slide24.xml"/><Relationship Id="rId12" Type="http://schemas.openxmlformats.org/officeDocument/2006/relationships/slide" Target="slides/slide31.xml"/><Relationship Id="rId17" Type="http://schemas.openxmlformats.org/officeDocument/2006/relationships/slide" Target="slides/slide38.xml"/><Relationship Id="rId2" Type="http://schemas.openxmlformats.org/officeDocument/2006/relationships/slide" Target="slides/slide19.xml"/><Relationship Id="rId16" Type="http://schemas.openxmlformats.org/officeDocument/2006/relationships/slide" Target="slides/slide36.xml"/><Relationship Id="rId1" Type="http://schemas.openxmlformats.org/officeDocument/2006/relationships/slide" Target="slides/slide18.xml"/><Relationship Id="rId6" Type="http://schemas.openxmlformats.org/officeDocument/2006/relationships/slide" Target="slides/slide23.xml"/><Relationship Id="rId11" Type="http://schemas.openxmlformats.org/officeDocument/2006/relationships/slide" Target="slides/slide29.xml"/><Relationship Id="rId5" Type="http://schemas.openxmlformats.org/officeDocument/2006/relationships/slide" Target="slides/slide22.xml"/><Relationship Id="rId15" Type="http://schemas.openxmlformats.org/officeDocument/2006/relationships/slide" Target="slides/slide35.xml"/><Relationship Id="rId10" Type="http://schemas.openxmlformats.org/officeDocument/2006/relationships/slide" Target="slides/slide27.xml"/><Relationship Id="rId4" Type="http://schemas.openxmlformats.org/officeDocument/2006/relationships/slide" Target="slides/slide21.xml"/><Relationship Id="rId9" Type="http://schemas.openxmlformats.org/officeDocument/2006/relationships/slide" Target="slides/slide26.xml"/><Relationship Id="rId14"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IT Essentials</a:t>
            </a:r>
            <a:endParaRPr lang="fr-FR" b="0" dirty="0"/>
          </a:p>
          <a:p>
            <a:pPr>
              <a:buFontTx/>
              <a:buNone/>
            </a:pPr>
            <a:r>
              <a:rPr lang="fr-FR" dirty="0" smtClean="0"/>
              <a:t>Chapitre 6 : Gestion et configuration de Windows</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66680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12</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13</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14</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15</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6 : Gestion et configuration de Windows</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16</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17</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6 : Gestion et configuration de Windows</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6.1.1 - Bureau, outils et applications Windows</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6.1.1 - Bureau, outils et applications Windows (suite)</a:t>
            </a:r>
            <a:endParaRPr lang="fr-FR" dirty="0"/>
          </a:p>
        </p:txBody>
      </p:sp>
    </p:spTree>
    <p:extLst>
      <p:ext uri="{BB962C8B-B14F-4D97-AF65-F5344CB8AC3E}">
        <p14:creationId xmlns:p14="http://schemas.microsoft.com/office/powerpoint/2010/main" val="3027534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6.1.2 -</a:t>
            </a:r>
            <a:r>
              <a:rPr lang="fr-FR" sz="1200" dirty="0" smtClean="0">
                <a:latin typeface="Arial" charset="0"/>
              </a:rPr>
              <a:t> Utilitaires du Panneau de configuration </a:t>
            </a:r>
            <a:endParaRPr lang="fr-FR" dirty="0" smtClean="0"/>
          </a:p>
        </p:txBody>
      </p:sp>
    </p:spTree>
    <p:extLst>
      <p:ext uri="{BB962C8B-B14F-4D97-AF65-F5344CB8AC3E}">
        <p14:creationId xmlns:p14="http://schemas.microsoft.com/office/powerpoint/2010/main" val="2790511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6.1.2 -</a:t>
            </a:r>
            <a:r>
              <a:rPr lang="fr-FR" sz="1200" dirty="0" smtClean="0">
                <a:latin typeface="Arial" charset="0"/>
              </a:rPr>
              <a:t> Utilitaires du Panneau de configuration (suite)</a:t>
            </a:r>
            <a:endParaRPr lang="fr-FR" dirty="0" smtClean="0"/>
          </a:p>
        </p:txBody>
      </p:sp>
    </p:spTree>
    <p:extLst>
      <p:ext uri="{BB962C8B-B14F-4D97-AF65-F5344CB8AC3E}">
        <p14:creationId xmlns:p14="http://schemas.microsoft.com/office/powerpoint/2010/main" val="3325640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6.1.2 -</a:t>
            </a:r>
            <a:r>
              <a:rPr lang="fr-FR" sz="1200" dirty="0" smtClean="0">
                <a:latin typeface="Arial" charset="0"/>
              </a:rPr>
              <a:t> Utilitaires du Panneau de configuration (suite)</a:t>
            </a:r>
            <a:endParaRPr lang="fr-FR" dirty="0" smtClean="0"/>
          </a:p>
        </p:txBody>
      </p:sp>
    </p:spTree>
    <p:extLst>
      <p:ext uri="{BB962C8B-B14F-4D97-AF65-F5344CB8AC3E}">
        <p14:creationId xmlns:p14="http://schemas.microsoft.com/office/powerpoint/2010/main" val="1706917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6.1.2 -</a:t>
            </a:r>
            <a:r>
              <a:rPr lang="fr-FR" sz="1200" dirty="0" smtClean="0">
                <a:latin typeface="Arial" charset="0"/>
              </a:rPr>
              <a:t> Utilitaires du Panneau de configuration (suite)</a:t>
            </a:r>
            <a:endParaRPr lang="fr-FR" dirty="0" smtClean="0"/>
          </a:p>
        </p:txBody>
      </p:sp>
    </p:spTree>
    <p:extLst>
      <p:ext uri="{BB962C8B-B14F-4D97-AF65-F5344CB8AC3E}">
        <p14:creationId xmlns:p14="http://schemas.microsoft.com/office/powerpoint/2010/main" val="2752510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6.1.3 - Outils d'administration</a:t>
            </a:r>
            <a:endParaRPr lang="fr-FR" dirty="0" smtClean="0"/>
          </a:p>
        </p:txBody>
      </p:sp>
    </p:spTree>
    <p:extLst>
      <p:ext uri="{BB962C8B-B14F-4D97-AF65-F5344CB8AC3E}">
        <p14:creationId xmlns:p14="http://schemas.microsoft.com/office/powerpoint/2010/main" val="2164869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6.1.3 -</a:t>
            </a:r>
            <a:r>
              <a:rPr lang="fr-FR" sz="1200" dirty="0" smtClean="0">
                <a:latin typeface="Arial" charset="0"/>
              </a:rPr>
              <a:t> Outils d'administration (suite)</a:t>
            </a:r>
            <a:endParaRPr lang="fr-FR" dirty="0" smtClean="0"/>
          </a:p>
        </p:txBody>
      </p:sp>
    </p:spTree>
    <p:extLst>
      <p:ext uri="{BB962C8B-B14F-4D97-AF65-F5344CB8AC3E}">
        <p14:creationId xmlns:p14="http://schemas.microsoft.com/office/powerpoint/2010/main" val="2962117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6.1.4 - Défragmenteur de disque et outil de vérification des erreurs de disque</a:t>
            </a:r>
            <a:endParaRPr lang="fr-FR" dirty="0" smtClean="0"/>
          </a:p>
        </p:txBody>
      </p:sp>
    </p:spTree>
    <p:extLst>
      <p:ext uri="{BB962C8B-B14F-4D97-AF65-F5344CB8AC3E}">
        <p14:creationId xmlns:p14="http://schemas.microsoft.com/office/powerpoint/2010/main" val="65225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6.1 Interface utilisateur graphique et Panneau de configuration Windows</a:t>
            </a:r>
            <a:endParaRPr lang="fr-FR" sz="1200" dirty="0" smtClean="0">
              <a:latin typeface="Arial" charset="0"/>
            </a:endParaRPr>
          </a:p>
          <a:p>
            <a:pPr>
              <a:lnSpc>
                <a:spcPct val="80000"/>
              </a:lnSpc>
              <a:buFontTx/>
              <a:buNone/>
            </a:pPr>
            <a:r>
              <a:rPr lang="fr-FR" dirty="0" smtClean="0">
                <a:latin typeface="Arial" charset="0"/>
              </a:rPr>
              <a:t>6.1.5 -</a:t>
            </a:r>
            <a:r>
              <a:rPr lang="fr-FR" sz="1200" dirty="0" smtClean="0">
                <a:latin typeface="Arial" charset="0"/>
              </a:rPr>
              <a:t> Outils de ligne de commande</a:t>
            </a:r>
            <a:r>
              <a:rPr lang="fr-FR" dirty="0" smtClean="0">
                <a:latin typeface="Arial" charset="0"/>
              </a:rPr>
              <a:t> </a:t>
            </a:r>
            <a:endParaRPr lang="fr-FR" dirty="0" smtClean="0"/>
          </a:p>
        </p:txBody>
      </p:sp>
    </p:spTree>
    <p:extLst>
      <p:ext uri="{BB962C8B-B14F-4D97-AF65-F5344CB8AC3E}">
        <p14:creationId xmlns:p14="http://schemas.microsoft.com/office/powerpoint/2010/main" val="1248923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6 : Gestion et configuration de Windows</a:t>
            </a:r>
            <a:endParaRPr lang="fr-FR" b="0" dirty="0"/>
          </a:p>
        </p:txBody>
      </p:sp>
    </p:spTree>
    <p:extLst>
      <p:ext uri="{BB962C8B-B14F-4D97-AF65-F5344CB8AC3E}">
        <p14:creationId xmlns:p14="http://schemas.microsoft.com/office/powerpoint/2010/main" val="3779939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6.2 Virtualisation côté client</a:t>
            </a:r>
            <a:endParaRPr lang="fr-FR" sz="1200" dirty="0" smtClean="0">
              <a:latin typeface="Arial" charset="0"/>
            </a:endParaRPr>
          </a:p>
          <a:p>
            <a:pPr>
              <a:lnSpc>
                <a:spcPct val="80000"/>
              </a:lnSpc>
              <a:buFontTx/>
              <a:buNone/>
            </a:pPr>
            <a:r>
              <a:rPr lang="fr-FR" dirty="0" smtClean="0">
                <a:latin typeface="Arial" charset="0"/>
              </a:rPr>
              <a:t>6.2.1 - Utilité de la virtualisation et conditions requises</a:t>
            </a:r>
            <a:endParaRPr lang="fr-FR" dirty="0" smtClean="0"/>
          </a:p>
        </p:txBody>
      </p:sp>
    </p:spTree>
    <p:extLst>
      <p:ext uri="{BB962C8B-B14F-4D97-AF65-F5344CB8AC3E}">
        <p14:creationId xmlns:p14="http://schemas.microsoft.com/office/powerpoint/2010/main" val="14932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a:buFontTx/>
              <a:buNone/>
            </a:pPr>
            <a:r>
              <a:rPr lang="fr-FR" sz="1200" dirty="0" smtClean="0">
                <a:latin typeface="Arial" charset="0"/>
              </a:rPr>
              <a:t>Chapitre 6 : Gestion et configuration de Windows</a:t>
            </a:r>
            <a:endParaRPr lang="fr-FR" b="0"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6 : Gestion et configuration de Windows</a:t>
            </a:r>
            <a:endParaRPr lang="fr-FR" b="0" dirty="0"/>
          </a:p>
        </p:txBody>
      </p:sp>
    </p:spTree>
    <p:extLst>
      <p:ext uri="{BB962C8B-B14F-4D97-AF65-F5344CB8AC3E}">
        <p14:creationId xmlns:p14="http://schemas.microsoft.com/office/powerpoint/2010/main" val="1764623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6.3 Techniques courantes de maintenance préventive du système d'exploitation</a:t>
            </a:r>
            <a:endParaRPr lang="fr-FR" sz="1200" dirty="0" smtClean="0">
              <a:latin typeface="Arial" charset="0"/>
            </a:endParaRPr>
          </a:p>
          <a:p>
            <a:pPr>
              <a:lnSpc>
                <a:spcPct val="80000"/>
              </a:lnSpc>
              <a:buFontTx/>
              <a:buNone/>
            </a:pPr>
            <a:r>
              <a:rPr lang="fr-FR" dirty="0" smtClean="0">
                <a:latin typeface="Arial" charset="0"/>
              </a:rPr>
              <a:t>6.3.1 - Plan de maintenance préventive du système d'exploitation</a:t>
            </a:r>
            <a:endParaRPr lang="fr-FR" dirty="0" smtClean="0"/>
          </a:p>
        </p:txBody>
      </p:sp>
    </p:spTree>
    <p:extLst>
      <p:ext uri="{BB962C8B-B14F-4D97-AF65-F5344CB8AC3E}">
        <p14:creationId xmlns:p14="http://schemas.microsoft.com/office/powerpoint/2010/main" val="4212569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buFontTx/>
              <a:buNone/>
            </a:pPr>
            <a:r>
              <a:rPr lang="fr-FR" sz="1200" dirty="0" smtClean="0"/>
              <a:t>6.3 Techniques courantes de maintenance préventive du système d'exploitation</a:t>
            </a:r>
            <a:endParaRPr lang="fr-FR" sz="1200" dirty="0" smtClean="0">
              <a:latin typeface="Arial" charset="0"/>
            </a:endParaRPr>
          </a:p>
          <a:p>
            <a:pPr>
              <a:lnSpc>
                <a:spcPct val="100000"/>
              </a:lnSpc>
              <a:buFontTx/>
              <a:buNone/>
            </a:pPr>
            <a:r>
              <a:rPr lang="fr-FR" dirty="0" smtClean="0">
                <a:latin typeface="Arial" charset="0"/>
              </a:rPr>
              <a:t>6.3.1 - Plan de maintenance préventive du système d'exploitation (suite)</a:t>
            </a:r>
            <a:endParaRPr lang="fr-FR" dirty="0" smtClean="0"/>
          </a:p>
        </p:txBody>
      </p:sp>
    </p:spTree>
    <p:extLst>
      <p:ext uri="{BB962C8B-B14F-4D97-AF65-F5344CB8AC3E}">
        <p14:creationId xmlns:p14="http://schemas.microsoft.com/office/powerpoint/2010/main" val="3717158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33</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6 : Gestion et configuration de Windows</a:t>
            </a:r>
            <a:endParaRPr lang="fr-FR" b="0" dirty="0"/>
          </a:p>
        </p:txBody>
      </p:sp>
    </p:spTree>
    <p:extLst>
      <p:ext uri="{BB962C8B-B14F-4D97-AF65-F5344CB8AC3E}">
        <p14:creationId xmlns:p14="http://schemas.microsoft.com/office/powerpoint/2010/main" val="1610722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6.4 Procédure de dépannage de base des systèmes d'exploitation</a:t>
            </a:r>
            <a:endParaRPr lang="fr-FR" sz="1200" dirty="0" smtClean="0">
              <a:latin typeface="Arial" charset="0"/>
            </a:endParaRPr>
          </a:p>
          <a:p>
            <a:pPr>
              <a:lnSpc>
                <a:spcPct val="80000"/>
              </a:lnSpc>
              <a:buFontTx/>
              <a:buNone/>
            </a:pPr>
            <a:r>
              <a:rPr lang="fr-FR" dirty="0" smtClean="0">
                <a:latin typeface="Arial" charset="0"/>
              </a:rPr>
              <a:t>6.4.1 -</a:t>
            </a:r>
            <a:r>
              <a:rPr lang="fr-FR" sz="1200" dirty="0" smtClean="0">
                <a:latin typeface="Arial" charset="0"/>
              </a:rPr>
              <a:t> Application de la procédure de dépannage pour les systèmes d'exploitation</a:t>
            </a:r>
            <a:endParaRPr lang="fr-FR" dirty="0" smtClean="0"/>
          </a:p>
        </p:txBody>
      </p:sp>
    </p:spTree>
    <p:extLst>
      <p:ext uri="{BB962C8B-B14F-4D97-AF65-F5344CB8AC3E}">
        <p14:creationId xmlns:p14="http://schemas.microsoft.com/office/powerpoint/2010/main" val="3383998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6.4 Procédure de dépannage de base des systèmes d'exploitation</a:t>
            </a:r>
            <a:endParaRPr lang="fr-FR" sz="1200" dirty="0" smtClean="0">
              <a:latin typeface="Arial" charset="0"/>
            </a:endParaRPr>
          </a:p>
          <a:p>
            <a:pPr>
              <a:lnSpc>
                <a:spcPct val="80000"/>
              </a:lnSpc>
              <a:buFontTx/>
              <a:buNone/>
            </a:pPr>
            <a:r>
              <a:rPr lang="fr-FR" dirty="0" smtClean="0">
                <a:latin typeface="Arial" charset="0"/>
              </a:rPr>
              <a:t>6.4.1 -</a:t>
            </a:r>
            <a:r>
              <a:rPr lang="fr-FR" sz="1200" dirty="0" smtClean="0">
                <a:latin typeface="Arial" charset="0"/>
              </a:rPr>
              <a:t> Application de la procédure de dépannage pour les systèmes d'exploitation (suite)</a:t>
            </a:r>
            <a:endParaRPr lang="fr-FR" dirty="0" smtClean="0"/>
          </a:p>
        </p:txBody>
      </p:sp>
    </p:spTree>
    <p:extLst>
      <p:ext uri="{BB962C8B-B14F-4D97-AF65-F5344CB8AC3E}">
        <p14:creationId xmlns:p14="http://schemas.microsoft.com/office/powerpoint/2010/main" val="1706780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dirty="0" smtClean="0"/>
              <a:t>6.4 Procédure de dépannage de base des systèmes d'exploitation</a:t>
            </a:r>
            <a:endParaRPr lang="fr-FR" sz="1200" dirty="0" smtClean="0">
              <a:latin typeface="Arial" charset="0"/>
            </a:endParaRPr>
          </a:p>
          <a:p>
            <a:pPr>
              <a:lnSpc>
                <a:spcPct val="80000"/>
              </a:lnSpc>
              <a:buFontTx/>
              <a:buNone/>
            </a:pPr>
            <a:r>
              <a:rPr lang="fr-FR" dirty="0" smtClean="0">
                <a:latin typeface="Arial" charset="0"/>
              </a:rPr>
              <a:t>6.4.2 - </a:t>
            </a:r>
            <a:r>
              <a:rPr lang="fr-FR" sz="1200" dirty="0" smtClean="0">
                <a:latin typeface="Arial" charset="0"/>
              </a:rPr>
              <a:t>Problèmes courants et solutions</a:t>
            </a:r>
            <a:endParaRPr lang="fr-FR" dirty="0" smtClean="0"/>
          </a:p>
        </p:txBody>
      </p:sp>
    </p:spTree>
    <p:extLst>
      <p:ext uri="{BB962C8B-B14F-4D97-AF65-F5344CB8AC3E}">
        <p14:creationId xmlns:p14="http://schemas.microsoft.com/office/powerpoint/2010/main" val="1632457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37</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6 : Gestion et configuration de Windows</a:t>
            </a:r>
            <a:endParaRPr lang="fr-FR" b="0" dirty="0"/>
          </a:p>
        </p:txBody>
      </p:sp>
    </p:spTree>
    <p:extLst>
      <p:ext uri="{BB962C8B-B14F-4D97-AF65-F5344CB8AC3E}">
        <p14:creationId xmlns:p14="http://schemas.microsoft.com/office/powerpoint/2010/main" val="2514990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6.5.1.1 - </a:t>
            </a:r>
            <a:r>
              <a:rPr lang="fr-FR" dirty="0" smtClean="0">
                <a:latin typeface="Arial" charset="0"/>
              </a:rPr>
              <a:t>Résumé</a:t>
            </a:r>
            <a:endParaRPr lang="fr-FR" dirty="0"/>
          </a:p>
        </p:txBody>
      </p:sp>
    </p:spTree>
    <p:extLst>
      <p:ext uri="{BB962C8B-B14F-4D97-AF65-F5344CB8AC3E}">
        <p14:creationId xmlns:p14="http://schemas.microsoft.com/office/powerpoint/2010/main" val="1014863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39</a:t>
            </a:fld>
            <a:endParaRPr lang="fr-FR"/>
          </a:p>
        </p:txBody>
      </p:sp>
    </p:spTree>
    <p:extLst>
      <p:ext uri="{BB962C8B-B14F-4D97-AF65-F5344CB8AC3E}">
        <p14:creationId xmlns:p14="http://schemas.microsoft.com/office/powerpoint/2010/main" val="186664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40</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endParaRPr lang="en-US" dirty="0"/>
          </a:p>
        </p:txBody>
      </p:sp>
    </p:spTree>
    <p:extLst>
      <p:ext uri="{BB962C8B-B14F-4D97-AF65-F5344CB8AC3E}">
        <p14:creationId xmlns:p14="http://schemas.microsoft.com/office/powerpoint/2010/main" val="140954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460063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537919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61575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407371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9</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4173766" cy="1481138"/>
          </a:xfrm>
        </p:spPr>
        <p:txBody>
          <a:bodyPr/>
          <a:lstStyle/>
          <a:p>
            <a:pPr eaLnBrk="1" hangingPunct="1"/>
            <a:r>
              <a:rPr lang="fr-FR" sz="2400" dirty="0" smtClean="0">
                <a:latin typeface="Arial" charset="0"/>
              </a:rPr>
              <a:t>Supports de l'instructeur</a:t>
            </a:r>
            <a:r>
              <a:t/>
            </a:r>
            <a:br/>
            <a:r>
              <a:rPr lang="fr-FR" sz="2400" dirty="0" smtClean="0">
                <a:latin typeface="Arial" charset="0"/>
              </a:rPr>
              <a:t>Chapitre 6 : Gestion et configuration de Windows</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fr-FR" sz="2000" dirty="0" smtClean="0"/>
              <a:t>Avant d'enseigner le contenu du chapitre 6, l'instructeur doit :</a:t>
            </a:r>
          </a:p>
          <a:p>
            <a:pPr eaLnBrk="1" hangingPunct="1">
              <a:lnSpc>
                <a:spcPct val="85000"/>
              </a:lnSpc>
              <a:spcBef>
                <a:spcPct val="30000"/>
              </a:spcBef>
            </a:pPr>
            <a:r>
              <a:rPr lang="fr-FR" sz="2000" dirty="0"/>
              <a:t>Réussir la partie « Évaluation » du chapitre 6.</a:t>
            </a:r>
          </a:p>
          <a:p>
            <a:pPr eaLnBrk="1" hangingPunct="1">
              <a:lnSpc>
                <a:spcPct val="85000"/>
              </a:lnSpc>
              <a:spcBef>
                <a:spcPct val="30000"/>
              </a:spcBef>
            </a:pPr>
            <a:r>
              <a:rPr lang="fr-FR" sz="2000" dirty="0" smtClean="0"/>
              <a:t>L'objectif de ce chapitre est de présenter les opérations de maintenance et de configuration de base de Windows.</a:t>
            </a:r>
          </a:p>
          <a:p>
            <a:pPr eaLnBrk="1" hangingPunct="1">
              <a:lnSpc>
                <a:spcPct val="85000"/>
              </a:lnSpc>
              <a:spcBef>
                <a:spcPct val="30000"/>
              </a:spcBef>
            </a:pPr>
            <a:r>
              <a:rPr lang="fr-FR" sz="2000" dirty="0" smtClean="0"/>
              <a:t>Il est important que les étudiants comprennent les différences d'interface graphique utilisateur entre Windows 7, Windows Vista et Windows 8.x, les différences entre l'écran de démarrage et le menu Démarrer, la présence ou l'absence du bouton Démarrer, l'outil de recherche de Windows 8.x et la barre d'icônes.</a:t>
            </a:r>
          </a:p>
          <a:p>
            <a:pPr eaLnBrk="1" hangingPunct="1">
              <a:lnSpc>
                <a:spcPct val="85000"/>
              </a:lnSpc>
              <a:spcBef>
                <a:spcPct val="30000"/>
              </a:spcBef>
            </a:pPr>
            <a:r>
              <a:rPr lang="fr-FR" sz="2000" dirty="0" smtClean="0"/>
              <a:t>Insistez sur le fait que la plupart des outils de Windows 7 et Windows Vista ont été conservés dans Windows 8.x, mais qu'ils peuvent porter des noms différents ou se trouver à d'autres emplacements. </a:t>
            </a:r>
          </a:p>
          <a:p>
            <a:pPr eaLnBrk="1" hangingPunct="1">
              <a:lnSpc>
                <a:spcPct val="85000"/>
              </a:lnSpc>
              <a:spcBef>
                <a:spcPct val="30000"/>
              </a:spcBef>
            </a:pPr>
            <a:r>
              <a:rPr lang="fr-FR" sz="2000" dirty="0" smtClean="0"/>
              <a:t>Assurez-vous que les étudiants comprennent comment utiliser un moteur de recherche pour localiser les outils sous Windows 8.x.</a:t>
            </a:r>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eaLnBrk="1" hangingPunct="1">
              <a:lnSpc>
                <a:spcPct val="85000"/>
              </a:lnSpc>
              <a:spcBef>
                <a:spcPct val="30000"/>
              </a:spcBef>
            </a:pPr>
            <a:r>
              <a:rPr lang="fr-FR" sz="2000" dirty="0" smtClean="0"/>
              <a:t>Ce chapitre présente également le concept de virtualisation. Les étudiants doivent bien comprendre que les ordinateurs virtuels sont indépendants les uns des autres ; chaque ordinateur virtuel est donc un ordinateur à part entière.</a:t>
            </a:r>
          </a:p>
          <a:p>
            <a:pPr eaLnBrk="1" hangingPunct="1">
              <a:lnSpc>
                <a:spcPct val="85000"/>
              </a:lnSpc>
              <a:spcBef>
                <a:spcPct val="30000"/>
              </a:spcBef>
            </a:pPr>
            <a:r>
              <a:rPr lang="fr-FR" sz="2000" dirty="0" smtClean="0"/>
              <a:t>Insistez sur les différences entre la virtualisation de type 1 et de type 2.</a:t>
            </a:r>
          </a:p>
          <a:p>
            <a:pPr eaLnBrk="1" hangingPunct="1">
              <a:lnSpc>
                <a:spcPct val="85000"/>
              </a:lnSpc>
              <a:spcBef>
                <a:spcPct val="30000"/>
              </a:spcBef>
            </a:pPr>
            <a:r>
              <a:rPr lang="fr-FR" sz="2000" dirty="0" smtClean="0"/>
              <a:t>Les étudiants doivent également comprendre que le nombre d'ordinateurs virtuels pris en charge dépend des ressources de l'hôte.</a:t>
            </a:r>
            <a:endParaRPr lang="fr-FR" sz="2000" dirty="0"/>
          </a:p>
          <a:p>
            <a:pPr eaLnBrk="1" hangingPunct="1">
              <a:lnSpc>
                <a:spcPct val="85000"/>
              </a:lnSpc>
              <a:spcBef>
                <a:spcPct val="30000"/>
              </a:spcBef>
            </a:pPr>
            <a:endParaRPr lang="fr-FR"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6 : bonnes pratiques (suite)</a:t>
            </a:r>
            <a:endParaRPr lang="fr-FR" sz="3200" b="1" kern="0" dirty="0">
              <a:solidFill>
                <a:srgbClr val="708CA1"/>
              </a:solidFill>
              <a:latin typeface="+mj-lt"/>
              <a:ea typeface="+mj-ea"/>
              <a:cs typeface="+mj-cs"/>
            </a:endParaRPr>
          </a:p>
        </p:txBody>
      </p:sp>
    </p:spTree>
    <p:extLst>
      <p:ext uri="{BB962C8B-B14F-4D97-AF65-F5344CB8AC3E}">
        <p14:creationId xmlns:p14="http://schemas.microsoft.com/office/powerpoint/2010/main" val="1885732148"/>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6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85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400" dirty="0" smtClean="0"/>
              <a:t>Chapitre 6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6 est conforme à la certification.</a:t>
            </a:r>
            <a:endParaRPr lang="fr-FR" sz="2000" dirty="0"/>
          </a:p>
          <a:p>
            <a:pPr marL="0" indent="0">
              <a:buNone/>
            </a:pPr>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mtClean="0"/>
              <a:t>Chapitre 6 :</a:t>
            </a:r>
            <a:r>
              <a:t/>
            </a:r>
            <a:br/>
            <a:r>
              <a:rPr lang="fr-FR" smtClean="0"/>
              <a:t>Gestion et configuration de Windows</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6 - Sections et objectifs</a:t>
            </a:r>
          </a:p>
        </p:txBody>
      </p:sp>
      <p:sp>
        <p:nvSpPr>
          <p:cNvPr id="4099" name="Rectangle 34"/>
          <p:cNvSpPr>
            <a:spLocks noGrp="1" noChangeArrowheads="1"/>
          </p:cNvSpPr>
          <p:nvPr>
            <p:ph type="body" idx="4294967295"/>
          </p:nvPr>
        </p:nvSpPr>
        <p:spPr>
          <a:xfrm>
            <a:off x="655638" y="1638300"/>
            <a:ext cx="7940675" cy="5054600"/>
          </a:xfrm>
        </p:spPr>
        <p:txBody>
          <a:bodyPr/>
          <a:lstStyle/>
          <a:p>
            <a:pPr>
              <a:buFont typeface="Wingdings" charset="2"/>
              <a:buChar char="§"/>
            </a:pPr>
            <a:r>
              <a:rPr lang="fr-FR" sz="2000" dirty="0"/>
              <a:t>6.1 Interface utilisateur graphique et Panneau de configuration Windows</a:t>
            </a:r>
          </a:p>
          <a:p>
            <a:pPr lvl="1">
              <a:buFont typeface="Wingdings" charset="2"/>
              <a:buChar char="§"/>
            </a:pPr>
            <a:r>
              <a:rPr lang="fr-FR" dirty="0" smtClean="0"/>
              <a:t> </a:t>
            </a:r>
            <a:r>
              <a:rPr lang="fr-FR" sz="1600" dirty="0"/>
              <a:t>Exécution des tâches de routine de gestion du système à l'aide des outils Microsoft Windows les plus courants.</a:t>
            </a:r>
            <a:endParaRPr lang="fr-FR" sz="1600" dirty="0" smtClean="0"/>
          </a:p>
          <a:p>
            <a:pPr>
              <a:buFont typeface="Wingdings" charset="2"/>
              <a:buChar char="§"/>
            </a:pPr>
            <a:r>
              <a:rPr lang="fr-FR" sz="2000" dirty="0"/>
              <a:t>6.2 Virtualisation côté client</a:t>
            </a:r>
          </a:p>
          <a:p>
            <a:pPr lvl="1">
              <a:buFont typeface="Wingdings" charset="2"/>
              <a:buChar char="§"/>
            </a:pPr>
            <a:r>
              <a:rPr lang="fr-FR" dirty="0" smtClean="0"/>
              <a:t> </a:t>
            </a:r>
            <a:r>
              <a:rPr lang="fr-FR" sz="1600" dirty="0"/>
              <a:t>Configuration de la virtualisation sur un ordinateur.</a:t>
            </a:r>
            <a:endParaRPr lang="fr-FR" sz="1600" dirty="0" smtClean="0"/>
          </a:p>
          <a:p>
            <a:pPr>
              <a:buFont typeface="Wingdings" charset="2"/>
              <a:buChar char="§"/>
            </a:pPr>
            <a:r>
              <a:rPr lang="fr-FR" sz="2000" dirty="0" smtClean="0"/>
              <a:t>6.3 Techniques courantes de maintenance préventive du système d'exploitation</a:t>
            </a:r>
            <a:endParaRPr lang="fr-FR" sz="2000" dirty="0"/>
          </a:p>
          <a:p>
            <a:pPr lvl="1">
              <a:buFont typeface="Wingdings" charset="2"/>
              <a:buChar char="§"/>
            </a:pPr>
            <a:r>
              <a:rPr lang="fr-FR" dirty="0" smtClean="0"/>
              <a:t> </a:t>
            </a:r>
            <a:r>
              <a:rPr lang="fr-FR" sz="1600" dirty="0"/>
              <a:t>Utilisation des techniques courantes de maintenance préventive pour les systèmes d'exploitation Microsoft Windows.</a:t>
            </a:r>
            <a:endParaRPr lang="fr-FR" sz="2000" dirty="0" smtClean="0"/>
          </a:p>
          <a:p>
            <a:pPr>
              <a:buFont typeface="Wingdings" charset="2"/>
              <a:buChar char="§"/>
            </a:pPr>
            <a:r>
              <a:rPr lang="fr-FR" sz="2000" dirty="0" smtClean="0"/>
              <a:t>6.4 Procédure de dépannage de base des systèmes d'exploitation</a:t>
            </a:r>
            <a:endParaRPr lang="fr-FR" sz="2000" dirty="0"/>
          </a:p>
          <a:p>
            <a:pPr lvl="1">
              <a:buFont typeface="Wingdings" charset="2"/>
              <a:buChar char="§"/>
            </a:pPr>
            <a:r>
              <a:rPr lang="fr-FR" dirty="0" smtClean="0"/>
              <a:t> </a:t>
            </a:r>
            <a:r>
              <a:rPr lang="fr-FR" sz="1600" dirty="0"/>
              <a:t>Explication des procédures de dépannage des systèmes d'exploitation Microsoft Windows.</a:t>
            </a:r>
            <a:endParaRPr lang="fr-FR" sz="2000" dirty="0" smtClean="0"/>
          </a:p>
          <a:p>
            <a:pPr>
              <a:buFont typeface="Wingdings" charset="2"/>
              <a:buChar char="§"/>
            </a:pPr>
            <a:r>
              <a:rPr lang="fr-FR" sz="2000" dirty="0" smtClean="0"/>
              <a:t>6.5 Résumé du chapitre</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6.1 Bureau, outils et applications Windows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573327" y="2761582"/>
            <a:ext cx="2392697" cy="3545700"/>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Interface graphique utilisateur et Panneau de configuration de </a:t>
            </a:r>
            <a:r>
              <a:rPr lang="fr-FR" sz="1800" dirty="0"/>
              <a:t>Windows</a:t>
            </a:r>
            <a:r>
              <a:rPr dirty="0"/>
              <a:t/>
            </a:r>
            <a:br>
              <a:rPr dirty="0"/>
            </a:br>
            <a:r>
              <a:rPr lang="fr-FR" dirty="0"/>
              <a:t>Bureau, </a:t>
            </a:r>
            <a:r>
              <a:rPr lang="fr-FR" dirty="0">
                <a:latin typeface="Arial" charset="0"/>
              </a:rPr>
              <a:t>outils et applications</a:t>
            </a:r>
            <a:r>
              <a:rPr lang="fr-FR" dirty="0" smtClean="0"/>
              <a:t> Windows</a:t>
            </a:r>
            <a:endParaRPr lang="fr-FR" dirty="0">
              <a:latin typeface="Arial" charset="0"/>
            </a:endParaRPr>
          </a:p>
        </p:txBody>
      </p:sp>
      <p:sp>
        <p:nvSpPr>
          <p:cNvPr id="2" name="Content Placeholder 1"/>
          <p:cNvSpPr>
            <a:spLocks noGrp="1"/>
          </p:cNvSpPr>
          <p:nvPr>
            <p:ph idx="1"/>
          </p:nvPr>
        </p:nvSpPr>
        <p:spPr>
          <a:xfrm>
            <a:off x="193868" y="1404420"/>
            <a:ext cx="6379459" cy="5263080"/>
          </a:xfrm>
        </p:spPr>
        <p:txBody>
          <a:bodyPr/>
          <a:lstStyle/>
          <a:p>
            <a:r>
              <a:rPr lang="fr-FR" sz="1600" dirty="0" smtClean="0"/>
              <a:t>Bureau Windows</a:t>
            </a:r>
          </a:p>
          <a:p>
            <a:pPr marL="742950" lvl="1" indent="-285750">
              <a:buFont typeface="Arial" panose="020B0604020202020204" pitchFamily="34" charset="0"/>
              <a:buChar char="•"/>
            </a:pPr>
            <a:r>
              <a:rPr lang="fr-FR" sz="1400" dirty="0" smtClean="0"/>
              <a:t>Représentation graphique de l'espace de travail, souvent appelée interface graphique utilisateur (GUI).</a:t>
            </a:r>
          </a:p>
          <a:p>
            <a:pPr marL="742950" lvl="1" indent="-285750">
              <a:buFont typeface="Arial" panose="020B0604020202020204" pitchFamily="34" charset="0"/>
              <a:buChar char="•"/>
            </a:pPr>
            <a:r>
              <a:rPr lang="fr-FR" sz="1400" dirty="0" smtClean="0"/>
              <a:t>Le bureau comporte des icônes, des barres d'outils et des menus pour manipuler les fichiers.</a:t>
            </a:r>
          </a:p>
          <a:p>
            <a:pPr marL="742950" lvl="1" indent="-285750">
              <a:buFont typeface="Arial" panose="020B0604020202020204" pitchFamily="34" charset="0"/>
              <a:buChar char="•"/>
            </a:pPr>
            <a:r>
              <a:rPr lang="fr-FR" sz="1400" dirty="0"/>
              <a:t>Avec Windows 8 est apparu un nouveau Bureau faisant usage de vignettes.</a:t>
            </a:r>
          </a:p>
          <a:p>
            <a:r>
              <a:rPr lang="fr-FR" sz="1600" dirty="0" smtClean="0"/>
              <a:t>Propriétés du Bureau</a:t>
            </a:r>
            <a:endParaRPr lang="fr-FR" sz="1600" dirty="0"/>
          </a:p>
          <a:p>
            <a:pPr marL="742950" lvl="1" indent="-285750">
              <a:buFont typeface="Arial" panose="020B0604020202020204" pitchFamily="34" charset="0"/>
              <a:buChar char="•"/>
            </a:pPr>
            <a:r>
              <a:rPr lang="fr-FR" sz="1400" dirty="0" smtClean="0"/>
              <a:t>Le Bureau de Windows offre une grande souplesse de personnalisation.</a:t>
            </a:r>
          </a:p>
          <a:p>
            <a:pPr marL="742950" lvl="1" indent="-285750">
              <a:buFont typeface="Arial" panose="020B0604020202020204" pitchFamily="34" charset="0"/>
              <a:buChar char="•"/>
            </a:pPr>
            <a:r>
              <a:rPr lang="fr-FR" sz="1400" dirty="0" smtClean="0"/>
              <a:t>Les personnalisations possibles sont les suivantes : réorganisation des titres, modification des couleurs et des sons, modification de la résolution d'écran.</a:t>
            </a:r>
          </a:p>
          <a:p>
            <a:r>
              <a:rPr lang="fr-FR" sz="1600" dirty="0"/>
              <a:t>Menu Démarrer</a:t>
            </a:r>
          </a:p>
          <a:p>
            <a:pPr marL="742950" lvl="1" indent="-285750">
              <a:buFont typeface="Arial" panose="020B0604020202020204" pitchFamily="34" charset="0"/>
              <a:buChar char="•"/>
            </a:pPr>
            <a:r>
              <a:rPr lang="fr-FR" sz="1400" dirty="0" smtClean="0"/>
              <a:t>Permet aux utilisateurs de gérer des programmes, d'effectuer des recherches sur l'ordinateur et de manipuler des applications en cours d'exécution.</a:t>
            </a:r>
          </a:p>
          <a:p>
            <a:pPr marL="742950" lvl="1" indent="-285750">
              <a:buFont typeface="Arial" panose="020B0604020202020204" pitchFamily="34" charset="0"/>
              <a:buChar char="•"/>
            </a:pPr>
            <a:r>
              <a:rPr lang="fr-FR" sz="1400" dirty="0" smtClean="0"/>
              <a:t>Vous pouvez accéder au menu Démarrer en cliquant sur l'icône Windows.</a:t>
            </a:r>
            <a:endParaRPr lang="fr-FR" sz="1400" dirty="0"/>
          </a:p>
          <a:p>
            <a:pPr marL="742950" lvl="1" indent="-285750">
              <a:buFont typeface="Arial" panose="020B0604020202020204" pitchFamily="34" charset="0"/>
              <a:buChar char="•"/>
            </a:pPr>
            <a:r>
              <a:rPr lang="fr-FR" sz="1400" dirty="0" smtClean="0"/>
              <a:t>Microsoft a supprimé le menu Démarrer de Windows 8. Cependant, une version limitée de ce menu a été rajoutée dans Windows 8.1.</a:t>
            </a:r>
          </a:p>
        </p:txBody>
      </p:sp>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801423" y="4252823"/>
            <a:ext cx="2164601" cy="2226287"/>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Interface utilisateur graphique et Panneau de configuration de </a:t>
            </a:r>
            <a:r>
              <a:rPr lang="fr-FR" sz="1800" dirty="0"/>
              <a:t>Windows</a:t>
            </a:r>
            <a:r>
              <a:rPr dirty="0"/>
              <a:t/>
            </a:r>
            <a:br>
              <a:rPr dirty="0"/>
            </a:br>
            <a:r>
              <a:rPr lang="fr-FR" sz="3000" dirty="0"/>
              <a:t>Bureau, </a:t>
            </a:r>
            <a:r>
              <a:rPr lang="fr-FR" sz="3000" dirty="0">
                <a:latin typeface="Arial" charset="0"/>
              </a:rPr>
              <a:t>outils et applications</a:t>
            </a:r>
            <a:r>
              <a:rPr lang="fr-FR" sz="3000" dirty="0" smtClean="0"/>
              <a:t> Windows (suite)</a:t>
            </a:r>
            <a:endParaRPr lang="fr-FR" sz="3000" dirty="0">
              <a:latin typeface="Arial" charset="0"/>
            </a:endParaRPr>
          </a:p>
        </p:txBody>
      </p:sp>
      <p:sp>
        <p:nvSpPr>
          <p:cNvPr id="2" name="Content Placeholder 1"/>
          <p:cNvSpPr>
            <a:spLocks noGrp="1"/>
          </p:cNvSpPr>
          <p:nvPr>
            <p:ph idx="1"/>
          </p:nvPr>
        </p:nvSpPr>
        <p:spPr>
          <a:xfrm>
            <a:off x="193868" y="1404420"/>
            <a:ext cx="6607555" cy="5212280"/>
          </a:xfrm>
        </p:spPr>
        <p:txBody>
          <a:bodyPr/>
          <a:lstStyle/>
          <a:p>
            <a:r>
              <a:rPr lang="fr-FR" sz="1600" dirty="0" smtClean="0"/>
              <a:t>Gestionnaire des tâches</a:t>
            </a:r>
          </a:p>
          <a:p>
            <a:pPr marL="742950" lvl="1" indent="-285750">
              <a:buFont typeface="Arial" panose="020B0604020202020204" pitchFamily="34" charset="0"/>
              <a:buChar char="•"/>
            </a:pPr>
            <a:r>
              <a:rPr lang="fr-FR" sz="1300" dirty="0" smtClean="0"/>
              <a:t>Permet de gérer toutes les applications exécutées sur l'ordinateur.</a:t>
            </a:r>
          </a:p>
          <a:p>
            <a:pPr marL="742950" lvl="1" indent="-285750">
              <a:buFont typeface="Arial" panose="020B0604020202020204" pitchFamily="34" charset="0"/>
              <a:buChar char="•"/>
            </a:pPr>
            <a:r>
              <a:rPr lang="fr-FR" sz="1300" dirty="0" smtClean="0"/>
              <a:t>La version disponible dans Windows 8 propose sensiblement les mêmes informations que sous Windows 7 et Windows Vista, avec toutefois des onglets différents.</a:t>
            </a:r>
          </a:p>
          <a:p>
            <a:r>
              <a:rPr lang="fr-FR" sz="1600" dirty="0" smtClean="0"/>
              <a:t>Ordinateur et Explorateur Windows</a:t>
            </a:r>
            <a:endParaRPr lang="fr-FR" sz="1600" dirty="0"/>
          </a:p>
          <a:p>
            <a:pPr marL="742950" lvl="1" indent="-285750">
              <a:buFont typeface="Arial" panose="020B0604020202020204" pitchFamily="34" charset="0"/>
              <a:buChar char="•"/>
            </a:pPr>
            <a:r>
              <a:rPr lang="fr-FR" sz="1300" dirty="0" smtClean="0"/>
              <a:t>L'explorateur de fichiers et l'Explorateur Windows sont des applications de gestion de fichiers semblables.</a:t>
            </a:r>
          </a:p>
          <a:p>
            <a:pPr marL="742950" lvl="1" indent="-285750">
              <a:buFont typeface="Arial" panose="020B0604020202020204" pitchFamily="34" charset="0"/>
              <a:buChar char="•"/>
            </a:pPr>
            <a:r>
              <a:rPr lang="fr-FR" sz="1300" dirty="0" smtClean="0"/>
              <a:t>Les fonctionnalités « Ce PC » et « Ordinateur » vous donnent accès aux différents lecteurs.</a:t>
            </a:r>
          </a:p>
          <a:p>
            <a:r>
              <a:rPr lang="fr-FR" sz="1600" dirty="0"/>
              <a:t>Bibliothèques Windows</a:t>
            </a:r>
          </a:p>
          <a:p>
            <a:pPr marL="742950" lvl="1" indent="-285750">
              <a:buFont typeface="Arial" panose="020B0604020202020204" pitchFamily="34" charset="0"/>
              <a:buChar char="•"/>
            </a:pPr>
            <a:r>
              <a:rPr lang="fr-FR" sz="1300" dirty="0" smtClean="0"/>
              <a:t>Elles permettent d'organiser facilement le contenu ; il n'est pas nécessaire de déplacer des fichiers.</a:t>
            </a:r>
            <a:endParaRPr lang="fr-FR" sz="1300" dirty="0"/>
          </a:p>
          <a:p>
            <a:pPr marL="742950" lvl="1" indent="-285750">
              <a:buFont typeface="Arial" panose="020B0604020202020204" pitchFamily="34" charset="0"/>
              <a:buChar char="•"/>
            </a:pPr>
            <a:r>
              <a:rPr lang="fr-FR" sz="1300" dirty="0" smtClean="0"/>
              <a:t>Elles présentent le contenu depuis divers emplacements d'un même répertoire.</a:t>
            </a:r>
          </a:p>
          <a:p>
            <a:r>
              <a:rPr lang="fr-FR" sz="1600" dirty="0" smtClean="0"/>
              <a:t>Installation et désinstallation des applications</a:t>
            </a:r>
          </a:p>
          <a:p>
            <a:pPr marL="742950" lvl="1" indent="-285750">
              <a:buFont typeface="Arial" panose="020B0604020202020204" pitchFamily="34" charset="0"/>
              <a:buChar char="•"/>
            </a:pPr>
            <a:r>
              <a:rPr lang="fr-FR" sz="1300" dirty="0" smtClean="0"/>
              <a:t>La procédure d'installation copie tous les fichiers nécessaires à l'emplacement approprié sur le disque.</a:t>
            </a:r>
          </a:p>
          <a:p>
            <a:pPr marL="742950" lvl="1" indent="-285750">
              <a:buFont typeface="Arial" panose="020B0604020202020204" pitchFamily="34" charset="0"/>
              <a:buChar char="•"/>
            </a:pPr>
            <a:r>
              <a:rPr lang="fr-FR" sz="1300" dirty="0" smtClean="0"/>
              <a:t>Setup.exe lance généralement les procédures d'installation de Windows.</a:t>
            </a:r>
          </a:p>
          <a:p>
            <a:pPr marL="742950" lvl="1" indent="-285750">
              <a:buFont typeface="Arial" panose="020B0604020202020204" pitchFamily="34" charset="0"/>
              <a:buChar char="•"/>
            </a:pPr>
            <a:r>
              <a:rPr lang="fr-FR" sz="1300" dirty="0" smtClean="0"/>
              <a:t>La procédure de désinstallation supprime l'application et les fichiers associés.</a:t>
            </a:r>
          </a:p>
        </p:txBody>
      </p:sp>
    </p:spTree>
    <p:extLst>
      <p:ext uri="{BB962C8B-B14F-4D97-AF65-F5344CB8AC3E}">
        <p14:creationId xmlns:p14="http://schemas.microsoft.com/office/powerpoint/2010/main" val="1402932779"/>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6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a:t>Présentation en classe pour l'instructeur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15</a:t>
            </a:r>
            <a:r>
              <a:rPr lang="en-US" sz="1600" dirty="0"/>
              <a:t>	</a:t>
            </a:r>
            <a:endParaRPr lang="fr-FR" sz="1600" b="1" dirty="0" smtClean="0"/>
          </a:p>
          <a:p>
            <a:pPr marL="0" indent="0">
              <a:buNone/>
            </a:pPr>
            <a:r>
              <a:rPr lang="fr-FR"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Interface graphique utilisateur et Panneau de configuration de </a:t>
            </a:r>
            <a:r>
              <a:rPr lang="fr-FR" sz="1800" dirty="0"/>
              <a:t>Windows</a:t>
            </a:r>
            <a:r>
              <a:rPr dirty="0"/>
              <a:t/>
            </a:r>
            <a:br>
              <a:rPr dirty="0"/>
            </a:br>
            <a:r>
              <a:rPr lang="fr-FR" dirty="0" smtClean="0"/>
              <a:t>Utilitaires du Panneau de </a:t>
            </a:r>
            <a:r>
              <a:rPr lang="fr-FR" sz="2800" dirty="0">
                <a:latin typeface="Arial" charset="0"/>
              </a:rPr>
              <a:t>configuration</a:t>
            </a:r>
            <a:endParaRPr lang="fr-FR" sz="3000" dirty="0">
              <a:latin typeface="Arial" charset="0"/>
            </a:endParaRPr>
          </a:p>
        </p:txBody>
      </p:sp>
      <p:sp>
        <p:nvSpPr>
          <p:cNvPr id="2" name="Content Placeholder 1"/>
          <p:cNvSpPr>
            <a:spLocks noGrp="1"/>
          </p:cNvSpPr>
          <p:nvPr>
            <p:ph idx="1"/>
          </p:nvPr>
        </p:nvSpPr>
        <p:spPr>
          <a:xfrm>
            <a:off x="193869" y="1404420"/>
            <a:ext cx="6003732" cy="5110680"/>
          </a:xfrm>
        </p:spPr>
        <p:txBody>
          <a:bodyPr/>
          <a:lstStyle/>
          <a:p>
            <a:r>
              <a:rPr lang="fr-FR" sz="1600" dirty="0" smtClean="0"/>
              <a:t>Présentation des utilitaires du Panneau de configuration</a:t>
            </a:r>
            <a:endParaRPr lang="fr-FR" sz="1600" dirty="0"/>
          </a:p>
          <a:p>
            <a:pPr marL="742950" lvl="1" indent="-285750">
              <a:buFont typeface="Arial" panose="020B0604020202020204" pitchFamily="34" charset="0"/>
              <a:buChar char="•"/>
            </a:pPr>
            <a:r>
              <a:rPr lang="fr-FR" sz="1400" dirty="0" smtClean="0"/>
              <a:t>Le Panneau de configuration centralise les paramètres de nombreuses fonctionnalités.</a:t>
            </a:r>
          </a:p>
          <a:p>
            <a:pPr marL="742950" lvl="1" indent="-285750">
              <a:buFont typeface="Arial" panose="020B0604020202020204" pitchFamily="34" charset="0"/>
              <a:buChar char="•"/>
            </a:pPr>
            <a:r>
              <a:rPr lang="fr-FR" sz="1400" dirty="0" smtClean="0"/>
              <a:t>Les paramètres sont classés en utilitaires, ou petits programmes.</a:t>
            </a:r>
            <a:endParaRPr lang="fr-FR" sz="1400" dirty="0"/>
          </a:p>
          <a:p>
            <a:r>
              <a:rPr lang="fr-FR" sz="1600" dirty="0" smtClean="0"/>
              <a:t>Comptes d'utilisateurs</a:t>
            </a:r>
            <a:endParaRPr lang="fr-FR" sz="1600" dirty="0"/>
          </a:p>
          <a:p>
            <a:pPr marL="742950" lvl="1" indent="-285750">
              <a:buFont typeface="Arial" panose="020B0604020202020204" pitchFamily="34" charset="0"/>
              <a:buChar char="•"/>
            </a:pPr>
            <a:r>
              <a:rPr lang="fr-FR" sz="1400" dirty="0" smtClean="0"/>
              <a:t>Ils permettent de gérer les comptes.</a:t>
            </a:r>
            <a:endParaRPr lang="fr-FR" sz="1400" dirty="0"/>
          </a:p>
          <a:p>
            <a:pPr marL="742950" lvl="1" indent="-285750">
              <a:buFont typeface="Arial" panose="020B0604020202020204" pitchFamily="34" charset="0"/>
              <a:buChar char="•"/>
            </a:pPr>
            <a:r>
              <a:rPr lang="fr-FR" sz="1400" dirty="0" smtClean="0"/>
              <a:t>Le Contrôle de compte d'utilisateur surveille les programmes et émet des alertes en cas d'événements menaçants pour l'ordinateur.</a:t>
            </a:r>
            <a:endParaRPr lang="fr-FR" sz="1400" dirty="0"/>
          </a:p>
          <a:p>
            <a:r>
              <a:rPr lang="fr-FR" sz="1600" dirty="0" smtClean="0"/>
              <a:t>Options Internet</a:t>
            </a:r>
            <a:endParaRPr lang="fr-FR" sz="1600" dirty="0"/>
          </a:p>
          <a:p>
            <a:pPr marL="742950" lvl="1" indent="-285750">
              <a:buFont typeface="Arial" panose="020B0604020202020204" pitchFamily="34" charset="0"/>
              <a:buChar char="•"/>
            </a:pPr>
            <a:r>
              <a:rPr lang="fr-FR" sz="1400" dirty="0" smtClean="0"/>
              <a:t>Elles permettent de configurer les paramètres Internet de Windows.</a:t>
            </a:r>
            <a:endParaRPr lang="fr-FR" sz="1400" dirty="0"/>
          </a:p>
          <a:p>
            <a:pPr marL="742950" lvl="1" indent="-285750">
              <a:buFont typeface="Arial" panose="020B0604020202020204" pitchFamily="34" charset="0"/>
              <a:buChar char="•"/>
            </a:pPr>
            <a:r>
              <a:rPr lang="fr-FR" sz="1400" dirty="0" smtClean="0"/>
              <a:t>Les onglets Options Internet sont Général, Sécurité, Confidentialité, Contenu, Connexions, Programmes et Avancé.</a:t>
            </a:r>
            <a:endParaRPr lang="fr-FR" sz="1400" dirty="0"/>
          </a:p>
          <a:p>
            <a:r>
              <a:rPr lang="fr-FR" sz="1600" dirty="0" smtClean="0"/>
              <a:t>Paramètres d'affichage</a:t>
            </a:r>
            <a:endParaRPr lang="fr-FR" sz="1600" dirty="0"/>
          </a:p>
          <a:p>
            <a:pPr marL="742950" lvl="1" indent="-285750">
              <a:buFont typeface="Arial" panose="020B0604020202020204" pitchFamily="34" charset="0"/>
              <a:buChar char="•"/>
            </a:pPr>
            <a:r>
              <a:rPr lang="fr-FR" sz="1400" dirty="0" smtClean="0"/>
              <a:t>Ils permettent de configurer les paramètres vidéo.</a:t>
            </a:r>
            <a:endParaRPr lang="fr-FR" sz="1400" dirty="0"/>
          </a:p>
          <a:p>
            <a:pPr marL="742950" lvl="1" indent="-285750">
              <a:buFont typeface="Arial" panose="020B0604020202020204" pitchFamily="34" charset="0"/>
              <a:buChar char="•"/>
            </a:pPr>
            <a:r>
              <a:rPr lang="fr-FR" sz="1400" dirty="0" smtClean="0"/>
              <a:t>La résolution d'écran, l'orientation et le nombre d'écrans font partie des paramètres disponibles sous Paramètres d'affichage.</a:t>
            </a:r>
            <a:endParaRPr lang="fr-FR" sz="1400" dirty="0"/>
          </a:p>
        </p:txBody>
      </p:sp>
      <p:pic>
        <p:nvPicPr>
          <p:cNvPr id="3" name="Picture 2"/>
          <p:cNvPicPr>
            <a:picLocks noChangeAspect="1"/>
          </p:cNvPicPr>
          <p:nvPr/>
        </p:nvPicPr>
        <p:blipFill>
          <a:blip r:embed="rId3"/>
          <a:stretch>
            <a:fillRect/>
          </a:stretch>
        </p:blipFill>
        <p:spPr>
          <a:xfrm>
            <a:off x="6367200" y="4037163"/>
            <a:ext cx="2598825" cy="2270120"/>
          </a:xfrm>
          <a:prstGeom prst="rect">
            <a:avLst/>
          </a:prstGeom>
        </p:spPr>
      </p:pic>
    </p:spTree>
    <p:extLst>
      <p:ext uri="{BB962C8B-B14F-4D97-AF65-F5344CB8AC3E}">
        <p14:creationId xmlns:p14="http://schemas.microsoft.com/office/powerpoint/2010/main" val="348848971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Interface graphique utilisateur et Panneau de configuration de Windows</a:t>
            </a:r>
            <a:r>
              <a:rPr dirty="0"/>
              <a:t/>
            </a:r>
            <a:br>
              <a:rPr dirty="0"/>
            </a:br>
            <a:r>
              <a:rPr lang="fr-FR" dirty="0" smtClean="0"/>
              <a:t>Utilitaires du Panneau de </a:t>
            </a:r>
            <a:r>
              <a:rPr lang="fr-FR" sz="2800" dirty="0">
                <a:latin typeface="Arial" charset="0"/>
              </a:rPr>
              <a:t>configuration (suite)</a:t>
            </a:r>
            <a:endParaRPr lang="fr-FR" sz="3000" dirty="0">
              <a:latin typeface="Arial" charset="0"/>
            </a:endParaRPr>
          </a:p>
        </p:txBody>
      </p:sp>
      <p:sp>
        <p:nvSpPr>
          <p:cNvPr id="2" name="Content Placeholder 1"/>
          <p:cNvSpPr>
            <a:spLocks noGrp="1"/>
          </p:cNvSpPr>
          <p:nvPr>
            <p:ph idx="1"/>
          </p:nvPr>
        </p:nvSpPr>
        <p:spPr>
          <a:xfrm>
            <a:off x="193868" y="1404420"/>
            <a:ext cx="6137921" cy="5224980"/>
          </a:xfrm>
        </p:spPr>
        <p:txBody>
          <a:bodyPr/>
          <a:lstStyle/>
          <a:p>
            <a:r>
              <a:rPr lang="fr-FR" sz="1800" dirty="0" smtClean="0"/>
              <a:t>Options des dossiers</a:t>
            </a:r>
            <a:endParaRPr lang="fr-FR" sz="1800" dirty="0"/>
          </a:p>
          <a:p>
            <a:pPr marL="742950" lvl="1" indent="-285750">
              <a:buFont typeface="Arial" panose="020B0604020202020204" pitchFamily="34" charset="0"/>
              <a:buChar char="•"/>
            </a:pPr>
            <a:r>
              <a:rPr lang="fr-FR" sz="1400" dirty="0" smtClean="0"/>
              <a:t>Elles permettent de configurer les paramètres associés aux dossiers.</a:t>
            </a:r>
            <a:endParaRPr lang="fr-FR" sz="1400" dirty="0"/>
          </a:p>
          <a:p>
            <a:pPr marL="742950" lvl="1" indent="-285750">
              <a:buFont typeface="Arial" panose="020B0604020202020204" pitchFamily="34" charset="0"/>
              <a:buChar char="•"/>
            </a:pPr>
            <a:r>
              <a:rPr lang="fr-FR" sz="1400" dirty="0" smtClean="0"/>
              <a:t>Elles permettent d'ajuster le comportement d'exploration des dossiers, le mode d'ouverture et d'affichage des fichiers, etc.</a:t>
            </a:r>
            <a:endParaRPr lang="fr-FR" sz="1400" dirty="0"/>
          </a:p>
          <a:p>
            <a:r>
              <a:rPr lang="fr-FR" sz="1800" dirty="0" smtClean="0"/>
              <a:t>Centre de maintenance</a:t>
            </a:r>
            <a:endParaRPr lang="fr-FR" sz="1800" dirty="0"/>
          </a:p>
          <a:p>
            <a:pPr marL="742950" lvl="1" indent="-285750">
              <a:buFont typeface="Arial" panose="020B0604020202020204" pitchFamily="34" charset="0"/>
              <a:buChar char="•"/>
            </a:pPr>
            <a:r>
              <a:rPr lang="fr-FR" sz="1400" dirty="0" smtClean="0"/>
              <a:t>Emplacement centralisé où sont affichées les alertes qui permettent de veiller au bon fonctionnement de Windows</a:t>
            </a:r>
            <a:endParaRPr lang="fr-FR" sz="1400" dirty="0"/>
          </a:p>
          <a:p>
            <a:pPr marL="742950" lvl="1" indent="-285750">
              <a:buFont typeface="Arial" panose="020B0604020202020204" pitchFamily="34" charset="0"/>
              <a:buChar char="•"/>
            </a:pPr>
            <a:r>
              <a:rPr lang="fr-FR" sz="1400" dirty="0" smtClean="0"/>
              <a:t>Divisé en sections Sécurité et Maintenance.</a:t>
            </a:r>
          </a:p>
          <a:p>
            <a:pPr marL="742950" lvl="1" indent="-285750">
              <a:buFont typeface="Arial" panose="020B0604020202020204" pitchFamily="34" charset="0"/>
              <a:buChar char="•"/>
            </a:pPr>
            <a:r>
              <a:rPr lang="fr-FR" sz="1400" dirty="0" smtClean="0"/>
              <a:t>Les messages mis en surbrillance rouge doivent être traités rapidement ; la surbrillance jaune indique des tâches recommandées.</a:t>
            </a:r>
            <a:endParaRPr lang="fr-FR" sz="1400" dirty="0"/>
          </a:p>
          <a:p>
            <a:r>
              <a:rPr lang="fr-FR" sz="1800" dirty="0"/>
              <a:t>Pare-feu Windows</a:t>
            </a:r>
          </a:p>
          <a:p>
            <a:pPr marL="742950" lvl="1" indent="-285750">
              <a:buFont typeface="Arial" panose="020B0604020202020204" pitchFamily="34" charset="0"/>
              <a:buChar char="•"/>
            </a:pPr>
            <a:r>
              <a:rPr lang="fr-FR" sz="1400" dirty="0" smtClean="0"/>
              <a:t>Permet d'éviter les attaques malveillantes visant l'ordinateur.</a:t>
            </a:r>
            <a:endParaRPr lang="fr-FR" sz="1400" dirty="0"/>
          </a:p>
          <a:p>
            <a:pPr marL="742950" lvl="1" indent="-285750">
              <a:buFont typeface="Arial" panose="020B0604020202020204" pitchFamily="34" charset="0"/>
              <a:buChar char="•"/>
            </a:pPr>
            <a:r>
              <a:rPr lang="fr-FR" sz="1400" dirty="0" smtClean="0"/>
              <a:t>Permet de configurer les paramètres de pare-feu pour les réseaux domestiques, professionnels ou publics.</a:t>
            </a:r>
          </a:p>
          <a:p>
            <a:pPr marL="742950" lvl="1" indent="-285750">
              <a:buFont typeface="Arial" panose="020B0604020202020204" pitchFamily="34" charset="0"/>
              <a:buChar char="•"/>
            </a:pPr>
            <a:r>
              <a:rPr lang="fr-FR" sz="1400" dirty="0" smtClean="0"/>
              <a:t>Les paramètres de pare-feu permettent notamment d'autoriser un programme spécifique via le pare-feu, d'activer ou de désactiver le pare-feu et de gérer les notifications du pare-feu.</a:t>
            </a:r>
          </a:p>
        </p:txBody>
      </p:sp>
      <p:pic>
        <p:nvPicPr>
          <p:cNvPr id="3" name="Picture 2"/>
          <p:cNvPicPr>
            <a:picLocks noChangeAspect="1"/>
          </p:cNvPicPr>
          <p:nvPr/>
        </p:nvPicPr>
        <p:blipFill>
          <a:blip r:embed="rId3"/>
          <a:stretch>
            <a:fillRect/>
          </a:stretch>
        </p:blipFill>
        <p:spPr>
          <a:xfrm>
            <a:off x="6331789" y="3923926"/>
            <a:ext cx="2634236" cy="2383356"/>
          </a:xfrm>
          <a:prstGeom prst="rect">
            <a:avLst/>
          </a:prstGeom>
        </p:spPr>
      </p:pic>
    </p:spTree>
    <p:extLst>
      <p:ext uri="{BB962C8B-B14F-4D97-AF65-F5344CB8AC3E}">
        <p14:creationId xmlns:p14="http://schemas.microsoft.com/office/powerpoint/2010/main" val="54124479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Interface graphique utilisateur et Panneau de configuration de Windows</a:t>
            </a:r>
            <a:r>
              <a:rPr dirty="0"/>
              <a:t/>
            </a:r>
            <a:br>
              <a:rPr dirty="0"/>
            </a:br>
            <a:r>
              <a:rPr lang="fr-FR" dirty="0" smtClean="0"/>
              <a:t>Utilitaires du Panneau de </a:t>
            </a:r>
            <a:r>
              <a:rPr lang="fr-FR" sz="2800" dirty="0">
                <a:latin typeface="Arial" charset="0"/>
              </a:rPr>
              <a:t>configuration (suite)</a:t>
            </a:r>
            <a:endParaRPr lang="fr-FR" sz="3000" dirty="0">
              <a:latin typeface="Arial" charset="0"/>
            </a:endParaRPr>
          </a:p>
        </p:txBody>
      </p:sp>
      <p:sp>
        <p:nvSpPr>
          <p:cNvPr id="2" name="Content Placeholder 1"/>
          <p:cNvSpPr>
            <a:spLocks noGrp="1"/>
          </p:cNvSpPr>
          <p:nvPr>
            <p:ph idx="1"/>
          </p:nvPr>
        </p:nvSpPr>
        <p:spPr>
          <a:xfrm>
            <a:off x="193868" y="1404420"/>
            <a:ext cx="6474351" cy="5224980"/>
          </a:xfrm>
        </p:spPr>
        <p:txBody>
          <a:bodyPr/>
          <a:lstStyle/>
          <a:p>
            <a:r>
              <a:rPr lang="fr-FR" sz="1800" dirty="0" smtClean="0"/>
              <a:t>Options d'alimentation</a:t>
            </a:r>
            <a:endParaRPr lang="fr-FR" sz="1800" dirty="0"/>
          </a:p>
          <a:p>
            <a:pPr marL="742950" lvl="1" indent="-285750">
              <a:buFont typeface="Arial" panose="020B0604020202020204" pitchFamily="34" charset="0"/>
              <a:buChar char="•"/>
            </a:pPr>
            <a:r>
              <a:rPr lang="fr-FR" sz="1400" dirty="0" smtClean="0"/>
              <a:t>Elles permettent de régler la consommation électrique.</a:t>
            </a:r>
            <a:endParaRPr lang="fr-FR" sz="1400" dirty="0"/>
          </a:p>
          <a:p>
            <a:pPr marL="742950" lvl="1" indent="-285750">
              <a:buFont typeface="Arial" panose="020B0604020202020204" pitchFamily="34" charset="0"/>
              <a:buChar char="•"/>
            </a:pPr>
            <a:r>
              <a:rPr lang="fr-FR" sz="1400" dirty="0" smtClean="0"/>
              <a:t>Les modes de gestion de l'alimentation peuvent être personnalisés afin de contrôler la manière dont l'ordinateur et ses composants utilisent l'alimentation.</a:t>
            </a:r>
          </a:p>
          <a:p>
            <a:r>
              <a:rPr lang="fr-FR" sz="1800" dirty="0" smtClean="0"/>
              <a:t>Utilitaire Système</a:t>
            </a:r>
            <a:endParaRPr lang="fr-FR" sz="1800" dirty="0"/>
          </a:p>
          <a:p>
            <a:pPr marL="742950" lvl="1" indent="-285750">
              <a:buFont typeface="Arial" panose="020B0604020202020204" pitchFamily="34" charset="0"/>
              <a:buChar char="•"/>
            </a:pPr>
            <a:r>
              <a:rPr lang="fr-FR" sz="1400" dirty="0" smtClean="0"/>
              <a:t>Fait office de centre d'informations sur le système.</a:t>
            </a:r>
          </a:p>
          <a:p>
            <a:pPr marL="742950" lvl="1" indent="-285750">
              <a:buFont typeface="Arial" panose="020B0604020202020204" pitchFamily="34" charset="0"/>
              <a:buChar char="•"/>
            </a:pPr>
            <a:r>
              <a:rPr lang="fr-FR" sz="1400" dirty="0" smtClean="0"/>
              <a:t>Permet d'afficher des informations de base sur le système, d'accéder à des outils et de configurer des paramètres système avancés.</a:t>
            </a:r>
          </a:p>
          <a:p>
            <a:r>
              <a:rPr lang="fr-FR" sz="1800" dirty="0" smtClean="0"/>
              <a:t>Gestionnaire de périphériques, Périphériques et imprimantes et Son</a:t>
            </a:r>
          </a:p>
          <a:p>
            <a:pPr marL="742950" lvl="1" indent="-285750">
              <a:buFont typeface="Arial" panose="020B0604020202020204" pitchFamily="34" charset="0"/>
              <a:buChar char="•"/>
            </a:pPr>
            <a:r>
              <a:rPr lang="fr-FR" sz="1400" dirty="0" smtClean="0"/>
              <a:t>Le Gestionnaire de périphériques affiche la liste de tous les périphériques installés sur l'ordinateur, ainsi que leur état.</a:t>
            </a:r>
          </a:p>
          <a:p>
            <a:pPr marL="742950" lvl="1" indent="-285750">
              <a:buFont typeface="Arial" panose="020B0604020202020204" pitchFamily="34" charset="0"/>
              <a:buChar char="•"/>
            </a:pPr>
            <a:r>
              <a:rPr lang="fr-FR" sz="1400" dirty="0" smtClean="0"/>
              <a:t>Le Gestionnaire de périphériques est un outil de dépannage particulièrement utile.</a:t>
            </a:r>
            <a:endParaRPr lang="fr-FR" sz="1400" dirty="0"/>
          </a:p>
          <a:p>
            <a:pPr marL="742950" lvl="1" indent="-285750">
              <a:buFont typeface="Arial" panose="020B0604020202020204" pitchFamily="34" charset="0"/>
              <a:buChar char="•"/>
            </a:pPr>
            <a:r>
              <a:rPr lang="fr-FR" sz="1400" dirty="0" smtClean="0"/>
              <a:t>L'utilitaire Périphériques et imprimantes affiche les périphériques connectés à l'ordinateur via un port ou une connexion réseau.</a:t>
            </a:r>
          </a:p>
          <a:p>
            <a:pPr marL="742950" lvl="1" indent="-285750">
              <a:buFont typeface="Arial" panose="020B0604020202020204" pitchFamily="34" charset="0"/>
              <a:buChar char="•"/>
            </a:pPr>
            <a:r>
              <a:rPr lang="fr-FR" sz="1400" dirty="0" smtClean="0"/>
              <a:t>L'utilitaire Son permet de configurer les périphériques audio ou de modifier les sons de l'ordinateur.</a:t>
            </a:r>
          </a:p>
        </p:txBody>
      </p:sp>
      <p:pic>
        <p:nvPicPr>
          <p:cNvPr id="4" name="Picture 3"/>
          <p:cNvPicPr>
            <a:picLocks noChangeAspect="1"/>
          </p:cNvPicPr>
          <p:nvPr/>
        </p:nvPicPr>
        <p:blipFill>
          <a:blip r:embed="rId3"/>
          <a:stretch>
            <a:fillRect/>
          </a:stretch>
        </p:blipFill>
        <p:spPr>
          <a:xfrm>
            <a:off x="6545175" y="4037162"/>
            <a:ext cx="2598825" cy="2270120"/>
          </a:xfrm>
          <a:prstGeom prst="rect">
            <a:avLst/>
          </a:prstGeom>
        </p:spPr>
      </p:pic>
    </p:spTree>
    <p:extLst>
      <p:ext uri="{BB962C8B-B14F-4D97-AF65-F5344CB8AC3E}">
        <p14:creationId xmlns:p14="http://schemas.microsoft.com/office/powerpoint/2010/main" val="16120802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Interface graphique utilisateur et Panneau de configuration de Windows</a:t>
            </a:r>
            <a:r>
              <a:rPr dirty="0"/>
              <a:t/>
            </a:r>
            <a:br>
              <a:rPr dirty="0"/>
            </a:br>
            <a:r>
              <a:rPr lang="fr-FR" dirty="0" smtClean="0"/>
              <a:t>Utilitaires du Panneau de </a:t>
            </a:r>
            <a:r>
              <a:rPr lang="fr-FR" sz="2800" dirty="0">
                <a:latin typeface="Arial" charset="0"/>
              </a:rPr>
              <a:t>configuration (suite)</a:t>
            </a:r>
            <a:endParaRPr lang="fr-FR" sz="3000" dirty="0">
              <a:latin typeface="Arial" charset="0"/>
            </a:endParaRPr>
          </a:p>
        </p:txBody>
      </p:sp>
      <p:sp>
        <p:nvSpPr>
          <p:cNvPr id="2" name="Content Placeholder 1"/>
          <p:cNvSpPr>
            <a:spLocks noGrp="1"/>
          </p:cNvSpPr>
          <p:nvPr>
            <p:ph idx="1"/>
          </p:nvPr>
        </p:nvSpPr>
        <p:spPr>
          <a:xfrm>
            <a:off x="193869" y="1404420"/>
            <a:ext cx="6029132" cy="4902862"/>
          </a:xfrm>
        </p:spPr>
        <p:txBody>
          <a:bodyPr/>
          <a:lstStyle/>
          <a:p>
            <a:r>
              <a:rPr lang="fr-FR" sz="1800" dirty="0" smtClean="0"/>
              <a:t>Région, Programmes et fonctionnalités et Dépannage</a:t>
            </a:r>
            <a:endParaRPr lang="fr-FR" sz="1800" dirty="0"/>
          </a:p>
          <a:p>
            <a:pPr marL="742950" lvl="1" indent="-285750">
              <a:buFont typeface="Arial" panose="020B0604020202020204" pitchFamily="34" charset="0"/>
              <a:buChar char="•"/>
            </a:pPr>
            <a:r>
              <a:rPr lang="fr-FR" sz="1400" dirty="0" smtClean="0"/>
              <a:t>Région (Windows 8) permet de modifier le format des nombres, des devises, des dates et de l'heure.</a:t>
            </a:r>
          </a:p>
          <a:p>
            <a:pPr marL="742950" lvl="1" indent="-285750">
              <a:buFont typeface="Arial" panose="020B0604020202020204" pitchFamily="34" charset="0"/>
              <a:buChar char="•"/>
            </a:pPr>
            <a:r>
              <a:rPr lang="fr-FR" sz="1400" dirty="0"/>
              <a:t>Langue (Windows 8) permet de modifier la langue principale ou d'en installer une autre.</a:t>
            </a:r>
          </a:p>
          <a:p>
            <a:pPr marL="742950" lvl="1" indent="-285750">
              <a:buFont typeface="Arial" panose="020B0604020202020204" pitchFamily="34" charset="0"/>
              <a:buChar char="•"/>
            </a:pPr>
            <a:r>
              <a:rPr lang="fr-FR" sz="1400" dirty="0" smtClean="0"/>
              <a:t>Les outils de Windows 7 et Windows Vista sont regroupés dans l'outil Région et langue.</a:t>
            </a:r>
          </a:p>
          <a:p>
            <a:pPr marL="742950" lvl="1" indent="-285750">
              <a:buFont typeface="Arial" panose="020B0604020202020204" pitchFamily="34" charset="0"/>
              <a:buChar char="•"/>
            </a:pPr>
            <a:r>
              <a:rPr lang="fr-FR" sz="1400" dirty="0" smtClean="0"/>
              <a:t>L'utilitaire Programmes et fonctionnalités permet de désinstaller des programmes ou de modifier la configuration d'un programme.</a:t>
            </a:r>
          </a:p>
          <a:p>
            <a:pPr marL="742950" lvl="1" indent="-285750">
              <a:buFont typeface="Arial" panose="020B0604020202020204" pitchFamily="34" charset="0"/>
              <a:buChar char="•"/>
            </a:pPr>
            <a:r>
              <a:rPr lang="fr-FR" sz="1400" dirty="0" smtClean="0"/>
              <a:t>L'outil Dépannage possède plusieurs scripts intégrés pour identifier et résoudre des problèmes.</a:t>
            </a:r>
          </a:p>
          <a:p>
            <a:r>
              <a:rPr lang="fr-FR" sz="1800" dirty="0" smtClean="0"/>
              <a:t>Groupe résidentiel et Centre Réseau et partage</a:t>
            </a:r>
          </a:p>
          <a:p>
            <a:pPr marL="742950" lvl="1" indent="-285750">
              <a:buFont typeface="Arial" panose="020B0604020202020204" pitchFamily="34" charset="0"/>
              <a:buChar char="•"/>
            </a:pPr>
            <a:r>
              <a:rPr lang="fr-FR" sz="1400" dirty="0"/>
              <a:t>Un groupe résidentiel permet aux ordinateurs Windows de partager des ressources.</a:t>
            </a:r>
          </a:p>
          <a:p>
            <a:pPr marL="742950" lvl="1" indent="-285750">
              <a:buFont typeface="Arial" panose="020B0604020202020204" pitchFamily="34" charset="0"/>
              <a:buChar char="•"/>
            </a:pPr>
            <a:r>
              <a:rPr lang="fr-FR" sz="1400" dirty="0" smtClean="0"/>
              <a:t>Les groupes résidentiels sont disponibles sous Windows 7 et les versions ultérieures.</a:t>
            </a:r>
          </a:p>
          <a:p>
            <a:pPr marL="742950" lvl="1" indent="-285750">
              <a:buFont typeface="Arial" panose="020B0604020202020204" pitchFamily="34" charset="0"/>
              <a:buChar char="•"/>
            </a:pPr>
            <a:r>
              <a:rPr lang="fr-FR" sz="1400" dirty="0"/>
              <a:t>Le Centre Réseau et partage permet de configurer et de contrôler l'exploitation du réseau sur un ordinateur Windows.</a:t>
            </a:r>
            <a:endParaRPr lang="fr-FR" sz="1400" dirty="0" smtClean="0"/>
          </a:p>
          <a:p>
            <a:pPr marL="742950" lvl="1" indent="-285750">
              <a:buFont typeface="Arial" panose="020B0604020202020204" pitchFamily="34" charset="0"/>
              <a:buChar char="•"/>
            </a:pPr>
            <a:endParaRPr lang="fr-FR" sz="1400" dirty="0"/>
          </a:p>
        </p:txBody>
      </p:sp>
      <p:pic>
        <p:nvPicPr>
          <p:cNvPr id="4" name="Picture 3"/>
          <p:cNvPicPr>
            <a:picLocks noChangeAspect="1"/>
          </p:cNvPicPr>
          <p:nvPr/>
        </p:nvPicPr>
        <p:blipFill>
          <a:blip r:embed="rId3"/>
          <a:stretch>
            <a:fillRect/>
          </a:stretch>
        </p:blipFill>
        <p:spPr>
          <a:xfrm>
            <a:off x="6410447" y="3923926"/>
            <a:ext cx="2634236" cy="2383356"/>
          </a:xfrm>
          <a:prstGeom prst="rect">
            <a:avLst/>
          </a:prstGeom>
        </p:spPr>
      </p:pic>
    </p:spTree>
    <p:extLst>
      <p:ext uri="{BB962C8B-B14F-4D97-AF65-F5344CB8AC3E}">
        <p14:creationId xmlns:p14="http://schemas.microsoft.com/office/powerpoint/2010/main" val="2190924319"/>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084411" y="3390181"/>
            <a:ext cx="2881613" cy="2917101"/>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Interface graphique utilisateur et Panneau de configuration de Windows</a:t>
            </a:r>
            <a:r>
              <a:rPr dirty="0"/>
              <a:t/>
            </a:r>
            <a:br>
              <a:rPr dirty="0"/>
            </a:br>
            <a:r>
              <a:rPr lang="fr-FR" dirty="0" smtClean="0"/>
              <a:t>Outils d'administration</a:t>
            </a:r>
            <a:endParaRPr lang="fr-FR" sz="3000" dirty="0">
              <a:latin typeface="Arial" charset="0"/>
            </a:endParaRPr>
          </a:p>
        </p:txBody>
      </p:sp>
      <p:sp>
        <p:nvSpPr>
          <p:cNvPr id="2" name="Content Placeholder 1"/>
          <p:cNvSpPr>
            <a:spLocks noGrp="1"/>
          </p:cNvSpPr>
          <p:nvPr>
            <p:ph idx="1"/>
          </p:nvPr>
        </p:nvSpPr>
        <p:spPr>
          <a:xfrm>
            <a:off x="193869" y="1404420"/>
            <a:ext cx="5749732" cy="5136080"/>
          </a:xfrm>
        </p:spPr>
        <p:txBody>
          <a:bodyPr/>
          <a:lstStyle/>
          <a:p>
            <a:r>
              <a:rPr lang="fr-FR" sz="1800" dirty="0" smtClean="0"/>
              <a:t>Gestion de l'ordinateur</a:t>
            </a:r>
            <a:endParaRPr lang="fr-FR" sz="1800" dirty="0"/>
          </a:p>
          <a:p>
            <a:pPr marL="742950" lvl="1" indent="-285750">
              <a:buFont typeface="Arial" panose="020B0604020202020204" pitchFamily="34" charset="0"/>
              <a:buChar char="•"/>
            </a:pPr>
            <a:r>
              <a:rPr lang="fr-FR" sz="1400" dirty="0" smtClean="0"/>
              <a:t>Permet, à partir d'un seul outil, de gérer de nombreux aspects de l'ordinateur et des ordinateurs distants.</a:t>
            </a:r>
          </a:p>
          <a:p>
            <a:pPr marL="742950" lvl="1" indent="-285750">
              <a:buFont typeface="Arial" panose="020B0604020202020204" pitchFamily="34" charset="0"/>
              <a:buChar char="•"/>
            </a:pPr>
            <a:r>
              <a:rPr lang="fr-FR" sz="1400" dirty="0" smtClean="0"/>
              <a:t>Permet d'accéder à plusieurs utilitaires : Planificateur de tâches, Observateur d'événements, Dossiers partagés, Utilisateurs et groupes locaux, Performances, Gestionnaire de périphériques et Gestion des disques.</a:t>
            </a:r>
          </a:p>
          <a:p>
            <a:r>
              <a:rPr lang="fr-FR" sz="1800" dirty="0" smtClean="0"/>
              <a:t>Observateur d'événements</a:t>
            </a:r>
            <a:endParaRPr lang="fr-FR" sz="1800" dirty="0"/>
          </a:p>
          <a:p>
            <a:pPr marL="742950" lvl="1" indent="-285750">
              <a:buFont typeface="Arial" panose="020B0604020202020204" pitchFamily="34" charset="0"/>
              <a:buChar char="•"/>
            </a:pPr>
            <a:r>
              <a:rPr lang="fr-FR" sz="1400" dirty="0" smtClean="0"/>
              <a:t>Consigne l'historique des événements relatifs aux applications, à la sécurité et aux événements système.</a:t>
            </a:r>
            <a:endParaRPr lang="fr-FR" sz="1400" dirty="0"/>
          </a:p>
          <a:p>
            <a:pPr marL="742950" lvl="1" indent="-285750">
              <a:buFont typeface="Arial" panose="020B0604020202020204" pitchFamily="34" charset="0"/>
              <a:buChar char="•"/>
            </a:pPr>
            <a:r>
              <a:rPr lang="fr-FR" sz="1400" dirty="0"/>
              <a:t>Ces fichiers journaux sont essentiels au dépannage.</a:t>
            </a:r>
          </a:p>
          <a:p>
            <a:r>
              <a:rPr lang="fr-FR" sz="1800" dirty="0" smtClean="0"/>
              <a:t>Services</a:t>
            </a:r>
            <a:endParaRPr lang="fr-FR" sz="1800" dirty="0"/>
          </a:p>
          <a:p>
            <a:pPr marL="742950" lvl="1" indent="-285750">
              <a:buFont typeface="Arial" panose="020B0604020202020204" pitchFamily="34" charset="0"/>
              <a:buChar char="•"/>
            </a:pPr>
            <a:r>
              <a:rPr lang="fr-FR" sz="1400" dirty="0" smtClean="0"/>
              <a:t>Ils permettent la gestion de l'ensemble des services, tant sur votre ordinateur que sur les ordinateurs distants.</a:t>
            </a:r>
            <a:endParaRPr lang="fr-FR" sz="1400" dirty="0"/>
          </a:p>
          <a:p>
            <a:pPr marL="742950" lvl="1" indent="-285750">
              <a:buFont typeface="Arial" panose="020B0604020202020204" pitchFamily="34" charset="0"/>
              <a:buChar char="•"/>
            </a:pPr>
            <a:r>
              <a:rPr lang="fr-FR" sz="1400" dirty="0" smtClean="0"/>
              <a:t>Les services peuvent être configurés pour démarrer automatiquement, automatiquement avec un certain délai ou manuellement.</a:t>
            </a:r>
            <a:endParaRPr lang="fr-FR" sz="1400" dirty="0"/>
          </a:p>
        </p:txBody>
      </p:sp>
    </p:spTree>
    <p:extLst>
      <p:ext uri="{BB962C8B-B14F-4D97-AF65-F5344CB8AC3E}">
        <p14:creationId xmlns:p14="http://schemas.microsoft.com/office/powerpoint/2010/main" val="2493480987"/>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941345" y="4494362"/>
            <a:ext cx="4024680" cy="1812919"/>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Interface graphique utilisateur et Panneau de configuration de Windows</a:t>
            </a:r>
            <a:r>
              <a:rPr dirty="0"/>
              <a:t/>
            </a:r>
            <a:br>
              <a:rPr dirty="0"/>
            </a:br>
            <a:r>
              <a:rPr lang="fr-FR" dirty="0" smtClean="0"/>
              <a:t>Outils d'administration (suite)</a:t>
            </a:r>
            <a:endParaRPr lang="fr-FR" sz="3000" dirty="0">
              <a:latin typeface="Arial" charset="0"/>
            </a:endParaRPr>
          </a:p>
        </p:txBody>
      </p:sp>
      <p:sp>
        <p:nvSpPr>
          <p:cNvPr id="2" name="Content Placeholder 1"/>
          <p:cNvSpPr>
            <a:spLocks noGrp="1"/>
          </p:cNvSpPr>
          <p:nvPr>
            <p:ph idx="1"/>
          </p:nvPr>
        </p:nvSpPr>
        <p:spPr>
          <a:xfrm>
            <a:off x="193869" y="1404420"/>
            <a:ext cx="4747476" cy="5212280"/>
          </a:xfrm>
        </p:spPr>
        <p:txBody>
          <a:bodyPr/>
          <a:lstStyle/>
          <a:p>
            <a:r>
              <a:rPr lang="fr-FR" sz="2000" dirty="0" smtClean="0"/>
              <a:t>Configuration du système</a:t>
            </a:r>
            <a:endParaRPr lang="fr-FR" sz="2000" dirty="0"/>
          </a:p>
          <a:p>
            <a:pPr marL="742950" lvl="1" indent="-285750">
              <a:buFont typeface="Arial" panose="020B0604020202020204" pitchFamily="34" charset="0"/>
              <a:buChar char="•"/>
            </a:pPr>
            <a:r>
              <a:rPr lang="fr-FR" sz="1600" dirty="0" smtClean="0"/>
              <a:t>Utilisé pour identifier les problèmes qui empêchent Windows de démarrer correctement.</a:t>
            </a:r>
            <a:endParaRPr lang="fr-FR" sz="1600" dirty="0"/>
          </a:p>
          <a:p>
            <a:pPr marL="742950" lvl="1" indent="-285750">
              <a:buFont typeface="Arial" panose="020B0604020202020204" pitchFamily="34" charset="0"/>
              <a:buChar char="•"/>
            </a:pPr>
            <a:r>
              <a:rPr lang="fr-FR" sz="1600" dirty="0" smtClean="0"/>
              <a:t>Les services et les programmes de démarrage peuvent être désactivés pour faciliter le dépannage.</a:t>
            </a:r>
            <a:endParaRPr lang="fr-FR" dirty="0"/>
          </a:p>
          <a:p>
            <a:r>
              <a:rPr lang="fr-FR" sz="2000" dirty="0" smtClean="0"/>
              <a:t>Analyseur de performances et Diagnostics de la mémoire Windows</a:t>
            </a:r>
            <a:endParaRPr lang="fr-FR" sz="2000" dirty="0"/>
          </a:p>
          <a:p>
            <a:pPr marL="742950" lvl="1" indent="-285750">
              <a:buFont typeface="Arial" panose="020B0604020202020204" pitchFamily="34" charset="0"/>
              <a:buChar char="•"/>
            </a:pPr>
            <a:r>
              <a:rPr lang="fr-FR" sz="1600" dirty="0" smtClean="0"/>
              <a:t>Affichage d'un aperçu de l'Analyseur de performances et du Résumé système.</a:t>
            </a:r>
          </a:p>
          <a:p>
            <a:pPr marL="742950" lvl="1" indent="-285750">
              <a:buFont typeface="Arial" panose="020B0604020202020204" pitchFamily="34" charset="0"/>
              <a:buChar char="•"/>
            </a:pPr>
            <a:r>
              <a:rPr lang="fr-FR" sz="1600" dirty="0"/>
              <a:t>Le Résumé système affiche des informations en temps réel sur les processeurs, les disques, la mémoire et l'utilisation du réseau.</a:t>
            </a:r>
          </a:p>
          <a:p>
            <a:pPr marL="742950" lvl="1" indent="-285750">
              <a:buFont typeface="Arial" panose="020B0604020202020204" pitchFamily="34" charset="0"/>
              <a:buChar char="•"/>
            </a:pPr>
            <a:r>
              <a:rPr lang="fr-FR" sz="1600" dirty="0"/>
              <a:t>Le Résumé système affiche des informations détaillées sur les ressources en cours d'utilisation.</a:t>
            </a:r>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250979729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813492"/>
            <a:ext cx="8772157" cy="838200"/>
          </a:xfrm>
        </p:spPr>
        <p:txBody>
          <a:bodyPr/>
          <a:lstStyle/>
          <a:p>
            <a:pPr eaLnBrk="1" hangingPunct="1"/>
            <a:r>
              <a:rPr lang="fr-FR" sz="1800" dirty="0" smtClean="0"/>
              <a:t>Interface graphique utilisateur et Panneau de configuration de Windows</a:t>
            </a:r>
            <a:r>
              <a:rPr dirty="0"/>
              <a:t/>
            </a:r>
            <a:br>
              <a:rPr dirty="0"/>
            </a:br>
            <a:r>
              <a:rPr lang="fr-FR" dirty="0" smtClean="0"/>
              <a:t>Défragmenteur de disque et outil de vérification des erreurs de disque</a:t>
            </a:r>
            <a:endParaRPr lang="fr-FR" sz="3000" dirty="0">
              <a:latin typeface="Arial" charset="0"/>
            </a:endParaRPr>
          </a:p>
        </p:txBody>
      </p:sp>
      <p:sp>
        <p:nvSpPr>
          <p:cNvPr id="2" name="Content Placeholder 1"/>
          <p:cNvSpPr>
            <a:spLocks noGrp="1"/>
          </p:cNvSpPr>
          <p:nvPr>
            <p:ph idx="1"/>
          </p:nvPr>
        </p:nvSpPr>
        <p:spPr>
          <a:xfrm>
            <a:off x="193869" y="1701800"/>
            <a:ext cx="4695631" cy="4978400"/>
          </a:xfrm>
        </p:spPr>
        <p:txBody>
          <a:bodyPr/>
          <a:lstStyle/>
          <a:p>
            <a:r>
              <a:rPr lang="fr-FR" sz="1800" dirty="0"/>
              <a:t>Défragmenteur de disque et outil de vérification des erreurs de disque</a:t>
            </a:r>
          </a:p>
          <a:p>
            <a:pPr marL="742950" lvl="1" indent="-285750">
              <a:buFont typeface="Arial" panose="020B0604020202020204" pitchFamily="34" charset="0"/>
              <a:buChar char="•"/>
            </a:pPr>
            <a:r>
              <a:rPr lang="fr-FR" sz="1400" dirty="0"/>
              <a:t>Le défragmenteur de disque regroupe des fichiers pour accélérer leur accès.</a:t>
            </a:r>
          </a:p>
          <a:p>
            <a:pPr marL="742950" lvl="1" indent="-285750">
              <a:buFont typeface="Arial" panose="020B0604020202020204" pitchFamily="34" charset="0"/>
              <a:buChar char="•"/>
            </a:pPr>
            <a:r>
              <a:rPr lang="fr-FR" sz="1400" dirty="0"/>
              <a:t>Les disques SSD ne doivent pas faire l'objet d'une défragmentation lancée par l'utilisateur. Le contrôleur de disque effectue en effet cette défragmentation lorsqu'il écrit des données sur le disque.</a:t>
            </a:r>
          </a:p>
          <a:p>
            <a:pPr marL="742950" lvl="1" indent="-285750">
              <a:buFont typeface="Arial" panose="020B0604020202020204" pitchFamily="34" charset="0"/>
              <a:buChar char="•"/>
            </a:pPr>
            <a:r>
              <a:rPr lang="fr-FR" sz="1400" dirty="0"/>
              <a:t>L'outil de vérification des erreurs de disque recherche d'éventuelles erreurs sur la surface du disque ou dans la structure de fichiers du disque dur.</a:t>
            </a:r>
            <a:endParaRPr lang="fr-FR" sz="1400" dirty="0" smtClean="0"/>
          </a:p>
          <a:p>
            <a:r>
              <a:rPr lang="fr-FR" sz="1800" dirty="0" smtClean="0"/>
              <a:t>Informations système</a:t>
            </a:r>
          </a:p>
          <a:p>
            <a:pPr marL="742950" lvl="1" indent="-285750">
              <a:buFont typeface="Arial" panose="020B0604020202020204" pitchFamily="34" charset="0"/>
              <a:buChar char="•"/>
            </a:pPr>
            <a:r>
              <a:rPr lang="fr-FR" sz="1400" dirty="0"/>
              <a:t>Regroupe, à un même emplacement, des informations sur les logiciels, les pilotes, les configurations matérielles, ainsi que les composants de l'ordinateur.</a:t>
            </a:r>
          </a:p>
          <a:p>
            <a:pPr marL="742950" lvl="1" indent="-285750">
              <a:buFont typeface="Arial" panose="020B0604020202020204" pitchFamily="34" charset="0"/>
              <a:buChar char="•"/>
            </a:pPr>
            <a:r>
              <a:rPr lang="fr-FR" sz="1400" dirty="0" smtClean="0"/>
              <a:t>Utile pour le personnel d'assistance dans le cadre du diagnostic et de la résolution des problèmes d'un ordinateur.</a:t>
            </a:r>
          </a:p>
          <a:p>
            <a:endParaRPr lang="fr-FR" sz="1400" dirty="0" smtClean="0"/>
          </a:p>
          <a:p>
            <a:endParaRPr lang="fr-FR" sz="1400" dirty="0"/>
          </a:p>
        </p:txBody>
      </p:sp>
      <p:pic>
        <p:nvPicPr>
          <p:cNvPr id="7" name="Picture 6"/>
          <p:cNvPicPr>
            <a:picLocks noChangeAspect="1"/>
          </p:cNvPicPr>
          <p:nvPr/>
        </p:nvPicPr>
        <p:blipFill>
          <a:blip r:embed="rId3"/>
          <a:stretch>
            <a:fillRect/>
          </a:stretch>
        </p:blipFill>
        <p:spPr>
          <a:xfrm>
            <a:off x="5046339" y="2346386"/>
            <a:ext cx="3919686" cy="3864634"/>
          </a:xfrm>
          <a:prstGeom prst="rect">
            <a:avLst/>
          </a:prstGeom>
        </p:spPr>
      </p:pic>
    </p:spTree>
    <p:extLst>
      <p:ext uri="{BB962C8B-B14F-4D97-AF65-F5344CB8AC3E}">
        <p14:creationId xmlns:p14="http://schemas.microsoft.com/office/powerpoint/2010/main" val="4145207186"/>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Interface graphique utilisateur et Panneau de configuration de Windows</a:t>
            </a:r>
            <a:r>
              <a:rPr dirty="0"/>
              <a:t/>
            </a:r>
            <a:br>
              <a:rPr dirty="0"/>
            </a:br>
            <a:r>
              <a:rPr lang="fr-FR" dirty="0" smtClean="0"/>
              <a:t>Outils de ligne de commande</a:t>
            </a:r>
            <a:endParaRPr lang="fr-FR" sz="3000" dirty="0">
              <a:latin typeface="Arial" charset="0"/>
            </a:endParaRPr>
          </a:p>
        </p:txBody>
      </p:sp>
      <p:sp>
        <p:nvSpPr>
          <p:cNvPr id="2" name="Content Placeholder 1"/>
          <p:cNvSpPr>
            <a:spLocks noGrp="1"/>
          </p:cNvSpPr>
          <p:nvPr>
            <p:ph idx="1"/>
          </p:nvPr>
        </p:nvSpPr>
        <p:spPr>
          <a:xfrm>
            <a:off x="193869" y="1404420"/>
            <a:ext cx="4873178" cy="5199580"/>
          </a:xfrm>
        </p:spPr>
        <p:txBody>
          <a:bodyPr/>
          <a:lstStyle/>
          <a:p>
            <a:r>
              <a:rPr lang="fr-FR" sz="2000" dirty="0" smtClean="0"/>
              <a:t>Interface de ligne de commande de Windows</a:t>
            </a:r>
            <a:endParaRPr lang="fr-FR" sz="2000" dirty="0"/>
          </a:p>
          <a:p>
            <a:pPr marL="742950" lvl="1" indent="-285750">
              <a:buFont typeface="Arial" panose="020B0604020202020204" pitchFamily="34" charset="0"/>
              <a:buChar char="•"/>
            </a:pPr>
            <a:r>
              <a:rPr lang="fr-FR" sz="1600" dirty="0" smtClean="0"/>
              <a:t>L'interface de ligne de commande (CLI) est une interface en mode texte.</a:t>
            </a:r>
          </a:p>
          <a:p>
            <a:pPr marL="742950" lvl="1" indent="-285750">
              <a:buFont typeface="Arial" panose="020B0604020202020204" pitchFamily="34" charset="0"/>
              <a:buChar char="•"/>
            </a:pPr>
            <a:r>
              <a:rPr lang="fr-FR" sz="1600" dirty="0" smtClean="0"/>
              <a:t>L'interface de ligne de commande peut se révéler utile pour résoudre les problèmes relatifs au système d'exploitation, surtout si l'interface graphique utilisateur ne répond pas.</a:t>
            </a:r>
            <a:endParaRPr lang="fr-FR" sz="1600" dirty="0"/>
          </a:p>
          <a:p>
            <a:r>
              <a:rPr lang="fr-FR" sz="2000" dirty="0" smtClean="0"/>
              <a:t>Utilitaires système</a:t>
            </a:r>
            <a:endParaRPr lang="fr-FR" sz="2000" dirty="0"/>
          </a:p>
          <a:p>
            <a:pPr marL="742950" lvl="1" indent="-285750">
              <a:buFont typeface="Arial" panose="020B0604020202020204" pitchFamily="34" charset="0"/>
              <a:buChar char="•"/>
            </a:pPr>
            <a:r>
              <a:rPr lang="fr-FR" sz="1600" dirty="0"/>
              <a:t>L'utilitaire de ligne de commande Exécuter permet d'accéder à un outil en saisissant simplement son nom ; inutile donc de rechercher l'icône et de cliquer dessus.</a:t>
            </a:r>
          </a:p>
          <a:p>
            <a:pPr marL="742950" lvl="1" indent="-285750">
              <a:buFont typeface="Arial" panose="020B0604020202020204" pitchFamily="34" charset="0"/>
              <a:buChar char="•"/>
            </a:pPr>
            <a:r>
              <a:rPr lang="fr-FR" sz="1600" dirty="0" smtClean="0"/>
              <a:t>Voici quelques outils courants : COMMAND, DXDIAG, EXPLORER, MMC, MSINFO32, MSTSC, NOTEPAD, REGEDIT.</a:t>
            </a:r>
            <a:endParaRPr lang="fr-FR" sz="1600" dirty="0"/>
          </a:p>
        </p:txBody>
      </p:sp>
      <p:pic>
        <p:nvPicPr>
          <p:cNvPr id="4" name="Picture 3"/>
          <p:cNvPicPr>
            <a:picLocks noChangeAspect="1"/>
          </p:cNvPicPr>
          <p:nvPr/>
        </p:nvPicPr>
        <p:blipFill>
          <a:blip r:embed="rId3"/>
          <a:stretch>
            <a:fillRect/>
          </a:stretch>
        </p:blipFill>
        <p:spPr>
          <a:xfrm>
            <a:off x="5067047" y="4304581"/>
            <a:ext cx="3898979" cy="2002701"/>
          </a:xfrm>
          <a:prstGeom prst="rect">
            <a:avLst/>
          </a:prstGeom>
        </p:spPr>
      </p:pic>
    </p:spTree>
    <p:extLst>
      <p:ext uri="{BB962C8B-B14F-4D97-AF65-F5344CB8AC3E}">
        <p14:creationId xmlns:p14="http://schemas.microsoft.com/office/powerpoint/2010/main" val="1676594116"/>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a:t>6.2 Virtualisation côté client</a:t>
            </a:r>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a:t>Virtualisation</a:t>
            </a:r>
            <a:r>
              <a:rPr lang="fr-FR" sz="1800" dirty="0">
                <a:latin typeface="Arial" charset="0"/>
              </a:rPr>
              <a:t> côté client</a:t>
            </a:r>
            <a:r>
              <a:rPr dirty="0"/>
              <a:t/>
            </a:r>
            <a:br>
              <a:rPr dirty="0"/>
            </a:br>
            <a:r>
              <a:rPr lang="fr-FR" sz="2800" dirty="0">
                <a:latin typeface="Arial" charset="0"/>
              </a:rPr>
              <a:t>Utilité de la virtualisation et conditions requises</a:t>
            </a:r>
            <a:endParaRPr lang="fr-FR" sz="3000" dirty="0">
              <a:latin typeface="Arial" charset="0"/>
            </a:endParaRPr>
          </a:p>
        </p:txBody>
      </p:sp>
      <p:sp>
        <p:nvSpPr>
          <p:cNvPr id="2" name="Content Placeholder 1"/>
          <p:cNvSpPr>
            <a:spLocks noGrp="1"/>
          </p:cNvSpPr>
          <p:nvPr>
            <p:ph idx="1"/>
          </p:nvPr>
        </p:nvSpPr>
        <p:spPr>
          <a:xfrm>
            <a:off x="193869" y="1404420"/>
            <a:ext cx="5914832" cy="5326580"/>
          </a:xfrm>
        </p:spPr>
        <p:txBody>
          <a:bodyPr/>
          <a:lstStyle/>
          <a:p>
            <a:r>
              <a:rPr lang="fr-FR" sz="1800" dirty="0" smtClean="0"/>
              <a:t>Utilité des ordinateurs virtuels</a:t>
            </a:r>
            <a:endParaRPr lang="fr-FR" sz="1800" dirty="0"/>
          </a:p>
          <a:p>
            <a:pPr marL="742950" lvl="1" indent="-285750">
              <a:buFont typeface="Arial" panose="020B0604020202020204" pitchFamily="34" charset="0"/>
              <a:buChar char="•"/>
            </a:pPr>
            <a:r>
              <a:rPr lang="fr-FR" sz="1400" dirty="0" smtClean="0"/>
              <a:t>Mise à disposition de ressources essentielles pour le personnel.</a:t>
            </a:r>
          </a:p>
          <a:p>
            <a:pPr marL="742950" lvl="1" indent="-285750">
              <a:buFont typeface="Arial" panose="020B0604020202020204" pitchFamily="34" charset="0"/>
              <a:buChar char="•"/>
            </a:pPr>
            <a:r>
              <a:rPr lang="fr-FR" sz="1400" dirty="0" smtClean="0"/>
              <a:t>Réduction des coûts d'hébergement informatique.</a:t>
            </a:r>
          </a:p>
          <a:p>
            <a:pPr marL="742950" lvl="1" indent="-285750">
              <a:buFont typeface="Arial" panose="020B0604020202020204" pitchFamily="34" charset="0"/>
              <a:buChar char="•"/>
            </a:pPr>
            <a:r>
              <a:rPr lang="fr-FR" sz="1400" dirty="0" smtClean="0"/>
              <a:t>Accès à des outils non disponibles sur un système d'exploitation spécifique. </a:t>
            </a:r>
            <a:endParaRPr lang="fr-FR" sz="1400" dirty="0"/>
          </a:p>
          <a:p>
            <a:r>
              <a:rPr lang="fr-FR" sz="1800" dirty="0"/>
              <a:t>Hyperviseur : Virtual Machine Manager</a:t>
            </a:r>
          </a:p>
          <a:p>
            <a:pPr marL="742950" lvl="1" indent="-285750">
              <a:buFont typeface="Arial" panose="020B0604020202020204" pitchFamily="34" charset="0"/>
              <a:buChar char="•"/>
            </a:pPr>
            <a:r>
              <a:rPr lang="fr-FR" sz="1400" dirty="0"/>
              <a:t>Logiciel chargé du contrôle des ordinateurs virtuels sur un ordinateur hôte.</a:t>
            </a:r>
          </a:p>
          <a:p>
            <a:pPr marL="742950" lvl="1" indent="-285750">
              <a:buFont typeface="Arial" panose="020B0604020202020204" pitchFamily="34" charset="0"/>
              <a:buChar char="•"/>
            </a:pPr>
            <a:r>
              <a:rPr lang="fr-FR" sz="1400" dirty="0" smtClean="0"/>
              <a:t>Les hyperviseurs allouent des ressources système physiques à chaque ordinateur virtuel suivant les besoins.</a:t>
            </a:r>
          </a:p>
          <a:p>
            <a:pPr marL="742950" lvl="1" indent="-285750">
              <a:buFont typeface="Arial" panose="020B0604020202020204" pitchFamily="34" charset="0"/>
              <a:buChar char="•"/>
            </a:pPr>
            <a:r>
              <a:rPr lang="fr-FR" sz="1400" dirty="0" smtClean="0"/>
              <a:t>Les hyperviseurs peuvent être de type 1 (natif) ou de type 2 (hébergé).</a:t>
            </a:r>
          </a:p>
          <a:p>
            <a:r>
              <a:rPr lang="fr-FR" sz="1800" dirty="0" smtClean="0"/>
              <a:t>Ordinateur virtuel : conditions requises</a:t>
            </a:r>
            <a:endParaRPr lang="fr-FR" sz="1800" dirty="0"/>
          </a:p>
          <a:p>
            <a:pPr marL="742950" lvl="1" indent="-285750">
              <a:buFont typeface="Arial" panose="020B0604020202020204" pitchFamily="34" charset="0"/>
              <a:buChar char="•"/>
            </a:pPr>
            <a:r>
              <a:rPr lang="fr-FR" sz="1400" dirty="0"/>
              <a:t>Tous les ordinateurs virtuels requièrent une configuration système minimale.</a:t>
            </a:r>
          </a:p>
          <a:p>
            <a:pPr marL="742950" lvl="1" indent="-285750">
              <a:buFont typeface="Arial" panose="020B0604020202020204" pitchFamily="34" charset="0"/>
              <a:buChar char="•"/>
            </a:pPr>
            <a:r>
              <a:rPr lang="fr-FR" sz="1400" dirty="0" smtClean="0"/>
              <a:t>Les ressources de l'ordinateur hôte doivent être suffisantes pour satisfaire tous les ordinateurs virtuels qu'elle héberge.</a:t>
            </a:r>
          </a:p>
          <a:p>
            <a:pPr marL="742950" lvl="1" indent="-285750">
              <a:buFont typeface="Arial" panose="020B0604020202020204" pitchFamily="34" charset="0"/>
              <a:buChar char="•"/>
            </a:pPr>
            <a:r>
              <a:rPr lang="fr-FR" sz="1400" dirty="0" smtClean="0"/>
              <a:t>Les ordinateurs virtuels peuvent également faire l'objet d'attaques malveillantes.</a:t>
            </a:r>
            <a:endParaRPr lang="fr-FR" sz="14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39539" y="2262664"/>
            <a:ext cx="2591756" cy="1402436"/>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39538" y="4149305"/>
            <a:ext cx="2624398" cy="1782085"/>
          </a:xfrm>
          <a:prstGeom prst="rect">
            <a:avLst/>
          </a:prstGeom>
        </p:spPr>
      </p:pic>
    </p:spTree>
    <p:extLst>
      <p:ext uri="{BB962C8B-B14F-4D97-AF65-F5344CB8AC3E}">
        <p14:creationId xmlns:p14="http://schemas.microsoft.com/office/powerpoint/2010/main" val="2391248953"/>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t/>
            </a:r>
            <a:b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5 : Gestion et configuration de Windows</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fr-FR" sz="2400" dirty="0" smtClean="0"/>
              <a:t>6.3 Techniques courantes de maintenance préventive du système d'exploitation</a:t>
            </a:r>
          </a:p>
        </p:txBody>
      </p:sp>
    </p:spTree>
    <p:extLst>
      <p:ext uri="{BB962C8B-B14F-4D97-AF65-F5344CB8AC3E}">
        <p14:creationId xmlns:p14="http://schemas.microsoft.com/office/powerpoint/2010/main" val="3417693872"/>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762692"/>
            <a:ext cx="8772157" cy="838200"/>
          </a:xfrm>
        </p:spPr>
        <p:txBody>
          <a:bodyPr/>
          <a:lstStyle/>
          <a:p>
            <a:pPr eaLnBrk="1" hangingPunct="1"/>
            <a:r>
              <a:rPr lang="fr-FR" sz="1800" dirty="0" smtClean="0"/>
              <a:t>Techniques courantes de maintenance préventive du système d'exploitation</a:t>
            </a:r>
            <a:r>
              <a:rPr dirty="0"/>
              <a:t/>
            </a:r>
            <a:br>
              <a:rPr dirty="0"/>
            </a:br>
            <a:r>
              <a:rPr lang="fr-FR" dirty="0" smtClean="0"/>
              <a:t>Plan de maintenance préventive du système d'exploitation</a:t>
            </a:r>
            <a:endParaRPr lang="fr-FR" sz="3000" dirty="0">
              <a:latin typeface="Arial" charset="0"/>
            </a:endParaRPr>
          </a:p>
        </p:txBody>
      </p:sp>
      <p:sp>
        <p:nvSpPr>
          <p:cNvPr id="2" name="Content Placeholder 1"/>
          <p:cNvSpPr>
            <a:spLocks noGrp="1"/>
          </p:cNvSpPr>
          <p:nvPr>
            <p:ph idx="1"/>
          </p:nvPr>
        </p:nvSpPr>
        <p:spPr>
          <a:xfrm>
            <a:off x="193868" y="1709220"/>
            <a:ext cx="6270432" cy="4902862"/>
          </a:xfrm>
        </p:spPr>
        <p:txBody>
          <a:bodyPr/>
          <a:lstStyle/>
          <a:p>
            <a:r>
              <a:rPr lang="fr-FR" sz="1800" dirty="0" smtClean="0"/>
              <a:t>Structure du plan de maintenance préventive</a:t>
            </a:r>
            <a:endParaRPr lang="fr-FR" sz="1800" dirty="0"/>
          </a:p>
          <a:p>
            <a:pPr marL="742950" lvl="1" indent="-285750">
              <a:buFont typeface="Arial" panose="020B0604020202020204" pitchFamily="34" charset="0"/>
              <a:buChar char="•"/>
            </a:pPr>
            <a:r>
              <a:rPr lang="fr-FR" sz="1400" dirty="0" smtClean="0"/>
              <a:t>Le plan comprend des informations détaillées sur la maintenance de tous les ordinateurs et de l'équipement réseau.</a:t>
            </a:r>
          </a:p>
          <a:p>
            <a:pPr marL="742950" lvl="1" indent="-285750">
              <a:buFont typeface="Arial" panose="020B0604020202020204" pitchFamily="34" charset="0"/>
              <a:buChar char="•"/>
            </a:pPr>
            <a:r>
              <a:rPr lang="fr-FR" sz="1400" dirty="0" smtClean="0"/>
              <a:t>Donne la priorité au matériel critique.</a:t>
            </a:r>
          </a:p>
          <a:p>
            <a:pPr marL="742950" lvl="1" indent="-285750">
              <a:buFont typeface="Arial" panose="020B0604020202020204" pitchFamily="34" charset="0"/>
              <a:buChar char="•"/>
            </a:pPr>
            <a:r>
              <a:rPr lang="fr-FR" sz="1400" dirty="0" smtClean="0"/>
              <a:t>Comprend l'installation des service packs et des différentes mises à jour, les sauvegardes de disques et la recherche d'erreurs de disque.</a:t>
            </a:r>
            <a:endParaRPr lang="fr-FR" sz="1400" dirty="0"/>
          </a:p>
          <a:p>
            <a:r>
              <a:rPr lang="fr-FR" sz="1800" dirty="0" smtClean="0"/>
              <a:t>Mises à jour</a:t>
            </a:r>
            <a:endParaRPr lang="fr-FR" sz="1800" dirty="0"/>
          </a:p>
          <a:p>
            <a:pPr marL="742950" lvl="1" indent="-285750">
              <a:buFont typeface="Arial" panose="020B0604020202020204" pitchFamily="34" charset="0"/>
              <a:buChar char="•"/>
            </a:pPr>
            <a:r>
              <a:rPr lang="fr-FR" sz="1400" dirty="0" smtClean="0"/>
              <a:t>Les mises à jour des pilotes permettent de garantir un fonctionnement optimal du matériel.</a:t>
            </a:r>
            <a:endParaRPr lang="fr-FR" sz="1400" dirty="0"/>
          </a:p>
          <a:p>
            <a:pPr marL="742950" lvl="1" indent="-285750">
              <a:buFont typeface="Arial" panose="020B0604020202020204" pitchFamily="34" charset="0"/>
              <a:buChar char="•"/>
            </a:pPr>
            <a:r>
              <a:rPr lang="fr-FR" sz="1400" dirty="0" smtClean="0"/>
              <a:t>Les mises à jour du système d'exploitation permettent de résoudre les problèmes de sécurité, de stabilité et de performance.</a:t>
            </a:r>
          </a:p>
          <a:p>
            <a:pPr marL="742950" lvl="1" indent="-285750">
              <a:buFont typeface="Arial" panose="020B0604020202020204" pitchFamily="34" charset="0"/>
              <a:buChar char="•"/>
            </a:pPr>
            <a:r>
              <a:rPr lang="fr-FR" sz="1400" dirty="0" smtClean="0"/>
              <a:t>Les mises à jour des micrologiciels permettant d'activer de nouvelles fonctionnalités, ainsi que d'améliorer la stabilité et les performances du matériel.</a:t>
            </a:r>
          </a:p>
          <a:p>
            <a:r>
              <a:rPr lang="fr-FR" sz="1800" dirty="0"/>
              <a:t>Planification de tâches</a:t>
            </a:r>
          </a:p>
          <a:p>
            <a:pPr marL="742950" lvl="1" indent="-285750">
              <a:buFont typeface="Arial" panose="020B0604020202020204" pitchFamily="34" charset="0"/>
              <a:buChar char="•"/>
            </a:pPr>
            <a:r>
              <a:rPr lang="fr-FR" sz="1400" dirty="0" smtClean="0"/>
              <a:t>Certaines tâches préventives peuvent être configurées pour s'exécuter à un moment bien précis.</a:t>
            </a:r>
            <a:endParaRPr lang="fr-FR" sz="1400" dirty="0"/>
          </a:p>
          <a:p>
            <a:pPr marL="742950" lvl="1" indent="-285750">
              <a:buFont typeface="Arial" panose="020B0604020202020204" pitchFamily="34" charset="0"/>
              <a:buChar char="•"/>
            </a:pPr>
            <a:r>
              <a:rPr lang="fr-FR" sz="1400" dirty="0" smtClean="0"/>
              <a:t>Utilisez le Planificateur de tâches de Windows ou la commande </a:t>
            </a:r>
            <a:r>
              <a:rPr lang="fr-FR" sz="1400" b="1" dirty="0" smtClean="0"/>
              <a:t>at</a:t>
            </a:r>
            <a:r>
              <a:rPr lang="fr-FR" sz="1400" dirty="0" smtClean="0"/>
              <a:t>. </a:t>
            </a:r>
          </a:p>
        </p:txBody>
      </p:sp>
      <p:pic>
        <p:nvPicPr>
          <p:cNvPr id="3" name="Picture 2"/>
          <p:cNvPicPr>
            <a:picLocks noChangeAspect="1"/>
          </p:cNvPicPr>
          <p:nvPr/>
        </p:nvPicPr>
        <p:blipFill>
          <a:blip r:embed="rId3"/>
          <a:stretch>
            <a:fillRect/>
          </a:stretch>
        </p:blipFill>
        <p:spPr>
          <a:xfrm>
            <a:off x="6333421" y="4321834"/>
            <a:ext cx="2632604" cy="1985448"/>
          </a:xfrm>
          <a:prstGeom prst="rect">
            <a:avLst/>
          </a:prstGeom>
        </p:spPr>
      </p:pic>
    </p:spTree>
    <p:extLst>
      <p:ext uri="{BB962C8B-B14F-4D97-AF65-F5344CB8AC3E}">
        <p14:creationId xmlns:p14="http://schemas.microsoft.com/office/powerpoint/2010/main" val="2105938547"/>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615795" y="4005506"/>
            <a:ext cx="3350229" cy="2301776"/>
          </a:xfrm>
          <a:prstGeom prst="rect">
            <a:avLst/>
          </a:prstGeom>
        </p:spPr>
      </p:pic>
      <p:sp>
        <p:nvSpPr>
          <p:cNvPr id="21505" name="Rectangle 2"/>
          <p:cNvSpPr>
            <a:spLocks noGrp="1" noChangeArrowheads="1"/>
          </p:cNvSpPr>
          <p:nvPr>
            <p:ph type="title"/>
          </p:nvPr>
        </p:nvSpPr>
        <p:spPr>
          <a:xfrm>
            <a:off x="193868" y="826192"/>
            <a:ext cx="8772157" cy="838200"/>
          </a:xfrm>
        </p:spPr>
        <p:txBody>
          <a:bodyPr/>
          <a:lstStyle/>
          <a:p>
            <a:pPr eaLnBrk="1" hangingPunct="1"/>
            <a:r>
              <a:rPr lang="fr-FR" sz="1800" dirty="0" smtClean="0"/>
              <a:t>Techniques courantes de maintenance préventive du système d'exploitation</a:t>
            </a:r>
            <a:r>
              <a:rPr dirty="0"/>
              <a:t/>
            </a:r>
            <a:br>
              <a:rPr dirty="0"/>
            </a:br>
            <a:r>
              <a:rPr lang="fr-FR" dirty="0" smtClean="0"/>
              <a:t>Plan de maintenance préventive du système d'exploitation (suite)</a:t>
            </a:r>
            <a:endParaRPr lang="fr-FR" sz="3000" dirty="0">
              <a:latin typeface="Arial" charset="0"/>
            </a:endParaRPr>
          </a:p>
        </p:txBody>
      </p:sp>
      <p:sp>
        <p:nvSpPr>
          <p:cNvPr id="2" name="Content Placeholder 1"/>
          <p:cNvSpPr>
            <a:spLocks noGrp="1"/>
          </p:cNvSpPr>
          <p:nvPr>
            <p:ph idx="1"/>
          </p:nvPr>
        </p:nvSpPr>
        <p:spPr>
          <a:xfrm>
            <a:off x="193868" y="1836220"/>
            <a:ext cx="5421927" cy="4902862"/>
          </a:xfrm>
        </p:spPr>
        <p:txBody>
          <a:bodyPr/>
          <a:lstStyle/>
          <a:p>
            <a:r>
              <a:rPr lang="fr-FR" sz="2000" dirty="0" smtClean="0"/>
              <a:t>Points de restauration</a:t>
            </a:r>
            <a:endParaRPr lang="fr-FR" sz="2000" dirty="0"/>
          </a:p>
          <a:p>
            <a:pPr marL="742950" lvl="1" indent="-285750">
              <a:buFont typeface="Arial" panose="020B0604020202020204" pitchFamily="34" charset="0"/>
              <a:buChar char="•"/>
            </a:pPr>
            <a:r>
              <a:rPr lang="fr-FR" sz="1600" dirty="0" smtClean="0"/>
              <a:t>Ils contiennent des informations sur le système d'exploitation, les programmes installés et les paramètres du Registre.</a:t>
            </a:r>
            <a:endParaRPr lang="fr-FR" sz="1600" dirty="0"/>
          </a:p>
          <a:p>
            <a:pPr marL="742950" lvl="1" indent="-285750">
              <a:buFont typeface="Arial" panose="020B0604020202020204" pitchFamily="34" charset="0"/>
              <a:buChar char="•"/>
            </a:pPr>
            <a:r>
              <a:rPr lang="fr-FR" sz="1600" dirty="0" smtClean="0"/>
              <a:t>Ces informations permettent à l'ordinateur de revenir à un état opérationnel antérieur en cas de panne.</a:t>
            </a:r>
            <a:endParaRPr lang="fr-FR" sz="2000" dirty="0" smtClean="0"/>
          </a:p>
          <a:p>
            <a:r>
              <a:rPr lang="fr-FR" sz="2000" dirty="0"/>
              <a:t>Sauvegarde du disque dur</a:t>
            </a:r>
          </a:p>
          <a:p>
            <a:pPr marL="742950" lvl="1" indent="-285750">
              <a:buFont typeface="Arial" panose="020B0604020202020204" pitchFamily="34" charset="0"/>
              <a:buChar char="•"/>
            </a:pPr>
            <a:r>
              <a:rPr lang="fr-FR" sz="1600" dirty="0" smtClean="0"/>
              <a:t>Les stratégies de sauvegarde sont essentielles.</a:t>
            </a:r>
            <a:endParaRPr lang="fr-FR" sz="1600" dirty="0"/>
          </a:p>
          <a:p>
            <a:pPr marL="742950" lvl="1" indent="-285750">
              <a:buFont typeface="Arial" panose="020B0604020202020204" pitchFamily="34" charset="0"/>
              <a:buChar char="•"/>
            </a:pPr>
            <a:r>
              <a:rPr lang="fr-FR" sz="1600" dirty="0" smtClean="0"/>
              <a:t>Si la sauvegarde est effectuée correctement, il n'est pas nécessaire de sauvegarder tous les fichiers.</a:t>
            </a:r>
          </a:p>
          <a:p>
            <a:pPr marL="742950" lvl="1" indent="-285750">
              <a:buFont typeface="Arial" panose="020B0604020202020204" pitchFamily="34" charset="0"/>
              <a:buChar char="•"/>
            </a:pPr>
            <a:r>
              <a:rPr lang="fr-FR" sz="1600" dirty="0"/>
              <a:t>L'Historique des fichiers est disponible dans Windows 8.1.</a:t>
            </a:r>
          </a:p>
          <a:p>
            <a:pPr marL="742950" lvl="1" indent="-285750">
              <a:buFont typeface="Arial" panose="020B0604020202020204" pitchFamily="34" charset="0"/>
              <a:buChar char="•"/>
            </a:pPr>
            <a:r>
              <a:rPr lang="fr-FR" sz="1600" dirty="0"/>
              <a:t>Sauvegarder et restaurer est disponible dans Windows 7.</a:t>
            </a:r>
          </a:p>
          <a:p>
            <a:pPr marL="742950" lvl="1" indent="-285750">
              <a:buFont typeface="Arial" panose="020B0604020202020204" pitchFamily="34" charset="0"/>
              <a:buChar char="•"/>
            </a:pPr>
            <a:endParaRPr lang="fr-FR" sz="2000" dirty="0" smtClean="0"/>
          </a:p>
        </p:txBody>
      </p:sp>
    </p:spTree>
    <p:extLst>
      <p:ext uri="{BB962C8B-B14F-4D97-AF65-F5344CB8AC3E}">
        <p14:creationId xmlns:p14="http://schemas.microsoft.com/office/powerpoint/2010/main" val="259892612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fr-FR" sz="2400" dirty="0" smtClean="0"/>
              <a:t>6.4 Procédure de dépannage de base des systèmes d'exploitation</a:t>
            </a:r>
          </a:p>
        </p:txBody>
      </p:sp>
    </p:spTree>
    <p:extLst>
      <p:ext uri="{BB962C8B-B14F-4D97-AF65-F5344CB8AC3E}">
        <p14:creationId xmlns:p14="http://schemas.microsoft.com/office/powerpoint/2010/main" val="771734976"/>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813492"/>
            <a:ext cx="8772157" cy="838200"/>
          </a:xfrm>
        </p:spPr>
        <p:txBody>
          <a:bodyPr/>
          <a:lstStyle/>
          <a:p>
            <a:pPr eaLnBrk="1" hangingPunct="1"/>
            <a:r>
              <a:rPr lang="fr-FR" sz="1800" dirty="0" smtClean="0"/>
              <a:t>Procédure de dépannage de base des systèmes d'exploitation</a:t>
            </a:r>
            <a:r>
              <a:rPr dirty="0"/>
              <a:t/>
            </a:r>
            <a:br>
              <a:rPr dirty="0"/>
            </a:br>
            <a:r>
              <a:rPr lang="fr-FR" dirty="0" smtClean="0"/>
              <a:t>Application de la procédure de dépannage pour les systèmes d'exploitation</a:t>
            </a:r>
          </a:p>
        </p:txBody>
      </p:sp>
      <p:sp>
        <p:nvSpPr>
          <p:cNvPr id="2" name="Content Placeholder 1"/>
          <p:cNvSpPr>
            <a:spLocks noGrp="1"/>
          </p:cNvSpPr>
          <p:nvPr>
            <p:ph idx="1"/>
          </p:nvPr>
        </p:nvSpPr>
        <p:spPr>
          <a:xfrm>
            <a:off x="193868" y="1823520"/>
            <a:ext cx="7682049" cy="4902862"/>
          </a:xfrm>
        </p:spPr>
        <p:txBody>
          <a:bodyPr/>
          <a:lstStyle/>
          <a:p>
            <a:r>
              <a:rPr lang="fr-FR" sz="2000" dirty="0" smtClean="0"/>
              <a:t>Identifier le problème</a:t>
            </a:r>
            <a:endParaRPr lang="fr-FR" sz="2000" dirty="0"/>
          </a:p>
          <a:p>
            <a:pPr marL="742950" lvl="1" indent="-285750">
              <a:buFont typeface="Arial" panose="020B0604020202020204" pitchFamily="34" charset="0"/>
              <a:buChar char="•"/>
            </a:pPr>
            <a:r>
              <a:rPr lang="fr-FR" sz="1600" dirty="0"/>
              <a:t>Première étape de la procédure de dépannage.</a:t>
            </a:r>
          </a:p>
          <a:p>
            <a:pPr marL="742950" lvl="1" indent="-285750">
              <a:buFont typeface="Arial" panose="020B0604020202020204" pitchFamily="34" charset="0"/>
              <a:buChar char="•"/>
            </a:pPr>
            <a:r>
              <a:rPr lang="fr-FR" sz="1600" dirty="0" smtClean="0"/>
              <a:t>Une liste de questions ouvertes et fermées se révèle très utile.</a:t>
            </a:r>
            <a:endParaRPr lang="fr-FR" sz="1600" dirty="0"/>
          </a:p>
          <a:p>
            <a:r>
              <a:rPr lang="fr-FR" sz="2000" dirty="0" smtClean="0"/>
              <a:t>Établir une théorie sur les causes probables</a:t>
            </a:r>
            <a:endParaRPr lang="fr-FR" sz="2000" dirty="0"/>
          </a:p>
          <a:p>
            <a:pPr marL="742950" lvl="1" indent="-285750">
              <a:buFont typeface="Arial" panose="020B0604020202020204" pitchFamily="34" charset="0"/>
              <a:buChar char="•"/>
            </a:pPr>
            <a:r>
              <a:rPr lang="fr-FR" sz="1600" dirty="0" smtClean="0"/>
              <a:t>En fonction des réponses reçues, établissez une théorie sur les causes probables.</a:t>
            </a:r>
          </a:p>
          <a:p>
            <a:pPr marL="742950" lvl="1" indent="-285750">
              <a:buFont typeface="Arial" panose="020B0604020202020204" pitchFamily="34" charset="0"/>
              <a:buChar char="•"/>
            </a:pPr>
            <a:r>
              <a:rPr lang="fr-FR" sz="1600" dirty="0" smtClean="0"/>
              <a:t>Une liste des problèmes courants peut s'avérer très utile.</a:t>
            </a:r>
            <a:endParaRPr lang="fr-FR" sz="2000" dirty="0" smtClean="0"/>
          </a:p>
          <a:p>
            <a:r>
              <a:rPr lang="fr-FR" sz="2000" dirty="0" smtClean="0"/>
              <a:t>Tester la théorie pour déterminer la cause</a:t>
            </a:r>
            <a:endParaRPr lang="fr-FR" sz="2000" dirty="0"/>
          </a:p>
          <a:p>
            <a:pPr marL="742950" lvl="1" indent="-285750">
              <a:buFont typeface="Arial" panose="020B0604020202020204" pitchFamily="34" charset="0"/>
              <a:buChar char="•"/>
            </a:pPr>
            <a:r>
              <a:rPr lang="fr-FR" sz="1600" dirty="0" smtClean="0"/>
              <a:t>Testez vos théories pour déterminer la cause du problème.</a:t>
            </a:r>
            <a:endParaRPr lang="fr-FR" sz="1600" dirty="0"/>
          </a:p>
          <a:p>
            <a:pPr marL="742950" lvl="1" indent="-285750">
              <a:buFont typeface="Arial" panose="020B0604020202020204" pitchFamily="34" charset="0"/>
              <a:buChar char="•"/>
            </a:pPr>
            <a:r>
              <a:rPr lang="fr-FR" sz="1600" dirty="0" smtClean="0"/>
              <a:t>Une liste de procédures rapides de résolution des problèmes courants peut constituer une aide précieuse.</a:t>
            </a:r>
            <a:endParaRPr lang="fr-FR" sz="2000" dirty="0" smtClean="0"/>
          </a:p>
          <a:p>
            <a:r>
              <a:rPr lang="fr-FR" sz="2000" dirty="0" smtClean="0"/>
              <a:t>Établir un plan d'action pour résoudre le problème et implémenter la solution</a:t>
            </a:r>
            <a:endParaRPr lang="fr-FR" sz="2000" dirty="0"/>
          </a:p>
          <a:p>
            <a:pPr marL="742950" lvl="1" indent="-285750">
              <a:buFont typeface="Arial" panose="020B0604020202020204" pitchFamily="34" charset="0"/>
              <a:buChar char="•"/>
            </a:pPr>
            <a:r>
              <a:rPr lang="fr-FR" sz="1600" dirty="0" smtClean="0"/>
              <a:t>Un plan d'action est nécessaire pour résoudre le problème et mettre en œuvre une solution permanente.</a:t>
            </a:r>
            <a:endParaRPr lang="fr-FR" sz="1600" dirty="0"/>
          </a:p>
        </p:txBody>
      </p:sp>
    </p:spTree>
    <p:extLst>
      <p:ext uri="{BB962C8B-B14F-4D97-AF65-F5344CB8AC3E}">
        <p14:creationId xmlns:p14="http://schemas.microsoft.com/office/powerpoint/2010/main" val="75214213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800792"/>
            <a:ext cx="8772157" cy="838200"/>
          </a:xfrm>
        </p:spPr>
        <p:txBody>
          <a:bodyPr/>
          <a:lstStyle/>
          <a:p>
            <a:pPr eaLnBrk="1" hangingPunct="1"/>
            <a:r>
              <a:rPr lang="fr-FR" sz="1800" dirty="0" smtClean="0"/>
              <a:t>Procédure de dépannage de base des systèmes d'exploitation</a:t>
            </a:r>
            <a:r>
              <a:rPr dirty="0"/>
              <a:t/>
            </a:r>
            <a:br>
              <a:rPr dirty="0"/>
            </a:br>
            <a:r>
              <a:rPr lang="fr-FR" dirty="0" smtClean="0"/>
              <a:t>Application de la procédure de dépannage pour les systèmes d'exploitation</a:t>
            </a:r>
          </a:p>
        </p:txBody>
      </p:sp>
      <p:sp>
        <p:nvSpPr>
          <p:cNvPr id="2" name="Content Placeholder 1"/>
          <p:cNvSpPr>
            <a:spLocks noGrp="1"/>
          </p:cNvSpPr>
          <p:nvPr>
            <p:ph idx="1"/>
          </p:nvPr>
        </p:nvSpPr>
        <p:spPr>
          <a:xfrm>
            <a:off x="193868" y="1810820"/>
            <a:ext cx="8191007" cy="4902862"/>
          </a:xfrm>
        </p:spPr>
        <p:txBody>
          <a:bodyPr/>
          <a:lstStyle/>
          <a:p>
            <a:r>
              <a:rPr lang="fr-FR" sz="2000" dirty="0" smtClean="0"/>
              <a:t>Vérifier l'intégralité des fonctionnalités du système et implémenter des mesures préventives</a:t>
            </a:r>
          </a:p>
          <a:p>
            <a:pPr marL="742950" lvl="1" indent="-285750">
              <a:buFont typeface="Arial" panose="020B0604020202020204" pitchFamily="34" charset="0"/>
              <a:buChar char="•"/>
            </a:pPr>
            <a:r>
              <a:rPr lang="fr-FR" sz="1600" dirty="0" smtClean="0"/>
              <a:t>Il est important d'effectuer une vérification complète du système.</a:t>
            </a:r>
            <a:endParaRPr lang="fr-FR" sz="1600" dirty="0"/>
          </a:p>
          <a:p>
            <a:pPr marL="742950" lvl="1" indent="-285750">
              <a:buFont typeface="Arial" panose="020B0604020202020204" pitchFamily="34" charset="0"/>
              <a:buChar char="•"/>
            </a:pPr>
            <a:r>
              <a:rPr lang="fr-FR" sz="1600" dirty="0" smtClean="0"/>
              <a:t>Le cas échéant, implémentez des mesures préventives afin d'éviter que les problèmes se reproduisent à l'avenir.</a:t>
            </a:r>
            <a:endParaRPr lang="fr-FR" sz="2000" dirty="0" smtClean="0"/>
          </a:p>
          <a:p>
            <a:r>
              <a:rPr lang="fr-FR" sz="2000" dirty="0" smtClean="0"/>
              <a:t>Documenter les observations, les actions et les résultats</a:t>
            </a:r>
            <a:endParaRPr lang="fr-FR" sz="2000" dirty="0"/>
          </a:p>
          <a:p>
            <a:pPr marL="742950" lvl="1" indent="-285750">
              <a:buFont typeface="Arial" panose="020B0604020202020204" pitchFamily="34" charset="0"/>
              <a:buChar char="•"/>
            </a:pPr>
            <a:r>
              <a:rPr lang="fr-FR" sz="1600" dirty="0" smtClean="0"/>
              <a:t>Les observations, les réparations et les notes doivent être documentées.</a:t>
            </a:r>
            <a:endParaRPr lang="fr-FR" sz="1600" dirty="0"/>
          </a:p>
          <a:p>
            <a:pPr marL="742950" lvl="1" indent="-285750">
              <a:buFont typeface="Arial" panose="020B0604020202020204" pitchFamily="34" charset="0"/>
              <a:buChar char="•"/>
            </a:pPr>
            <a:r>
              <a:rPr lang="fr-FR" sz="1600" dirty="0" smtClean="0"/>
              <a:t>Ce journal peut s'avérer utile par la suite.</a:t>
            </a:r>
            <a:endParaRPr lang="fr-FR" sz="2000" dirty="0" smtClean="0"/>
          </a:p>
        </p:txBody>
      </p:sp>
    </p:spTree>
    <p:extLst>
      <p:ext uri="{BB962C8B-B14F-4D97-AF65-F5344CB8AC3E}">
        <p14:creationId xmlns:p14="http://schemas.microsoft.com/office/powerpoint/2010/main" val="1181329687"/>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Procédure de dépannage de base des systèmes d'exploitation</a:t>
            </a:r>
            <a:r>
              <a:rPr dirty="0"/>
              <a:t/>
            </a:r>
            <a:br>
              <a:rPr dirty="0"/>
            </a:br>
            <a:r>
              <a:rPr lang="fr-FR" dirty="0" smtClean="0"/>
              <a:t>Problèmes courants et solutions</a:t>
            </a:r>
          </a:p>
        </p:txBody>
      </p:sp>
      <p:sp>
        <p:nvSpPr>
          <p:cNvPr id="2" name="Content Placeholder 1"/>
          <p:cNvSpPr>
            <a:spLocks noGrp="1"/>
          </p:cNvSpPr>
          <p:nvPr>
            <p:ph idx="1"/>
          </p:nvPr>
        </p:nvSpPr>
        <p:spPr>
          <a:xfrm>
            <a:off x="193868" y="1404420"/>
            <a:ext cx="7837324" cy="4902862"/>
          </a:xfrm>
        </p:spPr>
        <p:txBody>
          <a:bodyPr/>
          <a:lstStyle/>
          <a:p>
            <a:r>
              <a:rPr lang="fr-FR" sz="2000" dirty="0" smtClean="0"/>
              <a:t>Certains problèmes de système d'exploitation sont plus courants que d'autres.</a:t>
            </a:r>
          </a:p>
          <a:p>
            <a:r>
              <a:rPr lang="fr-FR" sz="2000" dirty="0" smtClean="0"/>
              <a:t>Le matériel, les applications et la configuration sont généralement à l'origine des problèmes du système d'exploitation.</a:t>
            </a:r>
          </a:p>
          <a:p>
            <a:r>
              <a:rPr lang="fr-FR" sz="2000" dirty="0" smtClean="0"/>
              <a:t>Voici un aperçu des problèmes les plus courants :</a:t>
            </a:r>
          </a:p>
          <a:p>
            <a:pPr marL="742950" lvl="1" indent="-285750">
              <a:buFont typeface="Arial" panose="020B0604020202020204" pitchFamily="34" charset="0"/>
              <a:buChar char="•"/>
            </a:pPr>
            <a:r>
              <a:rPr lang="fr-FR" sz="1600" dirty="0" smtClean="0"/>
              <a:t>Le système d'exploitation se bloque.</a:t>
            </a:r>
          </a:p>
          <a:p>
            <a:pPr marL="742950" lvl="1" indent="-285750">
              <a:buFont typeface="Arial" panose="020B0604020202020204" pitchFamily="34" charset="0"/>
              <a:buChar char="•"/>
            </a:pPr>
            <a:r>
              <a:rPr lang="fr-FR" sz="1600" dirty="0" smtClean="0"/>
              <a:t>Le clavier ou la souris ne répond pas.</a:t>
            </a:r>
          </a:p>
          <a:p>
            <a:pPr marL="742950" lvl="1" indent="-285750">
              <a:buFont typeface="Arial" panose="020B0604020202020204" pitchFamily="34" charset="0"/>
              <a:buChar char="•"/>
            </a:pPr>
            <a:r>
              <a:rPr lang="fr-FR" sz="1600" dirty="0" smtClean="0"/>
              <a:t>Le système d'exploitation ne démarre pas.</a:t>
            </a:r>
          </a:p>
          <a:p>
            <a:pPr marL="742950" lvl="1" indent="-285750">
              <a:buFont typeface="Arial" panose="020B0604020202020204" pitchFamily="34" charset="0"/>
              <a:buChar char="•"/>
            </a:pPr>
            <a:r>
              <a:rPr lang="fr-FR" sz="1600" dirty="0" smtClean="0"/>
              <a:t>L'ordinateur affiche le message d'erreur « BOOTMGR absent » après le test POST.</a:t>
            </a:r>
          </a:p>
          <a:p>
            <a:pPr marL="742950" lvl="1" indent="-285750">
              <a:buFont typeface="Arial" panose="020B0604020202020204" pitchFamily="34" charset="0"/>
              <a:buChar char="•"/>
            </a:pPr>
            <a:r>
              <a:rPr lang="fr-FR" sz="1600" dirty="0" smtClean="0"/>
              <a:t>Échec du démarrage d'un service au démarrage de l'ordinateur</a:t>
            </a:r>
          </a:p>
          <a:p>
            <a:pPr marL="742950" lvl="1" indent="-285750">
              <a:buFont typeface="Arial" panose="020B0604020202020204" pitchFamily="34" charset="0"/>
              <a:buChar char="•"/>
            </a:pPr>
            <a:r>
              <a:rPr lang="fr-FR" sz="1600" dirty="0" smtClean="0"/>
              <a:t>Un périphérique n'a pas pu démarrer lors du démarrage de l'ordinateur.</a:t>
            </a:r>
          </a:p>
          <a:p>
            <a:pPr marL="742950" lvl="1" indent="-285750">
              <a:buFont typeface="Arial" panose="020B0604020202020204" pitchFamily="34" charset="0"/>
              <a:buChar char="•"/>
            </a:pPr>
            <a:r>
              <a:rPr lang="fr-FR" sz="1600" dirty="0" smtClean="0"/>
              <a:t>L'ordinateur redémarre constamment sans afficher le Bureau.</a:t>
            </a:r>
          </a:p>
          <a:p>
            <a:pPr marL="742950" lvl="1" indent="-285750">
              <a:buFont typeface="Arial" panose="020B0604020202020204" pitchFamily="34" charset="0"/>
              <a:buChar char="•"/>
            </a:pPr>
            <a:r>
              <a:rPr lang="fr-FR" sz="1600" dirty="0" smtClean="0"/>
              <a:t>L'ordinateur affiche un écran noir ou bleu.</a:t>
            </a:r>
          </a:p>
          <a:p>
            <a:endParaRPr lang="fr-FR" sz="2000" dirty="0" smtClean="0"/>
          </a:p>
          <a:p>
            <a:endParaRPr lang="fr-FR" sz="2000" dirty="0" smtClean="0"/>
          </a:p>
        </p:txBody>
      </p:sp>
    </p:spTree>
    <p:extLst>
      <p:ext uri="{BB962C8B-B14F-4D97-AF65-F5344CB8AC3E}">
        <p14:creationId xmlns:p14="http://schemas.microsoft.com/office/powerpoint/2010/main" val="26355823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fr-FR" sz="2400" dirty="0" smtClean="0"/>
              <a:t>6.5 Résumé du chapitre</a:t>
            </a:r>
            <a:endParaRPr lang="fr-FR" sz="2400" dirty="0"/>
          </a:p>
        </p:txBody>
      </p:sp>
    </p:spTree>
    <p:extLst>
      <p:ext uri="{BB962C8B-B14F-4D97-AF65-F5344CB8AC3E}">
        <p14:creationId xmlns:p14="http://schemas.microsoft.com/office/powerpoint/2010/main" val="681142726"/>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98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1400" dirty="0"/>
              <a:t>Ce chapitre porte sur la gestion et la configuration de Windows. En tant que technicien, vous devez être capable d'installer, de configurer et de dépanner un système d'exploitation. Les concepts suivants sont particulièrement importants :</a:t>
            </a:r>
          </a:p>
          <a:p>
            <a:r>
              <a:rPr lang="fr-FR" sz="1400" dirty="0"/>
              <a:t>Différents systèmes d'exploitation sont disponibles ; vous devez tenir compte des besoins et de l'environnement du client lorsque vous choisissez un système d'exploitation.</a:t>
            </a:r>
          </a:p>
          <a:p>
            <a:r>
              <a:rPr lang="fr-FR" sz="1400" dirty="0"/>
              <a:t>Les principales étapes de la configuration d'un ordinateur comprennent la préparation du disque dur, l'installation d'un système d'exploitation, la création de comptes d'utilisateurs et la configuration des options d'installation.</a:t>
            </a:r>
          </a:p>
          <a:p>
            <a:r>
              <a:rPr lang="fr-FR" sz="1400" dirty="0"/>
              <a:t>Une interface graphique utilisateur (GUI) affiche les icônes de tous les fichiers, dossiers et applications présents sur l'ordinateur. Un périphérique de pointage, une souris par exemple, est utilisé pour naviguer dans cette interface.</a:t>
            </a:r>
          </a:p>
          <a:p>
            <a:r>
              <a:rPr lang="fr-FR" sz="1400" dirty="0"/>
              <a:t>Dans une interface en ligne de commande (CLI), des commandes sont utilisées pour effectuer des tâches et parcourir le système de fichiers.</a:t>
            </a:r>
          </a:p>
          <a:p>
            <a:r>
              <a:rPr lang="fr-FR" sz="1400" dirty="0"/>
              <a:t>Virtual Machine Manager permet aux ressources système d'un ordinateur hôte d'être allouées à l'exécution d'ordinateurs virtuels. Les ordinateurs virtuels exécutent des systèmes d'exploitation. Leur utilisation permet de bénéficier de fonctionnalités système supplémentaires.</a:t>
            </a:r>
          </a:p>
          <a:p>
            <a:r>
              <a:rPr lang="fr-FR" sz="1400" dirty="0"/>
              <a:t>Les techniques de maintenance préventive contribuent à assurer un fonctionnement optimal du système d'exploitation. Vous devez établir une stratégie de sauvegarde permettant de récupérer les données.</a:t>
            </a:r>
          </a:p>
          <a:p>
            <a:r>
              <a:rPr lang="fr-FR" sz="1400" dirty="0"/>
              <a:t>Les outils administratifs, les outils système et les commandes en ligne de commande permettent de dépanner un système d'exploitation.</a:t>
            </a:r>
          </a:p>
          <a:p>
            <a:endParaRPr lang="fr-FR" sz="1400" dirty="0"/>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t/>
            </a:r>
            <a:br/>
            <a:r>
              <a:rPr lang="fr-FR" smtClean="0"/>
              <a:t>Résumé</a:t>
            </a:r>
            <a:endParaRPr lang="fr-FR" dirty="0">
              <a:latin typeface="Arial" charset="0"/>
            </a:endParaRPr>
          </a:p>
        </p:txBody>
      </p:sp>
    </p:spTree>
    <p:extLst>
      <p:ext uri="{BB962C8B-B14F-4D97-AF65-F5344CB8AC3E}">
        <p14:creationId xmlns:p14="http://schemas.microsoft.com/office/powerpoint/2010/main" val="219357137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421023352"/>
              </p:ext>
            </p:extLst>
          </p:nvPr>
        </p:nvGraphicFramePr>
        <p:xfrm>
          <a:off x="701937" y="2072476"/>
          <a:ext cx="7745872" cy="4211320"/>
        </p:xfrm>
        <a:graphic>
          <a:graphicData uri="http://schemas.openxmlformats.org/drawingml/2006/table">
            <a:tbl>
              <a:tblPr firstRow="1" bandRow="1">
                <a:tableStyleId>{5C22544A-7EE6-4342-B048-85BDC9FD1C3A}</a:tableStyleId>
              </a:tblPr>
              <a:tblGrid>
                <a:gridCol w="2156521"/>
                <a:gridCol w="2099307"/>
                <a:gridCol w="3490044"/>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dirty="0" smtClean="0"/>
                        <a:t>6.1.1.5</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Gestionnaire des tâches de Windows 8</a:t>
                      </a:r>
                    </a:p>
                  </a:txBody>
                  <a:tcPr marL="28575" marR="28575" marT="0" marB="0"/>
                </a:tc>
              </a:tr>
              <a:tr h="370840">
                <a:tc>
                  <a:txBody>
                    <a:bodyPr/>
                    <a:lstStyle/>
                    <a:p>
                      <a:r>
                        <a:rPr lang="en-US" sz="1600" dirty="0" smtClean="0"/>
                        <a:t>6.1.1.5</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Gestionnaire des tâches de Windows 7 et Windows Vista</a:t>
                      </a:r>
                    </a:p>
                  </a:txBody>
                  <a:tcPr marL="28575" marR="28575" marT="0" marB="0"/>
                </a:tc>
              </a:tr>
              <a:tr h="370840">
                <a:tc>
                  <a:txBody>
                    <a:bodyPr/>
                    <a:lstStyle/>
                    <a:p>
                      <a:r>
                        <a:rPr lang="en-US" sz="1600" dirty="0" smtClean="0"/>
                        <a:t>6.1.1.9</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Installation de logiciels tiers sous Windows 8</a:t>
                      </a:r>
                    </a:p>
                  </a:txBody>
                  <a:tcPr marL="28575" marR="28575" marT="0" marB="0"/>
                </a:tc>
              </a:tr>
              <a:tr h="370840">
                <a:tc>
                  <a:txBody>
                    <a:bodyPr/>
                    <a:lstStyle/>
                    <a:p>
                      <a:r>
                        <a:rPr lang="en-US" sz="1600" dirty="0" smtClean="0"/>
                        <a:t>6.1.1.9</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Installation de logiciels tiers sous Windows 7 et Windows Vista</a:t>
                      </a:r>
                    </a:p>
                  </a:txBody>
                  <a:tcPr marL="28575" marR="28575" marT="0" marB="0"/>
                </a:tc>
              </a:tr>
              <a:tr h="370840">
                <a:tc>
                  <a:txBody>
                    <a:bodyPr/>
                    <a:lstStyle/>
                    <a:p>
                      <a:r>
                        <a:rPr lang="en-US" sz="1600" dirty="0" smtClean="0"/>
                        <a:t>6.1.2.3</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p>
                  </a:txBody>
                  <a:tcPr/>
                </a:tc>
                <a:tc>
                  <a:txBody>
                    <a:bodyPr/>
                    <a:lstStyle/>
                    <a:p>
                      <a:pPr algn="l" rtl="0" fontAlgn="t"/>
                      <a:r>
                        <a:rPr lang="fr-FR" dirty="0" smtClean="0">
                          <a:solidFill>
                            <a:srgbClr val="000000"/>
                          </a:solidFill>
                          <a:effectLst/>
                          <a:latin typeface="calibri" panose="020F0502020204030204" pitchFamily="34" charset="0"/>
                        </a:rPr>
                        <a:t>Création de comptes d'utilisateurs sous Windows 8</a:t>
                      </a:r>
                    </a:p>
                  </a:txBody>
                  <a:tcPr marL="28575" marR="28575" marT="0" marB="0"/>
                </a:tc>
              </a:tr>
              <a:tr h="370840">
                <a:tc>
                  <a:txBody>
                    <a:bodyPr/>
                    <a:lstStyle/>
                    <a:p>
                      <a:r>
                        <a:rPr lang="en-US" sz="1600" dirty="0" smtClean="0"/>
                        <a:t>6.1.2.3</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Création de comptes d'utilisateurs sous Windows 7 et Windows Vista</a:t>
                      </a:r>
                    </a:p>
                  </a:txBody>
                  <a:tcPr marL="28575" marR="28575" marT="0" marB="0"/>
                </a:tc>
              </a:tr>
              <a:tr h="370840">
                <a:tc>
                  <a:txBody>
                    <a:bodyPr/>
                    <a:lstStyle/>
                    <a:p>
                      <a:r>
                        <a:rPr lang="en-US" sz="1600" dirty="0" smtClean="0"/>
                        <a:t>6.1.2.5</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p>
                  </a:txBody>
                  <a:tcPr/>
                </a:tc>
                <a:tc>
                  <a:txBody>
                    <a:bodyPr/>
                    <a:lstStyle/>
                    <a:p>
                      <a:pPr algn="l" rtl="0" fontAlgn="t"/>
                      <a:r>
                        <a:rPr lang="fr-FR" dirty="0" smtClean="0">
                          <a:solidFill>
                            <a:srgbClr val="000000"/>
                          </a:solidFill>
                          <a:effectLst/>
                          <a:latin typeface="calibri" panose="020F0502020204030204" pitchFamily="34" charset="0"/>
                        </a:rPr>
                        <a:t>Configuration des paramètres de navigateur sous Windows 8</a:t>
                      </a: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6 : exercices</a:t>
            </a:r>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err="1">
                <a:latin typeface="Arial" charset="0"/>
              </a:rPr>
              <a:t>Chapitre</a:t>
            </a:r>
            <a:r>
              <a:rPr lang="en-US" sz="1800" dirty="0">
                <a:latin typeface="Arial" charset="0"/>
              </a:rPr>
              <a:t> 6</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a:t>activex</a:t>
            </a:r>
            <a:endParaRPr lang="en-US" sz="1600" dirty="0"/>
          </a:p>
          <a:p>
            <a:pPr marL="0" indent="0">
              <a:buNone/>
            </a:pPr>
            <a:r>
              <a:rPr lang="en-US" sz="1600" dirty="0"/>
              <a:t>at (command)</a:t>
            </a:r>
          </a:p>
          <a:p>
            <a:pPr marL="0" indent="0">
              <a:buNone/>
            </a:pPr>
            <a:r>
              <a:rPr lang="en-US" sz="1600" dirty="0"/>
              <a:t>blocker</a:t>
            </a:r>
          </a:p>
          <a:p>
            <a:pPr marL="0" indent="0">
              <a:buNone/>
            </a:pPr>
            <a:r>
              <a:rPr lang="en-US" sz="1600" dirty="0" err="1"/>
              <a:t>chkdsk</a:t>
            </a:r>
            <a:endParaRPr lang="en-US" sz="1600" dirty="0"/>
          </a:p>
          <a:p>
            <a:pPr marL="0" indent="0">
              <a:buNone/>
            </a:pPr>
            <a:r>
              <a:rPr lang="en-US" sz="1600" dirty="0"/>
              <a:t>cli</a:t>
            </a:r>
          </a:p>
          <a:p>
            <a:pPr marL="0" indent="0">
              <a:buNone/>
            </a:pPr>
            <a:r>
              <a:rPr lang="en-US" sz="1600" dirty="0"/>
              <a:t>ctrl</a:t>
            </a:r>
          </a:p>
          <a:p>
            <a:pPr marL="0" indent="0">
              <a:buNone/>
            </a:pPr>
            <a:r>
              <a:rPr lang="en-US" sz="1600" dirty="0" err="1"/>
              <a:t>dxdiag</a:t>
            </a:r>
            <a:endParaRPr lang="en-US" sz="1600" dirty="0"/>
          </a:p>
          <a:p>
            <a:pPr marL="0" indent="0">
              <a:buNone/>
            </a:pPr>
            <a:r>
              <a:rPr lang="en-US" sz="1600" dirty="0"/>
              <a:t>fat32</a:t>
            </a:r>
          </a:p>
          <a:p>
            <a:pPr marL="0" indent="0">
              <a:buNone/>
            </a:pPr>
            <a:r>
              <a:rPr lang="en-US" sz="1600" dirty="0" err="1"/>
              <a:t>homegroup</a:t>
            </a:r>
            <a:endParaRPr lang="en-US" sz="1600" dirty="0"/>
          </a:p>
          <a:p>
            <a:pPr marL="0" indent="0">
              <a:buNone/>
            </a:pPr>
            <a:r>
              <a:rPr lang="en-US" sz="1600" dirty="0"/>
              <a:t>hypervisor</a:t>
            </a:r>
          </a:p>
          <a:p>
            <a:pPr marL="0" indent="0">
              <a:buNone/>
            </a:pPr>
            <a:r>
              <a:rPr lang="en-US" sz="1600" dirty="0" err="1"/>
              <a:t>linux</a:t>
            </a:r>
            <a:endParaRPr lang="en-US" sz="1600" dirty="0"/>
          </a:p>
          <a:p>
            <a:pPr marL="0" indent="0">
              <a:buNone/>
            </a:pPr>
            <a:r>
              <a:rPr lang="en-US" sz="1600" dirty="0"/>
              <a:t>m</a:t>
            </a:r>
            <a:r>
              <a:rPr lang="en-US" sz="1600" dirty="0" smtClean="0"/>
              <a:t>mc</a:t>
            </a:r>
          </a:p>
          <a:p>
            <a:pPr marL="0" indent="0">
              <a:buNone/>
            </a:pPr>
            <a:r>
              <a:rPr lang="en-US" sz="1600" dirty="0" err="1" smtClean="0"/>
              <a:t>msconfig</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err="1" smtClean="0"/>
              <a:t>mstsc</a:t>
            </a:r>
            <a:endParaRPr lang="en-US" sz="1600" dirty="0"/>
          </a:p>
          <a:p>
            <a:pPr marL="0" indent="0">
              <a:buNone/>
            </a:pPr>
            <a:r>
              <a:rPr lang="en-US" sz="1600" dirty="0" err="1"/>
              <a:t>nas</a:t>
            </a:r>
            <a:endParaRPr lang="en-US" sz="1600" dirty="0"/>
          </a:p>
          <a:p>
            <a:pPr marL="0" indent="0">
              <a:buNone/>
            </a:pPr>
            <a:r>
              <a:rPr lang="en-US" sz="1600" dirty="0" err="1"/>
              <a:t>ntfs</a:t>
            </a:r>
            <a:endParaRPr lang="en-US" sz="1600" dirty="0"/>
          </a:p>
          <a:p>
            <a:pPr marL="0" indent="0">
              <a:buNone/>
            </a:pPr>
            <a:r>
              <a:rPr lang="en-US" sz="1600" dirty="0" err="1"/>
              <a:t>odbc</a:t>
            </a:r>
            <a:endParaRPr lang="en-US" sz="1600" dirty="0"/>
          </a:p>
          <a:p>
            <a:pPr marL="0" indent="0">
              <a:buNone/>
            </a:pPr>
            <a:r>
              <a:rPr lang="en-US" sz="1600" dirty="0" err="1"/>
              <a:t>readyboost</a:t>
            </a:r>
            <a:endParaRPr lang="en-US" sz="1600" dirty="0"/>
          </a:p>
          <a:p>
            <a:pPr marL="0" indent="0">
              <a:buNone/>
            </a:pPr>
            <a:r>
              <a:rPr lang="en-US" sz="1600" dirty="0" err="1"/>
              <a:t>regedit</a:t>
            </a:r>
            <a:endParaRPr lang="en-US" sz="1600" dirty="0"/>
          </a:p>
          <a:p>
            <a:pPr marL="0" indent="0">
              <a:buNone/>
            </a:pPr>
            <a:r>
              <a:rPr lang="en-US" sz="1600" dirty="0"/>
              <a:t>region (tool)</a:t>
            </a:r>
          </a:p>
          <a:p>
            <a:pPr marL="0" indent="0">
              <a:buNone/>
            </a:pPr>
            <a:r>
              <a:rPr lang="en-US" sz="1600" dirty="0" err="1"/>
              <a:t>soho</a:t>
            </a:r>
            <a:endParaRPr lang="en-US" sz="1600" dirty="0"/>
          </a:p>
          <a:p>
            <a:pPr marL="0" indent="0">
              <a:buNone/>
            </a:pPr>
            <a:r>
              <a:rPr lang="en-US" sz="1600" dirty="0" err="1"/>
              <a:t>ssds</a:t>
            </a:r>
            <a:endParaRPr lang="en-US" sz="1600" dirty="0"/>
          </a:p>
          <a:p>
            <a:pPr marL="0" indent="0">
              <a:buNone/>
            </a:pPr>
            <a:r>
              <a:rPr lang="en-US" sz="1600" dirty="0" err="1"/>
              <a:t>sshd</a:t>
            </a:r>
            <a:endParaRPr lang="en-US" sz="1600" dirty="0"/>
          </a:p>
          <a:p>
            <a:pPr marL="0" indent="0">
              <a:buNone/>
            </a:pPr>
            <a:r>
              <a:rPr lang="en-US" sz="1600" dirty="0" err="1"/>
              <a:t>uac</a:t>
            </a:r>
            <a:endParaRPr lang="en-US" sz="1600" dirty="0"/>
          </a:p>
          <a:p>
            <a:pPr marL="0" indent="0">
              <a:buNone/>
            </a:pPr>
            <a:r>
              <a:rPr lang="en-US" sz="1600" dirty="0" err="1"/>
              <a:t>uid</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118639919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847998200"/>
              </p:ext>
            </p:extLst>
          </p:nvPr>
        </p:nvGraphicFramePr>
        <p:xfrm>
          <a:off x="701937" y="2072476"/>
          <a:ext cx="7745872" cy="4485640"/>
        </p:xfrm>
        <a:graphic>
          <a:graphicData uri="http://schemas.openxmlformats.org/drawingml/2006/table">
            <a:tbl>
              <a:tblPr firstRow="1" bandRow="1">
                <a:tableStyleId>{5C22544A-7EE6-4342-B048-85BDC9FD1C3A}</a:tableStyleId>
              </a:tblPr>
              <a:tblGrid>
                <a:gridCol w="2156521"/>
                <a:gridCol w="2099307"/>
                <a:gridCol w="3490044"/>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dirty="0" smtClean="0"/>
                        <a:t>6.1.2.5</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Configuration des paramètres de navigateur sous Windows 7 et Windows Vista</a:t>
                      </a:r>
                    </a:p>
                  </a:txBody>
                  <a:tcPr marL="28575" marR="28575" marT="0" marB="0"/>
                </a:tc>
              </a:tr>
              <a:tr h="370840">
                <a:tc>
                  <a:txBody>
                    <a:bodyPr/>
                    <a:lstStyle/>
                    <a:p>
                      <a:r>
                        <a:rPr lang="en-US" sz="1600" dirty="0" smtClean="0"/>
                        <a:t>6.1.2.12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Gestion de la mémoire virtuelle sous Windows 8</a:t>
                      </a:r>
                    </a:p>
                  </a:txBody>
                  <a:tcPr marL="28575" marR="28575" marT="0" marB="0"/>
                </a:tc>
              </a:tr>
              <a:tr h="370840">
                <a:tc>
                  <a:txBody>
                    <a:bodyPr/>
                    <a:lstStyle/>
                    <a:p>
                      <a:r>
                        <a:rPr lang="en-US" sz="1600" dirty="0" smtClean="0"/>
                        <a:t>6.1.2.12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Gestion de la mémoire virtuelle sous Windows 7 et Windows Vista</a:t>
                      </a:r>
                    </a:p>
                  </a:txBody>
                  <a:tcPr marL="28575" marR="28575" marT="0" marB="0"/>
                </a:tc>
              </a:tr>
              <a:tr h="370840">
                <a:tc>
                  <a:txBody>
                    <a:bodyPr/>
                    <a:lstStyle/>
                    <a:p>
                      <a:r>
                        <a:rPr lang="en-US" sz="1600" dirty="0" smtClean="0"/>
                        <a:t>6.1.2.14</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Gestionnaire de périphériques sous Windows 8</a:t>
                      </a:r>
                    </a:p>
                  </a:txBody>
                  <a:tcPr marL="28575" marR="28575" marT="0" marB="0"/>
                </a:tc>
              </a:tr>
              <a:tr h="370840">
                <a:tc>
                  <a:txBody>
                    <a:bodyPr/>
                    <a:lstStyle/>
                    <a:p>
                      <a:r>
                        <a:rPr lang="en-US" sz="1600" dirty="0" smtClean="0"/>
                        <a:t>6.1.2.14</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Gestionnaire de périphériques sous Windows 7 et Windows Vista</a:t>
                      </a:r>
                    </a:p>
                  </a:txBody>
                  <a:tcPr marL="28575" marR="28575" marT="0" marB="0"/>
                </a:tc>
              </a:tr>
              <a:tr h="370840">
                <a:tc>
                  <a:txBody>
                    <a:bodyPr/>
                    <a:lstStyle/>
                    <a:p>
                      <a:r>
                        <a:rPr lang="en-US" sz="1600" dirty="0" smtClean="0"/>
                        <a:t>6.1.2.16</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Options régionales et linguistiques sous Windows 8</a:t>
                      </a:r>
                    </a:p>
                  </a:txBody>
                  <a:tcPr marL="28575" marR="28575" marT="0" marB="0"/>
                </a:tc>
              </a:tr>
              <a:tr h="370840">
                <a:tc>
                  <a:txBody>
                    <a:bodyPr/>
                    <a:lstStyle/>
                    <a:p>
                      <a:r>
                        <a:rPr lang="en-US" sz="1600" dirty="0" smtClean="0"/>
                        <a:t>6.1.2.16</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Options régionales et linguistiques sous Windows 7 et Windows Vista</a:t>
                      </a: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6 : exercices (suite)</a:t>
            </a:r>
          </a:p>
        </p:txBody>
      </p:sp>
    </p:spTree>
    <p:extLst>
      <p:ext uri="{BB962C8B-B14F-4D97-AF65-F5344CB8AC3E}">
        <p14:creationId xmlns:p14="http://schemas.microsoft.com/office/powerpoint/2010/main" val="318139376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921406923"/>
              </p:ext>
            </p:extLst>
          </p:nvPr>
        </p:nvGraphicFramePr>
        <p:xfrm>
          <a:off x="701937" y="2072476"/>
          <a:ext cx="7745872" cy="4307840"/>
        </p:xfrm>
        <a:graphic>
          <a:graphicData uri="http://schemas.openxmlformats.org/drawingml/2006/table">
            <a:tbl>
              <a:tblPr firstRow="1" bandRow="1">
                <a:tableStyleId>{5C22544A-7EE6-4342-B048-85BDC9FD1C3A}</a:tableStyleId>
              </a:tblPr>
              <a:tblGrid>
                <a:gridCol w="2156521"/>
                <a:gridCol w="2099307"/>
                <a:gridCol w="3490044"/>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dirty="0" smtClean="0"/>
                        <a:t>6.1.3.6</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Contrôle et gestion des ressources système sous Windows 8</a:t>
                      </a:r>
                    </a:p>
                  </a:txBody>
                  <a:tcPr marL="28575" marR="28575" marT="0" marB="0"/>
                </a:tc>
              </a:tr>
              <a:tr h="370840">
                <a:tc>
                  <a:txBody>
                    <a:bodyPr/>
                    <a:lstStyle/>
                    <a:p>
                      <a:r>
                        <a:rPr lang="en-US" sz="1600" dirty="0" smtClean="0"/>
                        <a:t>6.1.3.6</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Contrôle et gestion des ressources système sous Windows 7 et Windows Vista</a:t>
                      </a:r>
                    </a:p>
                  </a:txBody>
                  <a:tcPr marL="28575" marR="28575" marT="0" marB="0"/>
                </a:tc>
              </a:tr>
              <a:tr h="370840">
                <a:tc>
                  <a:txBody>
                    <a:bodyPr/>
                    <a:lstStyle/>
                    <a:p>
                      <a:r>
                        <a:rPr lang="en-US" sz="1600" dirty="0" smtClean="0"/>
                        <a:t>6.1.4.2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Maintenance du disque dur sous Windows 8</a:t>
                      </a:r>
                    </a:p>
                  </a:txBody>
                  <a:tcPr marL="28575" marR="28575" marT="0" marB="0"/>
                </a:tc>
              </a:tr>
              <a:tr h="370840">
                <a:tc>
                  <a:txBody>
                    <a:bodyPr/>
                    <a:lstStyle/>
                    <a:p>
                      <a:r>
                        <a:rPr lang="en-US" sz="1600" dirty="0" smtClean="0"/>
                        <a:t>6.1.4.2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Maintenance du disque dur sous Windows 7 et Windows Vista</a:t>
                      </a:r>
                    </a:p>
                  </a:txBody>
                  <a:tcPr marL="28575" marR="28575" marT="0" marB="0"/>
                </a:tc>
              </a:tr>
              <a:tr h="370840">
                <a:tc>
                  <a:txBody>
                    <a:bodyPr/>
                    <a:lstStyle/>
                    <a:p>
                      <a:r>
                        <a:rPr lang="en-US" sz="1600" dirty="0" smtClean="0"/>
                        <a:t>6.1.4.4</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Gestion des fichiers système sous Windows</a:t>
                      </a:r>
                    </a:p>
                  </a:txBody>
                  <a:tcPr marL="28575" marR="28575" marT="0" marB="0"/>
                </a:tc>
              </a:tr>
              <a:tr h="370840">
                <a:tc>
                  <a:txBody>
                    <a:bodyPr/>
                    <a:lstStyle/>
                    <a:p>
                      <a:r>
                        <a:rPr lang="en-US" sz="1600" dirty="0" smtClean="0"/>
                        <a:t>6.1.5.2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Vidéo</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Commandes usuelles de l'interface en ligne de commande de Windows</a:t>
                      </a:r>
                    </a:p>
                  </a:txBody>
                  <a:tcPr marL="28575" marR="28575" marT="0" marB="0"/>
                </a:tc>
              </a:tr>
              <a:tr h="370840">
                <a:tc>
                  <a:txBody>
                    <a:bodyPr/>
                    <a:lstStyle/>
                    <a:p>
                      <a:r>
                        <a:rPr lang="en-US" sz="1600" dirty="0" smtClean="0"/>
                        <a:t>6.1.5.2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Vidéo</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Enregistrer l'accès utilisateur</a:t>
                      </a: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6 : exercices (suite)</a:t>
            </a:r>
          </a:p>
        </p:txBody>
      </p:sp>
    </p:spTree>
    <p:extLst>
      <p:ext uri="{BB962C8B-B14F-4D97-AF65-F5344CB8AC3E}">
        <p14:creationId xmlns:p14="http://schemas.microsoft.com/office/powerpoint/2010/main" val="1607817851"/>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586085673"/>
              </p:ext>
            </p:extLst>
          </p:nvPr>
        </p:nvGraphicFramePr>
        <p:xfrm>
          <a:off x="701937" y="2072476"/>
          <a:ext cx="7745872" cy="4033520"/>
        </p:xfrm>
        <a:graphic>
          <a:graphicData uri="http://schemas.openxmlformats.org/drawingml/2006/table">
            <a:tbl>
              <a:tblPr firstRow="1" bandRow="1">
                <a:tableStyleId>{5C22544A-7EE6-4342-B048-85BDC9FD1C3A}</a:tableStyleId>
              </a:tblPr>
              <a:tblGrid>
                <a:gridCol w="2156521"/>
                <a:gridCol w="2099307"/>
                <a:gridCol w="3490044"/>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dirty="0" smtClean="0"/>
                        <a:t>6.1.5.4</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Commandes usuelles de l'interface en ligne de commande de Windows</a:t>
                      </a:r>
                    </a:p>
                  </a:txBody>
                  <a:tcPr marL="28575" marR="28575" marT="0" marB="0"/>
                </a:tc>
              </a:tr>
              <a:tr h="370840">
                <a:tc>
                  <a:txBody>
                    <a:bodyPr/>
                    <a:lstStyle/>
                    <a:p>
                      <a:r>
                        <a:rPr lang="en-US" sz="1600" dirty="0" smtClean="0"/>
                        <a:t>6.1.5.6</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Utilitaires système sous Windows</a:t>
                      </a:r>
                    </a:p>
                  </a:txBody>
                  <a:tcPr marL="28575" marR="28575" marT="0" marB="0"/>
                </a:tc>
              </a:tr>
              <a:tr h="370840">
                <a:tc>
                  <a:txBody>
                    <a:bodyPr/>
                    <a:lstStyle/>
                    <a:p>
                      <a:r>
                        <a:rPr lang="en-US" sz="1600" dirty="0" smtClean="0"/>
                        <a:t>6.3.1.2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Gestion du dossier de démarrage sous Windows 8</a:t>
                      </a:r>
                    </a:p>
                  </a:txBody>
                  <a:tcPr marL="28575" marR="28575" marT="0" marB="0"/>
                </a:tc>
              </a:tr>
              <a:tr h="370840">
                <a:tc>
                  <a:txBody>
                    <a:bodyPr/>
                    <a:lstStyle/>
                    <a:p>
                      <a:r>
                        <a:rPr lang="en-US" sz="1600" dirty="0" smtClean="0"/>
                        <a:t>6.3.1.2</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Gestion du dossier de démarrage sous Windows 7 et Windows Vista</a:t>
                      </a:r>
                    </a:p>
                  </a:txBody>
                  <a:tcPr marL="28575" marR="28575" marT="0" marB="0"/>
                </a:tc>
              </a:tr>
              <a:tr h="370840">
                <a:tc>
                  <a:txBody>
                    <a:bodyPr/>
                    <a:lstStyle/>
                    <a:p>
                      <a:r>
                        <a:rPr lang="en-US" sz="1600" dirty="0" smtClean="0"/>
                        <a:t>6.3.1.5</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Planificateur de tâches sous Windows 8</a:t>
                      </a:r>
                    </a:p>
                  </a:txBody>
                  <a:tcPr marL="28575" marR="28575" marT="0" marB="0"/>
                </a:tc>
              </a:tr>
              <a:tr h="370840">
                <a:tc>
                  <a:txBody>
                    <a:bodyPr/>
                    <a:lstStyle/>
                    <a:p>
                      <a:r>
                        <a:rPr lang="en-US" sz="1600" dirty="0" smtClean="0"/>
                        <a:t>6.3.1.5</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Planificateur de tâches sous Windows 7 et Windows Vista</a:t>
                      </a:r>
                    </a:p>
                  </a:txBody>
                  <a:tcPr marL="28575" marR="28575" marT="0" marB="0"/>
                </a:tc>
              </a:tr>
              <a:tr h="370840">
                <a:tc>
                  <a:txBody>
                    <a:bodyPr/>
                    <a:lstStyle/>
                    <a:p>
                      <a:r>
                        <a:rPr lang="en-US" sz="1600" dirty="0" smtClean="0"/>
                        <a:t>6.3.1.7</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Restauration du système sous Windows 8</a:t>
                      </a: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6 : exercices (suite)</a:t>
            </a:r>
          </a:p>
        </p:txBody>
      </p:sp>
    </p:spTree>
    <p:extLst>
      <p:ext uri="{BB962C8B-B14F-4D97-AF65-F5344CB8AC3E}">
        <p14:creationId xmlns:p14="http://schemas.microsoft.com/office/powerpoint/2010/main" val="8227624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462720911"/>
              </p:ext>
            </p:extLst>
          </p:nvPr>
        </p:nvGraphicFramePr>
        <p:xfrm>
          <a:off x="701937" y="2072476"/>
          <a:ext cx="7745872" cy="1661160"/>
        </p:xfrm>
        <a:graphic>
          <a:graphicData uri="http://schemas.openxmlformats.org/drawingml/2006/table">
            <a:tbl>
              <a:tblPr firstRow="1" bandRow="1">
                <a:tableStyleId>{5C22544A-7EE6-4342-B048-85BDC9FD1C3A}</a:tableStyleId>
              </a:tblPr>
              <a:tblGrid>
                <a:gridCol w="2156521"/>
                <a:gridCol w="2099307"/>
                <a:gridCol w="3490044"/>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dirty="0" smtClean="0"/>
                        <a:t>6.3.1.7</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Restauration du système sous Windows 7 et Windows Vista</a:t>
                      </a:r>
                    </a:p>
                  </a:txBody>
                  <a:tcPr marL="28575" marR="28575" marT="0" marB="0"/>
                </a:tc>
              </a:tr>
              <a:tr h="370840">
                <a:tc>
                  <a:txBody>
                    <a:bodyPr/>
                    <a:lstStyle/>
                    <a:p>
                      <a:r>
                        <a:rPr lang="en-US" sz="1600" dirty="0" smtClean="0"/>
                        <a:t>6.3.1.9</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Vidéo</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Points de restauration</a:t>
                      </a:r>
                    </a:p>
                  </a:txBody>
                  <a:tcPr marL="28575" marR="28575" marT="0" marB="0"/>
                </a:tc>
              </a:tr>
              <a:tr h="370840">
                <a:tc>
                  <a:txBody>
                    <a:bodyPr/>
                    <a:lstStyle/>
                    <a:p>
                      <a:r>
                        <a:rPr lang="en-US" sz="1600" dirty="0" smtClean="0"/>
                        <a:t>6.3.1.9</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Vidéo</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Outil de sauvegarde</a:t>
                      </a: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6 : exercices (suite)</a:t>
            </a:r>
          </a:p>
        </p:txBody>
      </p:sp>
    </p:spTree>
    <p:extLst>
      <p:ext uri="{BB962C8B-B14F-4D97-AF65-F5344CB8AC3E}">
        <p14:creationId xmlns:p14="http://schemas.microsoft.com/office/powerpoint/2010/main" val="230388886"/>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6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6, les étudiants 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32782</TotalTime>
  <Pages>28</Pages>
  <Words>2177</Words>
  <Application>Microsoft Office PowerPoint</Application>
  <PresentationFormat>On-screen Show (4:3)</PresentationFormat>
  <Paragraphs>504</Paragraphs>
  <Slides>41</Slides>
  <Notes>41</Notes>
  <HiddenSlides>14</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PPT-TMPLT-WHT_C</vt:lpstr>
      <vt:lpstr>NetAcad-4F_PPT-WHT_060408</vt:lpstr>
      <vt:lpstr>Supports de l'instructeur Chapitre 6 : Gestion et configuration de Windows</vt:lpstr>
      <vt:lpstr>Supports de l'instructeur - Chapitre 6 Guide de planification</vt:lpstr>
      <vt:lpstr>PowerPoint Presentation</vt:lpstr>
      <vt:lpstr>Chapitre 6 : exercices</vt:lpstr>
      <vt:lpstr>Chapitre 6 : exercices (suite)</vt:lpstr>
      <vt:lpstr>Chapitre 6 : exercices (suite)</vt:lpstr>
      <vt:lpstr>Chapitre 6 : exercices (suite)</vt:lpstr>
      <vt:lpstr>Chapitre 6 : exercices (suite)</vt:lpstr>
      <vt:lpstr>Chapitre 6 : évaluation</vt:lpstr>
      <vt:lpstr>PowerPoint Presentation</vt:lpstr>
      <vt:lpstr>PowerPoint Presentation</vt:lpstr>
      <vt:lpstr>Chapitre 6 : aide supplémentaire</vt:lpstr>
      <vt:lpstr>Chapitre 6 : Rubriques du chapitre ne figurant pas dans la certification CompTIA A+ 220-901</vt:lpstr>
      <vt:lpstr>PowerPoint Presentation</vt:lpstr>
      <vt:lpstr>Chapitre 6 : Gestion et configuration de Windows</vt:lpstr>
      <vt:lpstr>Chapitre 6 - Sections et objectifs</vt:lpstr>
      <vt:lpstr>6.1 Bureau, outils et applications Windows</vt:lpstr>
      <vt:lpstr>Interface graphique utilisateur et Panneau de configuration de Windows Bureau, outils et applications Windows</vt:lpstr>
      <vt:lpstr>Interface utilisateur graphique et Panneau de configuration de Windows Bureau, outils et applications Windows (suite)</vt:lpstr>
      <vt:lpstr>Interface graphique utilisateur et Panneau de configuration de Windows Utilitaires du Panneau de configuration</vt:lpstr>
      <vt:lpstr>Interface graphique utilisateur et Panneau de configuration de Windows Utilitaires du Panneau de configuration (suite)</vt:lpstr>
      <vt:lpstr>Interface graphique utilisateur et Panneau de configuration de Windows Utilitaires du Panneau de configuration (suite)</vt:lpstr>
      <vt:lpstr>Interface graphique utilisateur et Panneau de configuration de Windows Utilitaires du Panneau de configuration (suite)</vt:lpstr>
      <vt:lpstr>Interface graphique utilisateur et Panneau de configuration de Windows Outils d'administration</vt:lpstr>
      <vt:lpstr>Interface graphique utilisateur et Panneau de configuration de Windows Outils d'administration (suite)</vt:lpstr>
      <vt:lpstr>Interface graphique utilisateur et Panneau de configuration de Windows Défragmenteur de disque et outil de vérification des erreurs de disque</vt:lpstr>
      <vt:lpstr>Interface graphique utilisateur et Panneau de configuration de Windows Outils de ligne de commande</vt:lpstr>
      <vt:lpstr>6.2 Virtualisation côté client</vt:lpstr>
      <vt:lpstr>Virtualisation côté client Utilité de la virtualisation et conditions requises</vt:lpstr>
      <vt:lpstr>6.3 Techniques courantes de maintenance préventive du système d'exploitation</vt:lpstr>
      <vt:lpstr>Techniques courantes de maintenance préventive du système d'exploitation Plan de maintenance préventive du système d'exploitation</vt:lpstr>
      <vt:lpstr>Techniques courantes de maintenance préventive du système d'exploitation Plan de maintenance préventive du système d'exploitation (suite)</vt:lpstr>
      <vt:lpstr>6.4 Procédure de dépannage de base des systèmes d'exploitation</vt:lpstr>
      <vt:lpstr>Procédure de dépannage de base des systèmes d'exploitation Application de la procédure de dépannage pour les systèmes d'exploitation</vt:lpstr>
      <vt:lpstr>Procédure de dépannage de base des systèmes d'exploitation Application de la procédure de dépannage pour les systèmes d'exploitation</vt:lpstr>
      <vt:lpstr>Procédure de dépannage de base des systèmes d'exploitation Problèmes courants et solutions</vt:lpstr>
      <vt:lpstr>6.5 Résumé du chapitre</vt:lpstr>
      <vt:lpstr>Résumé du chapitre Résumé</vt:lpstr>
      <vt:lpstr>PowerPoint Presentation</vt:lpstr>
      <vt:lpstr>PowerPoint Presentation</vt:lpstr>
      <vt:lpstr>Chapitre 6 Nouveaux termes/commandes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1004</cp:revision>
  <cp:lastPrinted>1999-01-27T00:54:54Z</cp:lastPrinted>
  <dcterms:created xsi:type="dcterms:W3CDTF">2006-10-23T15:07:30Z</dcterms:created>
  <dcterms:modified xsi:type="dcterms:W3CDTF">2016-09-27T07:00:40Z</dcterms:modified>
</cp:coreProperties>
</file>