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8"/>
  </p:notesMasterIdLst>
  <p:handoutMasterIdLst>
    <p:handoutMasterId r:id="rId39"/>
  </p:handoutMasterIdLst>
  <p:sldIdLst>
    <p:sldId id="812" r:id="rId3"/>
    <p:sldId id="813" r:id="rId4"/>
    <p:sldId id="871" r:id="rId5"/>
    <p:sldId id="872" r:id="rId6"/>
    <p:sldId id="911" r:id="rId7"/>
    <p:sldId id="873" r:id="rId8"/>
    <p:sldId id="874" r:id="rId9"/>
    <p:sldId id="934" r:id="rId10"/>
    <p:sldId id="875" r:id="rId11"/>
    <p:sldId id="876" r:id="rId12"/>
    <p:sldId id="877" r:id="rId13"/>
    <p:sldId id="500" r:id="rId14"/>
    <p:sldId id="786" r:id="rId15"/>
    <p:sldId id="791" r:id="rId16"/>
    <p:sldId id="921" r:id="rId17"/>
    <p:sldId id="939" r:id="rId18"/>
    <p:sldId id="935" r:id="rId19"/>
    <p:sldId id="940" r:id="rId20"/>
    <p:sldId id="941" r:id="rId21"/>
    <p:sldId id="936" r:id="rId22"/>
    <p:sldId id="942" r:id="rId23"/>
    <p:sldId id="943" r:id="rId24"/>
    <p:sldId id="947" r:id="rId25"/>
    <p:sldId id="937" r:id="rId26"/>
    <p:sldId id="944" r:id="rId27"/>
    <p:sldId id="948" r:id="rId28"/>
    <p:sldId id="949" r:id="rId29"/>
    <p:sldId id="950" r:id="rId30"/>
    <p:sldId id="945" r:id="rId31"/>
    <p:sldId id="951" r:id="rId32"/>
    <p:sldId id="938" r:id="rId33"/>
    <p:sldId id="919" r:id="rId34"/>
    <p:sldId id="884" r:id="rId35"/>
    <p:sldId id="885" r:id="rId36"/>
    <p:sldId id="946" r:id="rId3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0" autoAdjust="0"/>
    <p:restoredTop sz="89277" autoAdjust="0"/>
  </p:normalViewPr>
  <p:slideViewPr>
    <p:cSldViewPr snapToGrid="0">
      <p:cViewPr>
        <p:scale>
          <a:sx n="75" d="100"/>
          <a:sy n="75" d="100"/>
        </p:scale>
        <p:origin x="-1056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0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13" Type="http://schemas.openxmlformats.org/officeDocument/2006/relationships/slide" Target="slides/slide30.xml"/><Relationship Id="rId3" Type="http://schemas.openxmlformats.org/officeDocument/2006/relationships/slide" Target="slides/slide18.xml"/><Relationship Id="rId7" Type="http://schemas.openxmlformats.org/officeDocument/2006/relationships/slide" Target="slides/slide23.xml"/><Relationship Id="rId12" Type="http://schemas.openxmlformats.org/officeDocument/2006/relationships/slide" Target="slides/slide29.xml"/><Relationship Id="rId2" Type="http://schemas.openxmlformats.org/officeDocument/2006/relationships/slide" Target="slides/slide16.xml"/><Relationship Id="rId1" Type="http://schemas.openxmlformats.org/officeDocument/2006/relationships/slide" Target="slides/slide15.xml"/><Relationship Id="rId6" Type="http://schemas.openxmlformats.org/officeDocument/2006/relationships/slide" Target="slides/slide22.xml"/><Relationship Id="rId11" Type="http://schemas.openxmlformats.org/officeDocument/2006/relationships/slide" Target="slides/slide28.xml"/><Relationship Id="rId5" Type="http://schemas.openxmlformats.org/officeDocument/2006/relationships/slide" Target="slides/slide21.xml"/><Relationship Id="rId15" Type="http://schemas.openxmlformats.org/officeDocument/2006/relationships/slide" Target="slides/slide35.xml"/><Relationship Id="rId10" Type="http://schemas.openxmlformats.org/officeDocument/2006/relationships/slide" Target="slides/slide27.xml"/><Relationship Id="rId4" Type="http://schemas.openxmlformats.org/officeDocument/2006/relationships/slide" Target="slides/slide19.xml"/><Relationship Id="rId9" Type="http://schemas.openxmlformats.org/officeDocument/2006/relationships/slide" Target="slides/slide26.xml"/><Relationship Id="rId14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© 2006, Cisco Systems, Inc. Tous droits réservés.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Presentation_ID.scr 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fr-FR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© 2006, Cisco Systems, Inc. Tous droits réservés.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Presentation_ID.scr 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fr-FR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fr-FR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fr-FR" b="0" dirty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IT Essentials</a:t>
            </a:r>
            <a:endParaRPr lang="fr-FR" b="0" dirty="0"/>
          </a:p>
          <a:p>
            <a:pPr>
              <a:buFontTx/>
              <a:buNone/>
            </a:pPr>
            <a:r>
              <a:rPr lang="fr-FR" dirty="0" smtClean="0"/>
              <a:t>Chapitre 7 : Concepts liés aux réseaux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11D0035-3BE0-490C-B824-0AD9C41C2BAC}" type="slidenum">
              <a:rPr lang="en-US" sz="800" b="0"/>
              <a:pPr algn="r"/>
              <a:t>10</a:t>
            </a:fld>
            <a:endParaRPr lang="fr-FR" sz="8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49963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12</a:t>
            </a:fld>
            <a:endParaRPr lang="fr-FR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IT Essentials</a:t>
            </a:r>
          </a:p>
          <a:p>
            <a:pPr>
              <a:buFontTx/>
              <a:buNone/>
            </a:pPr>
            <a:r>
              <a:rPr lang="fr-FR" sz="1200" smtClean="0">
                <a:latin typeface="Arial" charset="0"/>
              </a:rPr>
              <a:t>Chapitre 7 : Concepts liés aux réseaux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13</a:t>
            </a:fld>
            <a:endParaRPr lang="fr-FR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14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IT Essentials</a:t>
            </a:r>
          </a:p>
          <a:p>
            <a:pPr>
              <a:buFontTx/>
              <a:buNone/>
            </a:pPr>
            <a:r>
              <a:rPr lang="fr-FR" sz="1200" smtClean="0">
                <a:latin typeface="Arial" charset="0"/>
              </a:rPr>
              <a:t>Chapitre 7 : Concepts liés aux réseaux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smtClean="0">
                <a:solidFill>
                  <a:schemeClr val="tx1"/>
                </a:solidFill>
                <a:latin typeface="Arial" charset="0"/>
              </a:rPr>
              <a:t>7.1 - Principes des réseaux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1200" kern="1200" smtClean="0">
                <a:solidFill>
                  <a:schemeClr val="tx1"/>
                </a:solidFill>
                <a:latin typeface="Arial" charset="0"/>
              </a:rPr>
              <a:t>7.1.1 - Réseaux informatiques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smtClean="0">
                <a:solidFill>
                  <a:schemeClr val="tx1"/>
                </a:solidFill>
                <a:latin typeface="Arial" charset="0"/>
              </a:rPr>
              <a:t>7.1 - Principes des réseaux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1200" kern="1200" smtClean="0">
                <a:solidFill>
                  <a:schemeClr val="tx1"/>
                </a:solidFill>
                <a:latin typeface="Arial" charset="0"/>
              </a:rPr>
              <a:t>7.1.2 - </a:t>
            </a:r>
            <a:r>
              <a:rPr lang="fr-FR" sz="1200" smtClean="0">
                <a:latin typeface="Arial" charset="0"/>
              </a:rPr>
              <a:t>Types de réseaux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17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IT Essentials</a:t>
            </a:r>
          </a:p>
          <a:p>
            <a:pPr>
              <a:buFontTx/>
              <a:buNone/>
            </a:pPr>
            <a:r>
              <a:rPr lang="fr-FR" sz="1200" smtClean="0">
                <a:latin typeface="Arial" charset="0"/>
              </a:rPr>
              <a:t>Chapitre 7 : Concepts liés aux réseaux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smtClean="0">
                <a:solidFill>
                  <a:schemeClr val="tx1"/>
                </a:solidFill>
                <a:latin typeface="Arial" charset="0"/>
              </a:rPr>
              <a:t>7.2 - Normes réseau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1200" kern="1200" smtClean="0">
                <a:solidFill>
                  <a:schemeClr val="tx1"/>
                </a:solidFill>
                <a:latin typeface="Arial" charset="0"/>
              </a:rPr>
              <a:t>7.2.1 - Modèles de référence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smtClean="0">
                <a:solidFill>
                  <a:schemeClr val="tx1"/>
                </a:solidFill>
                <a:latin typeface="Arial" charset="0"/>
              </a:rPr>
              <a:t>7.2 - Normes réseau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1200" kern="1200" smtClean="0">
                <a:solidFill>
                  <a:schemeClr val="tx1"/>
                </a:solidFill>
                <a:latin typeface="Arial" charset="0"/>
              </a:rPr>
              <a:t>7.2.1 - </a:t>
            </a:r>
            <a:r>
              <a:rPr lang="fr-FR" smtClean="0"/>
              <a:t>Normes filaires et sans fil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fr-FR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105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20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IT Essentials</a:t>
            </a:r>
          </a:p>
          <a:p>
            <a:pPr>
              <a:buFontTx/>
              <a:buNone/>
            </a:pPr>
            <a:r>
              <a:rPr lang="fr-FR" sz="1200" smtClean="0">
                <a:latin typeface="Arial" charset="0"/>
              </a:rPr>
              <a:t>Chapitre 7 : Concepts liés aux réseaux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7.3 - Composants matériels d'un réseau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7.3.1 - Périphériques 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7.3 - Composants matériels d'un réseau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7.3.2 - Câbles et connecteurs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7.3 - Composants matériels d'un réseau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7.3.2 - Câbles et connecteurs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649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24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IT Essentials</a:t>
            </a:r>
          </a:p>
          <a:p>
            <a:pPr>
              <a:buFontTx/>
              <a:buNone/>
            </a:pPr>
            <a:r>
              <a:rPr lang="fr-FR" sz="1200" smtClean="0">
                <a:latin typeface="Arial" charset="0"/>
              </a:rPr>
              <a:t>Chapitre 7 : Concepts liés aux réseaux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25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7.4 - Technologies et concepts de base des réseaux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7.4.1 - Adressage pour les équipements en réseau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26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7.4 - Technologies et concepts de base des réseaux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7.4.1 - Adressage pour les équipements en 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535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27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7.4 - Technologies et concepts de base des réseaux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7.4.1 - Adressage pour les équipements en 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6039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28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7.4 - Technologies et concepts de base des réseaux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7.4.1 - Adressage pour les équipements en 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46503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29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smtClean="0">
                <a:latin typeface="Arial" charset="0"/>
              </a:rPr>
              <a:t>7.4 - Technologies et concepts de base des réseaux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1200" smtClean="0">
                <a:latin typeface="Arial" charset="0"/>
              </a:rPr>
              <a:t>7.4.2 - Protocoles de la couche transport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fr-F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fr-FR" sz="800" b="0" kern="0" dirty="0" smtClean="0">
                <a:solidFill>
                  <a:schemeClr val="bg1"/>
                </a:solidFill>
                <a:latin typeface="Arial" charset="0"/>
              </a:rPr>
              <a:t>Guide de planification ITE 6.0</a:t>
            </a:r>
          </a:p>
          <a:p>
            <a:pPr>
              <a:buFontTx/>
              <a:buNone/>
            </a:pPr>
            <a:r>
              <a:rPr lang="fr-FR" sz="1200" smtClean="0">
                <a:latin typeface="Arial" charset="0"/>
              </a:rPr>
              <a:t>Chapitre 7 : Concepts liés aux réseaux </a:t>
            </a:r>
            <a:endParaRPr lang="fr-FR" b="0" dirty="0" smtClean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30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smtClean="0">
                <a:latin typeface="Arial" charset="0"/>
              </a:rPr>
              <a:t>7.4 - Technologies et concepts de base des réseaux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1200" smtClean="0">
                <a:latin typeface="Arial" charset="0"/>
              </a:rPr>
              <a:t>7.4.2 - Protocoles de la couche transport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6671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31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IT Essentials</a:t>
            </a:r>
          </a:p>
          <a:p>
            <a:pPr>
              <a:buFontTx/>
              <a:buNone/>
            </a:pPr>
            <a:r>
              <a:rPr lang="fr-FR" sz="1200" smtClean="0">
                <a:latin typeface="Arial" charset="0"/>
              </a:rPr>
              <a:t>Chapitre 7 : Concepts liés aux réseaux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32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7.5 - Résumé du chapitre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1200" kern="1200" smtClean="0">
                <a:solidFill>
                  <a:schemeClr val="tx1"/>
                </a:solidFill>
                <a:latin typeface="Arial" charset="0"/>
              </a:rPr>
              <a:t>7.5.1 - 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48638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6595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35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Nouveaux </a:t>
            </a:r>
            <a:r>
              <a:rPr lang="en-US" dirty="0" err="1" smtClean="0">
                <a:latin typeface="Arial" charset="0"/>
              </a:rPr>
              <a:t>termes</a:t>
            </a:r>
            <a:r>
              <a:rPr lang="en-US" dirty="0" smtClean="0">
                <a:latin typeface="Arial" charset="0"/>
              </a:rPr>
              <a:t>/</a:t>
            </a:r>
            <a:r>
              <a:rPr lang="en-US" smtClean="0">
                <a:latin typeface="Arial" charset="0"/>
              </a:rPr>
              <a:t>commandes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45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fr-FR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8266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fr-FR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60063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6</a:t>
            </a:fld>
            <a:endParaRPr lang="fr-FR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fr-FR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fr-FR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9</a:t>
            </a:fld>
            <a:endParaRPr lang="fr-FR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657600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2007 - 2015, Cisco Systems, Inc. Tous droits réservés.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Document public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Chapitre 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3657600" y="6670529"/>
            <a:ext cx="2041365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2015 Cisco Systems, Inc. Tous droits réservés.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Informations confidentielles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ID_présentation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Chapitre 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3657600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2007 - 2015, Cisco Systems, Inc. Tous droits réservés.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Document public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ID_présentation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3657600" y="6670529"/>
            <a:ext cx="2041365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2015 Cisco Systems, Inc. Tous droits réservés.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Informations confidentielles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netacad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3951757" cy="1481138"/>
          </a:xfrm>
        </p:spPr>
        <p:txBody>
          <a:bodyPr/>
          <a:lstStyle/>
          <a:p>
            <a:pPr eaLnBrk="1" hangingPunct="1"/>
            <a:r>
              <a:rPr lang="fr-FR" sz="2400" dirty="0" smtClean="0">
                <a:latin typeface="Arial" charset="0"/>
              </a:rPr>
              <a:t>Supports de l'instructeur</a:t>
            </a:r>
            <a:r>
              <a:t/>
            </a:r>
            <a:br/>
            <a:r>
              <a:rPr lang="fr-FR" sz="2400" dirty="0" smtClean="0">
                <a:latin typeface="Arial" charset="0"/>
              </a:rPr>
              <a:t>Chapitre 7 : Concepts liés aux réseaux</a:t>
            </a:r>
            <a:endParaRPr lang="fr-FR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fr-FR" dirty="0" smtClean="0">
                <a:latin typeface="Arial" charset="0"/>
              </a:rPr>
              <a:t>IT Essentials v6.0</a:t>
            </a:r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sz="2400" dirty="0" smtClean="0"/>
              <a:t>Chapitre 5 : Rubriques du chapitre ne figurant pas dans la certification CompTIA A+ 220-901</a:t>
            </a:r>
          </a:p>
        </p:txBody>
      </p:sp>
      <p:sp>
        <p:nvSpPr>
          <p:cNvPr id="512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/>
              <a:t>Cette diapositive présente le contenu inclus dans ce chapitre, mais ne figurant PAS dans le plan CompTIA A+ 220-901. L'instructeur peut passer ces sections. Cependant, il doit fournir des informations supplémentaires et des concepts fondamentaux pour aider les étudiants dans le cadre de cette rubrique.</a:t>
            </a:r>
          </a:p>
          <a:p>
            <a:r>
              <a:rPr lang="fr-FR" sz="2000" dirty="0" smtClean="0"/>
              <a:t>Tout le contenu du chapitre 7 est conforme à la certification.</a:t>
            </a: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42403606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mtClean="0"/>
              <a:t>Chapitre 7 : </a:t>
            </a:r>
            <a:r>
              <a:t/>
            </a:r>
            <a:br/>
            <a:r>
              <a:rPr lang="fr-FR" smtClean="0"/>
              <a:t>Concepts liés aux réseaux</a:t>
            </a:r>
            <a:endParaRPr lang="fr-FR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fr-FR" dirty="0" smtClean="0">
                <a:latin typeface="Arial" charset="0"/>
              </a:rPr>
              <a:t>IT Essentials v6.0</a:t>
            </a:r>
            <a:endParaRPr lang="fr-FR" dirty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 7 - Sections et objectifs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4252259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fr-FR" sz="2000" smtClean="0"/>
              <a:t>7.1 Principes des réseaux</a:t>
            </a:r>
            <a:endParaRPr lang="fr-FR" sz="2000" dirty="0" smtClean="0"/>
          </a:p>
          <a:p>
            <a:pPr lvl="1">
              <a:buFont typeface="Wingdings" charset="2"/>
              <a:buChar char="§"/>
            </a:pPr>
            <a:r>
              <a:rPr lang="fr-FR" smtClean="0"/>
              <a:t> </a:t>
            </a:r>
            <a:r>
              <a:rPr lang="fr-FR" sz="1600" smtClean="0"/>
              <a:t>Explication des composants et des types de réseaux informatiques.</a:t>
            </a:r>
            <a:endParaRPr lang="fr-FR" sz="1600" dirty="0" smtClean="0"/>
          </a:p>
          <a:p>
            <a:pPr>
              <a:buFont typeface="Wingdings" charset="2"/>
              <a:buChar char="§"/>
            </a:pPr>
            <a:r>
              <a:rPr lang="fr-FR" sz="2000" smtClean="0"/>
              <a:t>7.2 Normes réseau</a:t>
            </a:r>
            <a:endParaRPr lang="fr-FR" sz="2000" dirty="0" smtClean="0"/>
          </a:p>
          <a:p>
            <a:pPr lvl="1">
              <a:buFont typeface="Wingdings" charset="2"/>
              <a:buChar char="§"/>
            </a:pPr>
            <a:r>
              <a:rPr lang="fr-FR" smtClean="0"/>
              <a:t> </a:t>
            </a:r>
            <a:r>
              <a:rPr lang="fr-FR" sz="1600" smtClean="0"/>
              <a:t>Explication de la finalité et des caractéristiques des normes réseau.</a:t>
            </a:r>
            <a:endParaRPr lang="fr-FR" sz="1600" dirty="0" smtClean="0"/>
          </a:p>
          <a:p>
            <a:pPr>
              <a:buFont typeface="Wingdings" charset="2"/>
              <a:buChar char="§"/>
            </a:pPr>
            <a:r>
              <a:rPr lang="fr-FR" sz="2000" smtClean="0"/>
              <a:t>7.3 Composants matériels d'un réseau</a:t>
            </a:r>
          </a:p>
          <a:p>
            <a:pPr lvl="1">
              <a:buFont typeface="Wingdings" charset="2"/>
              <a:buChar char="§"/>
            </a:pPr>
            <a:r>
              <a:rPr lang="fr-FR" sz="1600" smtClean="0"/>
              <a:t> Explication de la fonction des composants matériels d'un réseau.</a:t>
            </a:r>
          </a:p>
          <a:p>
            <a:pPr>
              <a:buFont typeface="Wingdings" charset="2"/>
              <a:buChar char="§"/>
            </a:pPr>
            <a:r>
              <a:rPr lang="fr-FR" sz="2000" smtClean="0"/>
              <a:t>7.4 Technologies et concepts de base des réseaux</a:t>
            </a:r>
          </a:p>
          <a:p>
            <a:pPr lvl="1">
              <a:buFont typeface="Wingdings" charset="2"/>
              <a:buChar char="§"/>
            </a:pPr>
            <a:r>
              <a:rPr lang="fr-FR" sz="1600" smtClean="0"/>
              <a:t> Configuration de la connectivité réseau entre des ordinateurs.</a:t>
            </a:r>
          </a:p>
          <a:p>
            <a:pPr>
              <a:buFont typeface="Wingdings" charset="2"/>
              <a:buChar char="§"/>
            </a:pPr>
            <a:r>
              <a:rPr lang="fr-FR" sz="2000" smtClean="0"/>
              <a:t>7.5 Résumé du chapitre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smtClean="0"/>
              <a:t>7.1 Principes des réseaux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Principes des réseaux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R</a:t>
            </a:r>
            <a:r>
              <a:rPr lang="fr-FR" dirty="0" smtClean="0">
                <a:latin typeface="Arial" charset="0"/>
              </a:rPr>
              <a:t>éseaux informatiques</a:t>
            </a:r>
            <a:endParaRPr lang="fr-FR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18"/>
            <a:ext cx="5602248" cy="3757776"/>
          </a:xfrm>
        </p:spPr>
        <p:txBody>
          <a:bodyPr wrap="square">
            <a:spAutoFit/>
          </a:bodyPr>
          <a:lstStyle/>
          <a:p>
            <a:r>
              <a:rPr lang="fr-FR" sz="2000" dirty="0" smtClean="0"/>
              <a:t>Composants et périphériques d'un réseau informatique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Périphérique hôte : tout périphérique qui envoie et reçoit des informations sur le réseau (ordinateur, imprimante, etc.)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Périphérique intermédiaire : périphérique situé entre les périphériques hôtes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Support : composant sur lequel transite le message entre la source et la destination</a:t>
            </a:r>
          </a:p>
          <a:p>
            <a:r>
              <a:rPr lang="fr-FR" sz="2000" dirty="0" smtClean="0"/>
              <a:t>Pouvez-vous nommer chaque périphérique ou composant illustré ici ?</a:t>
            </a:r>
          </a:p>
          <a:p>
            <a:endParaRPr lang="fr-FR" sz="2000" dirty="0" smtClean="0"/>
          </a:p>
          <a:p>
            <a:endParaRPr lang="fr-FR" dirty="0"/>
          </a:p>
        </p:txBody>
      </p:sp>
      <p:pic>
        <p:nvPicPr>
          <p:cNvPr id="5" name="Picture 4" descr="na_graphics_lib_24_comp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50019" y="1460973"/>
            <a:ext cx="1025428" cy="854523"/>
          </a:xfrm>
          <a:prstGeom prst="rect">
            <a:avLst/>
          </a:prstGeom>
        </p:spPr>
      </p:pic>
      <p:pic>
        <p:nvPicPr>
          <p:cNvPr id="6" name="Picture 5" descr="na_graphics_lib_103_prin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993" y="2996069"/>
            <a:ext cx="1228244" cy="558293"/>
          </a:xfrm>
          <a:prstGeom prst="rect">
            <a:avLst/>
          </a:prstGeom>
        </p:spPr>
      </p:pic>
      <p:pic>
        <p:nvPicPr>
          <p:cNvPr id="8" name="Picture 7" descr="na_graphics_lib_150_switch-workgrou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8331" y="4269065"/>
            <a:ext cx="1066522" cy="517101"/>
          </a:xfrm>
          <a:prstGeom prst="rect">
            <a:avLst/>
          </a:prstGeom>
        </p:spPr>
      </p:pic>
      <p:pic>
        <p:nvPicPr>
          <p:cNvPr id="9" name="Picture 8" descr="na_graphics_lib_163_WAN-li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7678" y="5159927"/>
            <a:ext cx="2089985" cy="175023"/>
          </a:xfrm>
          <a:prstGeom prst="rect">
            <a:avLst/>
          </a:prstGeom>
        </p:spPr>
      </p:pic>
      <p:pic>
        <p:nvPicPr>
          <p:cNvPr id="10" name="Picture 9" descr="na_graphics_lib_166_wireless-signa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73526" y="4926271"/>
            <a:ext cx="2336508" cy="30476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 bwMode="auto">
          <a:xfrm>
            <a:off x="884903" y="6017341"/>
            <a:ext cx="258096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Picture 12" descr="na_graphics_lib_21_clou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66889" y="5427492"/>
            <a:ext cx="1496823" cy="929063"/>
          </a:xfrm>
          <a:prstGeom prst="rect">
            <a:avLst/>
          </a:prstGeom>
        </p:spPr>
      </p:pic>
      <p:pic>
        <p:nvPicPr>
          <p:cNvPr id="14" name="Picture 13" descr="na_graphics_lib_122_router-wireles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2461" y="5187884"/>
            <a:ext cx="974998" cy="103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Principes des réseaux</a:t>
            </a:r>
            <a:r>
              <a:rPr dirty="0"/>
              <a:t/>
            </a:r>
            <a:br>
              <a:rPr dirty="0"/>
            </a:br>
            <a:r>
              <a:rPr lang="fr-FR" sz="3000" dirty="0" smtClean="0">
                <a:latin typeface="Arial" charset="0"/>
              </a:rPr>
              <a:t>Types de réseaux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211148" cy="4902862"/>
          </a:xfrm>
        </p:spPr>
        <p:txBody>
          <a:bodyPr/>
          <a:lstStyle/>
          <a:p>
            <a:r>
              <a:rPr lang="fr-FR" sz="2000" dirty="0" smtClean="0"/>
              <a:t>Les principaux types de réseaux sont </a:t>
            </a:r>
            <a:br>
              <a:rPr lang="fr-FR" sz="2000" dirty="0" smtClean="0"/>
            </a:br>
            <a:r>
              <a:rPr lang="fr-FR" sz="2000" dirty="0" smtClean="0"/>
              <a:t>les suivants :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Réseaux locaux (LAN)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Réseaux locaux sans fil (WLAN)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Réseaux personnels (PAN)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Réseaux métropolitains (MAN)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Réseaux étendus (WAN)</a:t>
            </a:r>
          </a:p>
          <a:p>
            <a:r>
              <a:rPr lang="fr-FR" sz="2000" dirty="0" smtClean="0"/>
              <a:t>Réseaux peer to peer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Aucun serveur dédié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Chaque ordinateur détermine les ressources à partager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Pas de sécurité ni d'administration centralisée</a:t>
            </a:r>
          </a:p>
          <a:p>
            <a:r>
              <a:rPr lang="fr-FR" sz="2000" dirty="0" smtClean="0"/>
              <a:t>Réseaux client/serveur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Serveur équipé d'un logiciel pour l'accès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Ressources gérées par un administrateur centralisé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9158" y="1037765"/>
            <a:ext cx="3960221" cy="282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smtClean="0"/>
              <a:t>7.2 Normes réseau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Normes réseau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Modèles de référence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4569051" cy="4902862"/>
          </a:xfrm>
        </p:spPr>
        <p:txBody>
          <a:bodyPr/>
          <a:lstStyle/>
          <a:p>
            <a:r>
              <a:rPr lang="fr-FR" sz="1800" dirty="0" smtClean="0"/>
              <a:t>Des organismes, tels que IEEE, IETF et ISO, développent des normes ouvertes pour les réseaux, de sorte que tout client exécutant n'importe quel système d'exploitation puisse accéder aux ressources réseau. </a:t>
            </a:r>
          </a:p>
          <a:p>
            <a:r>
              <a:rPr lang="fr-FR" sz="1800" dirty="0"/>
              <a:t>Le modèle OSI et le modèle TCP/IP sont tous deux des modèles de référence utilisés pour décrire le processus de communication des données.</a:t>
            </a:r>
          </a:p>
          <a:p>
            <a:r>
              <a:rPr lang="fr-FR" sz="1800" dirty="0"/>
              <a:t>À mesure que les données d'application franchissent les différentes couches, des informations de protocole sont ajoutées à chaque niveau. Il s'agit du processus d'encapsulation.</a:t>
            </a:r>
            <a:r>
              <a:rPr lang="fr-FR" sz="1800" dirty="0" smtClean="0"/>
              <a:t> </a:t>
            </a:r>
            <a:endParaRPr lang="fr-FR" sz="1800" dirty="0"/>
          </a:p>
          <a:p>
            <a:endParaRPr lang="fr-FR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7" y="3349402"/>
            <a:ext cx="4182379" cy="30330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545" y="2175886"/>
            <a:ext cx="1570909" cy="913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162" y="922053"/>
            <a:ext cx="2881753" cy="964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839" y="2123097"/>
            <a:ext cx="1043727" cy="9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Normes réseau</a:t>
            </a:r>
            <a:r>
              <a:rPr dirty="0"/>
              <a:t/>
            </a:r>
            <a:br>
              <a:rPr dirty="0"/>
            </a:br>
            <a:r>
              <a:rPr lang="fr-FR" dirty="0" smtClean="0">
                <a:latin typeface="Arial" charset="0"/>
              </a:rPr>
              <a:t>Normes filaires et sans fil</a:t>
            </a:r>
            <a:endParaRPr lang="fr-FR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404420"/>
            <a:ext cx="8568295" cy="2936468"/>
          </a:xfrm>
        </p:spPr>
        <p:txBody>
          <a:bodyPr>
            <a:normAutofit fontScale="85000" lnSpcReduction="10000"/>
          </a:bodyPr>
          <a:lstStyle/>
          <a:p>
            <a:r>
              <a:rPr lang="fr-FR" sz="2000" dirty="0" smtClean="0"/>
              <a:t>Lorsque la technologie Ethernet fonctionne en mode bidirectionnel non simultané, la norme IEEE 802.3 spécifie qu'un réseau doit utiliser la méthode de contrôle d'accès CSMA/CD (accès multiple avec écoute de porteuse et détection de collision).</a:t>
            </a:r>
          </a:p>
          <a:p>
            <a:r>
              <a:rPr lang="fr-FR" sz="2000" dirty="0" smtClean="0"/>
              <a:t>La norme 802.3 spécifie également les types de câbles Ethernet 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10Base-T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100Base-TX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1000Base-T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10GBase-T</a:t>
            </a:r>
          </a:p>
          <a:p>
            <a:r>
              <a:rPr lang="fr-FR" sz="2000" dirty="0" smtClean="0"/>
              <a:t>La norme IEEE 802.11 spécifie que les LAN sans fil doivent utiliser le protocole CSMA/CA (Carrier Sense Multiple Access with Collision Avoidance) </a:t>
            </a: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endParaRPr lang="fr-FR" sz="2000" dirty="0" smtClean="0"/>
          </a:p>
          <a:p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26" y="4512716"/>
            <a:ext cx="4107535" cy="1554615"/>
          </a:xfrm>
          <a:prstGeom prst="rect">
            <a:avLst/>
          </a:prstGeom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93867" y="4157667"/>
            <a:ext cx="4287698" cy="249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75000"/>
              </a:lnSpc>
            </a:pPr>
            <a:r>
              <a:rPr lang="fr-FR" sz="1700" dirty="0" smtClean="0"/>
              <a:t>Les normes WLAN comprennent les versions 802.11a, 802.11b, 802.11g, 802.11n et 802.11ac</a:t>
            </a:r>
          </a:p>
          <a:p>
            <a:r>
              <a:rPr lang="fr-FR" sz="1700" kern="0" dirty="0" smtClean="0"/>
              <a:t>Lorsque vous configurez un WLAN 802.11, utilisez le chiffrement le plus puissant disponible. </a:t>
            </a:r>
          </a:p>
          <a:p>
            <a:r>
              <a:rPr lang="fr-FR" sz="1700" kern="0" dirty="0" smtClean="0"/>
              <a:t>Depuis 2006, le chiffrement le plus puissant est WPA2. </a:t>
            </a:r>
          </a:p>
        </p:txBody>
      </p:sp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</a:rPr>
              <a:t>Supports de l'instructeur - Chapitre 7 Guide de planification</a:t>
            </a:r>
            <a:endParaRPr lang="fr-FR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2586"/>
            <a:ext cx="7940675" cy="4539803"/>
          </a:xfrm>
        </p:spPr>
        <p:txBody>
          <a:bodyPr/>
          <a:lstStyle/>
          <a:p>
            <a:pPr marL="0" indent="0">
              <a:buNone/>
            </a:pPr>
            <a:r>
              <a:rPr lang="fr-FR" smtClean="0"/>
              <a:t>Cette présentation PowerPoint est divisée en deux parties 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Guide de planification du formateur</a:t>
            </a:r>
          </a:p>
          <a:p>
            <a:pPr lvl="1">
              <a:buFont typeface="Wingdings" charset="2"/>
              <a:buChar char="§"/>
            </a:pPr>
            <a:r>
              <a:rPr lang="fr-FR" sz="1600" dirty="0" smtClean="0"/>
              <a:t>Informations destinées à vous familiariser avec le chapitre</a:t>
            </a:r>
          </a:p>
          <a:p>
            <a:pPr lvl="1">
              <a:buFont typeface="Wingdings" charset="2"/>
              <a:buChar char="§"/>
            </a:pPr>
            <a:r>
              <a:rPr lang="fr-FR" sz="1600" dirty="0" smtClean="0"/>
              <a:t>Outils pédagogiques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Présentation en classe pour l'instructeur</a:t>
            </a:r>
          </a:p>
          <a:p>
            <a:pPr lvl="1">
              <a:buFont typeface="Wingdings" charset="2"/>
              <a:buChar char="§"/>
            </a:pPr>
            <a:r>
              <a:rPr lang="fr-FR" sz="1600" dirty="0"/>
              <a:t>Diapositives facultatives que vous pouvez utiliser en classe</a:t>
            </a:r>
          </a:p>
          <a:p>
            <a:pPr lvl="1">
              <a:buFont typeface="Wingdings" charset="2"/>
              <a:buChar char="§"/>
            </a:pPr>
            <a:r>
              <a:rPr lang="fr-FR" sz="1600" dirty="0"/>
              <a:t>Commence à la diapositive 11</a:t>
            </a:r>
            <a:r>
              <a:rPr lang="en-US" sz="1600" dirty="0"/>
              <a:t>	</a:t>
            </a:r>
            <a:endParaRPr lang="fr-FR" sz="1600" b="1" dirty="0" smtClean="0"/>
          </a:p>
          <a:p>
            <a:pPr marL="0" indent="0">
              <a:buNone/>
            </a:pPr>
            <a:r>
              <a:rPr lang="fr-FR" smtClean="0"/>
              <a:t>Remarque : retirez le guide de planification de cette présentation avant de la partager avec quiconque.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89168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smtClean="0"/>
              <a:t>7.3 Composants matériels d'un réseau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Composants matériels d'un réseau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Périphériques réseau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399" y="1384324"/>
            <a:ext cx="8477859" cy="3137435"/>
          </a:xfrm>
        </p:spPr>
        <p:txBody>
          <a:bodyPr/>
          <a:lstStyle/>
          <a:p>
            <a:r>
              <a:rPr lang="fr-FR" sz="1600" dirty="0"/>
              <a:t>Les modems convertissent les données numériques d'un ordinateur dans un format pouvant être transmis sur le réseau du FAI.</a:t>
            </a:r>
          </a:p>
          <a:p>
            <a:r>
              <a:rPr lang="fr-FR" sz="1600" dirty="0" smtClean="0"/>
              <a:t>Les commutateurs procèdent à une microsegmentation des LAN en n'envoyant les données qu'aux ordinateurs qui en ont besoin. </a:t>
            </a:r>
          </a:p>
          <a:p>
            <a:r>
              <a:rPr lang="fr-FR" sz="1600" dirty="0" smtClean="0"/>
              <a:t>Les points d'accès sans fil connectent les périphériques sans fil. Les routeurs utilisent des adresses IP pour transférer le trafic vers d'autres réseaux. </a:t>
            </a:r>
          </a:p>
          <a:p>
            <a:r>
              <a:rPr lang="fr-FR" sz="1600" dirty="0"/>
              <a:t>Dans un réseau de petit bureau ou de bureau à domicile, une route se compose généralement d'un commutateur, d'un pare-feu et d'un point d'accès.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07" y="4027463"/>
            <a:ext cx="4789548" cy="254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Composants matériels d'un réseau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Câbles et connecteurs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366576"/>
            <a:ext cx="6297367" cy="5255288"/>
          </a:xfrm>
        </p:spPr>
        <p:txBody>
          <a:bodyPr>
            <a:normAutofit fontScale="92500"/>
          </a:bodyPr>
          <a:lstStyle/>
          <a:p>
            <a:r>
              <a:rPr lang="fr-FR" sz="2000" dirty="0"/>
              <a:t>Les câbles coaxiaux et à paires torsadées utilisent des signaux électriques pour transmettre les données. Les câbles à fibre optique utilisent des signaux lumineux pour transmettre les données. Ces câbles diffèrent en termes de bande passante, de taille et de coût.</a:t>
            </a:r>
            <a:endParaRPr lang="fr-FR" sz="1600" dirty="0"/>
          </a:p>
          <a:p>
            <a:r>
              <a:rPr lang="fr-FR" sz="2000" dirty="0"/>
              <a:t>Il existe plusieurs types de câbles coaxiaux : 10Base5 (Ethernet épais), 10Base2 (Ethernet fin), RG-59 (télévision par câble), RG-6 (meilleur que RG-59).</a:t>
            </a:r>
          </a:p>
          <a:p>
            <a:r>
              <a:rPr lang="fr-FR" sz="2000" dirty="0" smtClean="0"/>
              <a:t>Les câbles à paires torsadées sont terminés par un connecteur RJ-45. Il existe deux types de câbles à paires torsadées :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fr-FR" sz="1500" dirty="0"/>
              <a:t>Paires torsadées non blindées (UTP)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fr-FR" sz="1500" dirty="0"/>
              <a:t>Paires torsadées blindées (STP)</a:t>
            </a:r>
          </a:p>
          <a:p>
            <a:r>
              <a:rPr lang="fr-FR" sz="2000" dirty="0"/>
              <a:t>Les câbles à fibre optique sont classés en deux types :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fr-FR" sz="1500" dirty="0"/>
              <a:t>Fibre monomode (SMF) : utilise des lasers pour envoyer un rayon lumineux unique qui peut parcourir des centaines de kilomètres.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fr-FR" sz="1500" dirty="0"/>
              <a:t>Fibre multimode (MMF) : utilise des LED pour envoyer plusieurs signaux lumineux qui peuvent parcourir jusqu'à 550 mètres.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85" y="4486087"/>
            <a:ext cx="1928027" cy="1905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658" y="2549352"/>
            <a:ext cx="1912786" cy="1905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555" y="582134"/>
            <a:ext cx="1950889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Composants matériels d'un réseau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Câbles et connecteurs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297367" cy="4902862"/>
          </a:xfrm>
        </p:spPr>
        <p:txBody>
          <a:bodyPr/>
          <a:lstStyle/>
          <a:p>
            <a:r>
              <a:rPr lang="fr-FR" sz="2000" dirty="0" smtClean="0"/>
              <a:t>Le câble à paires torsadées est le type de câblage utilisé le plus couramment aujourd'hui au sein des réseaux locaux.</a:t>
            </a:r>
          </a:p>
          <a:p>
            <a:r>
              <a:rPr lang="fr-FR" sz="2000" dirty="0" smtClean="0"/>
              <a:t>Il existe deux schémas de câblage à paires torsadées : T568A et T568B. </a:t>
            </a:r>
          </a:p>
          <a:p>
            <a:r>
              <a:rPr lang="fr-FR" sz="2000" dirty="0" smtClean="0"/>
              <a:t>Chacun des schémas définit le brochage (ordre de connexion des fils) à l'extrémité d'un câble.</a:t>
            </a:r>
          </a:p>
          <a:p>
            <a:r>
              <a:rPr lang="fr-FR" sz="2000" dirty="0" smtClean="0"/>
              <a:t>Deux types de câbles peuvent être créés : un câble droit et un câble croisé. </a:t>
            </a:r>
          </a:p>
          <a:p>
            <a:r>
              <a:rPr lang="fr-FR" sz="2000" dirty="0" smtClean="0"/>
              <a:t>Le câble droit est le type de câble le plus répandu. Le schéma de câblage est le même aux deux extrémités.</a:t>
            </a:r>
          </a:p>
          <a:p>
            <a:r>
              <a:rPr lang="fr-FR" sz="2000" dirty="0"/>
              <a:t>Un câble croisé utilise les deux schémas de câblage. T568A à l'une des extrémités du câble et T568B à l'autre.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60" y="3982981"/>
            <a:ext cx="1958509" cy="23243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40" y="1232593"/>
            <a:ext cx="1966130" cy="229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876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smtClean="0"/>
              <a:t>7.4 Technologies et concepts de base des réseaux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Technologies et concepts de base des réseaux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Adressage pour les équipements en réseau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8618536" cy="4986332"/>
          </a:xfrm>
        </p:spPr>
        <p:txBody>
          <a:bodyPr/>
          <a:lstStyle/>
          <a:p>
            <a:r>
              <a:rPr lang="fr-FR" sz="2000" dirty="0"/>
              <a:t>L'adresse MAC est « codée en dur » par le fabricant sur la carte réseau.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fr-FR" sz="1500" dirty="0"/>
              <a:t>L'adresse MAC se compose de 48 bits au format hexadécimal</a:t>
            </a:r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L'adresse IP est attribuée par les administrateurs réseau en fonction de l'emplacement du périphérique sur le réseau.</a:t>
            </a:r>
          </a:p>
          <a:p>
            <a:r>
              <a:rPr lang="fr-FR" sz="2000" dirty="0" smtClean="0"/>
              <a:t>Il existe deux versions d'adressage IP :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fr-FR" sz="1500" dirty="0"/>
              <a:t>IPv4 : 32 bits représentés en notation décimale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fr-FR" sz="1500" dirty="0" smtClean="0"/>
              <a:t>IPv6 : 128 bits représentés au format hexadécimal</a:t>
            </a:r>
            <a:endParaRPr lang="fr-FR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5259987"/>
            <a:ext cx="2307650" cy="973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114" y="5102630"/>
            <a:ext cx="3552591" cy="1288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76" y="2120177"/>
            <a:ext cx="4890924" cy="7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Technologies et concepts de base des réseaux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Adressage pour les équipements en réseau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8548198" cy="4986332"/>
          </a:xfrm>
        </p:spPr>
        <p:txBody>
          <a:bodyPr/>
          <a:lstStyle/>
          <a:p>
            <a:r>
              <a:rPr lang="fr-FR" sz="1800" dirty="0" smtClean="0"/>
              <a:t>Les périphériques hôtes ont besoin des deux adresses pour communiquer sur le réseau. 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fr-FR" sz="1400" dirty="0" smtClean="0"/>
              <a:t>Les adresses MAC ne changent pas lorsque les périphériques passent d'un réseau à un autre.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fr-FR" sz="1400" dirty="0" smtClean="0"/>
              <a:t>Les adresses IP changent parce qu'elles sont attribuées en fonction de l'emplacement du périphérique dans le réseau. </a:t>
            </a:r>
          </a:p>
          <a:p>
            <a:pPr marL="0" indent="0">
              <a:buNone/>
            </a:pPr>
            <a:endParaRPr lang="fr-FR" sz="1400" dirty="0" smtClean="0"/>
          </a:p>
          <a:p>
            <a:endParaRPr lang="fr-FR" sz="1400" dirty="0" smtClean="0"/>
          </a:p>
          <a:p>
            <a:endParaRPr lang="fr-FR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93" y="2670040"/>
            <a:ext cx="6546147" cy="398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393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Technologies et concepts de base des réseaux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Adressage pour les équipements en réseau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8548198" cy="4986332"/>
          </a:xfrm>
        </p:spPr>
        <p:txBody>
          <a:bodyPr/>
          <a:lstStyle/>
          <a:p>
            <a:r>
              <a:rPr lang="fr-FR" sz="2000" dirty="0" smtClean="0"/>
              <a:t>Une adresse IPv4 se compose de deux parties. La première partie identifie le réseau. La deuxième partie identifie un hôte sur ce réseau. </a:t>
            </a:r>
          </a:p>
          <a:p>
            <a:r>
              <a:rPr lang="fr-FR" sz="2000" dirty="0"/>
              <a:t>Les ordinateurs et les routeurs utilisent le masque de sous-réseau pour calculer la partie réseau de l'adresse IPv4 de destination.</a:t>
            </a:r>
          </a:p>
          <a:p>
            <a:r>
              <a:rPr lang="fr-FR" sz="2000" dirty="0"/>
              <a:t>Un bit 1 dans le masque de sous-réseau indique que ce bit fait partie de la partie réseau. Les 24 premiers bits de l'adresse 192.168.200.8 sont donc des bits réseau. Les 8 derniers bits sont des bits d'hôte.</a:t>
            </a:r>
            <a:endParaRPr lang="fr-FR" sz="2000" dirty="0" smtClean="0"/>
          </a:p>
          <a:p>
            <a:endParaRPr lang="fr-FR" sz="2000" dirty="0" smtClean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19" y="4083650"/>
            <a:ext cx="6336276" cy="204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218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Technologies et concepts de base des réseaux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Adressage pour les équipements en réseau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8548198" cy="4986332"/>
          </a:xfrm>
        </p:spPr>
        <p:txBody>
          <a:bodyPr/>
          <a:lstStyle/>
          <a:p>
            <a:r>
              <a:rPr lang="fr-FR" sz="2000" dirty="0"/>
              <a:t>Deux règles permettent de réduire le nombre de chiffres requis pour représenter une adresse IPv6.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fr-FR" sz="1500" dirty="0"/>
              <a:t>Règle n° 1 : omettre les zéros en début de segment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fr-FR" sz="1500" dirty="0"/>
              <a:t>Règle n° 2 : omettre tous les segments comportant des zéros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4" y="5306896"/>
            <a:ext cx="5421198" cy="1041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3" y="4015453"/>
            <a:ext cx="5421198" cy="1065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3" y="2733198"/>
            <a:ext cx="5400223" cy="105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890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Technologies et concepts de base des réseaux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Protocoles de la couche transport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404420"/>
            <a:ext cx="8246747" cy="4902862"/>
          </a:xfrm>
        </p:spPr>
        <p:txBody>
          <a:bodyPr/>
          <a:lstStyle/>
          <a:p>
            <a:r>
              <a:rPr lang="fr-FR" sz="2000" dirty="0"/>
              <a:t>Les deux protocoles qui opèrent au niveau de la couche transport sont TCP (Transport Control Protocol) et UDP (User Datagram Protocol).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fr-FR" sz="1500" dirty="0"/>
              <a:t>Le protocole TCP est considéré comme fiable, dans la mesure où il s'assure que toutes les données arrivent à destination. </a:t>
            </a:r>
          </a:p>
          <a:p>
            <a:pPr marL="742950" lvl="1" indent="-2857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fr-FR" sz="1500" dirty="0"/>
              <a:t>Le protocole UDP n'offre aucune fiabilité.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36" y="3117110"/>
            <a:ext cx="2849344" cy="353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3" y="3117110"/>
            <a:ext cx="2824165" cy="331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lnSpc>
                <a:spcPct val="90000"/>
              </a:lnSpc>
              <a:defRPr/>
            </a:pPr>
            <a:r>
              <a:rPr lang="fr-FR" b="0" kern="0" dirty="0" smtClean="0">
                <a:solidFill>
                  <a:schemeClr val="bg1"/>
                </a:solidFill>
                <a:latin typeface="+mj-lt"/>
              </a:rPr>
              <a:t>ITE 6.0</a:t>
            </a:r>
            <a:r>
              <a:t/>
            </a:r>
            <a:br/>
            <a:r>
              <a:rPr lang="fr-FR" b="0" kern="0" dirty="0" smtClean="0">
                <a:solidFill>
                  <a:schemeClr val="bg1"/>
                </a:solidFill>
                <a:latin typeface="+mj-lt"/>
              </a:rPr>
              <a:t>Guide de planification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fr-FR" b="0" smtClean="0">
                <a:solidFill>
                  <a:schemeClr val="bg1"/>
                </a:solidFill>
                <a:latin typeface="Arial" pitchFamily="34" charset="0"/>
              </a:rPr>
              <a:t>Chapitre 7 : Concepts liés aux réseaux</a:t>
            </a:r>
            <a:endParaRPr lang="fr-FR" b="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Technologies et concepts de base des réseaux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Protocoles de la couche transport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2536632" cy="5263080"/>
          </a:xfrm>
        </p:spPr>
        <p:txBody>
          <a:bodyPr/>
          <a:lstStyle/>
          <a:p>
            <a:r>
              <a:rPr lang="fr-FR" sz="1800" dirty="0"/>
              <a:t>Les protocoles TCP et UDP utilisent un numéro de port source et de destination pour effectuer le suivi des conversations des applications.</a:t>
            </a:r>
          </a:p>
          <a:p>
            <a:r>
              <a:rPr lang="fr-FR" sz="1800" dirty="0"/>
              <a:t>Le numéro de port de destination est associé à l'application cible sur l'hôte distant.</a:t>
            </a:r>
          </a:p>
          <a:p>
            <a:r>
              <a:rPr lang="fr-FR" sz="1800" dirty="0"/>
              <a:t>Le numéro de port source est généré de manière dynamique par le périphérique émetteur.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588" y="1413225"/>
            <a:ext cx="6156728" cy="440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596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smtClean="0"/>
              <a:t>7.5 Résumé du chapitre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232592"/>
            <a:ext cx="8600517" cy="520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1600" dirty="0"/>
              <a:t>Ce chapitre vous a présenté le fonctionnement des réseaux informatiques. Les concepts suivants sont particulièrement importants :</a:t>
            </a:r>
          </a:p>
          <a:p>
            <a:r>
              <a:rPr lang="fr-FR" sz="1600" dirty="0"/>
              <a:t>Les périphériques et composants d'un ordinateur sont les périphériques hôtes, les périphériques intermédiaires et les supports.</a:t>
            </a:r>
          </a:p>
          <a:p>
            <a:r>
              <a:rPr lang="fr-FR" sz="1600" dirty="0"/>
              <a:t>Les principaux types de réseau sont les suivants : LAN, WLAN, PAN, MAN, WAN, peer-to-peer et client/serveur.</a:t>
            </a:r>
          </a:p>
          <a:p>
            <a:r>
              <a:rPr lang="fr-FR" sz="1600" dirty="0"/>
              <a:t>Les normes réseau se classent dans deux modèles de référence : OSI et TCP/IP.</a:t>
            </a:r>
          </a:p>
          <a:p>
            <a:r>
              <a:rPr lang="fr-FR" sz="1600" dirty="0"/>
              <a:t>Les réseaux filaires utilisent le protocole CSMA/CD lorsqu'ils fonctionnent en mode bidirectionnel non simultané. Les réseaux sans fil utilisent le protocole CSMA/CA.</a:t>
            </a:r>
          </a:p>
          <a:p>
            <a:r>
              <a:rPr lang="fr-FR" sz="1600" dirty="0"/>
              <a:t>Les périphériques réseau sont les modems, commutateurs, points d'accès sans fil, routeurs et pare-feu.</a:t>
            </a:r>
          </a:p>
          <a:p>
            <a:r>
              <a:rPr lang="fr-FR" sz="1600" dirty="0"/>
              <a:t>Les supports réseau comprennent les câbles coaxiaux, les câbles à paires torsadées et les câbles à fibre optique. Les signaux sans fil sont également considérés comme des supports.</a:t>
            </a:r>
          </a:p>
          <a:p>
            <a:r>
              <a:rPr lang="fr-FR" sz="1600" dirty="0"/>
              <a:t>Les deux schémas de câblage à paires torsadées sont T568A et T568B.</a:t>
            </a:r>
          </a:p>
          <a:p>
            <a:r>
              <a:rPr lang="fr-FR" sz="1600" dirty="0"/>
              <a:t>Les périphériques ont besoin d'une adresse physique (MAC) et d'une adresse logique (IP) pour communiquer sur le réseau.</a:t>
            </a:r>
          </a:p>
          <a:p>
            <a:r>
              <a:rPr lang="fr-FR" sz="1600" dirty="0"/>
              <a:t>La couche transport comprend les deux protocoles : TCP et UDP. Le protocole TCP est fiable, mais il induit une surcharge que l'on ne rencontre pas avec le protocole UDP.</a:t>
            </a:r>
          </a:p>
          <a:p>
            <a:r>
              <a:rPr lang="fr-FR" sz="1600" dirty="0"/>
              <a:t>La couche transport effectue le suivi des conversations entre les applications à l'aide de numéros de ports source et de destination.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>
                <a:latin typeface="Arial" charset="0"/>
              </a:rPr>
              <a:t>Résumé du chapitre</a:t>
            </a:r>
            <a:r>
              <a:t/>
            </a:r>
            <a:br/>
            <a:r>
              <a:rPr lang="fr-FR" smtClean="0"/>
              <a:t>Résumé</a:t>
            </a:r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713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err="1">
                <a:latin typeface="Arial" charset="0"/>
              </a:rPr>
              <a:t>Chapitre</a:t>
            </a:r>
            <a:r>
              <a:rPr lang="en-US" sz="1800" dirty="0">
                <a:latin typeface="Arial" charset="0"/>
              </a:rPr>
              <a:t> 7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Nouveaux </a:t>
            </a:r>
            <a:r>
              <a:rPr lang="en-US" dirty="0" err="1">
                <a:latin typeface="Arial" charset="0"/>
              </a:rPr>
              <a:t>termes</a:t>
            </a:r>
            <a:r>
              <a:rPr lang="en-US" dirty="0">
                <a:latin typeface="Arial" charset="0"/>
              </a:rPr>
              <a:t>/</a:t>
            </a:r>
            <a:r>
              <a:rPr lang="en-US" dirty="0" err="1">
                <a:latin typeface="Arial" charset="0"/>
              </a:rPr>
              <a:t>commandes</a:t>
            </a:r>
            <a:endParaRPr lang="en-US" dirty="0">
              <a:latin typeface="Arial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/>
              <a:t>aes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algorithm</a:t>
            </a:r>
          </a:p>
          <a:p>
            <a:pPr marL="0" indent="0">
              <a:buNone/>
            </a:pPr>
            <a:r>
              <a:rPr lang="en-US" sz="1600" dirty="0" err="1"/>
              <a:t>backoff</a:t>
            </a:r>
            <a:r>
              <a:rPr lang="en-US" sz="1600" dirty="0"/>
              <a:t> (</a:t>
            </a:r>
            <a:r>
              <a:rPr lang="en-US" sz="1600" dirty="0" err="1"/>
              <a:t>ethernet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baseband</a:t>
            </a:r>
          </a:p>
          <a:p>
            <a:pPr marL="0" indent="0">
              <a:buNone/>
            </a:pPr>
            <a:r>
              <a:rPr lang="en-US" sz="1600" dirty="0"/>
              <a:t>binary</a:t>
            </a:r>
          </a:p>
          <a:p>
            <a:pPr marL="0" indent="0">
              <a:buNone/>
            </a:pPr>
            <a:r>
              <a:rPr lang="en-US" sz="1600" dirty="0"/>
              <a:t>braid</a:t>
            </a:r>
          </a:p>
          <a:p>
            <a:pPr marL="0" indent="0">
              <a:buNone/>
            </a:pPr>
            <a:r>
              <a:rPr lang="en-US" sz="1600" dirty="0" err="1"/>
              <a:t>cidr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coax</a:t>
            </a:r>
          </a:p>
          <a:p>
            <a:pPr marL="0" indent="0">
              <a:buNone/>
            </a:pPr>
            <a:r>
              <a:rPr lang="en-US" sz="1600" dirty="0"/>
              <a:t>coaxial</a:t>
            </a:r>
          </a:p>
          <a:p>
            <a:pPr marL="0" indent="0">
              <a:buNone/>
            </a:pPr>
            <a:r>
              <a:rPr lang="en-US" sz="1600" dirty="0"/>
              <a:t>collision (</a:t>
            </a:r>
            <a:r>
              <a:rPr lang="en-US" sz="1600" dirty="0" err="1"/>
              <a:t>ethernet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congestion</a:t>
            </a:r>
          </a:p>
          <a:p>
            <a:pPr marL="0" indent="0">
              <a:buNone/>
            </a:pPr>
            <a:r>
              <a:rPr lang="en-US" sz="1600" dirty="0"/>
              <a:t>crossover</a:t>
            </a:r>
          </a:p>
          <a:p>
            <a:pPr marL="0" indent="0">
              <a:buNone/>
            </a:pPr>
            <a:r>
              <a:rPr lang="en-US" sz="1600" dirty="0" smtClean="0"/>
              <a:t>crosstalk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16772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err="1"/>
              <a:t>csma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dc</a:t>
            </a:r>
          </a:p>
          <a:p>
            <a:pPr marL="0" indent="0">
              <a:buNone/>
            </a:pPr>
            <a:r>
              <a:rPr lang="en-US" sz="1600" dirty="0"/>
              <a:t>encapsulation</a:t>
            </a:r>
          </a:p>
          <a:p>
            <a:pPr marL="0" indent="0">
              <a:buNone/>
            </a:pPr>
            <a:r>
              <a:rPr lang="en-US" sz="1600" dirty="0" err="1"/>
              <a:t>mdf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microsegments</a:t>
            </a:r>
          </a:p>
          <a:p>
            <a:pPr marL="0" indent="0">
              <a:buNone/>
            </a:pPr>
            <a:r>
              <a:rPr lang="en-US" sz="1600" dirty="0" err="1"/>
              <a:t>mmf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mnemonics</a:t>
            </a:r>
          </a:p>
          <a:p>
            <a:pPr marL="0" indent="0">
              <a:buNone/>
            </a:pPr>
            <a:r>
              <a:rPr lang="en-US" sz="1600" dirty="0"/>
              <a:t>repeaters</a:t>
            </a:r>
          </a:p>
          <a:p>
            <a:pPr marL="0" indent="0">
              <a:buNone/>
            </a:pPr>
            <a:r>
              <a:rPr lang="en-US" sz="1600" dirty="0" err="1"/>
              <a:t>rfi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supernet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t568a</a:t>
            </a:r>
          </a:p>
          <a:p>
            <a:pPr marL="0" indent="0">
              <a:buNone/>
            </a:pPr>
            <a:r>
              <a:rPr lang="en-US" sz="1600" dirty="0"/>
              <a:t>t568b</a:t>
            </a:r>
          </a:p>
          <a:p>
            <a:pPr marL="0" indent="0">
              <a:buNone/>
            </a:pPr>
            <a:r>
              <a:rPr lang="en-US" sz="1600" dirty="0"/>
              <a:t>terminated (cabling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420434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err="1"/>
              <a:t>thicknet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thinnet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udp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utp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wep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wlan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wpa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wpa2</a:t>
            </a:r>
          </a:p>
        </p:txBody>
      </p:sp>
    </p:spTree>
    <p:extLst>
      <p:ext uri="{BB962C8B-B14F-4D97-AF65-F5344CB8AC3E}">
        <p14:creationId xmlns:p14="http://schemas.microsoft.com/office/powerpoint/2010/main" val="11863991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04535" y="1646809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fr-FR" sz="2000" dirty="0" smtClean="0"/>
              <a:t>Quels sont les exercices associés à ce chapitre 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29718"/>
              </p:ext>
            </p:extLst>
          </p:nvPr>
        </p:nvGraphicFramePr>
        <p:xfrm>
          <a:off x="701937" y="2072476"/>
          <a:ext cx="7745872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21"/>
                <a:gridCol w="2099307"/>
                <a:gridCol w="3490044"/>
              </a:tblGrid>
              <a:tr h="370840">
                <a:tc>
                  <a:txBody>
                    <a:bodyPr/>
                    <a:lstStyle/>
                    <a:p>
                      <a:r>
                        <a:t>Numéro de page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 d'activité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 de l'activité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7.1.1.5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Exercice interactif (IA)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mtClean="0">
                          <a:latin typeface="calibri"/>
                        </a:rPr>
                        <a:t>Identification des périphériques réseau et des représentations des supports</a:t>
                      </a:r>
                      <a:endParaRPr lang="fr-FR">
                        <a:latin typeface="calibri"/>
                      </a:endParaRP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7.1.2.8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IA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mtClean="0">
                          <a:latin typeface="calibri"/>
                        </a:rPr>
                        <a:t>Types de réseau</a:t>
                      </a:r>
                      <a:endParaRPr lang="fr-FR">
                        <a:latin typeface="calibri"/>
                      </a:endParaRP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7.2.1.9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IA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mtClean="0">
                          <a:latin typeface="calibri"/>
                        </a:rPr>
                        <a:t>Placer les couches des modèles OSI et TCP/IP</a:t>
                      </a:r>
                      <a:endParaRPr lang="fr-FR">
                        <a:latin typeface="calibri"/>
                      </a:endParaRP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7.3.1.6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IA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mtClean="0">
                          <a:latin typeface="calibri"/>
                        </a:rPr>
                        <a:t>Identifier les périphériques réseau</a:t>
                      </a:r>
                      <a:endParaRPr lang="fr-FR">
                        <a:latin typeface="calibri"/>
                      </a:endParaRP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7.3.2.5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IA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mtClean="0">
                          <a:latin typeface="calibri"/>
                        </a:rPr>
                        <a:t>Brochages des câbles</a:t>
                      </a:r>
                      <a:endParaRPr lang="fr-FR">
                        <a:latin typeface="calibri"/>
                      </a:endParaRP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7.3.2.6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Travaux pratiques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mtClean="0">
                          <a:latin typeface="calibri"/>
                        </a:rPr>
                        <a:t>Fabrication et test de câbles réseau</a:t>
                      </a:r>
                      <a:endParaRPr lang="fr-FR">
                        <a:latin typeface="calibri"/>
                      </a:endParaRPr>
                    </a:p>
                  </a:txBody>
                  <a:tcPr marL="28575" marR="28575" marT="0" marB="0"/>
                </a:tc>
              </a:tr>
            </a:tbl>
          </a:graphicData>
        </a:graphic>
      </p:graphicFrame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 7 : exercices</a:t>
            </a:r>
          </a:p>
        </p:txBody>
      </p:sp>
    </p:spTree>
    <p:extLst>
      <p:ext uri="{BB962C8B-B14F-4D97-AF65-F5344CB8AC3E}">
        <p14:creationId xmlns:p14="http://schemas.microsoft.com/office/powerpoint/2010/main" val="8456883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04535" y="1646809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fr-FR" sz="2000" dirty="0" smtClean="0"/>
              <a:t>Quels sont les exercices associés à ce chapitre 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54815"/>
              </p:ext>
            </p:extLst>
          </p:nvPr>
        </p:nvGraphicFramePr>
        <p:xfrm>
          <a:off x="701937" y="2072476"/>
          <a:ext cx="7745872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21"/>
                <a:gridCol w="2099307"/>
                <a:gridCol w="3490044"/>
              </a:tblGrid>
              <a:tr h="370840">
                <a:tc>
                  <a:txBody>
                    <a:bodyPr/>
                    <a:lstStyle/>
                    <a:p>
                      <a:r>
                        <a:t>Numéro de page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 d'activité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 de l'activité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7.3.2.7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Packet tracer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mtClean="0">
                          <a:latin typeface="calibri"/>
                        </a:rPr>
                        <a:t>Câblage d'un réseau simple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7.4.1.7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Vidéo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mtClean="0">
                          <a:latin typeface="calibri"/>
                        </a:rPr>
                        <a:t>IPv4 et IPv6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7.4.1.11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Travaux pratiques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mtClean="0">
                          <a:latin typeface="calibri"/>
                        </a:rPr>
                        <a:t>Configuration d'une carte réseau pour qu'elle utilise DHCP sous Windows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7.4.1.2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Packet Tracer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mtClean="0">
                          <a:latin typeface="calibri"/>
                        </a:rPr>
                        <a:t>Ajout d'ordinateurs à un réseau existant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7.4.2.7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IA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mtClean="0">
                          <a:latin typeface="calibri"/>
                        </a:rPr>
                        <a:t>TCP et UDP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7.4.2.8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IA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mtClean="0">
                          <a:latin typeface="calibri"/>
                        </a:rPr>
                        <a:t>Définitions des protocoles et ports par défaut</a:t>
                      </a:r>
                    </a:p>
                  </a:txBody>
                  <a:tcPr marL="28575" marR="28575" marT="0" marB="0"/>
                </a:tc>
              </a:tr>
            </a:tbl>
          </a:graphicData>
        </a:graphic>
      </p:graphicFrame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 7 : exercices (suite)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9543" y="5620029"/>
            <a:ext cx="814546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eaLnBrk="1" hangingPunct="1">
              <a:spcBef>
                <a:spcPct val="30000"/>
              </a:spcBef>
              <a:buNone/>
            </a:pPr>
            <a:r>
              <a:rPr lang="fr-FR" dirty="0" smtClean="0"/>
              <a:t>Le mot de passe utilisé dans le cadre des exercices </a:t>
            </a:r>
            <a:r>
              <a:rPr lang="fr-FR" dirty="0" err="1" smtClean="0"/>
              <a:t>Packet</a:t>
            </a:r>
            <a:r>
              <a:rPr lang="fr-FR" dirty="0" smtClean="0"/>
              <a:t> Tracer de ce chapitre est : PT_ITE!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13937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 7 : évaluation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fr-FR" sz="2000" dirty="0" smtClean="0"/>
              <a:t>Une fois qu'ils ont terminé le chapitre 7, les étudiants doivent se soumettre à l'évaluation correspondante.</a:t>
            </a:r>
          </a:p>
          <a:p>
            <a:pPr eaLnBrk="1" hangingPunct="1">
              <a:spcBef>
                <a:spcPct val="30000"/>
              </a:spcBef>
            </a:pPr>
            <a:r>
              <a:rPr lang="fr-FR" sz="2000" dirty="0" smtClean="0"/>
              <a:t>Les questionnaires, les travaux pratiques, les exercices dans Packet Tracer, ainsi que les autres activités peuvent servir à évaluer, de manière informelle, les progrès des étudiants.</a:t>
            </a:r>
          </a:p>
          <a:p>
            <a:pPr eaLnBrk="1" hangingPunct="1">
              <a:spcBef>
                <a:spcPct val="30000"/>
              </a:spcBef>
            </a:pP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59476"/>
            <a:ext cx="7940675" cy="4906537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 smtClean="0"/>
              <a:t>Avant d'enseigner les concepts du chapitre 7, l'instructeur doit passer l'évaluation correspondante.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 smtClean="0"/>
              <a:t>Les objectifs de ce chapitre sont les suivants : être en mesure d'expliquer le fonctionnement des réseaux informatiques et d'interconnecter deux ordinateurs au sein d'un réseau.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 smtClean="0"/>
              <a:t>Les étudiants doivent être en mesure d'identifier et d'expliquer le fonctionnement de base des composants réseau tels que les périphériques hôtes, les périphériques intermédiaires et les supports réseau.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 smtClean="0"/>
              <a:t>Assurez-vous que les étudiants comprennent parfaitement les différents types de réseaux. Invitez-les à vous citer des exemples de réseaux PAN, LAN, WAN, etc.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 smtClean="0"/>
              <a:t>Demandez aux étudiants de schématiser leur réseau domestique sur un tableau blanc, une feuille de papier ou un programme graphique. </a:t>
            </a:r>
            <a:endParaRPr lang="fr-FR" dirty="0" smtClean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 smtClean="0"/>
              <a:t>Les étudiants doivent être en mesure de classer, côte à côte, les couches des modèles OSI et TCP/IP. </a:t>
            </a:r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fr-FR" sz="3200" b="1" kern="0" smtClean="0">
                <a:solidFill>
                  <a:srgbClr val="708CA1"/>
                </a:solidFill>
                <a:latin typeface="+mj-lt"/>
              </a:rPr>
              <a:t>Chapitre 7 : bonnes pratiques</a:t>
            </a: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59476"/>
            <a:ext cx="7940675" cy="4906537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 smtClean="0"/>
              <a:t>Assurez-vous que les étudiants sont capables d'expliquer en détail le processus d'encapsulation lors de la circulation des données à travers les couches du modèle OSI.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 smtClean="0"/>
              <a:t>Demandez aux étudiants d'identifier les parties hôte et réseau des adresses IPv4 et IPv6.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 smtClean="0"/>
              <a:t>Veillez à ce que les étudiants sachent comment accéder aux paramètres TCP/IP sous Windows, afin de configurer l'attribution automatique des adresses IP sur un ordinateur.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 smtClean="0"/>
              <a:t>Assurez-vous que les étudiants sont en mesure d'interconnecter deux ordinateurs, d'appliquer l'adressage approprié et d'exécuter des commandes ping entre les deux.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 smtClean="0"/>
              <a:t>Les étudiants doivent être capables de comparer le fonctionnement des protocoles TCP et UDP, et de fournir des exemples d'applications qui utilisent chacun d'eux.</a:t>
            </a:r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fr-FR" sz="3200" b="1" kern="0" smtClean="0">
                <a:solidFill>
                  <a:srgbClr val="708CA1"/>
                </a:solidFill>
                <a:latin typeface="+mj-lt"/>
              </a:rPr>
              <a:t>Chapitre 7 : bonnes pratiques (suite)</a:t>
            </a:r>
            <a:endParaRPr lang="fr-FR" sz="3200" b="1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 7 : aide supplémentaire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fr-FR" sz="2000" dirty="0" smtClean="0"/>
              <a:t>Pour obtenir davantage d'aide sur les stratégies d'enseignement, notamment les plans de cours, l'utilisation d'analogies pour expliquer des concepts difficiles et les sujets de discussion, consultez la communauté ITE à l'adresse </a:t>
            </a:r>
            <a:r>
              <a:rPr lang="fr-FR" sz="2000" dirty="0" smtClean="0">
                <a:hlinkClick r:id="rId3"/>
              </a:rPr>
              <a:t>community.netacad.net</a:t>
            </a:r>
            <a:r>
              <a:rPr lang="fr-FR" sz="2000" dirty="0" smtClean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fr-FR" sz="2000" dirty="0" smtClean="0"/>
              <a:t>Si vous souhaitez partager des plans de cours ou des ressources, importez-les sur le site de la communauté ITE afin d'aider les autres instructeurs.</a:t>
            </a:r>
          </a:p>
        </p:txBody>
      </p:sp>
    </p:spTree>
    <p:extLst>
      <p:ext uri="{BB962C8B-B14F-4D97-AF65-F5344CB8AC3E}">
        <p14:creationId xmlns:p14="http://schemas.microsoft.com/office/powerpoint/2010/main" val="1402589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30442</TotalTime>
  <Pages>28</Pages>
  <Words>1053</Words>
  <Application>Microsoft Office PowerPoint</Application>
  <PresentationFormat>On-screen Show (4:3)</PresentationFormat>
  <Paragraphs>334</Paragraphs>
  <Slides>35</Slides>
  <Notes>35</Notes>
  <HiddenSlides>11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PPT-TMPLT-WHT_C</vt:lpstr>
      <vt:lpstr>NetAcad-4F_PPT-WHT_060408</vt:lpstr>
      <vt:lpstr>Supports de l'instructeur Chapitre 7 : Concepts liés aux réseaux</vt:lpstr>
      <vt:lpstr>Supports de l'instructeur - Chapitre 7 Guide de planification</vt:lpstr>
      <vt:lpstr>PowerPoint Presentation</vt:lpstr>
      <vt:lpstr>Chapitre 7 : exercices</vt:lpstr>
      <vt:lpstr>Chapitre 7 : exercices (suite)</vt:lpstr>
      <vt:lpstr>Chapitre 7 : évaluation</vt:lpstr>
      <vt:lpstr>PowerPoint Presentation</vt:lpstr>
      <vt:lpstr>PowerPoint Presentation</vt:lpstr>
      <vt:lpstr>Chapitre 7 : aide supplémentaire</vt:lpstr>
      <vt:lpstr>Chapitre 5 : Rubriques du chapitre ne figurant pas dans la certification CompTIA A+ 220-901</vt:lpstr>
      <vt:lpstr>PowerPoint Presentation</vt:lpstr>
      <vt:lpstr>Chapitre 7 :  Concepts liés aux réseaux</vt:lpstr>
      <vt:lpstr>Chapitre 7 - Sections et objectifs</vt:lpstr>
      <vt:lpstr>7.1 Principes des réseaux</vt:lpstr>
      <vt:lpstr>Principes des réseaux Réseaux informatiques</vt:lpstr>
      <vt:lpstr>Principes des réseaux Types de réseaux</vt:lpstr>
      <vt:lpstr>7.2 Normes réseau</vt:lpstr>
      <vt:lpstr>Normes réseau Modèles de référence</vt:lpstr>
      <vt:lpstr>Normes réseau Normes filaires et sans fil</vt:lpstr>
      <vt:lpstr>7.3 Composants matériels d'un réseau</vt:lpstr>
      <vt:lpstr>Composants matériels d'un réseau Périphériques réseau</vt:lpstr>
      <vt:lpstr>Composants matériels d'un réseau Câbles et connecteurs</vt:lpstr>
      <vt:lpstr>Composants matériels d'un réseau Câbles et connecteurs</vt:lpstr>
      <vt:lpstr>7.4 Technologies et concepts de base des réseaux</vt:lpstr>
      <vt:lpstr>Technologies et concepts de base des réseaux Adressage pour les équipements en réseau</vt:lpstr>
      <vt:lpstr>Technologies et concepts de base des réseaux Adressage pour les équipements en réseau</vt:lpstr>
      <vt:lpstr>Technologies et concepts de base des réseaux Adressage pour les équipements en réseau</vt:lpstr>
      <vt:lpstr>Technologies et concepts de base des réseaux Adressage pour les équipements en réseau</vt:lpstr>
      <vt:lpstr>Technologies et concepts de base des réseaux Protocoles de la couche transport</vt:lpstr>
      <vt:lpstr>Technologies et concepts de base des réseaux Protocoles de la couche transport</vt:lpstr>
      <vt:lpstr>7.5 Résumé du chapitre</vt:lpstr>
      <vt:lpstr>Résumé du chapitre Résumé</vt:lpstr>
      <vt:lpstr>PowerPoint Presentation</vt:lpstr>
      <vt:lpstr>PowerPoint Presentation</vt:lpstr>
      <vt:lpstr>Chapitre 7 Nouveaux termes/commandes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yuhang</cp:lastModifiedBy>
  <cp:revision>1143</cp:revision>
  <cp:lastPrinted>1999-01-27T00:54:54Z</cp:lastPrinted>
  <dcterms:created xsi:type="dcterms:W3CDTF">2006-10-23T15:07:30Z</dcterms:created>
  <dcterms:modified xsi:type="dcterms:W3CDTF">2016-09-27T05:52:10Z</dcterms:modified>
</cp:coreProperties>
</file>