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8"/>
  </p:notesMasterIdLst>
  <p:handoutMasterIdLst>
    <p:handoutMasterId r:id="rId39"/>
  </p:handoutMasterIdLst>
  <p:sldIdLst>
    <p:sldId id="812" r:id="rId3"/>
    <p:sldId id="813" r:id="rId4"/>
    <p:sldId id="871" r:id="rId5"/>
    <p:sldId id="872" r:id="rId6"/>
    <p:sldId id="911" r:id="rId7"/>
    <p:sldId id="873" r:id="rId8"/>
    <p:sldId id="874" r:id="rId9"/>
    <p:sldId id="875" r:id="rId10"/>
    <p:sldId id="876" r:id="rId11"/>
    <p:sldId id="877" r:id="rId12"/>
    <p:sldId id="500" r:id="rId13"/>
    <p:sldId id="786" r:id="rId14"/>
    <p:sldId id="791" r:id="rId15"/>
    <p:sldId id="921" r:id="rId16"/>
    <p:sldId id="954" r:id="rId17"/>
    <p:sldId id="955" r:id="rId18"/>
    <p:sldId id="956" r:id="rId19"/>
    <p:sldId id="935" r:id="rId20"/>
    <p:sldId id="940" r:id="rId21"/>
    <p:sldId id="936" r:id="rId22"/>
    <p:sldId id="942" r:id="rId23"/>
    <p:sldId id="957" r:id="rId24"/>
    <p:sldId id="959" r:id="rId25"/>
    <p:sldId id="937" r:id="rId26"/>
    <p:sldId id="944" r:id="rId27"/>
    <p:sldId id="938" r:id="rId28"/>
    <p:sldId id="919" r:id="rId29"/>
    <p:sldId id="960" r:id="rId30"/>
    <p:sldId id="958" r:id="rId31"/>
    <p:sldId id="952" r:id="rId32"/>
    <p:sldId id="953" r:id="rId33"/>
    <p:sldId id="884" r:id="rId34"/>
    <p:sldId id="885" r:id="rId35"/>
    <p:sldId id="961" r:id="rId36"/>
    <p:sldId id="962"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48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1.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29.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1.xml"/><Relationship Id="rId11" Type="http://schemas.openxmlformats.org/officeDocument/2006/relationships/slide" Target="slides/slide28.xml"/><Relationship Id="rId5" Type="http://schemas.openxmlformats.org/officeDocument/2006/relationships/slide" Target="slides/slide19.xml"/><Relationship Id="rId15" Type="http://schemas.openxmlformats.org/officeDocument/2006/relationships/slide" Target="slides/slide35.xml"/><Relationship Id="rId10" Type="http://schemas.openxmlformats.org/officeDocument/2006/relationships/slide" Target="slides/slide27.xml"/><Relationship Id="rId4" Type="http://schemas.openxmlformats.org/officeDocument/2006/relationships/slide" Target="slides/slide17.xml"/><Relationship Id="rId9" Type="http://schemas.openxmlformats.org/officeDocument/2006/relationships/slide" Target="slides/slide25.xml"/><Relationship Id="rId1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dirty="0" smtClean="0"/>
              <a:t>Chapitre 8 : Mise en application des concepts du réseau</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smtClean="0">
                <a:latin typeface="Arial" charset="0"/>
              </a:rPr>
              <a:t>Chapitre 8 : Mise en application des concepts du réseau </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smtClean="0">
                <a:latin typeface="Arial" charset="0"/>
              </a:rPr>
              <a:t>Chapitre 8 : Mise en application des concepts du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8.1 - Connexion entre un ordinateur et un réseau </a:t>
            </a:r>
          </a:p>
          <a:p>
            <a:pPr>
              <a:lnSpc>
                <a:spcPct val="80000"/>
              </a:lnSpc>
              <a:buFontTx/>
              <a:buNone/>
            </a:pPr>
            <a:r>
              <a:rPr lang="fr-FR" dirty="0" smtClean="0"/>
              <a:t>8.1.1 - Cartes réseau</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8.1 - Connexion entre un ordinateur et un réseau </a:t>
            </a:r>
          </a:p>
          <a:p>
            <a:pPr>
              <a:lnSpc>
                <a:spcPct val="80000"/>
              </a:lnSpc>
              <a:buFontTx/>
              <a:buNone/>
            </a:pPr>
            <a:r>
              <a:rPr lang="fr-FR" dirty="0" smtClean="0"/>
              <a:t>8.1.2 - Configuration d'un routeur filaire ou sans fil</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8.1 - Connexion entre un ordinateur et un réseau </a:t>
            </a:r>
          </a:p>
          <a:p>
            <a:pPr>
              <a:lnSpc>
                <a:spcPct val="80000"/>
              </a:lnSpc>
              <a:buFontTx/>
              <a:buNone/>
            </a:pPr>
            <a:r>
              <a:rPr lang="fr-FR" dirty="0" smtClean="0"/>
              <a:t>8.1.3 - Partage réseau </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8.1 - Connexion entre un ordinateur et un réseau </a:t>
            </a:r>
          </a:p>
          <a:p>
            <a:pPr>
              <a:lnSpc>
                <a:spcPct val="80000"/>
              </a:lnSpc>
              <a:buFontTx/>
              <a:buNone/>
            </a:pPr>
            <a:r>
              <a:rPr lang="fr-FR" dirty="0" smtClean="0"/>
              <a:t>8.1.4 - Connexions à distance</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8 : Mise en application des concepts du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smtClean="0">
                <a:latin typeface="Arial" charset="0"/>
              </a:rPr>
              <a:t>8.2 - Technologies des connexions des FAI</a:t>
            </a:r>
          </a:p>
          <a:p>
            <a:pPr>
              <a:lnSpc>
                <a:spcPct val="80000"/>
              </a:lnSpc>
              <a:buFontTx/>
              <a:buNone/>
            </a:pPr>
            <a:r>
              <a:rPr lang="fr-FR" sz="1200" smtClean="0">
                <a:latin typeface="Arial" charset="0"/>
              </a:rPr>
              <a:t>8.2.1 </a:t>
            </a:r>
            <a:r>
              <a:rPr lang="fr-FR" smtClean="0"/>
              <a:t>- Technologies haut débit</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8 : Mise en application des concepts du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8.3 - Technologies Internet</a:t>
            </a:r>
          </a:p>
          <a:p>
            <a:pPr>
              <a:lnSpc>
                <a:spcPct val="80000"/>
              </a:lnSpc>
              <a:buFontTx/>
              <a:buNone/>
            </a:pPr>
            <a:r>
              <a:rPr lang="fr-FR" dirty="0" smtClean="0"/>
              <a:t>8.3.1 - Data </a:t>
            </a:r>
            <a:r>
              <a:rPr lang="fr-FR" dirty="0" err="1" smtClean="0"/>
              <a:t>centers</a:t>
            </a:r>
            <a:r>
              <a:rPr lang="fr-FR" dirty="0" smtClean="0"/>
              <a:t> et cloud </a:t>
            </a:r>
            <a:r>
              <a:rPr lang="fr-FR" dirty="0" err="1" smtClean="0"/>
              <a:t>computing</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8.3 - Technologies Internet</a:t>
            </a:r>
          </a:p>
          <a:p>
            <a:pPr>
              <a:lnSpc>
                <a:spcPct val="80000"/>
              </a:lnSpc>
              <a:buFontTx/>
              <a:buNone/>
            </a:pPr>
            <a:r>
              <a:rPr lang="fr-FR" dirty="0" smtClean="0"/>
              <a:t>8.3.2 - Services d'hôte en réseau</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8.3 - Technologies Internet</a:t>
            </a:r>
          </a:p>
          <a:p>
            <a:pPr>
              <a:lnSpc>
                <a:spcPct val="80000"/>
              </a:lnSpc>
              <a:buFontTx/>
              <a:buNone/>
            </a:pPr>
            <a:r>
              <a:rPr lang="fr-FR" dirty="0" smtClean="0"/>
              <a:t>8.3.2 - Services d'hôte en réseau</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t>
            </a:r>
            <a:r>
              <a:rPr lang="fr-FR" b="0" dirty="0" err="1" smtClean="0"/>
              <a:t>Academy</a:t>
            </a:r>
            <a:r>
              <a:rPr lang="fr-FR" b="0" dirty="0" smtClean="0"/>
              <a:t> Program</a:t>
            </a:r>
          </a:p>
          <a:p>
            <a:pPr>
              <a:buFontTx/>
              <a:buNone/>
            </a:pPr>
            <a:r>
              <a:rPr lang="fr-FR" b="0" dirty="0" smtClean="0"/>
              <a:t>IT Essentials</a:t>
            </a:r>
          </a:p>
          <a:p>
            <a:pPr>
              <a:buFontTx/>
              <a:buNone/>
            </a:pPr>
            <a:r>
              <a:rPr lang="fr-FR" sz="1200" dirty="0" smtClean="0">
                <a:latin typeface="Arial" charset="0"/>
              </a:rPr>
              <a:t>Chapitre 8 : Mise en application des concepts du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8.4 - Techniques courantes de maintenance préventive pour les réseaux </a:t>
            </a:r>
          </a:p>
          <a:p>
            <a:pPr>
              <a:lnSpc>
                <a:spcPct val="80000"/>
              </a:lnSpc>
              <a:buFontTx/>
              <a:buNone/>
            </a:pPr>
            <a:r>
              <a:rPr lang="fr-FR" dirty="0" smtClean="0"/>
              <a:t>8.4.1 - Maintenance du réseau</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8 : Mise en application des concepts du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smtClean="0">
                <a:solidFill>
                  <a:schemeClr val="tx1"/>
                </a:solidFill>
                <a:latin typeface="Arial" charset="0"/>
              </a:rPr>
              <a:t>8.5 - </a:t>
            </a:r>
            <a:r>
              <a:rPr lang="fr-FR" smtClean="0"/>
              <a:t>Procédure de dépannage de base des réseaux</a:t>
            </a:r>
            <a:r>
              <a:rPr lang="fr-FR" sz="1200" smtClean="0"/>
              <a:t> </a:t>
            </a:r>
            <a:endParaRPr lang="fr-FR" sz="1200" kern="1200" smtClean="0">
              <a:solidFill>
                <a:schemeClr val="tx1"/>
              </a:solidFill>
              <a:latin typeface="Arial" charset="0"/>
              <a:ea typeface="ＭＳ Ｐゴシック" charset="0"/>
              <a:cs typeface="ＭＳ Ｐゴシック" charset="0"/>
            </a:endParaRPr>
          </a:p>
          <a:p>
            <a:pPr>
              <a:lnSpc>
                <a:spcPct val="80000"/>
              </a:lnSpc>
              <a:buFontTx/>
              <a:buNone/>
            </a:pPr>
            <a:r>
              <a:rPr lang="fr-FR" sz="1200" kern="1200" smtClean="0">
                <a:solidFill>
                  <a:schemeClr val="tx1"/>
                </a:solidFill>
                <a:latin typeface="Arial" charset="0"/>
              </a:rPr>
              <a:t>8.5.1 - </a:t>
            </a:r>
            <a:r>
              <a:rPr lang="fr-FR" smtClean="0"/>
              <a:t>Application de la procédure de dépannage pour les réseaux</a:t>
            </a:r>
          </a:p>
        </p:txBody>
      </p:sp>
    </p:spTree>
    <p:extLst>
      <p:ext uri="{BB962C8B-B14F-4D97-AF65-F5344CB8AC3E}">
        <p14:creationId xmlns:p14="http://schemas.microsoft.com/office/powerpoint/2010/main" val="101486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smtClean="0">
                <a:solidFill>
                  <a:schemeClr val="tx1"/>
                </a:solidFill>
                <a:latin typeface="Arial" charset="0"/>
              </a:rPr>
              <a:t>8.5 - </a:t>
            </a:r>
            <a:r>
              <a:rPr lang="fr-FR" smtClean="0"/>
              <a:t>Procédure de dépannage de base des réseaux</a:t>
            </a:r>
            <a:r>
              <a:rPr lang="fr-FR" sz="1200" smtClean="0"/>
              <a:t> </a:t>
            </a:r>
            <a:endParaRPr lang="fr-FR" sz="1200" kern="1200" smtClean="0">
              <a:solidFill>
                <a:schemeClr val="tx1"/>
              </a:solidFill>
              <a:latin typeface="Arial" charset="0"/>
              <a:ea typeface="ＭＳ Ｐゴシック" charset="0"/>
              <a:cs typeface="ＭＳ Ｐゴシック" charset="0"/>
            </a:endParaRPr>
          </a:p>
          <a:p>
            <a:pPr>
              <a:lnSpc>
                <a:spcPct val="80000"/>
              </a:lnSpc>
              <a:buFontTx/>
              <a:buNone/>
            </a:pPr>
            <a:r>
              <a:rPr lang="fr-FR" sz="1200" kern="1200" smtClean="0">
                <a:solidFill>
                  <a:schemeClr val="tx1"/>
                </a:solidFill>
                <a:latin typeface="Arial" charset="0"/>
              </a:rPr>
              <a:t>8.5.1 - </a:t>
            </a:r>
            <a:r>
              <a:rPr lang="fr-FR" smtClean="0"/>
              <a:t>Application de la procédure de dépannage pour les réseaux</a:t>
            </a:r>
          </a:p>
        </p:txBody>
      </p:sp>
    </p:spTree>
    <p:extLst>
      <p:ext uri="{BB962C8B-B14F-4D97-AF65-F5344CB8AC3E}">
        <p14:creationId xmlns:p14="http://schemas.microsoft.com/office/powerpoint/2010/main" val="101486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smtClean="0">
                <a:solidFill>
                  <a:schemeClr val="tx1"/>
                </a:solidFill>
                <a:latin typeface="Arial" charset="0"/>
              </a:rPr>
              <a:t>8.5 - </a:t>
            </a:r>
            <a:r>
              <a:rPr lang="fr-FR" smtClean="0"/>
              <a:t>Procédure de dépannage de base des réseaux</a:t>
            </a:r>
            <a:r>
              <a:rPr lang="fr-FR" sz="1200" smtClean="0"/>
              <a:t> </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z="1200" kern="1200" smtClean="0">
                <a:solidFill>
                  <a:schemeClr val="tx1"/>
                </a:solidFill>
                <a:latin typeface="Arial" charset="0"/>
              </a:rPr>
              <a:t>8.5.2 - </a:t>
            </a:r>
            <a:r>
              <a:rPr lang="fr-FR" smtClean="0"/>
              <a:t>Problèmes courants et solutions : réseaux</a:t>
            </a:r>
          </a:p>
        </p:txBody>
      </p:sp>
    </p:spTree>
    <p:extLst>
      <p:ext uri="{BB962C8B-B14F-4D97-AF65-F5344CB8AC3E}">
        <p14:creationId xmlns:p14="http://schemas.microsoft.com/office/powerpoint/2010/main" val="101486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8 : Mise en application des concepts du réseau</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8 : Mise en application des concepts du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smtClean="0">
                <a:solidFill>
                  <a:schemeClr val="tx1"/>
                </a:solidFill>
                <a:latin typeface="Arial" charset="0"/>
              </a:rPr>
              <a:t>8.6 - Résumé du chapitre</a:t>
            </a:r>
          </a:p>
          <a:p>
            <a:pPr>
              <a:lnSpc>
                <a:spcPct val="80000"/>
              </a:lnSpc>
              <a:buFontTx/>
              <a:buNone/>
            </a:pPr>
            <a:r>
              <a:rPr lang="fr-FR" sz="1200" kern="1200" smtClean="0">
                <a:solidFill>
                  <a:schemeClr val="tx1"/>
                </a:solidFill>
                <a:latin typeface="Arial" charset="0"/>
              </a:rPr>
              <a:t>8.6.1 - Conclusion</a:t>
            </a:r>
            <a:endParaRPr lang="fr-FR" dirty="0"/>
          </a:p>
        </p:txBody>
      </p:sp>
    </p:spTree>
    <p:extLst>
      <p:ext uri="{BB962C8B-B14F-4D97-AF65-F5344CB8AC3E}">
        <p14:creationId xmlns:p14="http://schemas.microsoft.com/office/powerpoint/2010/main" val="101486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32</a:t>
            </a:fld>
            <a:endParaRPr lang="fr-FR"/>
          </a:p>
        </p:txBody>
      </p:sp>
    </p:spTree>
    <p:extLst>
      <p:ext uri="{BB962C8B-B14F-4D97-AF65-F5344CB8AC3E}">
        <p14:creationId xmlns:p14="http://schemas.microsoft.com/office/powerpoint/2010/main" val="15924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33</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fr-FR" smtClean="0"/>
              <a:t> (suite)</a:t>
            </a:r>
            <a:endParaRPr lang="en-US" dirty="0"/>
          </a:p>
        </p:txBody>
      </p:sp>
    </p:spTree>
    <p:extLst>
      <p:ext uri="{BB962C8B-B14F-4D97-AF65-F5344CB8AC3E}">
        <p14:creationId xmlns:p14="http://schemas.microsoft.com/office/powerpoint/2010/main" val="240212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600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9</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8 : Mise en application des concepts du réseau</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mtClean="0"/>
              <a:t>Chapitre 8 : </a:t>
            </a:r>
            <a:r>
              <a:t/>
            </a:r>
            <a:br/>
            <a:r>
              <a:rPr lang="fr-FR" smtClean="0"/>
              <a:t>Mise en application des concepts du réseau</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8 - Sections et objectifs</a:t>
            </a:r>
          </a:p>
        </p:txBody>
      </p:sp>
      <p:sp>
        <p:nvSpPr>
          <p:cNvPr id="4099" name="Rectangle 34"/>
          <p:cNvSpPr>
            <a:spLocks noGrp="1" noChangeArrowheads="1"/>
          </p:cNvSpPr>
          <p:nvPr>
            <p:ph type="body" idx="4294967295"/>
          </p:nvPr>
        </p:nvSpPr>
        <p:spPr>
          <a:xfrm>
            <a:off x="655638" y="1828800"/>
            <a:ext cx="7940675" cy="4749800"/>
          </a:xfrm>
        </p:spPr>
        <p:txBody>
          <a:bodyPr>
            <a:normAutofit fontScale="92500" lnSpcReduction="10000"/>
          </a:bodyPr>
          <a:lstStyle/>
          <a:p>
            <a:pPr>
              <a:buFont typeface="Wingdings" charset="2"/>
              <a:buChar char="§"/>
            </a:pPr>
            <a:r>
              <a:rPr lang="fr-FR" sz="2000" dirty="0" smtClean="0"/>
              <a:t>8.1 Connexion entre un ordinateur et un réseau</a:t>
            </a:r>
          </a:p>
          <a:p>
            <a:pPr lvl="1">
              <a:buFont typeface="Wingdings" charset="2"/>
              <a:buChar char="§"/>
            </a:pPr>
            <a:r>
              <a:rPr lang="fr-FR" dirty="0" smtClean="0"/>
              <a:t> </a:t>
            </a:r>
            <a:r>
              <a:rPr lang="fr-FR" sz="1600" dirty="0" smtClean="0"/>
              <a:t>Connexion d'un ordinateur à des réseaux filaires et sans fil.</a:t>
            </a:r>
          </a:p>
          <a:p>
            <a:pPr>
              <a:buFont typeface="Wingdings" charset="2"/>
              <a:buChar char="§"/>
            </a:pPr>
            <a:r>
              <a:rPr lang="fr-FR" sz="2000" dirty="0" smtClean="0"/>
              <a:t>8.2 Technologies des connexions des FAI</a:t>
            </a:r>
          </a:p>
          <a:p>
            <a:pPr lvl="1">
              <a:buFont typeface="Wingdings" charset="2"/>
              <a:buChar char="§"/>
            </a:pPr>
            <a:r>
              <a:rPr lang="fr-FR" dirty="0" smtClean="0"/>
              <a:t> </a:t>
            </a:r>
            <a:r>
              <a:rPr lang="fr-FR" sz="1600" dirty="0" smtClean="0"/>
              <a:t>Explication de la fonction et des caractéristiques des technologies de connexion des FAI.</a:t>
            </a:r>
          </a:p>
          <a:p>
            <a:pPr>
              <a:buFont typeface="Wingdings" charset="2"/>
              <a:buChar char="§"/>
            </a:pPr>
            <a:r>
              <a:rPr lang="fr-FR" sz="2000" dirty="0" smtClean="0"/>
              <a:t>8.3 Technologies Internet</a:t>
            </a:r>
          </a:p>
          <a:p>
            <a:pPr lvl="1">
              <a:buFont typeface="Wingdings" charset="2"/>
              <a:buChar char="§"/>
            </a:pPr>
            <a:r>
              <a:rPr lang="fr-FR" sz="1600" dirty="0" smtClean="0"/>
              <a:t> Explication des concepts du cloud et des services d'hôte en réseau.</a:t>
            </a:r>
          </a:p>
          <a:p>
            <a:pPr>
              <a:buFont typeface="Wingdings" charset="2"/>
              <a:buChar char="§"/>
            </a:pPr>
            <a:r>
              <a:rPr lang="fr-FR" sz="2000" dirty="0" smtClean="0"/>
              <a:t>8.4</a:t>
            </a:r>
            <a:r>
              <a:rPr lang="en-US" sz="2000" dirty="0" smtClean="0"/>
              <a:t> </a:t>
            </a:r>
            <a:r>
              <a:rPr lang="fr-FR" sz="2000" dirty="0" smtClean="0"/>
              <a:t>Techniques courantes de maintenance préventive pour les réseaux</a:t>
            </a:r>
          </a:p>
          <a:p>
            <a:pPr lvl="1">
              <a:buFont typeface="Wingdings" charset="2"/>
              <a:buChar char="§"/>
            </a:pPr>
            <a:r>
              <a:rPr lang="fr-FR" sz="1600" dirty="0" smtClean="0"/>
              <a:t> Explication des procédures de maintenance préventive sur les réseaux à l'aide de techniques courantes.</a:t>
            </a:r>
          </a:p>
          <a:p>
            <a:pPr>
              <a:buFont typeface="Wingdings" charset="2"/>
              <a:buChar char="§"/>
            </a:pPr>
            <a:r>
              <a:rPr lang="fr-FR" sz="2000" dirty="0" smtClean="0"/>
              <a:t>8.5</a:t>
            </a:r>
            <a:r>
              <a:rPr lang="en-US" sz="2000" dirty="0" smtClean="0"/>
              <a:t> </a:t>
            </a:r>
            <a:r>
              <a:rPr lang="fr-FR" sz="2000" dirty="0" smtClean="0"/>
              <a:t>Procédure </a:t>
            </a:r>
            <a:r>
              <a:rPr lang="fr-FR" sz="2000" dirty="0" smtClean="0"/>
              <a:t>de dépannage de base des réseaux</a:t>
            </a:r>
          </a:p>
          <a:p>
            <a:pPr lvl="1">
              <a:buFont typeface="Wingdings" charset="2"/>
              <a:buChar char="§"/>
            </a:pPr>
            <a:r>
              <a:rPr lang="fr-FR" sz="1600" dirty="0" smtClean="0"/>
              <a:t> Explication des procédures de dépannage des réseaux.</a:t>
            </a:r>
          </a:p>
          <a:p>
            <a:pPr>
              <a:buFont typeface="Wingdings" charset="2"/>
              <a:buChar char="§"/>
            </a:pPr>
            <a:r>
              <a:rPr lang="fr-FR" sz="2000" dirty="0" smtClean="0"/>
              <a:t>8.6 Résumé du chapitre</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smtClean="0"/>
              <a:t>8.1 Connexion entre un ordinateur et un réseau</a:t>
            </a:r>
            <a:endParaRPr lang="fr-FR"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Connexion entre un ordinateur et un réseau </a:t>
            </a:r>
            <a:r>
              <a:rPr dirty="0"/>
              <a:t/>
            </a:r>
            <a:br>
              <a:rPr dirty="0"/>
            </a:br>
            <a:r>
              <a:rPr lang="fr-FR" dirty="0" smtClean="0"/>
              <a:t>Cartes réseau</a:t>
            </a:r>
            <a:endParaRPr lang="fr-FR" sz="3000" dirty="0">
              <a:latin typeface="Arial" charset="0"/>
            </a:endParaRPr>
          </a:p>
        </p:txBody>
      </p:sp>
      <p:sp>
        <p:nvSpPr>
          <p:cNvPr id="2" name="Content Placeholder 1"/>
          <p:cNvSpPr>
            <a:spLocks noGrp="1"/>
          </p:cNvSpPr>
          <p:nvPr>
            <p:ph idx="1"/>
          </p:nvPr>
        </p:nvSpPr>
        <p:spPr>
          <a:xfrm>
            <a:off x="193868" y="2282722"/>
            <a:ext cx="4065311" cy="3314578"/>
          </a:xfrm>
        </p:spPr>
        <p:txBody>
          <a:bodyPr wrap="square">
            <a:spAutoFit/>
          </a:bodyPr>
          <a:lstStyle/>
          <a:p>
            <a:r>
              <a:rPr lang="fr-FR" sz="2000" dirty="0" smtClean="0"/>
              <a:t>Une carte réseau filaire ou sans fil est nécessaire pour établir une connexion au réseau.</a:t>
            </a:r>
          </a:p>
          <a:p>
            <a:r>
              <a:rPr lang="fr-FR" sz="2000" dirty="0" smtClean="0"/>
              <a:t>Une fois la carte installée, les paramètres IP doivent être configurés manuellement ou de façon dynamique. </a:t>
            </a:r>
          </a:p>
          <a:p>
            <a:r>
              <a:rPr lang="fr-FR" sz="2000" dirty="0" smtClean="0"/>
              <a:t>Vous pouvez également configurer des paramètres avancés, tels que la vitesse, le mode duplex, la fonction Wake on LAN (WoL) et la qualité de service (QoS ).</a:t>
            </a:r>
          </a:p>
        </p:txBody>
      </p:sp>
      <p:pic>
        <p:nvPicPr>
          <p:cNvPr id="1026" name="Picture 2"/>
          <p:cNvPicPr>
            <a:picLocks noChangeAspect="1" noChangeArrowheads="1"/>
          </p:cNvPicPr>
          <p:nvPr/>
        </p:nvPicPr>
        <p:blipFill>
          <a:blip r:embed="rId3" cstate="print"/>
          <a:srcRect/>
          <a:stretch>
            <a:fillRect/>
          </a:stretch>
        </p:blipFill>
        <p:spPr bwMode="auto">
          <a:xfrm>
            <a:off x="3695112" y="851111"/>
            <a:ext cx="2423947" cy="15523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520614" y="827172"/>
            <a:ext cx="2190750" cy="1600200"/>
          </a:xfrm>
          <a:prstGeom prst="rect">
            <a:avLst/>
          </a:prstGeom>
          <a:noFill/>
          <a:ln w="9525">
            <a:noFill/>
            <a:miter lim="800000"/>
            <a:headEnd/>
            <a:tailEnd/>
          </a:ln>
        </p:spPr>
      </p:pic>
      <p:pic>
        <p:nvPicPr>
          <p:cNvPr id="1028" name="Picture 4" descr="C:\Users\Allan\Desktop\Sandbox\development\ITE_6.0\Content\Ch8\Graphics\8.1.1.4-2.PNG"/>
          <p:cNvPicPr>
            <a:picLocks noChangeAspect="1" noChangeArrowheads="1"/>
          </p:cNvPicPr>
          <p:nvPr/>
        </p:nvPicPr>
        <p:blipFill>
          <a:blip r:embed="rId5" cstate="print"/>
          <a:srcRect/>
          <a:stretch>
            <a:fillRect/>
          </a:stretch>
        </p:blipFill>
        <p:spPr bwMode="auto">
          <a:xfrm>
            <a:off x="4790826" y="2502567"/>
            <a:ext cx="3414709" cy="3989988"/>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Connexion entre un ordinateur et un réseau</a:t>
            </a:r>
            <a:r>
              <a:rPr dirty="0"/>
              <a:t/>
            </a:r>
            <a:br>
              <a:rPr dirty="0"/>
            </a:br>
            <a:r>
              <a:rPr lang="fr-FR" dirty="0" smtClean="0"/>
              <a:t>Configuration d'un routeur filaire ou sans fil</a:t>
            </a:r>
            <a:endParaRPr lang="fr-FR" sz="3000" dirty="0">
              <a:latin typeface="Arial" charset="0"/>
            </a:endParaRPr>
          </a:p>
        </p:txBody>
      </p:sp>
      <p:sp>
        <p:nvSpPr>
          <p:cNvPr id="2" name="Content Placeholder 1"/>
          <p:cNvSpPr>
            <a:spLocks noGrp="1"/>
          </p:cNvSpPr>
          <p:nvPr>
            <p:ph idx="1"/>
          </p:nvPr>
        </p:nvSpPr>
        <p:spPr>
          <a:xfrm>
            <a:off x="193868" y="1308166"/>
            <a:ext cx="4101406" cy="4739583"/>
          </a:xfrm>
        </p:spPr>
        <p:txBody>
          <a:bodyPr wrap="square">
            <a:spAutoFit/>
          </a:bodyPr>
          <a:lstStyle/>
          <a:p>
            <a:r>
              <a:rPr lang="fr-FR" sz="1800" dirty="0" smtClean="0"/>
              <a:t>Pour vous connecter à un réseau, branchez un câble Ethernet droit au port de la carte réseau.</a:t>
            </a:r>
          </a:p>
          <a:p>
            <a:r>
              <a:rPr lang="fr-FR" sz="1800" dirty="0" smtClean="0"/>
              <a:t>L'autre extrémité se connecte à un routeur ou à un port de télécommunications câblé de sorte que les données parviennent au routeur.</a:t>
            </a:r>
          </a:p>
          <a:p>
            <a:r>
              <a:rPr lang="fr-FR" sz="1800" dirty="0" smtClean="0"/>
              <a:t>Pour les connexions sans fil, configurez le routeur comme suit :</a:t>
            </a:r>
          </a:p>
          <a:p>
            <a:pPr lvl="1">
              <a:buFont typeface="Wingdings" charset="2"/>
              <a:buChar char="§"/>
            </a:pPr>
            <a:r>
              <a:rPr lang="fr-FR" sz="1600" dirty="0" smtClean="0"/>
              <a:t>Mode réseau (définir la norme 802.11)</a:t>
            </a:r>
          </a:p>
          <a:p>
            <a:pPr lvl="1">
              <a:buFont typeface="Wingdings" charset="2"/>
              <a:buChar char="§"/>
            </a:pPr>
            <a:r>
              <a:rPr lang="fr-FR" sz="1600" dirty="0" smtClean="0"/>
              <a:t>Network Name (SSID)</a:t>
            </a:r>
          </a:p>
          <a:p>
            <a:pPr lvl="1">
              <a:buFont typeface="Wingdings" charset="2"/>
              <a:buChar char="§"/>
            </a:pPr>
            <a:r>
              <a:rPr lang="fr-FR" sz="1600" dirty="0" smtClean="0"/>
              <a:t>Canal (important si le réseau comprend plusieurs points d'accès)</a:t>
            </a:r>
          </a:p>
          <a:p>
            <a:pPr lvl="1">
              <a:buFont typeface="Wingdings" charset="2"/>
              <a:buChar char="§"/>
            </a:pPr>
            <a:r>
              <a:rPr lang="fr-FR" sz="1600" dirty="0" smtClean="0"/>
              <a:t>Sécurité sans fil (doit être WPA2)</a:t>
            </a:r>
          </a:p>
        </p:txBody>
      </p:sp>
      <p:pic>
        <p:nvPicPr>
          <p:cNvPr id="2050" name="Picture 2"/>
          <p:cNvPicPr>
            <a:picLocks noChangeAspect="1" noChangeArrowheads="1"/>
          </p:cNvPicPr>
          <p:nvPr/>
        </p:nvPicPr>
        <p:blipFill>
          <a:blip r:embed="rId3" cstate="print"/>
          <a:srcRect/>
          <a:stretch>
            <a:fillRect/>
          </a:stretch>
        </p:blipFill>
        <p:spPr bwMode="auto">
          <a:xfrm>
            <a:off x="5329989" y="1487657"/>
            <a:ext cx="2460624" cy="1770802"/>
          </a:xfrm>
          <a:prstGeom prst="rect">
            <a:avLst/>
          </a:prstGeom>
          <a:noFill/>
          <a:ln w="9525">
            <a:noFill/>
            <a:miter lim="800000"/>
            <a:headEnd/>
            <a:tailEnd/>
          </a:ln>
        </p:spPr>
      </p:pic>
      <p:pic>
        <p:nvPicPr>
          <p:cNvPr id="2051" name="Picture 3" descr="C:\Users\Allan\Desktop\Sandbox\development\ITE_6.0\Content\Ch8\Graphics\8.1.2.6-1.png"/>
          <p:cNvPicPr>
            <a:picLocks noChangeAspect="1" noChangeArrowheads="1"/>
          </p:cNvPicPr>
          <p:nvPr/>
        </p:nvPicPr>
        <p:blipFill>
          <a:blip r:embed="rId4" cstate="print"/>
          <a:srcRect/>
          <a:stretch>
            <a:fillRect/>
          </a:stretch>
        </p:blipFill>
        <p:spPr bwMode="auto">
          <a:xfrm>
            <a:off x="4439653" y="3351777"/>
            <a:ext cx="4387766" cy="3338950"/>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Connexion entre un ordinateur et un réseau </a:t>
            </a:r>
            <a:r>
              <a:rPr dirty="0"/>
              <a:t/>
            </a:r>
            <a:br>
              <a:rPr dirty="0"/>
            </a:br>
            <a:r>
              <a:rPr lang="fr-FR" dirty="0" smtClean="0"/>
              <a:t>Partage réseau</a:t>
            </a:r>
            <a:endParaRPr lang="fr-FR" sz="3000" dirty="0">
              <a:latin typeface="Arial" charset="0"/>
            </a:endParaRPr>
          </a:p>
        </p:txBody>
      </p:sp>
      <p:sp>
        <p:nvSpPr>
          <p:cNvPr id="2" name="Content Placeholder 1"/>
          <p:cNvSpPr>
            <a:spLocks noGrp="1"/>
          </p:cNvSpPr>
          <p:nvPr>
            <p:ph idx="1"/>
          </p:nvPr>
        </p:nvSpPr>
        <p:spPr>
          <a:xfrm>
            <a:off x="193868" y="1404420"/>
            <a:ext cx="5602248" cy="5032476"/>
          </a:xfrm>
        </p:spPr>
        <p:txBody>
          <a:bodyPr wrap="square">
            <a:normAutofit fontScale="85000" lnSpcReduction="10000"/>
          </a:bodyPr>
          <a:lstStyle/>
          <a:p>
            <a:r>
              <a:rPr lang="fr-FR" sz="2000" dirty="0" smtClean="0"/>
              <a:t>Tous les ordinateurs Windows d'un réseau doivent faire partie d'un domaine ou d'un groupe de travail.</a:t>
            </a:r>
          </a:p>
          <a:p>
            <a:r>
              <a:rPr lang="fr-FR" sz="2000" dirty="0" smtClean="0"/>
              <a:t>Avant que les ordinateurs puissent partager des ressources, ils doivent partager le même nom de domaine ou le même nom de groupe de travail. </a:t>
            </a:r>
          </a:p>
          <a:p>
            <a:r>
              <a:rPr lang="fr-FR" sz="2000" dirty="0" smtClean="0"/>
              <a:t>Le mappage d'un lecteur local est une méthode utile pour accéder à un fichier particulier, à des dossiers spécifiques ou à un lecteur depuis des ordinateurs en réseau exécutant des systèmes d'exploitation différents.</a:t>
            </a:r>
          </a:p>
          <a:p>
            <a:r>
              <a:rPr lang="fr-FR" sz="2000" dirty="0" smtClean="0"/>
              <a:t>Déterminez quelles ressources doivent être partagées sur le réseau et le type d'autorisations attribuées aux utilisateurs pour accéder à ces ressources.</a:t>
            </a:r>
          </a:p>
          <a:p>
            <a:pPr lvl="1">
              <a:buFont typeface="Wingdings" charset="2"/>
              <a:buChar char="§"/>
            </a:pPr>
            <a:r>
              <a:rPr lang="fr-FR" sz="1600" dirty="0" smtClean="0"/>
              <a:t>Lecture – L'utilisateur peut consulter les données contenues dans des fichiers et exécuter des programmes.</a:t>
            </a:r>
          </a:p>
          <a:p>
            <a:pPr lvl="1">
              <a:buFont typeface="Wingdings" charset="2"/>
              <a:buChar char="§"/>
            </a:pPr>
            <a:r>
              <a:rPr lang="fr-FR" sz="1600" dirty="0" smtClean="0"/>
              <a:t>Modification – L'utilisateur peut ajouter et supprimer des fichiers et des sous-dossiers, et modifier le contenu des fichiers.</a:t>
            </a:r>
          </a:p>
          <a:p>
            <a:pPr lvl="1">
              <a:buFont typeface="Wingdings" charset="2"/>
              <a:buChar char="§"/>
            </a:pPr>
            <a:r>
              <a:rPr lang="fr-FR" sz="1600" dirty="0" smtClean="0"/>
              <a:t>Contrôle total – L'utilisateur peut modifier les autorisations d'accès aux fichiers et aux dossiers.</a:t>
            </a:r>
          </a:p>
        </p:txBody>
      </p:sp>
      <p:pic>
        <p:nvPicPr>
          <p:cNvPr id="3076" name="Picture 4" descr="C:\Users\Allan\Desktop\Sandbox\development\ITE_6.0\Content\Ch8\Graphics\8.1.3.5-1c.png"/>
          <p:cNvPicPr>
            <a:picLocks noChangeAspect="1" noChangeArrowheads="1"/>
          </p:cNvPicPr>
          <p:nvPr/>
        </p:nvPicPr>
        <p:blipFill>
          <a:blip r:embed="rId3" cstate="print"/>
          <a:srcRect/>
          <a:stretch>
            <a:fillRect/>
          </a:stretch>
        </p:blipFill>
        <p:spPr bwMode="auto">
          <a:xfrm>
            <a:off x="5794668" y="1799139"/>
            <a:ext cx="3167824" cy="3831639"/>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Connexion entre un ordinateur et un réseau </a:t>
            </a:r>
            <a:r>
              <a:rPr dirty="0"/>
              <a:t/>
            </a:r>
            <a:br>
              <a:rPr dirty="0"/>
            </a:br>
            <a:r>
              <a:rPr lang="fr-FR" dirty="0" smtClean="0"/>
              <a:t>Connexions à distance</a:t>
            </a:r>
            <a:endParaRPr lang="fr-FR" sz="3000" dirty="0">
              <a:latin typeface="Arial" charset="0"/>
            </a:endParaRPr>
          </a:p>
        </p:txBody>
      </p:sp>
      <p:sp>
        <p:nvSpPr>
          <p:cNvPr id="2" name="Content Placeholder 1"/>
          <p:cNvSpPr>
            <a:spLocks noGrp="1"/>
          </p:cNvSpPr>
          <p:nvPr>
            <p:ph idx="1"/>
          </p:nvPr>
        </p:nvSpPr>
        <p:spPr>
          <a:xfrm>
            <a:off x="193868" y="1404419"/>
            <a:ext cx="4847363" cy="5032476"/>
          </a:xfrm>
        </p:spPr>
        <p:txBody>
          <a:bodyPr wrap="square">
            <a:normAutofit fontScale="85000" lnSpcReduction="10000"/>
          </a:bodyPr>
          <a:lstStyle/>
          <a:p>
            <a:r>
              <a:rPr lang="fr-FR" sz="2000" smtClean="0"/>
              <a:t>Un réseau privé virtuel (VPN) est un réseau privé qui utilise un réseau public, par exemple Internet, pour connecter entre eux, de manière sécurisée, des sites ou des utilisateurs distants.</a:t>
            </a:r>
          </a:p>
          <a:p>
            <a:r>
              <a:rPr lang="fr-FR" sz="2000" smtClean="0"/>
              <a:t>Une fois les utilisateurs connectés au réseau privé de l'entreprise, ils sont intégrés à celui-ci et peuvent accéder à tous les services et ressources dont ils bénéficieraient s'ils étaient physiquement connectés au réseau local de l'entreprise.</a:t>
            </a:r>
          </a:p>
          <a:p>
            <a:r>
              <a:rPr lang="fr-FR" sz="2000" smtClean="0"/>
              <a:t>Les utilisateurs distants doivent installer le client VPN sur leur ordinateur afin d'établir une connexion sécurisée avec le réseau privé de l'entreprise.</a:t>
            </a:r>
          </a:p>
          <a:p>
            <a:r>
              <a:rPr lang="fr-FR" sz="2000" smtClean="0"/>
              <a:t>Bureau à distance permet aux techniciens de voir et de contrôler un ordinateur à distance. </a:t>
            </a:r>
          </a:p>
          <a:p>
            <a:r>
              <a:rPr lang="fr-FR" sz="2000" smtClean="0"/>
              <a:t>Assistance à distance permet aux techniciens d'aider à distance les clients qui rencontrent des problèmes. </a:t>
            </a:r>
            <a:endParaRPr lang="fr-FR" sz="2000" dirty="0" smtClean="0"/>
          </a:p>
          <a:p>
            <a:endParaRPr lang="fr-FR" dirty="0"/>
          </a:p>
        </p:txBody>
      </p:sp>
      <p:pic>
        <p:nvPicPr>
          <p:cNvPr id="4098" name="Picture 2" descr="C:\Users\Allan\Desktop\Sandbox\development\ITE_6.0\Content\Ch8\Graphics\8142-1_remote_desktop_w8.png"/>
          <p:cNvPicPr>
            <a:picLocks noChangeAspect="1" noChangeArrowheads="1"/>
          </p:cNvPicPr>
          <p:nvPr/>
        </p:nvPicPr>
        <p:blipFill>
          <a:blip r:embed="rId3" cstate="print"/>
          <a:srcRect/>
          <a:stretch>
            <a:fillRect/>
          </a:stretch>
        </p:blipFill>
        <p:spPr bwMode="auto">
          <a:xfrm>
            <a:off x="5324137" y="4123322"/>
            <a:ext cx="3441289" cy="2133099"/>
          </a:xfrm>
          <a:prstGeom prst="rect">
            <a:avLst/>
          </a:prstGeom>
          <a:noFill/>
        </p:spPr>
      </p:pic>
      <p:pic>
        <p:nvPicPr>
          <p:cNvPr id="4099" name="Picture 3" descr="C:\Users\Allan\Desktop\Sandbox\development\ITE_6.0\Content\Ch8\Graphics\8.1.4.1-1.png"/>
          <p:cNvPicPr>
            <a:picLocks noChangeAspect="1" noChangeArrowheads="1"/>
          </p:cNvPicPr>
          <p:nvPr/>
        </p:nvPicPr>
        <p:blipFill>
          <a:blip r:embed="rId4" cstate="print"/>
          <a:srcRect/>
          <a:stretch>
            <a:fillRect/>
          </a:stretch>
        </p:blipFill>
        <p:spPr bwMode="auto">
          <a:xfrm>
            <a:off x="5100659" y="925513"/>
            <a:ext cx="3779169" cy="2768181"/>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smtClean="0"/>
              <a:t>8.2 Technologies des connexions des FAI</a:t>
            </a:r>
            <a:endParaRPr lang="fr-FR"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Technologies des connexions des FAI</a:t>
            </a:r>
            <a:r>
              <a:rPr dirty="0"/>
              <a:t/>
            </a:r>
            <a:br>
              <a:rPr dirty="0"/>
            </a:br>
            <a:r>
              <a:rPr lang="fr-FR" dirty="0" smtClean="0"/>
              <a:t>Technologies haut débit</a:t>
            </a:r>
            <a:endParaRPr lang="fr-FR" sz="3000" dirty="0">
              <a:latin typeface="Arial" charset="0"/>
            </a:endParaRPr>
          </a:p>
        </p:txBody>
      </p:sp>
      <p:sp>
        <p:nvSpPr>
          <p:cNvPr id="2" name="Content Placeholder 1"/>
          <p:cNvSpPr>
            <a:spLocks noGrp="1"/>
          </p:cNvSpPr>
          <p:nvPr>
            <p:ph idx="1"/>
          </p:nvPr>
        </p:nvSpPr>
        <p:spPr>
          <a:xfrm>
            <a:off x="193868" y="1404420"/>
            <a:ext cx="6230995" cy="5453580"/>
          </a:xfrm>
        </p:spPr>
        <p:txBody>
          <a:bodyPr>
            <a:noAutofit/>
          </a:bodyPr>
          <a:lstStyle/>
          <a:p>
            <a:r>
              <a:rPr lang="fr-FR" sz="1800" dirty="0" smtClean="0"/>
              <a:t>La technologie DSL utilise les lignes téléphoniques existantes en cuivre pour fournir une communication de données haute vitesse entre les utilisateurs finaux et les compagnies téléphoniques. </a:t>
            </a:r>
          </a:p>
          <a:p>
            <a:r>
              <a:rPr lang="fr-FR" sz="1800" dirty="0" smtClean="0"/>
              <a:t>Une connexion Internet sans fil en visibilité directe est une connexion disponible en permanence qui utilise des signaux radio pour diffuser la couverture Internet</a:t>
            </a:r>
          </a:p>
          <a:p>
            <a:r>
              <a:rPr lang="fr-FR" sz="1800" dirty="0" smtClean="0"/>
              <a:t>La technologie cellulaire permet le transfert de la voix, de vidéo et de données. </a:t>
            </a:r>
          </a:p>
          <a:p>
            <a:r>
              <a:rPr lang="fr-FR" sz="1800" dirty="0" smtClean="0"/>
              <a:t>Il s'agit de lignes en câble coaxial, initialement prévues pour la transmission de la télévision câblée. </a:t>
            </a:r>
          </a:p>
          <a:p>
            <a:r>
              <a:rPr lang="fr-FR" sz="1800" dirty="0" smtClean="0"/>
              <a:t>La connexion satellite est une alternative intéressante pour les personnes qui ne peuvent pas utiliser les connexions DSL ni câblées.</a:t>
            </a:r>
          </a:p>
          <a:p>
            <a:r>
              <a:rPr lang="fr-FR" sz="1800" dirty="0" smtClean="0"/>
              <a:t>La fibre optique large bande offre des connexions plus rapides et des bandes passantes plus larges que le câble ou la technologie DSL.</a:t>
            </a:r>
            <a:endParaRPr lang="fr-FR" sz="1800" dirty="0"/>
          </a:p>
        </p:txBody>
      </p:sp>
      <p:pic>
        <p:nvPicPr>
          <p:cNvPr id="35844" name="Picture 4"/>
          <p:cNvPicPr>
            <a:picLocks noChangeAspect="1" noChangeArrowheads="1"/>
          </p:cNvPicPr>
          <p:nvPr/>
        </p:nvPicPr>
        <p:blipFill>
          <a:blip r:embed="rId3" cstate="print"/>
          <a:srcRect/>
          <a:stretch>
            <a:fillRect/>
          </a:stretch>
        </p:blipFill>
        <p:spPr bwMode="auto">
          <a:xfrm>
            <a:off x="6741117" y="4722647"/>
            <a:ext cx="1934986" cy="1774406"/>
          </a:xfrm>
          <a:prstGeom prst="rect">
            <a:avLst/>
          </a:prstGeom>
          <a:noFill/>
          <a:ln w="9525">
            <a:noFill/>
            <a:miter lim="800000"/>
            <a:headEnd/>
            <a:tailEnd/>
          </a:ln>
        </p:spPr>
      </p:pic>
      <p:pic>
        <p:nvPicPr>
          <p:cNvPr id="35845" name="Picture 5"/>
          <p:cNvPicPr>
            <a:picLocks noChangeAspect="1" noChangeArrowheads="1"/>
          </p:cNvPicPr>
          <p:nvPr/>
        </p:nvPicPr>
        <p:blipFill>
          <a:blip r:embed="rId4" cstate="print"/>
          <a:srcRect/>
          <a:stretch>
            <a:fillRect/>
          </a:stretch>
        </p:blipFill>
        <p:spPr bwMode="auto">
          <a:xfrm>
            <a:off x="6859096" y="2261436"/>
            <a:ext cx="1493328" cy="2346659"/>
          </a:xfrm>
          <a:prstGeom prst="rect">
            <a:avLst/>
          </a:prstGeom>
          <a:noFill/>
          <a:ln w="9525">
            <a:noFill/>
            <a:miter lim="800000"/>
            <a:headEnd/>
            <a:tailEnd/>
          </a:ln>
        </p:spPr>
      </p:pic>
      <p:pic>
        <p:nvPicPr>
          <p:cNvPr id="35843" name="Picture 3"/>
          <p:cNvPicPr>
            <a:picLocks noChangeAspect="1" noChangeArrowheads="1"/>
          </p:cNvPicPr>
          <p:nvPr/>
        </p:nvPicPr>
        <p:blipFill>
          <a:blip r:embed="rId5" cstate="print"/>
          <a:srcRect/>
          <a:stretch>
            <a:fillRect/>
          </a:stretch>
        </p:blipFill>
        <p:spPr bwMode="auto">
          <a:xfrm>
            <a:off x="6622134" y="856247"/>
            <a:ext cx="2172953" cy="1393113"/>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8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11</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smtClean="0"/>
              <a:t>8.3 Technologies Internet</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Technologies Internet</a:t>
            </a:r>
            <a:r>
              <a:rPr lang="fr-FR" sz="1800" dirty="0" smtClean="0"/>
              <a:t> </a:t>
            </a:r>
            <a:r>
              <a:rPr dirty="0"/>
              <a:t/>
            </a:r>
            <a:br>
              <a:rPr dirty="0"/>
            </a:br>
            <a:r>
              <a:rPr lang="fr-FR" dirty="0" smtClean="0"/>
              <a:t>Data </a:t>
            </a:r>
            <a:r>
              <a:rPr lang="fr-FR" dirty="0" err="1" smtClean="0"/>
              <a:t>centers</a:t>
            </a:r>
            <a:r>
              <a:rPr lang="fr-FR" dirty="0" smtClean="0"/>
              <a:t> et cloud </a:t>
            </a:r>
            <a:r>
              <a:rPr lang="fr-FR" dirty="0" err="1" smtClean="0"/>
              <a:t>computing</a:t>
            </a:r>
            <a:endParaRPr lang="fr-FR" sz="3000" dirty="0">
              <a:latin typeface="Arial" charset="0"/>
            </a:endParaRPr>
          </a:p>
        </p:txBody>
      </p:sp>
      <p:sp>
        <p:nvSpPr>
          <p:cNvPr id="2" name="Content Placeholder 1"/>
          <p:cNvSpPr>
            <a:spLocks noGrp="1"/>
          </p:cNvSpPr>
          <p:nvPr>
            <p:ph idx="1"/>
          </p:nvPr>
        </p:nvSpPr>
        <p:spPr>
          <a:xfrm>
            <a:off x="304399" y="1384324"/>
            <a:ext cx="5578608" cy="5137661"/>
          </a:xfrm>
        </p:spPr>
        <p:txBody>
          <a:bodyPr>
            <a:normAutofit fontScale="92500" lnSpcReduction="20000"/>
          </a:bodyPr>
          <a:lstStyle/>
          <a:p>
            <a:r>
              <a:rPr lang="fr-FR" sz="2000" dirty="0" smtClean="0"/>
              <a:t>Le data center est une installation de stockage et de traitement des données gérée par un service informatique interne ou loué hors site.</a:t>
            </a:r>
          </a:p>
          <a:p>
            <a:r>
              <a:rPr lang="fr-FR" sz="2000" dirty="0" smtClean="0"/>
              <a:t>Le cloud </a:t>
            </a:r>
            <a:r>
              <a:rPr lang="fr-FR" sz="2000" dirty="0" err="1" smtClean="0"/>
              <a:t>computing</a:t>
            </a:r>
            <a:r>
              <a:rPr lang="fr-FR" sz="2000" dirty="0" smtClean="0"/>
              <a:t> est un service externe qui offre un accès à la demande à un groupe partagé de ressources informatiques configurables. </a:t>
            </a:r>
          </a:p>
          <a:p>
            <a:r>
              <a:rPr lang="fr-FR" sz="2000" dirty="0" smtClean="0"/>
              <a:t>Les trois principaux modèles de services cloud sont les suivants :</a:t>
            </a:r>
          </a:p>
          <a:p>
            <a:pPr lvl="1">
              <a:buFont typeface="Wingdings" charset="2"/>
              <a:buChar char="§"/>
            </a:pPr>
            <a:r>
              <a:rPr lang="fr-FR" sz="1600" dirty="0" smtClean="0"/>
              <a:t>Logiciel en tant que service (</a:t>
            </a:r>
            <a:r>
              <a:rPr lang="fr-FR" sz="1600" dirty="0" err="1" smtClean="0"/>
              <a:t>SaaS</a:t>
            </a:r>
            <a:r>
              <a:rPr lang="fr-FR" sz="1600" dirty="0" smtClean="0"/>
              <a:t>)</a:t>
            </a:r>
          </a:p>
          <a:p>
            <a:pPr lvl="1">
              <a:buFont typeface="Wingdings" charset="2"/>
              <a:buChar char="§"/>
            </a:pPr>
            <a:r>
              <a:rPr lang="fr-FR" sz="1600" dirty="0" smtClean="0"/>
              <a:t>Plate-forme en tant que service (</a:t>
            </a:r>
            <a:r>
              <a:rPr lang="fr-FR" sz="1600" dirty="0" err="1" smtClean="0"/>
              <a:t>PaaS</a:t>
            </a:r>
            <a:r>
              <a:rPr lang="fr-FR" sz="1600" dirty="0" smtClean="0"/>
              <a:t>)</a:t>
            </a:r>
          </a:p>
          <a:p>
            <a:pPr lvl="1">
              <a:buFont typeface="Wingdings" charset="2"/>
              <a:buChar char="§"/>
            </a:pPr>
            <a:r>
              <a:rPr lang="fr-FR" sz="1600" dirty="0" smtClean="0"/>
              <a:t>Infrastructure en tant que service (</a:t>
            </a:r>
            <a:r>
              <a:rPr lang="fr-FR" sz="1600" dirty="0" err="1" smtClean="0"/>
              <a:t>IaaS</a:t>
            </a:r>
            <a:r>
              <a:rPr lang="fr-FR" sz="1600" dirty="0" smtClean="0"/>
              <a:t>)</a:t>
            </a:r>
          </a:p>
          <a:p>
            <a:r>
              <a:rPr lang="fr-FR" sz="2000" dirty="0" smtClean="0"/>
              <a:t>Les quatre modèles de déploiement en cloud sont les suivants :</a:t>
            </a:r>
          </a:p>
          <a:p>
            <a:pPr lvl="1">
              <a:buFont typeface="Wingdings" charset="2"/>
              <a:buChar char="§"/>
            </a:pPr>
            <a:r>
              <a:rPr lang="fr-FR" sz="1600" dirty="0" smtClean="0"/>
              <a:t>Privés</a:t>
            </a:r>
          </a:p>
          <a:p>
            <a:pPr lvl="1">
              <a:buFont typeface="Wingdings" charset="2"/>
              <a:buChar char="§"/>
            </a:pPr>
            <a:r>
              <a:rPr lang="fr-FR" sz="1600" dirty="0" err="1" smtClean="0"/>
              <a:t>Clouds</a:t>
            </a:r>
            <a:endParaRPr lang="fr-FR" sz="1600" dirty="0" smtClean="0"/>
          </a:p>
          <a:p>
            <a:pPr lvl="1">
              <a:buFont typeface="Wingdings" charset="2"/>
              <a:buChar char="§"/>
            </a:pPr>
            <a:r>
              <a:rPr lang="fr-FR" sz="1600" dirty="0" smtClean="0"/>
              <a:t>Communauté</a:t>
            </a:r>
          </a:p>
          <a:p>
            <a:pPr lvl="1">
              <a:buFont typeface="Wingdings" charset="2"/>
              <a:buChar char="§"/>
            </a:pPr>
            <a:r>
              <a:rPr lang="fr-FR" sz="1600" dirty="0" smtClean="0"/>
              <a:t>Hybride </a:t>
            </a:r>
          </a:p>
          <a:p>
            <a:endParaRPr lang="fr-FR" sz="2000" dirty="0"/>
          </a:p>
        </p:txBody>
      </p:sp>
      <p:pic>
        <p:nvPicPr>
          <p:cNvPr id="317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6239001" y="3698569"/>
            <a:ext cx="2460869" cy="2426809"/>
          </a:xfrm>
          <a:prstGeom prst="rect">
            <a:avLst/>
          </a:prstGeom>
          <a:noFill/>
          <a:ln w="9525">
            <a:noFill/>
            <a:miter lim="800000"/>
            <a:headEnd/>
            <a:tailEnd/>
          </a:ln>
        </p:spPr>
      </p:pic>
      <p:pic>
        <p:nvPicPr>
          <p:cNvPr id="31748" name="Picture 4"/>
          <p:cNvPicPr>
            <a:picLocks noChangeAspect="1" noChangeArrowheads="1"/>
          </p:cNvPicPr>
          <p:nvPr/>
        </p:nvPicPr>
        <p:blipFill>
          <a:blip r:embed="rId4" cstate="print"/>
          <a:srcRect/>
          <a:stretch>
            <a:fillRect/>
          </a:stretch>
        </p:blipFill>
        <p:spPr bwMode="auto">
          <a:xfrm>
            <a:off x="5964486" y="1346238"/>
            <a:ext cx="3009900" cy="1962150"/>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Technologies Internet</a:t>
            </a:r>
            <a:r>
              <a:rPr dirty="0"/>
              <a:t/>
            </a:r>
            <a:br>
              <a:rPr dirty="0"/>
            </a:br>
            <a:r>
              <a:rPr lang="fr-FR" dirty="0" smtClean="0"/>
              <a:t>Services d'hôte en réseau</a:t>
            </a:r>
            <a:endParaRPr lang="fr-FR" sz="3000" dirty="0">
              <a:latin typeface="Arial" charset="0"/>
            </a:endParaRPr>
          </a:p>
        </p:txBody>
      </p:sp>
      <p:sp>
        <p:nvSpPr>
          <p:cNvPr id="2" name="Content Placeholder 1"/>
          <p:cNvSpPr>
            <a:spLocks noGrp="1"/>
          </p:cNvSpPr>
          <p:nvPr>
            <p:ph idx="1"/>
          </p:nvPr>
        </p:nvSpPr>
        <p:spPr>
          <a:xfrm>
            <a:off x="304397" y="1384324"/>
            <a:ext cx="5798947" cy="5258847"/>
          </a:xfrm>
        </p:spPr>
        <p:txBody>
          <a:bodyPr>
            <a:normAutofit fontScale="40000" lnSpcReduction="20000"/>
          </a:bodyPr>
          <a:lstStyle/>
          <a:p>
            <a:pPr>
              <a:lnSpc>
                <a:spcPct val="115000"/>
              </a:lnSpc>
            </a:pPr>
            <a:r>
              <a:rPr lang="fr-FR" sz="4200" dirty="0" smtClean="0"/>
              <a:t>Les hôtes ont besoin d'un éventail de services pour accéder, de manière sécurisée, aux ressources présentes sur le réseau et sur Internet.</a:t>
            </a:r>
          </a:p>
          <a:p>
            <a:pPr lvl="1">
              <a:lnSpc>
                <a:spcPct val="115000"/>
              </a:lnSpc>
              <a:buFont typeface="Wingdings" charset="2"/>
              <a:buChar char="§"/>
            </a:pPr>
            <a:r>
              <a:rPr lang="fr-FR" sz="3400" dirty="0" smtClean="0"/>
              <a:t>Le protocole DHCP (Dynamic Host Configuration Protocol) attribue dynamiquement des informations d'adressage IP aux hôtes. </a:t>
            </a:r>
          </a:p>
          <a:p>
            <a:pPr lvl="1">
              <a:lnSpc>
                <a:spcPct val="115000"/>
              </a:lnSpc>
              <a:buFont typeface="Wingdings" charset="2"/>
              <a:buChar char="§"/>
            </a:pPr>
            <a:r>
              <a:rPr lang="fr-FR" sz="3400" dirty="0" smtClean="0"/>
              <a:t>DNS (Domain Name Service) est une méthode utilisée par les ordinateurs pour convertir des noms de domaine en adresses IP. </a:t>
            </a:r>
          </a:p>
          <a:p>
            <a:pPr lvl="1">
              <a:lnSpc>
                <a:spcPct val="115000"/>
              </a:lnSpc>
              <a:buFont typeface="Wingdings" charset="2"/>
              <a:buChar char="§"/>
            </a:pPr>
            <a:r>
              <a:rPr lang="fr-FR" sz="3400" dirty="0" smtClean="0"/>
              <a:t>Les protocoles HTTP (Hypertext Transfer Protocol) et HTTPS (HTTP sécurisé) sont utilisés par les hôtes pour accéder aux ressources Web.</a:t>
            </a:r>
          </a:p>
          <a:p>
            <a:pPr lvl="1">
              <a:lnSpc>
                <a:spcPct val="115000"/>
              </a:lnSpc>
              <a:buFont typeface="Wingdings" charset="2"/>
              <a:buChar char="§"/>
            </a:pPr>
            <a:r>
              <a:rPr lang="fr-FR" sz="3400" dirty="0" smtClean="0"/>
              <a:t>Le protocole FTP (File Transfer Protocol) permet aux hôtes de transférer des données entre un client et un serveur. Les options de transfert de fichiers sécurisées comprennent les protocoles FTPS (File Transfer Protocol Secure), SFTP (SSH File Transfer Protocol) et SCP (Secure Copy).</a:t>
            </a:r>
          </a:p>
          <a:p>
            <a:pPr lvl="1">
              <a:lnSpc>
                <a:spcPct val="115000"/>
              </a:lnSpc>
              <a:buFont typeface="Wingdings" charset="2"/>
              <a:buChar char="§"/>
            </a:pPr>
            <a:r>
              <a:rPr lang="fr-FR" sz="3400" dirty="0" smtClean="0"/>
              <a:t>Les protocoles SMTP (Simple Mail Transfer Protocol), POP (Post Office Protocol) et IMAP (Internet Message Access Protocol) sont utilisés pour l'envoi et la réception des e-mails.</a:t>
            </a:r>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6086567" y="3602019"/>
            <a:ext cx="2890766" cy="2315640"/>
          </a:xfrm>
          <a:prstGeom prst="rect">
            <a:avLst/>
          </a:prstGeom>
          <a:noFill/>
        </p:spPr>
      </p:pic>
      <p:pic>
        <p:nvPicPr>
          <p:cNvPr id="8195"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6086567" y="1527673"/>
            <a:ext cx="2890766" cy="1865522"/>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Technologies Internet</a:t>
            </a:r>
            <a:r>
              <a:rPr dirty="0"/>
              <a:t/>
            </a:r>
            <a:br>
              <a:rPr dirty="0"/>
            </a:br>
            <a:r>
              <a:rPr lang="fr-FR" dirty="0" smtClean="0"/>
              <a:t>Services d'hôte en réseau (suite)</a:t>
            </a:r>
            <a:endParaRPr lang="fr-FR" sz="3000" dirty="0">
              <a:latin typeface="Arial" charset="0"/>
            </a:endParaRPr>
          </a:p>
        </p:txBody>
      </p:sp>
      <p:sp>
        <p:nvSpPr>
          <p:cNvPr id="2" name="Content Placeholder 1"/>
          <p:cNvSpPr>
            <a:spLocks noGrp="1"/>
          </p:cNvSpPr>
          <p:nvPr>
            <p:ph idx="1"/>
          </p:nvPr>
        </p:nvSpPr>
        <p:spPr>
          <a:xfrm>
            <a:off x="304398" y="1384324"/>
            <a:ext cx="5600643" cy="5247830"/>
          </a:xfrm>
        </p:spPr>
        <p:txBody>
          <a:bodyPr>
            <a:normAutofit fontScale="40000" lnSpcReduction="20000"/>
          </a:bodyPr>
          <a:lstStyle/>
          <a:p>
            <a:pPr>
              <a:lnSpc>
                <a:spcPct val="115000"/>
              </a:lnSpc>
            </a:pPr>
            <a:r>
              <a:rPr lang="fr-FR" sz="4200" dirty="0" smtClean="0"/>
              <a:t>Les hôtes ont besoin d'un éventail de services pour accéder, de manière sécurisée, aux ressources présentes sur le réseau et sur Internet.</a:t>
            </a:r>
            <a:endParaRPr lang="fr-FR" sz="3400" dirty="0" smtClean="0"/>
          </a:p>
          <a:p>
            <a:pPr lvl="1">
              <a:lnSpc>
                <a:spcPct val="115000"/>
              </a:lnSpc>
              <a:buFont typeface="Wingdings" charset="2"/>
              <a:buChar char="§"/>
            </a:pPr>
            <a:r>
              <a:rPr lang="fr-FR" sz="3400" dirty="0" smtClean="0"/>
              <a:t>Les serveurs d'impression permettent à plusieurs utilisateurs d'ordinateurs d'accéder à une même imprimante</a:t>
            </a:r>
          </a:p>
          <a:p>
            <a:pPr lvl="1">
              <a:lnSpc>
                <a:spcPct val="115000"/>
              </a:lnSpc>
              <a:buFont typeface="Wingdings" charset="2"/>
              <a:buChar char="§"/>
            </a:pPr>
            <a:r>
              <a:rPr lang="fr-FR" sz="3400" dirty="0" smtClean="0"/>
              <a:t>Les serveurs proxy sont couramment utilisés comme cache ou espace de stockage pour les pages Web auxquelles les hôtes accèdent fréquemment sur le réseau interne.</a:t>
            </a:r>
          </a:p>
          <a:p>
            <a:pPr lvl="1">
              <a:lnSpc>
                <a:spcPct val="115000"/>
              </a:lnSpc>
              <a:buFont typeface="Wingdings" charset="2"/>
              <a:buChar char="§"/>
            </a:pPr>
            <a:r>
              <a:rPr lang="fr-FR" sz="3400" dirty="0" smtClean="0"/>
              <a:t>Les services AAA permettent de contrôler les utilisateurs autorisés à accéder à un réseau (authentification), de déterminer ce que ces derniers peuvent faire lorsqu'ils sont connectés (autorisation) et d'effectuer le suivi des actions qu'ils exécutent lors de l'accès au réseau (gestion des comptes).</a:t>
            </a:r>
          </a:p>
          <a:p>
            <a:pPr lvl="1">
              <a:lnSpc>
                <a:spcPct val="115000"/>
              </a:lnSpc>
              <a:buFont typeface="Wingdings" charset="2"/>
              <a:buChar char="§"/>
            </a:pPr>
            <a:r>
              <a:rPr lang="fr-FR" sz="3400" dirty="0" smtClean="0"/>
              <a:t>Les systèmes de détection d'intrusion (ISD) effectuent une surveillance passive du trafic sur le réseau, tandis que les systèmes de prévention contre les intrusions (IPS) peuvent détecter et immédiatement résoudre un problème réseau.</a:t>
            </a:r>
          </a:p>
          <a:p>
            <a:pPr lvl="1">
              <a:lnSpc>
                <a:spcPct val="115000"/>
              </a:lnSpc>
              <a:buFont typeface="Wingdings" charset="2"/>
              <a:buChar char="§"/>
            </a:pPr>
            <a:r>
              <a:rPr lang="fr-FR" sz="3400" dirty="0" smtClean="0"/>
              <a:t>Universal </a:t>
            </a:r>
            <a:r>
              <a:rPr lang="fr-FR" sz="3400" dirty="0" err="1" smtClean="0"/>
              <a:t>Threat</a:t>
            </a:r>
            <a:r>
              <a:rPr lang="fr-FR" sz="3400" dirty="0" smtClean="0"/>
              <a:t> Management (UTM) comprend toutes les fonctionnalités d'un système IDS/IPS, ainsi que des services de pare-feu dynamique.  </a:t>
            </a:r>
          </a:p>
          <a:p>
            <a:pPr lvl="1"/>
            <a:endParaRPr lang="fr-FR" sz="1600" b="1" dirty="0" smtClean="0"/>
          </a:p>
          <a:p>
            <a:pPr lvl="1"/>
            <a:endParaRPr lang="fr-FR" sz="1600" dirty="0" smtClean="0"/>
          </a:p>
          <a:p>
            <a:pPr lvl="1"/>
            <a:endParaRPr lang="fr-FR" sz="1600" dirty="0" smtClean="0"/>
          </a:p>
          <a:p>
            <a:pPr lvl="1"/>
            <a:endParaRPr lang="fr-FR" sz="1600" dirty="0" smtClean="0"/>
          </a:p>
        </p:txBody>
      </p:sp>
      <p:pic>
        <p:nvPicPr>
          <p:cNvPr id="94209" name="Picture 1"/>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883006" y="3106903"/>
            <a:ext cx="2963251" cy="3132735"/>
          </a:xfrm>
          <a:prstGeom prst="rect">
            <a:avLst/>
          </a:prstGeom>
          <a:noFill/>
          <a:ln w="9525">
            <a:noFill/>
            <a:miter lim="800000"/>
            <a:headEnd/>
            <a:tailEnd/>
          </a:ln>
        </p:spPr>
      </p:pic>
      <p:pic>
        <p:nvPicPr>
          <p:cNvPr id="94210"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5883007" y="1424082"/>
            <a:ext cx="2963251" cy="1380891"/>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dirty="0" smtClean="0"/>
              <a:t>8.4</a:t>
            </a:r>
            <a:r>
              <a:rPr lang="en-US" sz="2400" dirty="0" smtClean="0"/>
              <a:t> </a:t>
            </a:r>
            <a:r>
              <a:rPr lang="fr-FR" sz="2400" dirty="0" smtClean="0"/>
              <a:t>Techniques courantes de maintenance préventive pour les réseaux</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Techniques courantes de maintenance préventive pour les réseaux</a:t>
            </a:r>
            <a:r>
              <a:rPr dirty="0"/>
              <a:t/>
            </a:r>
            <a:br>
              <a:rPr dirty="0"/>
            </a:br>
            <a:r>
              <a:rPr lang="fr-FR" dirty="0" smtClean="0"/>
              <a:t>Maintenance du réseau</a:t>
            </a:r>
            <a:endParaRPr lang="fr-FR" sz="3000" dirty="0">
              <a:latin typeface="Arial" charset="0"/>
            </a:endParaRPr>
          </a:p>
        </p:txBody>
      </p:sp>
      <p:sp>
        <p:nvSpPr>
          <p:cNvPr id="2" name="Content Placeholder 1"/>
          <p:cNvSpPr>
            <a:spLocks noGrp="1"/>
          </p:cNvSpPr>
          <p:nvPr>
            <p:ph idx="1"/>
          </p:nvPr>
        </p:nvSpPr>
        <p:spPr>
          <a:xfrm>
            <a:off x="193868" y="1404420"/>
            <a:ext cx="4157795" cy="5174180"/>
          </a:xfrm>
        </p:spPr>
        <p:txBody>
          <a:bodyPr>
            <a:noAutofit/>
          </a:bodyPr>
          <a:lstStyle/>
          <a:p>
            <a:r>
              <a:rPr lang="fr-FR" sz="2000" dirty="0" smtClean="0"/>
              <a:t>Dans le cas des réseaux, la maintenance préventive porte sur l'état des câbles, des périphériques réseau, des serveurs et des ordinateurs. L'objectif est de s'assurer qu'ils sont toujours propres et en bon état de fonctionnement. </a:t>
            </a:r>
          </a:p>
          <a:p>
            <a:r>
              <a:rPr lang="fr-FR" sz="2000" dirty="0" smtClean="0"/>
              <a:t>Pour ce faire, vous pouvez mettre au point un planning régulier de maintenance et de nettoyage. </a:t>
            </a:r>
          </a:p>
          <a:p>
            <a:r>
              <a:rPr lang="fr-FR" sz="2000" dirty="0" smtClean="0"/>
              <a:t>Informez l'administrateur réseau en cas de problème, pour éviter toute interruption de service inutile. </a:t>
            </a:r>
          </a:p>
        </p:txBody>
      </p:sp>
      <p:pic>
        <p:nvPicPr>
          <p:cNvPr id="27649" name="Picture 1"/>
          <p:cNvPicPr>
            <a:picLocks noChangeAspect="1" noChangeArrowheads="1"/>
          </p:cNvPicPr>
          <p:nvPr/>
        </p:nvPicPr>
        <p:blipFill>
          <a:blip r:embed="rId3" cstate="print"/>
          <a:srcRect/>
          <a:stretch>
            <a:fillRect/>
          </a:stretch>
        </p:blipFill>
        <p:spPr bwMode="auto">
          <a:xfrm>
            <a:off x="5088759" y="1540583"/>
            <a:ext cx="3715413" cy="4309374"/>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dirty="0" smtClean="0"/>
              <a:t>8.5</a:t>
            </a:r>
            <a:r>
              <a:rPr lang="en-US" sz="2400" dirty="0" smtClean="0"/>
              <a:t> </a:t>
            </a:r>
            <a:r>
              <a:rPr lang="fr-FR" sz="2400" dirty="0" smtClean="0"/>
              <a:t>Procédure de dépannage de base des réseaux</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6262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smtClean="0"/>
              <a:t>Identifier le problème</a:t>
            </a:r>
          </a:p>
          <a:p>
            <a:pPr lvl="1">
              <a:buFont typeface="Wingdings" charset="2"/>
              <a:buChar char="§"/>
            </a:pPr>
            <a:r>
              <a:rPr lang="fr-FR" sz="1600" dirty="0" smtClean="0"/>
              <a:t>Première étape de la procédure de dépannage.</a:t>
            </a:r>
          </a:p>
          <a:p>
            <a:pPr lvl="1">
              <a:buFont typeface="Wingdings" charset="2"/>
              <a:buChar char="§"/>
            </a:pPr>
            <a:r>
              <a:rPr lang="fr-FR" sz="1600" dirty="0" smtClean="0"/>
              <a:t>Une liste de questions ouvertes et fermées se révèle très utile.</a:t>
            </a:r>
          </a:p>
          <a:p>
            <a:r>
              <a:rPr lang="fr-FR" sz="2000" dirty="0" smtClean="0"/>
              <a:t>Établir une théorie sur les causes probables</a:t>
            </a:r>
          </a:p>
          <a:p>
            <a:pPr lvl="1">
              <a:buFont typeface="Wingdings" charset="2"/>
              <a:buChar char="§"/>
            </a:pPr>
            <a:r>
              <a:rPr lang="fr-FR" sz="1600" dirty="0" smtClean="0"/>
              <a:t>En fonction des réponses reçues, établissez une théorie sur les causes probables.</a:t>
            </a:r>
          </a:p>
          <a:p>
            <a:pPr lvl="1">
              <a:buFont typeface="Wingdings" charset="2"/>
              <a:buChar char="§"/>
            </a:pPr>
            <a:r>
              <a:rPr lang="fr-FR" sz="1600" dirty="0" smtClean="0"/>
              <a:t>Une liste des problèmes courants peut s'avérer très utile.</a:t>
            </a:r>
          </a:p>
          <a:p>
            <a:r>
              <a:rPr lang="fr-FR" sz="2000" dirty="0" smtClean="0"/>
              <a:t>Tester la théorie pour déterminer la cause</a:t>
            </a:r>
          </a:p>
          <a:p>
            <a:pPr lvl="1">
              <a:buFont typeface="Wingdings" charset="2"/>
              <a:buChar char="§"/>
            </a:pPr>
            <a:r>
              <a:rPr lang="fr-FR" sz="1600" dirty="0" smtClean="0"/>
              <a:t>Testez vos théories pour déterminer la cause du problème.</a:t>
            </a:r>
          </a:p>
          <a:p>
            <a:pPr lvl="1">
              <a:buFont typeface="Wingdings" charset="2"/>
              <a:buChar char="§"/>
            </a:pPr>
            <a:r>
              <a:rPr lang="fr-FR" sz="1600" dirty="0" smtClean="0"/>
              <a:t>Une liste de procédures rapides de résolution des problèmes courants peut constituer une aide précieuse.</a:t>
            </a:r>
          </a:p>
          <a:p>
            <a:r>
              <a:rPr lang="fr-FR" sz="2000" dirty="0" smtClean="0"/>
              <a:t>Établir un plan d'action pour résoudre le problème et implémenter la solution</a:t>
            </a:r>
          </a:p>
          <a:p>
            <a:pPr lvl="1">
              <a:buFont typeface="Wingdings" charset="2"/>
              <a:buChar char="§"/>
            </a:pPr>
            <a:r>
              <a:rPr lang="fr-FR" sz="1600" dirty="0" smtClean="0"/>
              <a:t>Un plan d'action est nécessaire pour résoudre le problème et mettre en œuvre une solution permanente.</a:t>
            </a:r>
          </a:p>
        </p:txBody>
      </p:sp>
      <p:sp>
        <p:nvSpPr>
          <p:cNvPr id="21505" name="Rectangle 2"/>
          <p:cNvSpPr>
            <a:spLocks noGrp="1" noChangeArrowheads="1"/>
          </p:cNvSpPr>
          <p:nvPr>
            <p:ph type="title"/>
          </p:nvPr>
        </p:nvSpPr>
        <p:spPr>
          <a:xfrm>
            <a:off x="193868" y="788092"/>
            <a:ext cx="8772157" cy="838200"/>
          </a:xfrm>
        </p:spPr>
        <p:txBody>
          <a:bodyPr>
            <a:normAutofit fontScale="90000"/>
          </a:bodyPr>
          <a:lstStyle/>
          <a:p>
            <a:pPr eaLnBrk="1" hangingPunct="1"/>
            <a:r>
              <a:rPr lang="fr-FR" sz="2000" dirty="0" smtClean="0"/>
              <a:t>Procédure de dépannage de base pour les réseaux</a:t>
            </a:r>
            <a:r>
              <a:rPr dirty="0"/>
              <a:t/>
            </a:r>
            <a:br>
              <a:rPr dirty="0"/>
            </a:br>
            <a:r>
              <a:rPr lang="fr-FR" dirty="0" smtClean="0"/>
              <a:t>Application de la procédure de dépannage pour les réseaux</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778692"/>
            <a:ext cx="7015793" cy="42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smtClean="0"/>
              <a:t>Vérifier l'intégralité des fonctionnalités du réseau et implémenter des mesures préventives</a:t>
            </a:r>
          </a:p>
          <a:p>
            <a:pPr lvl="1">
              <a:buFont typeface="Wingdings" charset="2"/>
              <a:buChar char="§"/>
            </a:pPr>
            <a:r>
              <a:rPr lang="fr-FR" sz="1600" dirty="0" smtClean="0"/>
              <a:t>Il est important d'effectuer une vérification complète du réseau.</a:t>
            </a:r>
          </a:p>
          <a:p>
            <a:pPr lvl="1">
              <a:buFont typeface="Wingdings" charset="2"/>
              <a:buChar char="§"/>
            </a:pPr>
            <a:r>
              <a:rPr lang="fr-FR" sz="1600" dirty="0" smtClean="0"/>
              <a:t>Le cas échéant, implémentez des mesures préventives afin d'éviter que les problèmes se reproduisent à l'avenir.</a:t>
            </a:r>
          </a:p>
          <a:p>
            <a:r>
              <a:rPr lang="fr-FR" sz="2000" dirty="0" smtClean="0"/>
              <a:t>Documenter les observations, les actions et les résultats</a:t>
            </a:r>
          </a:p>
          <a:p>
            <a:pPr lvl="1">
              <a:buFont typeface="Wingdings" charset="2"/>
              <a:buChar char="§"/>
            </a:pPr>
            <a:r>
              <a:rPr lang="fr-FR" sz="1600" dirty="0" smtClean="0"/>
              <a:t>Les observations, les réparations et les notes doivent être documentées.</a:t>
            </a:r>
          </a:p>
          <a:p>
            <a:pPr lvl="1">
              <a:buFont typeface="Wingdings" charset="2"/>
              <a:buChar char="§"/>
            </a:pPr>
            <a:r>
              <a:rPr lang="fr-FR" sz="1600" dirty="0" smtClean="0"/>
              <a:t>Ce journal peut s'avérer utile par la suite.</a:t>
            </a:r>
          </a:p>
        </p:txBody>
      </p:sp>
      <p:sp>
        <p:nvSpPr>
          <p:cNvPr id="21505" name="Rectangle 2"/>
          <p:cNvSpPr>
            <a:spLocks noGrp="1" noChangeArrowheads="1"/>
          </p:cNvSpPr>
          <p:nvPr>
            <p:ph type="title"/>
          </p:nvPr>
        </p:nvSpPr>
        <p:spPr>
          <a:xfrm>
            <a:off x="193868" y="813492"/>
            <a:ext cx="8772157" cy="838200"/>
          </a:xfrm>
        </p:spPr>
        <p:txBody>
          <a:bodyPr>
            <a:normAutofit fontScale="90000"/>
          </a:bodyPr>
          <a:lstStyle/>
          <a:p>
            <a:pPr eaLnBrk="1" hangingPunct="1"/>
            <a:r>
              <a:rPr lang="fr-FR" sz="2000" dirty="0" smtClean="0"/>
              <a:t>Procédure de dépannage de base pour les réseaux</a:t>
            </a:r>
            <a:r>
              <a:rPr dirty="0"/>
              <a:t/>
            </a:r>
            <a:br>
              <a:rPr dirty="0"/>
            </a:br>
            <a:r>
              <a:rPr lang="fr-FR" dirty="0" smtClean="0"/>
              <a:t>Application de la procédure de dépannage pour les réseaux</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9" y="1232592"/>
            <a:ext cx="5836988"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no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smtClean="0"/>
              <a:t>Les problèmes réseau peuvent être attribués au matériel, aux logiciels ou encore à la configuration.</a:t>
            </a:r>
          </a:p>
          <a:p>
            <a:r>
              <a:rPr lang="fr-FR" sz="2000" smtClean="0"/>
              <a:t>Les problèmes réseau les plus courants sont les suivants :</a:t>
            </a:r>
          </a:p>
          <a:p>
            <a:pPr lvl="1">
              <a:buFont typeface="Wingdings" charset="2"/>
              <a:buChar char="§"/>
            </a:pPr>
            <a:r>
              <a:rPr lang="fr-FR" sz="1600" smtClean="0"/>
              <a:t>Câbles réseau endommagés ou débranchés.</a:t>
            </a:r>
          </a:p>
          <a:p>
            <a:pPr lvl="1">
              <a:buFont typeface="Wingdings" charset="2"/>
              <a:buChar char="§"/>
            </a:pPr>
            <a:r>
              <a:rPr lang="fr-FR" sz="1600" smtClean="0"/>
              <a:t>Des utilisateurs autorisés se voient refuser l'accès à distance.</a:t>
            </a:r>
          </a:p>
          <a:p>
            <a:pPr lvl="1">
              <a:buFont typeface="Wingdings" charset="2"/>
              <a:buChar char="§"/>
            </a:pPr>
            <a:r>
              <a:rPr lang="fr-FR" sz="1600" smtClean="0"/>
              <a:t>Le périphérique ne dispose pas de suffisamment d'informations d'adressage.</a:t>
            </a:r>
          </a:p>
          <a:p>
            <a:pPr lvl="1">
              <a:buFont typeface="Wingdings" charset="2"/>
              <a:buChar char="§"/>
            </a:pPr>
            <a:r>
              <a:rPr lang="fr-FR" sz="1600" smtClean="0"/>
              <a:t>Les utilisateurs ne parviennent pas à accéder à Internet.</a:t>
            </a:r>
          </a:p>
          <a:p>
            <a:pPr lvl="1">
              <a:buFont typeface="Wingdings" charset="2"/>
              <a:buChar char="§"/>
            </a:pPr>
            <a:r>
              <a:rPr lang="fr-FR" sz="1600" smtClean="0"/>
              <a:t>L'utilisateur ne peut pas connecter un lecteur ou partager un dossier sur le réseau.</a:t>
            </a:r>
            <a:endParaRPr lang="fr-FR" sz="1600" dirty="0" smtClean="0"/>
          </a:p>
        </p:txBody>
      </p:sp>
      <p:sp>
        <p:nvSpPr>
          <p:cNvPr id="21505" name="Rectangle 2"/>
          <p:cNvSpPr>
            <a:spLocks noGrp="1" noChangeArrowheads="1"/>
          </p:cNvSpPr>
          <p:nvPr>
            <p:ph type="title"/>
          </p:nvPr>
        </p:nvSpPr>
        <p:spPr/>
        <p:txBody>
          <a:bodyPr>
            <a:normAutofit/>
          </a:bodyPr>
          <a:lstStyle/>
          <a:p>
            <a:pPr eaLnBrk="1" hangingPunct="1"/>
            <a:r>
              <a:rPr lang="fr-FR" sz="2000" dirty="0" smtClean="0"/>
              <a:t>Procédure de dépannage de base pour les réseaux</a:t>
            </a:r>
            <a:r>
              <a:rPr dirty="0"/>
              <a:t/>
            </a:r>
            <a:br>
              <a:rPr dirty="0"/>
            </a:br>
            <a:r>
              <a:rPr lang="fr-FR" dirty="0" smtClean="0"/>
              <a:t>Problèmes courants et solutions : réseaux</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smtClean="0">
                <a:solidFill>
                  <a:schemeClr val="bg1"/>
                </a:solidFill>
                <a:latin typeface="Arial" pitchFamily="34" charset="0"/>
              </a:rPr>
              <a:t>Chapitre 8 : Mise en application des concepts du réseau</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smtClean="0"/>
              <a:t>8.6 Résumé du chapitre</a:t>
            </a:r>
            <a:endParaRPr lang="fr-FR"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8600517"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normAutofit fontScale="92500" lnSpcReduction="10000"/>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1600" dirty="0"/>
              <a:t>Ce chapitre vous a présenté le fonctionnement des réseaux informatiques. Les concepts suivants sont particulièrement importants :</a:t>
            </a:r>
          </a:p>
          <a:p>
            <a:r>
              <a:rPr lang="fr-FR" sz="1600" dirty="0" smtClean="0"/>
              <a:t>Pour pouvoir accéder aux ressources du réseau, l'adresse appropriée doit être définie sur chaque périphérique.</a:t>
            </a:r>
          </a:p>
          <a:p>
            <a:r>
              <a:rPr lang="fr-FR" sz="1600" dirty="0" smtClean="0"/>
              <a:t>Les périphériques filaires se connectent au réseau à l'aide d'un câble Ethernet. Les périphériques sans fil s'authentifient auprès d'un point d'accès sans fil et s'y associent.</a:t>
            </a:r>
          </a:p>
          <a:p>
            <a:r>
              <a:rPr lang="fr-FR" sz="1600" dirty="0" smtClean="0"/>
              <a:t>Le mappage d'un lecteur local est une méthode utile pour accéder à un fichier particulier, à des dossiers spécifiques ou à un lecteur depuis des ordinateurs en réseau exécutant des systèmes d'exploitation différents.</a:t>
            </a:r>
          </a:p>
          <a:p>
            <a:r>
              <a:rPr lang="fr-FR" sz="1600" dirty="0" smtClean="0"/>
              <a:t>Les VPN autorisent l'établissement de connexions privées sur des réseaux publics.</a:t>
            </a:r>
          </a:p>
          <a:p>
            <a:r>
              <a:rPr lang="fr-FR" sz="1600" dirty="0" smtClean="0"/>
              <a:t>Bureau à distance permet aux administrateurs réseau de contrôler un ordinateur à distance.</a:t>
            </a:r>
          </a:p>
          <a:p>
            <a:r>
              <a:rPr lang="fr-FR" sz="1600" dirty="0" smtClean="0"/>
              <a:t>La technologie cellulaire, le câble et la DSL sont des exemples de technologies à large bande.</a:t>
            </a:r>
          </a:p>
          <a:p>
            <a:r>
              <a:rPr lang="fr-FR" sz="1600" dirty="0" smtClean="0"/>
              <a:t>Les data centers sont des installations qui fournissent des services de stockage de données.</a:t>
            </a:r>
          </a:p>
          <a:p>
            <a:r>
              <a:rPr lang="fr-FR" sz="1600" dirty="0" smtClean="0"/>
              <a:t>Le cloud computing utilise des data centers pour fournir des services cloud dans un large éventail de modèles de déploiement.</a:t>
            </a:r>
          </a:p>
          <a:p>
            <a:r>
              <a:rPr lang="fr-FR" sz="1600" dirty="0" smtClean="0"/>
              <a:t>Les services d'hôte en réseau comprennent les services DHCP, DNS, HTTP, FTP, SMTP, AAA, des serveurs proxy, des systèmes de prévention des intrusions (IPS) et des solutions de gestion unifiée des menaces (UTM).</a:t>
            </a:r>
          </a:p>
          <a:p>
            <a:r>
              <a:rPr lang="fr-FR" sz="1600" dirty="0" smtClean="0"/>
              <a:t>Les réseaux nécessitent une méthodologie de dépannage et de maintenance préventive systématique.</a:t>
            </a:r>
            <a:endParaRPr lang="fr-FR" sz="1600" dirty="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Conclusion</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8</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aaa</a:t>
            </a:r>
            <a:endParaRPr lang="en-US" sz="1600" dirty="0"/>
          </a:p>
          <a:p>
            <a:pPr marL="0" indent="0">
              <a:buNone/>
            </a:pPr>
            <a:r>
              <a:rPr lang="en-US" sz="1600" dirty="0" err="1"/>
              <a:t>adsl</a:t>
            </a:r>
            <a:endParaRPr lang="en-US" sz="1600" dirty="0"/>
          </a:p>
          <a:p>
            <a:pPr marL="0" indent="0">
              <a:buNone/>
            </a:pPr>
            <a:r>
              <a:rPr lang="en-US" sz="1600" dirty="0"/>
              <a:t>broadband</a:t>
            </a:r>
          </a:p>
          <a:p>
            <a:pPr marL="0" indent="0">
              <a:buNone/>
            </a:pPr>
            <a:r>
              <a:rPr lang="en-US" sz="1600" dirty="0"/>
              <a:t>broadcast</a:t>
            </a:r>
          </a:p>
          <a:p>
            <a:pPr marL="0" indent="0">
              <a:buNone/>
            </a:pPr>
            <a:r>
              <a:rPr lang="en-US" sz="1600" dirty="0"/>
              <a:t>cellular</a:t>
            </a:r>
          </a:p>
          <a:p>
            <a:pPr marL="0" indent="0">
              <a:buNone/>
            </a:pPr>
            <a:r>
              <a:rPr lang="en-US" sz="1600" dirty="0" err="1"/>
              <a:t>ddos</a:t>
            </a:r>
            <a:endParaRPr lang="en-US" sz="1600" dirty="0"/>
          </a:p>
          <a:p>
            <a:pPr marL="0" indent="0">
              <a:buNone/>
            </a:pPr>
            <a:r>
              <a:rPr lang="en-US" sz="1600" dirty="0" err="1"/>
              <a:t>dhcp</a:t>
            </a:r>
            <a:endParaRPr lang="en-US" sz="1600" dirty="0"/>
          </a:p>
          <a:p>
            <a:pPr marL="0" indent="0">
              <a:buNone/>
            </a:pPr>
            <a:r>
              <a:rPr lang="en-US" sz="1600" dirty="0" err="1"/>
              <a:t>dhcpdiscover</a:t>
            </a:r>
            <a:endParaRPr lang="en-US" sz="1600" dirty="0"/>
          </a:p>
          <a:p>
            <a:pPr marL="0" indent="0">
              <a:buNone/>
            </a:pPr>
            <a:r>
              <a:rPr lang="en-US" sz="1600" dirty="0" err="1"/>
              <a:t>dhcpoffer</a:t>
            </a:r>
            <a:endParaRPr lang="en-US" sz="1600" dirty="0"/>
          </a:p>
          <a:p>
            <a:pPr marL="0" indent="0">
              <a:buNone/>
            </a:pPr>
            <a:r>
              <a:rPr lang="en-US" sz="1600" dirty="0"/>
              <a:t>dish (antenna)</a:t>
            </a:r>
          </a:p>
          <a:p>
            <a:pPr marL="0" indent="0">
              <a:buNone/>
            </a:pPr>
            <a:r>
              <a:rPr lang="en-US" sz="1600" dirty="0" err="1"/>
              <a:t>dns</a:t>
            </a:r>
            <a:endParaRPr lang="en-US" sz="1600" dirty="0"/>
          </a:p>
          <a:p>
            <a:pPr marL="0" indent="0">
              <a:buNone/>
            </a:pPr>
            <a:r>
              <a:rPr lang="en-US" sz="1600" dirty="0"/>
              <a:t>downlink</a:t>
            </a:r>
          </a:p>
          <a:p>
            <a:pPr marL="0" indent="0">
              <a:buNone/>
            </a:pPr>
            <a:r>
              <a:rPr lang="en-US" sz="1600" dirty="0" err="1" smtClean="0"/>
              <a:t>dsl</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duplex</a:t>
            </a:r>
          </a:p>
          <a:p>
            <a:pPr marL="0" indent="0">
              <a:buNone/>
            </a:pPr>
            <a:r>
              <a:rPr lang="en-US" sz="1600" dirty="0" err="1"/>
              <a:t>ftps</a:t>
            </a:r>
            <a:endParaRPr lang="en-US" sz="1600" dirty="0"/>
          </a:p>
          <a:p>
            <a:pPr marL="0" indent="0">
              <a:buNone/>
            </a:pPr>
            <a:r>
              <a:rPr lang="en-US" sz="1600" dirty="0"/>
              <a:t>gateway</a:t>
            </a:r>
          </a:p>
          <a:p>
            <a:pPr marL="0" indent="0">
              <a:buNone/>
            </a:pPr>
            <a:r>
              <a:rPr lang="en-US" sz="1600" dirty="0" err="1"/>
              <a:t>gprs</a:t>
            </a:r>
            <a:endParaRPr lang="en-US" sz="1600" dirty="0"/>
          </a:p>
          <a:p>
            <a:pPr marL="0" indent="0">
              <a:buNone/>
            </a:pPr>
            <a:r>
              <a:rPr lang="en-US" sz="1600" dirty="0" err="1"/>
              <a:t>gsm</a:t>
            </a:r>
            <a:endParaRPr lang="en-US" sz="1600" dirty="0"/>
          </a:p>
          <a:p>
            <a:pPr marL="0" indent="0">
              <a:buNone/>
            </a:pPr>
            <a:r>
              <a:rPr lang="en-US" sz="1600" dirty="0" err="1"/>
              <a:t>hsdpa</a:t>
            </a:r>
            <a:endParaRPr lang="en-US" sz="1600" dirty="0"/>
          </a:p>
          <a:p>
            <a:pPr marL="0" indent="0">
              <a:buNone/>
            </a:pPr>
            <a:r>
              <a:rPr lang="en-US" sz="1600" dirty="0"/>
              <a:t>html</a:t>
            </a:r>
          </a:p>
          <a:p>
            <a:pPr marL="0" indent="0">
              <a:buNone/>
            </a:pPr>
            <a:r>
              <a:rPr lang="en-US" sz="1600" dirty="0"/>
              <a:t>http</a:t>
            </a:r>
          </a:p>
          <a:p>
            <a:pPr marL="0" indent="0">
              <a:buNone/>
            </a:pPr>
            <a:r>
              <a:rPr lang="en-US" sz="1600" dirty="0"/>
              <a:t>https</a:t>
            </a:r>
          </a:p>
          <a:p>
            <a:pPr marL="0" indent="0">
              <a:buNone/>
            </a:pPr>
            <a:r>
              <a:rPr lang="en-US" sz="1600" dirty="0"/>
              <a:t>hypertext</a:t>
            </a:r>
          </a:p>
          <a:p>
            <a:pPr marL="0" indent="0">
              <a:buNone/>
            </a:pPr>
            <a:r>
              <a:rPr lang="en-US" sz="1600" dirty="0" err="1"/>
              <a:t>idss</a:t>
            </a:r>
            <a:endParaRPr lang="en-US" sz="1600" dirty="0"/>
          </a:p>
          <a:p>
            <a:pPr marL="0" indent="0">
              <a:buNone/>
            </a:pPr>
            <a:r>
              <a:rPr lang="en-US" sz="1600" dirty="0" err="1"/>
              <a:t>imap</a:t>
            </a:r>
            <a:endParaRPr lang="en-US" sz="1600" dirty="0"/>
          </a:p>
          <a:p>
            <a:pPr marL="0" indent="0">
              <a:buNone/>
            </a:pPr>
            <a:r>
              <a:rPr lang="en-US" sz="1600" dirty="0" smtClean="0"/>
              <a:t>ipconfig</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ips</a:t>
            </a:r>
            <a:endParaRPr lang="en-US" sz="1600" dirty="0"/>
          </a:p>
          <a:p>
            <a:pPr marL="0" indent="0">
              <a:buNone/>
            </a:pPr>
            <a:r>
              <a:rPr lang="en-US" sz="1600" dirty="0"/>
              <a:t>ipv4</a:t>
            </a:r>
          </a:p>
          <a:p>
            <a:pPr marL="0" indent="0">
              <a:buNone/>
            </a:pPr>
            <a:r>
              <a:rPr lang="en-US" sz="1600" dirty="0"/>
              <a:t>ipv6</a:t>
            </a:r>
          </a:p>
          <a:p>
            <a:pPr marL="0" indent="0">
              <a:buNone/>
            </a:pPr>
            <a:r>
              <a:rPr lang="en-US" sz="1600" dirty="0" err="1"/>
              <a:t>isdn</a:t>
            </a:r>
            <a:endParaRPr lang="en-US" sz="1600" dirty="0"/>
          </a:p>
          <a:p>
            <a:pPr marL="0" indent="0">
              <a:buNone/>
            </a:pPr>
            <a:r>
              <a:rPr lang="en-US" sz="1600" dirty="0" err="1"/>
              <a:t>isp</a:t>
            </a:r>
            <a:endParaRPr lang="en-US" sz="1600" dirty="0"/>
          </a:p>
          <a:p>
            <a:pPr marL="0" indent="0">
              <a:buNone/>
            </a:pPr>
            <a:r>
              <a:rPr lang="en-US" sz="1600" dirty="0" err="1"/>
              <a:t>linksys</a:t>
            </a:r>
            <a:endParaRPr lang="en-US" sz="1600" dirty="0"/>
          </a:p>
          <a:p>
            <a:pPr marL="0" indent="0">
              <a:buNone/>
            </a:pPr>
            <a:r>
              <a:rPr lang="en-US" sz="1600" dirty="0"/>
              <a:t>microwave</a:t>
            </a:r>
          </a:p>
          <a:p>
            <a:pPr marL="0" indent="0">
              <a:buNone/>
            </a:pPr>
            <a:r>
              <a:rPr lang="en-US" sz="1600" dirty="0" err="1"/>
              <a:t>mimo</a:t>
            </a:r>
            <a:endParaRPr lang="en-US" sz="1600" dirty="0"/>
          </a:p>
          <a:p>
            <a:pPr marL="0" indent="0">
              <a:buNone/>
            </a:pPr>
            <a:r>
              <a:rPr lang="en-US" sz="1600" dirty="0" err="1"/>
              <a:t>nat</a:t>
            </a:r>
            <a:endParaRPr lang="en-US" sz="1600" dirty="0"/>
          </a:p>
          <a:p>
            <a:pPr marL="0" indent="0">
              <a:buNone/>
            </a:pPr>
            <a:r>
              <a:rPr lang="en-US" sz="1600" dirty="0" err="1"/>
              <a:t>netbios</a:t>
            </a:r>
            <a:endParaRPr lang="en-US" sz="1600" dirty="0"/>
          </a:p>
          <a:p>
            <a:pPr marL="0" indent="0">
              <a:buNone/>
            </a:pPr>
            <a:r>
              <a:rPr lang="en-US" sz="1600" dirty="0" err="1"/>
              <a:t>netgear</a:t>
            </a:r>
            <a:endParaRPr lang="en-US" sz="1600" dirty="0"/>
          </a:p>
          <a:p>
            <a:pPr marL="0" indent="0">
              <a:buNone/>
            </a:pPr>
            <a:r>
              <a:rPr lang="en-US" sz="1600" dirty="0" err="1"/>
              <a:t>nslookup</a:t>
            </a:r>
            <a:endParaRPr lang="en-US" sz="1600" dirty="0"/>
          </a:p>
          <a:p>
            <a:pPr marL="0" indent="0">
              <a:buNone/>
            </a:pPr>
            <a:r>
              <a:rPr lang="en-US" sz="1600" dirty="0" err="1" smtClean="0"/>
              <a:t>ntfs</a:t>
            </a:r>
            <a:endParaRPr lang="en-US" sz="1600" dirty="0"/>
          </a:p>
        </p:txBody>
      </p:sp>
    </p:spTree>
    <p:extLst>
      <p:ext uri="{BB962C8B-B14F-4D97-AF65-F5344CB8AC3E}">
        <p14:creationId xmlns:p14="http://schemas.microsoft.com/office/powerpoint/2010/main" val="118639919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8</a:t>
            </a:r>
            <a:r>
              <a:rPr lang="en-US" dirty="0">
                <a:latin typeface="Arial" charset="0"/>
              </a:rPr>
              <a:t/>
            </a:r>
            <a:br>
              <a:rPr lang="en-US" dirty="0">
                <a:latin typeface="Arial" charset="0"/>
              </a:rPr>
            </a:br>
            <a:r>
              <a:rPr lang="en-US" dirty="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fr-FR" dirty="0"/>
              <a:t> (suite)</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a:t>phishing</a:t>
            </a:r>
          </a:p>
          <a:p>
            <a:pPr marL="0" indent="0">
              <a:buNone/>
            </a:pPr>
            <a:r>
              <a:rPr lang="en-US" sz="1600" dirty="0" err="1"/>
              <a:t>qos</a:t>
            </a:r>
            <a:endParaRPr lang="en-US" sz="1600" dirty="0"/>
          </a:p>
          <a:p>
            <a:pPr marL="0" indent="0">
              <a:buNone/>
            </a:pPr>
            <a:r>
              <a:rPr lang="en-US" sz="1600" dirty="0" err="1"/>
              <a:t>saas</a:t>
            </a:r>
            <a:endParaRPr lang="en-US" sz="1600" dirty="0"/>
          </a:p>
          <a:p>
            <a:pPr marL="0" indent="0">
              <a:buNone/>
            </a:pPr>
            <a:r>
              <a:rPr lang="en-US" sz="1600" dirty="0" err="1"/>
              <a:t>scp</a:t>
            </a:r>
            <a:endParaRPr lang="en-US" sz="1600" dirty="0"/>
          </a:p>
          <a:p>
            <a:pPr marL="0" indent="0">
              <a:buNone/>
            </a:pPr>
            <a:r>
              <a:rPr lang="en-US" sz="1600" dirty="0" err="1"/>
              <a:t>sftp</a:t>
            </a:r>
            <a:endParaRPr lang="en-US" sz="1600" dirty="0"/>
          </a:p>
          <a:p>
            <a:pPr marL="0" indent="0">
              <a:buNone/>
            </a:pPr>
            <a:r>
              <a:rPr lang="en-US" sz="1600" dirty="0" err="1"/>
              <a:t>sms</a:t>
            </a:r>
            <a:endParaRPr lang="en-US" sz="1600" dirty="0"/>
          </a:p>
          <a:p>
            <a:pPr marL="0" indent="0">
              <a:buNone/>
            </a:pPr>
            <a:r>
              <a:rPr lang="en-US" sz="1600" dirty="0" err="1"/>
              <a:t>smtp</a:t>
            </a:r>
            <a:endParaRPr lang="en-US" sz="1600" dirty="0"/>
          </a:p>
          <a:p>
            <a:pPr marL="0" indent="0">
              <a:buNone/>
            </a:pPr>
            <a:r>
              <a:rPr lang="en-US" sz="1600" dirty="0" err="1"/>
              <a:t>ssh</a:t>
            </a:r>
            <a:endParaRPr lang="en-US" sz="1600" dirty="0"/>
          </a:p>
          <a:p>
            <a:pPr marL="0" indent="0">
              <a:buNone/>
            </a:pPr>
            <a:r>
              <a:rPr lang="en-US" sz="1600" dirty="0" err="1"/>
              <a:t>ssid</a:t>
            </a:r>
            <a:endParaRPr lang="en-US" sz="1600" dirty="0"/>
          </a:p>
          <a:p>
            <a:pPr marL="0" indent="0">
              <a:buNone/>
            </a:pPr>
            <a:r>
              <a:rPr lang="en-US" sz="1600" dirty="0" err="1"/>
              <a:t>ssl</a:t>
            </a:r>
            <a:endParaRPr lang="en-US" sz="1600" dirty="0"/>
          </a:p>
          <a:p>
            <a:pPr marL="0" indent="0">
              <a:buNone/>
            </a:pPr>
            <a:r>
              <a:rPr lang="en-US" sz="1600" dirty="0" err="1"/>
              <a:t>stateful</a:t>
            </a:r>
            <a:endParaRPr lang="en-US" sz="1600" dirty="0"/>
          </a:p>
          <a:p>
            <a:pPr marL="0" indent="0">
              <a:buNone/>
            </a:pPr>
            <a:r>
              <a:rPr lang="en-US" sz="1600" dirty="0" err="1"/>
              <a:t>tcp</a:t>
            </a:r>
            <a:endParaRPr lang="en-US" sz="1600" dirty="0"/>
          </a:p>
          <a:p>
            <a:pPr marL="0" indent="0">
              <a:buNone/>
            </a:pPr>
            <a:r>
              <a:rPr lang="en-US" sz="1600" dirty="0" err="1" smtClean="0"/>
              <a:t>tls</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tracert</a:t>
            </a:r>
            <a:endParaRPr lang="en-US" sz="1600" dirty="0"/>
          </a:p>
          <a:p>
            <a:pPr marL="0" indent="0">
              <a:buNone/>
            </a:pPr>
            <a:r>
              <a:rPr lang="en-US" sz="1600" dirty="0" err="1"/>
              <a:t>trendnet</a:t>
            </a:r>
            <a:endParaRPr lang="en-US" sz="1600" dirty="0"/>
          </a:p>
          <a:p>
            <a:pPr marL="0" indent="0">
              <a:buNone/>
            </a:pPr>
            <a:r>
              <a:rPr lang="en-US" sz="1600" dirty="0" err="1"/>
              <a:t>utm</a:t>
            </a:r>
            <a:endParaRPr lang="en-US" sz="1600" dirty="0"/>
          </a:p>
          <a:p>
            <a:pPr marL="0" indent="0">
              <a:buNone/>
            </a:pPr>
            <a:r>
              <a:rPr lang="en-US" sz="1600" dirty="0" err="1"/>
              <a:t>utms</a:t>
            </a:r>
            <a:endParaRPr lang="en-US" sz="1600" dirty="0"/>
          </a:p>
          <a:p>
            <a:pPr marL="0" indent="0">
              <a:buNone/>
            </a:pPr>
            <a:r>
              <a:rPr lang="en-US" sz="1600" dirty="0" err="1"/>
              <a:t>vpn</a:t>
            </a:r>
            <a:endParaRPr lang="en-US" sz="1600" dirty="0"/>
          </a:p>
          <a:p>
            <a:pPr marL="0" indent="0">
              <a:buNone/>
            </a:pPr>
            <a:r>
              <a:rPr lang="en-US" sz="1600" dirty="0" err="1"/>
              <a:t>wimax</a:t>
            </a:r>
            <a:endParaRPr lang="en-US" sz="1600" dirty="0"/>
          </a:p>
          <a:p>
            <a:pPr marL="0" indent="0">
              <a:buNone/>
            </a:pPr>
            <a:r>
              <a:rPr lang="en-US" sz="1600" dirty="0" err="1"/>
              <a:t>wol</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196110732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3831782643"/>
              </p:ext>
            </p:extLst>
          </p:nvPr>
        </p:nvGraphicFramePr>
        <p:xfrm>
          <a:off x="701937" y="2072476"/>
          <a:ext cx="7745872" cy="4495800"/>
        </p:xfrm>
        <a:graphic>
          <a:graphicData uri="http://schemas.openxmlformats.org/drawingml/2006/table">
            <a:tbl>
              <a:tblPr firstRow="1" bandRow="1">
                <a:tableStyleId>{5C22544A-7EE6-4342-B048-85BDC9FD1C3A}</a:tableStyleId>
              </a:tblPr>
              <a:tblGrid>
                <a:gridCol w="1418963"/>
                <a:gridCol w="2078121"/>
                <a:gridCol w="4248788"/>
              </a:tblGrid>
              <a:tr h="370840">
                <a:tc>
                  <a:txBody>
                    <a:bodyPr/>
                    <a:lstStyle/>
                    <a:p>
                      <a:r>
                        <a:rPr dirty="0" err="1"/>
                        <a:t>Numéro</a:t>
                      </a:r>
                      <a:r>
                        <a:rPr dirty="0"/>
                        <a:t>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smtClean="0"/>
                        <a:t>8.1.2.9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Vidéo</a:t>
                      </a:r>
                    </a:p>
                  </a:txBody>
                  <a:tcPr/>
                </a:tc>
                <a:tc>
                  <a:txBody>
                    <a:bodyPr/>
                    <a:lstStyle/>
                    <a:p>
                      <a:pPr algn="l" rtl="0" fontAlgn="t"/>
                      <a:r>
                        <a:rPr lang="fr-FR" smtClean="0">
                          <a:latin typeface="calibri"/>
                        </a:rPr>
                        <a:t>Commandes de la CLI du réseau</a:t>
                      </a:r>
                    </a:p>
                  </a:txBody>
                  <a:tcPr marL="28575" marR="28575" marT="0" marB="0"/>
                </a:tc>
              </a:tr>
              <a:tr h="370840">
                <a:tc>
                  <a:txBody>
                    <a:bodyPr/>
                    <a:lstStyle/>
                    <a:p>
                      <a:r>
                        <a:rPr lang="en-US" sz="1600" smtClean="0"/>
                        <a:t>8.1.2.10</a:t>
                      </a:r>
                      <a:endParaRPr lang="fr-FR" sz="1600" dirty="0"/>
                    </a:p>
                  </a:txBody>
                  <a:tcPr/>
                </a:tc>
                <a:tc>
                  <a:txBody>
                    <a:bodyPr/>
                    <a:lstStyle/>
                    <a:p>
                      <a:r>
                        <a:rPr lang="en-US" sz="1600" smtClean="0"/>
                        <a:t>Travaux pratiques</a:t>
                      </a:r>
                      <a:endParaRPr lang="fr-FR" sz="1600" dirty="0"/>
                    </a:p>
                  </a:txBody>
                  <a:tcPr/>
                </a:tc>
                <a:tc>
                  <a:txBody>
                    <a:bodyPr/>
                    <a:lstStyle/>
                    <a:p>
                      <a:pPr algn="l" rtl="0" fontAlgn="t"/>
                      <a:r>
                        <a:rPr lang="fr-FR" dirty="0" smtClean="0">
                          <a:latin typeface="calibri"/>
                        </a:rPr>
                        <a:t>Première connexion à un routeur</a:t>
                      </a:r>
                    </a:p>
                  </a:txBody>
                  <a:tcPr marL="28575" marR="28575" marT="0" marB="0"/>
                </a:tc>
              </a:tr>
              <a:tr h="370840">
                <a:tc>
                  <a:txBody>
                    <a:bodyPr/>
                    <a:lstStyle/>
                    <a:p>
                      <a:r>
                        <a:rPr lang="en-US" sz="1600" smtClean="0"/>
                        <a:t>8.1.2.11</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Packet Tracer</a:t>
                      </a:r>
                      <a:endParaRPr lang="fr-FR" sz="1600" dirty="0"/>
                    </a:p>
                  </a:txBody>
                  <a:tcPr/>
                </a:tc>
                <a:tc>
                  <a:txBody>
                    <a:bodyPr/>
                    <a:lstStyle/>
                    <a:p>
                      <a:pPr algn="l" rtl="0" fontAlgn="t"/>
                      <a:r>
                        <a:rPr lang="fr-FR" smtClean="0">
                          <a:latin typeface="calibri"/>
                        </a:rPr>
                        <a:t>Connexion à un routeur sans fil et configuration des paramètres de base</a:t>
                      </a:r>
                    </a:p>
                  </a:txBody>
                  <a:tcPr marL="28575" marR="28575" marT="0" marB="0"/>
                </a:tc>
              </a:tr>
              <a:tr h="370840">
                <a:tc>
                  <a:txBody>
                    <a:bodyPr/>
                    <a:lstStyle/>
                    <a:p>
                      <a:r>
                        <a:rPr lang="en-US" sz="1600" smtClean="0"/>
                        <a:t>8.1.2.12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latin typeface="calibri"/>
                        </a:rPr>
                        <a:t>Configuration d'un routeur sans fil sous Windows 8</a:t>
                      </a:r>
                    </a:p>
                  </a:txBody>
                  <a:tcPr marL="28575" marR="28575" marT="0" marB="0"/>
                </a:tc>
              </a:tr>
              <a:tr h="370840">
                <a:tc>
                  <a:txBody>
                    <a:bodyPr/>
                    <a:lstStyle/>
                    <a:p>
                      <a:r>
                        <a:rPr lang="en-US" sz="1600" smtClean="0"/>
                        <a:t>8.1.2.12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smtClean="0"/>
                    </a:p>
                  </a:txBody>
                  <a:tcPr/>
                </a:tc>
                <a:tc>
                  <a:txBody>
                    <a:bodyPr/>
                    <a:lstStyle/>
                    <a:p>
                      <a:pPr algn="l" rtl="0" fontAlgn="t"/>
                      <a:r>
                        <a:rPr lang="fr-FR" smtClean="0">
                          <a:latin typeface="calibri"/>
                        </a:rPr>
                        <a:t>Configuration d'un routeur sans fil sous Windows 7 et Windows Vista</a:t>
                      </a:r>
                    </a:p>
                  </a:txBody>
                  <a:tcPr marL="28575" marR="28575" marT="0" marB="0"/>
                </a:tc>
              </a:tr>
              <a:tr h="370840">
                <a:tc>
                  <a:txBody>
                    <a:bodyPr/>
                    <a:lstStyle/>
                    <a:p>
                      <a:r>
                        <a:rPr lang="en-US" sz="1600" smtClean="0"/>
                        <a:t>8.1.2.13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Packet Tracer</a:t>
                      </a:r>
                      <a:endParaRPr lang="fr-FR" sz="1600" dirty="0"/>
                    </a:p>
                  </a:txBody>
                  <a:tcPr/>
                </a:tc>
                <a:tc>
                  <a:txBody>
                    <a:bodyPr/>
                    <a:lstStyle/>
                    <a:p>
                      <a:pPr algn="l" rtl="0" fontAlgn="t"/>
                      <a:r>
                        <a:rPr lang="fr-FR" smtClean="0">
                          <a:latin typeface="calibri"/>
                        </a:rPr>
                        <a:t>Connexion d'ordinateurs sans fil à un routeur sans fil</a:t>
                      </a:r>
                    </a:p>
                  </a:txBody>
                  <a:tcPr marL="28575" marR="28575" marT="0" marB="0"/>
                </a:tc>
              </a:tr>
              <a:tr h="370840">
                <a:tc>
                  <a:txBody>
                    <a:bodyPr/>
                    <a:lstStyle/>
                    <a:p>
                      <a:r>
                        <a:rPr lang="en-US" sz="1600" smtClean="0"/>
                        <a:t>8.1.2.14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latin typeface="calibri"/>
                        </a:rPr>
                        <a:t>Test d'une carte réseau sans fil sous Windows</a:t>
                      </a:r>
                    </a:p>
                  </a:txBody>
                  <a:tcPr marL="28575" marR="28575" marT="0" marB="0"/>
                </a:tc>
              </a:tr>
              <a:tr h="370840">
                <a:tc>
                  <a:txBody>
                    <a:bodyPr/>
                    <a:lstStyle/>
                    <a:p>
                      <a:r>
                        <a:rPr lang="en-US" sz="1600" smtClean="0"/>
                        <a:t>8.1.2.15</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Packet Tracer</a:t>
                      </a:r>
                      <a:endParaRPr lang="fr-FR" sz="1600"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fr-FR" smtClean="0">
                          <a:latin typeface="calibri"/>
                        </a:rPr>
                        <a:t>Test d'une connexion sans fil</a:t>
                      </a:r>
                      <a:endParaRPr lang="fr-FR">
                        <a:latin typeface="calibri"/>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8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599543" y="6106439"/>
            <a:ext cx="8145462" cy="646331"/>
          </a:xfrm>
          <a:prstGeom prst="rect">
            <a:avLst/>
          </a:prstGeom>
        </p:spPr>
        <p:txBody>
          <a:bodyPr wrap="square">
            <a:spAutoFit/>
          </a:bodyPr>
          <a:lstStyle/>
          <a:p>
            <a:pPr marL="0" indent="0" algn="l" eaLnBrk="1" hangingPunct="1">
              <a:spcBef>
                <a:spcPct val="30000"/>
              </a:spcBef>
              <a:buNone/>
            </a:pPr>
            <a:r>
              <a:rPr lang="fr-FR" sz="2000" dirty="0" smtClean="0"/>
              <a:t>Le mot de passe utilisé dans le cadre des exercices </a:t>
            </a:r>
            <a:r>
              <a:rPr lang="fr-FR" sz="2000" dirty="0" err="1" smtClean="0"/>
              <a:t>Packet</a:t>
            </a:r>
            <a:r>
              <a:rPr lang="fr-FR" sz="2000" dirty="0" smtClean="0"/>
              <a:t> Tracer de ce chapitre est : PT_ITE!</a:t>
            </a:r>
            <a:endParaRPr lang="fr-FR" sz="2000" dirty="0"/>
          </a:p>
        </p:txBody>
      </p:sp>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347282057"/>
              </p:ext>
            </p:extLst>
          </p:nvPr>
        </p:nvGraphicFramePr>
        <p:xfrm>
          <a:off x="701937" y="2072476"/>
          <a:ext cx="7745872" cy="3992880"/>
        </p:xfrm>
        <a:graphic>
          <a:graphicData uri="http://schemas.openxmlformats.org/drawingml/2006/table">
            <a:tbl>
              <a:tblPr firstRow="1" bandRow="1">
                <a:tableStyleId>{5C22544A-7EE6-4342-B048-85BDC9FD1C3A}</a:tableStyleId>
              </a:tblPr>
              <a:tblGrid>
                <a:gridCol w="1482463"/>
                <a:gridCol w="2133600"/>
                <a:gridCol w="4129809"/>
              </a:tblGrid>
              <a:tr h="370840">
                <a:tc>
                  <a:txBody>
                    <a:bodyPr/>
                    <a:lstStyle/>
                    <a:p>
                      <a:r>
                        <a:rPr dirty="0" err="1"/>
                        <a:t>Numéro</a:t>
                      </a:r>
                      <a:r>
                        <a:rPr dirty="0"/>
                        <a:t> de page</a:t>
                      </a:r>
                      <a:endParaRPr lang="fr-FR" dirty="0"/>
                    </a:p>
                  </a:txBody>
                  <a:tcPr/>
                </a:tc>
                <a:tc>
                  <a:txBody>
                    <a:bodyPr/>
                    <a:lstStyle/>
                    <a:p>
                      <a:r>
                        <a:rPr dirty="0"/>
                        <a:t>Type </a:t>
                      </a:r>
                      <a:r>
                        <a:rPr dirty="0" err="1"/>
                        <a:t>d'activité</a:t>
                      </a:r>
                      <a:endParaRPr lang="fr-FR" dirty="0"/>
                    </a:p>
                  </a:txBody>
                  <a:tcPr/>
                </a:tc>
                <a:tc>
                  <a:txBody>
                    <a:bodyPr/>
                    <a:lstStyle/>
                    <a:p>
                      <a:r>
                        <a:t>Nom de l'activité</a:t>
                      </a:r>
                      <a:endParaRPr lang="fr-FR" dirty="0"/>
                    </a:p>
                  </a:txBody>
                  <a:tcPr/>
                </a:tc>
              </a:tr>
              <a:tr h="370840">
                <a:tc>
                  <a:txBody>
                    <a:bodyPr/>
                    <a:lstStyle/>
                    <a:p>
                      <a:r>
                        <a:rPr lang="en-US" sz="1600" smtClean="0"/>
                        <a:t>8.1.3.8</a:t>
                      </a:r>
                      <a:endParaRPr lang="fr-FR" sz="1600" dirty="0"/>
                    </a:p>
                  </a:txBody>
                  <a:tcPr/>
                </a:tc>
                <a:tc>
                  <a:txBody>
                    <a:bodyPr/>
                    <a:lstStyle/>
                    <a:p>
                      <a:r>
                        <a:rPr lang="en-US" sz="1600" smtClean="0"/>
                        <a:t>Vidéo</a:t>
                      </a:r>
                      <a:endParaRPr lang="fr-FR" sz="1600" dirty="0"/>
                    </a:p>
                  </a:txBody>
                  <a:tcPr/>
                </a:tc>
                <a:tc>
                  <a:txBody>
                    <a:bodyPr/>
                    <a:lstStyle/>
                    <a:p>
                      <a:pPr algn="l" rtl="0" fontAlgn="t"/>
                      <a:r>
                        <a:rPr lang="fr-FR" smtClean="0">
                          <a:latin typeface="calibri"/>
                        </a:rPr>
                        <a:t>Partage d'un dossier</a:t>
                      </a:r>
                    </a:p>
                  </a:txBody>
                  <a:tcPr marL="28575" marR="28575" marT="0" marB="0"/>
                </a:tc>
              </a:tr>
              <a:tr h="370840">
                <a:tc>
                  <a:txBody>
                    <a:bodyPr/>
                    <a:lstStyle/>
                    <a:p>
                      <a:r>
                        <a:rPr lang="en-US" sz="1600" smtClean="0"/>
                        <a:t>8.1.3.9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Travaux</a:t>
                      </a:r>
                      <a:r>
                        <a:rPr lang="en-US" sz="1600" dirty="0" smtClean="0"/>
                        <a:t> </a:t>
                      </a:r>
                      <a:r>
                        <a:rPr lang="en-US" sz="1600" dirty="0" err="1" smtClean="0"/>
                        <a:t>pratiques</a:t>
                      </a:r>
                      <a:endParaRPr lang="fr-FR" sz="1600" dirty="0"/>
                    </a:p>
                  </a:txBody>
                  <a:tcPr/>
                </a:tc>
                <a:tc>
                  <a:txBody>
                    <a:bodyPr/>
                    <a:lstStyle/>
                    <a:p>
                      <a:pPr algn="l" rtl="0" fontAlgn="t"/>
                      <a:r>
                        <a:rPr lang="fr-FR" smtClean="0">
                          <a:latin typeface="calibri"/>
                        </a:rPr>
                        <a:t>Partage de ressources sous Windows</a:t>
                      </a:r>
                    </a:p>
                  </a:txBody>
                  <a:tcPr marL="28575" marR="28575" marT="0" marB="0"/>
                </a:tc>
              </a:tr>
              <a:tr h="370840">
                <a:tc>
                  <a:txBody>
                    <a:bodyPr/>
                    <a:lstStyle/>
                    <a:p>
                      <a:r>
                        <a:rPr lang="en-US" sz="1600" smtClean="0"/>
                        <a:t>8.1.4.3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solidFill>
                            <a:srgbClr val="000000"/>
                          </a:solidFill>
                          <a:latin typeface="calibri"/>
                        </a:rPr>
                        <a:t>Assistance à distance sous Windows</a:t>
                      </a:r>
                    </a:p>
                  </a:txBody>
                  <a:tcPr marL="28575" marR="28575" marT="0" marB="0"/>
                </a:tc>
              </a:tr>
              <a:tr h="370840">
                <a:tc>
                  <a:txBody>
                    <a:bodyPr/>
                    <a:lstStyle/>
                    <a:p>
                      <a:r>
                        <a:rPr lang="en-US" sz="1600" smtClean="0"/>
                        <a:t>8.1.4.4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dirty="0" smtClean="0">
                          <a:solidFill>
                            <a:srgbClr val="000000"/>
                          </a:solidFill>
                          <a:latin typeface="calibri"/>
                        </a:rPr>
                        <a:t>Bureau à distance sous Windows 7 et Windows Vista</a:t>
                      </a:r>
                    </a:p>
                  </a:txBody>
                  <a:tcPr marL="28575" marR="28575" marT="0" marB="0"/>
                </a:tc>
              </a:tr>
              <a:tr h="370840">
                <a:tc>
                  <a:txBody>
                    <a:bodyPr/>
                    <a:lstStyle/>
                    <a:p>
                      <a:r>
                        <a:rPr lang="en-US" sz="1600" smtClean="0"/>
                        <a:t>8.1.4.4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p>
                  </a:txBody>
                  <a:tcPr/>
                </a:tc>
                <a:tc>
                  <a:txBody>
                    <a:bodyPr/>
                    <a:lstStyle/>
                    <a:p>
                      <a:pPr algn="l" rtl="0" fontAlgn="t"/>
                      <a:r>
                        <a:rPr lang="fr-FR" smtClean="0">
                          <a:solidFill>
                            <a:srgbClr val="000000"/>
                          </a:solidFill>
                          <a:latin typeface="calibri"/>
                        </a:rPr>
                        <a:t>Bureau à distance sous Windows 8</a:t>
                      </a:r>
                    </a:p>
                  </a:txBody>
                  <a:tcPr marL="28575" marR="28575" marT="0" marB="0"/>
                </a:tc>
              </a:tr>
              <a:tr h="370840">
                <a:tc>
                  <a:txBody>
                    <a:bodyPr/>
                    <a:lstStyle/>
                    <a:p>
                      <a:r>
                        <a:rPr lang="en-US" sz="1600" smtClean="0"/>
                        <a:t>8.2.1.7</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Exercice interactif (IA)</a:t>
                      </a:r>
                      <a:endParaRPr lang="fr-FR" sz="1600" dirty="0"/>
                    </a:p>
                  </a:txBody>
                  <a:tcPr/>
                </a:tc>
                <a:tc>
                  <a:txBody>
                    <a:bodyPr/>
                    <a:lstStyle/>
                    <a:p>
                      <a:pPr algn="l" rtl="0" fontAlgn="t"/>
                      <a:r>
                        <a:rPr lang="fr-FR" smtClean="0">
                          <a:latin typeface="calibri"/>
                        </a:rPr>
                        <a:t>Types de connexion FAI</a:t>
                      </a:r>
                    </a:p>
                  </a:txBody>
                  <a:tcPr marL="28575" marR="28575" marT="0" marB="0"/>
                </a:tc>
              </a:tr>
              <a:tr h="370840">
                <a:tc>
                  <a:txBody>
                    <a:bodyPr/>
                    <a:lstStyle/>
                    <a:p>
                      <a:r>
                        <a:rPr lang="en-US" sz="1600" smtClean="0"/>
                        <a:t>8.3.1.6</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fr-FR" sz="1600" dirty="0"/>
                    </a:p>
                  </a:txBody>
                  <a:tcPr/>
                </a:tc>
                <a:tc>
                  <a:txBody>
                    <a:bodyPr/>
                    <a:lstStyle/>
                    <a:p>
                      <a:pPr algn="l" rtl="0" fontAlgn="t"/>
                      <a:r>
                        <a:rPr lang="fr-FR" smtClean="0">
                          <a:latin typeface="calibri"/>
                        </a:rPr>
                        <a:t>Identifier la terminologie relative au cloud</a:t>
                      </a:r>
                    </a:p>
                  </a:txBody>
                  <a:tcPr marL="28575" marR="28575" marT="0" marB="0"/>
                </a:tc>
              </a:tr>
              <a:tr h="370840">
                <a:tc>
                  <a:txBody>
                    <a:bodyPr/>
                    <a:lstStyle/>
                    <a:p>
                      <a:r>
                        <a:rPr lang="en-US" sz="1600" smtClean="0"/>
                        <a:t>8.3.2.11</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IA</a:t>
                      </a:r>
                      <a:endParaRPr lang="fr-FR" sz="1600" dirty="0"/>
                    </a:p>
                  </a:txBody>
                  <a:tcPr/>
                </a:tc>
                <a:tc>
                  <a:txBody>
                    <a:bodyPr/>
                    <a:lstStyle/>
                    <a:p>
                      <a:pPr algn="l" rtl="0" fontAlgn="t"/>
                      <a:r>
                        <a:rPr lang="fr-FR" dirty="0" smtClean="0">
                          <a:latin typeface="calibri"/>
                        </a:rPr>
                        <a:t>Identifier le service d'hôte en réseau</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8 : exercices (suite)</a:t>
            </a:r>
          </a:p>
        </p:txBody>
      </p:sp>
    </p:spTree>
    <p:extLst>
      <p:ext uri="{BB962C8B-B14F-4D97-AF65-F5344CB8AC3E}">
        <p14:creationId xmlns:p14="http://schemas.microsoft.com/office/powerpoint/2010/main" val="31813937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8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8,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5045861"/>
          </a:xfrm>
        </p:spPr>
        <p:txBody>
          <a:bodyPr>
            <a:normAutofit/>
          </a:bodyPr>
          <a:lstStyle/>
          <a:p>
            <a:pPr eaLnBrk="1" hangingPunct="1">
              <a:lnSpc>
                <a:spcPct val="85000"/>
              </a:lnSpc>
              <a:spcBef>
                <a:spcPct val="30000"/>
              </a:spcBef>
            </a:pPr>
            <a:r>
              <a:rPr lang="fr-FR" sz="1600" dirty="0" smtClean="0"/>
              <a:t>Avant d'enseigner les concepts du chapitre 8, l'instructeur doit passer l'évaluation correspondante.</a:t>
            </a:r>
          </a:p>
          <a:p>
            <a:pPr eaLnBrk="1" hangingPunct="1">
              <a:lnSpc>
                <a:spcPct val="85000"/>
              </a:lnSpc>
              <a:spcBef>
                <a:spcPct val="30000"/>
              </a:spcBef>
            </a:pPr>
            <a:r>
              <a:rPr lang="fr-FR" sz="1600" dirty="0" smtClean="0"/>
              <a:t>L'objectif de ce chapitre est d'apprendre à configurer des périphériques pour qu'ils se connectent à des réseaux locaux (LAN), à Internet et à des services cloud.</a:t>
            </a:r>
          </a:p>
          <a:p>
            <a:pPr eaLnBrk="1" hangingPunct="1">
              <a:lnSpc>
                <a:spcPct val="85000"/>
              </a:lnSpc>
              <a:spcBef>
                <a:spcPct val="30000"/>
              </a:spcBef>
            </a:pPr>
            <a:r>
              <a:rPr lang="fr-FR" sz="1600" dirty="0" smtClean="0"/>
              <a:t>Assurez-vous que les étudiants comprennent parfaitement la fonction et la finalité des cartes réseau.</a:t>
            </a:r>
          </a:p>
          <a:p>
            <a:pPr eaLnBrk="1" hangingPunct="1">
              <a:lnSpc>
                <a:spcPct val="85000"/>
              </a:lnSpc>
              <a:spcBef>
                <a:spcPct val="30000"/>
              </a:spcBef>
            </a:pPr>
            <a:r>
              <a:rPr lang="fr-FR" sz="1600" dirty="0" smtClean="0"/>
              <a:t>Les étudiants doivent être en mesure d'effectuer des configurations de base du routeur sans fil dans le cadre de travaux pratiques et dans Packet Tracer.</a:t>
            </a:r>
          </a:p>
          <a:p>
            <a:pPr eaLnBrk="1" hangingPunct="1">
              <a:lnSpc>
                <a:spcPct val="85000"/>
              </a:lnSpc>
              <a:spcBef>
                <a:spcPct val="30000"/>
              </a:spcBef>
            </a:pPr>
            <a:r>
              <a:rPr lang="fr-FR" sz="1600" dirty="0" smtClean="0"/>
              <a:t>Assurez-vous que les étudiants sont en mesure de configurer un dossier pour le partage réseau et de connecter (mapper) un lecteur.</a:t>
            </a:r>
          </a:p>
          <a:p>
            <a:pPr eaLnBrk="1" hangingPunct="1">
              <a:lnSpc>
                <a:spcPct val="85000"/>
              </a:lnSpc>
              <a:spcBef>
                <a:spcPct val="30000"/>
              </a:spcBef>
            </a:pPr>
            <a:r>
              <a:rPr lang="fr-FR" sz="1600" dirty="0" smtClean="0"/>
              <a:t>Invitez les étudiants à discuter des avantages et des inconvénients liés au choix d'un fournisseur de services Internet. Tenez compte de facteurs tels que le coût, l'emplacement et la disponibilité des options.</a:t>
            </a:r>
          </a:p>
          <a:p>
            <a:pPr eaLnBrk="1" hangingPunct="1">
              <a:lnSpc>
                <a:spcPct val="85000"/>
              </a:lnSpc>
              <a:spcBef>
                <a:spcPct val="30000"/>
              </a:spcBef>
            </a:pPr>
            <a:r>
              <a:rPr lang="fr-FR" sz="1600" dirty="0" smtClean="0"/>
              <a:t>Assurez-vous que les étudiants comprennent l'impact des data centers et du cloud computing sur les réseaux.</a:t>
            </a:r>
          </a:p>
          <a:p>
            <a:pPr eaLnBrk="1" hangingPunct="1">
              <a:lnSpc>
                <a:spcPct val="85000"/>
              </a:lnSpc>
              <a:spcBef>
                <a:spcPct val="30000"/>
              </a:spcBef>
            </a:pPr>
            <a:r>
              <a:rPr lang="fr-FR" sz="1600" dirty="0" smtClean="0"/>
              <a:t>Utilisez le temps de cours pour demander aux étudiants de décrire les propriétés et les objectifs des services hôtes en réseau.</a:t>
            </a:r>
          </a:p>
          <a:p>
            <a:pPr eaLnBrk="1" hangingPunct="1">
              <a:lnSpc>
                <a:spcPct val="85000"/>
              </a:lnSpc>
              <a:spcBef>
                <a:spcPct val="30000"/>
              </a:spcBef>
            </a:pPr>
            <a:r>
              <a:rPr lang="fr-FR" sz="1600" dirty="0" smtClean="0"/>
              <a:t>Assurez-vous que les étudiants sont en mesure d'identifier les problèmes courants et les solutions à apporter aux différents scénarios de dépannage du réseau.</a:t>
            </a: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smtClean="0">
                <a:solidFill>
                  <a:srgbClr val="708CA1"/>
                </a:solidFill>
                <a:latin typeface="+mj-lt"/>
              </a:rPr>
              <a:t>Chapitre 8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8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smtClean="0"/>
              <a:t>Chapitre 8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8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31931</TotalTime>
  <Pages>28</Pages>
  <Words>1414</Words>
  <Application>Microsoft Office PowerPoint</Application>
  <PresentationFormat>On-screen Show (4:3)</PresentationFormat>
  <Paragraphs>378</Paragraphs>
  <Slides>35</Slides>
  <Notes>35</Notes>
  <HiddenSlides>11</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PPT-TMPLT-WHT_C</vt:lpstr>
      <vt:lpstr>NetAcad-4F_PPT-WHT_060408</vt:lpstr>
      <vt:lpstr>Supports de l'instructeur Chapitre 8 : Mise en application des concepts du réseau</vt:lpstr>
      <vt:lpstr>Supports de l'instructeur - Chapitre 8 Guide de planification</vt:lpstr>
      <vt:lpstr>PowerPoint Presentation</vt:lpstr>
      <vt:lpstr>Chapitre 8 : exercices</vt:lpstr>
      <vt:lpstr>Chapitre 8 : exercices (suite)</vt:lpstr>
      <vt:lpstr>Chapitre 8 : évaluation</vt:lpstr>
      <vt:lpstr>PowerPoint Presentation</vt:lpstr>
      <vt:lpstr>Chapitre 8 : aide supplémentaire</vt:lpstr>
      <vt:lpstr>Chapitre 8 : Rubriques du chapitre ne figurant pas dans la certification CompTIA A+ 220-901</vt:lpstr>
      <vt:lpstr>PowerPoint Presentation</vt:lpstr>
      <vt:lpstr>Chapitre 8 :  Mise en application des concepts du réseau</vt:lpstr>
      <vt:lpstr>Chapitre 8 - Sections et objectifs</vt:lpstr>
      <vt:lpstr>8.1 Connexion entre un ordinateur et un réseau</vt:lpstr>
      <vt:lpstr>Connexion entre un ordinateur et un réseau  Cartes réseau</vt:lpstr>
      <vt:lpstr>Connexion entre un ordinateur et un réseau Configuration d'un routeur filaire ou sans fil</vt:lpstr>
      <vt:lpstr>Connexion entre un ordinateur et un réseau  Partage réseau</vt:lpstr>
      <vt:lpstr>Connexion entre un ordinateur et un réseau  Connexions à distance</vt:lpstr>
      <vt:lpstr>8.2 Technologies des connexions des FAI</vt:lpstr>
      <vt:lpstr>Technologies des connexions des FAI Technologies haut débit</vt:lpstr>
      <vt:lpstr>8.3 Technologies Internet</vt:lpstr>
      <vt:lpstr>Technologies Internet  Data centers et cloud computing</vt:lpstr>
      <vt:lpstr>Technologies Internet Services d'hôte en réseau</vt:lpstr>
      <vt:lpstr>Technologies Internet Services d'hôte en réseau (suite)</vt:lpstr>
      <vt:lpstr>8.4 Techniques courantes de maintenance préventive pour les réseaux</vt:lpstr>
      <vt:lpstr>Techniques courantes de maintenance préventive pour les réseaux Maintenance du réseau</vt:lpstr>
      <vt:lpstr>8.5 Procédure de dépannage de base des réseaux</vt:lpstr>
      <vt:lpstr>Procédure de dépannage de base pour les réseaux Application de la procédure de dépannage pour les réseaux</vt:lpstr>
      <vt:lpstr>Procédure de dépannage de base pour les réseaux Application de la procédure de dépannage pour les réseaux</vt:lpstr>
      <vt:lpstr>Procédure de dépannage de base pour les réseaux Problèmes courants et solutions : réseaux</vt:lpstr>
      <vt:lpstr>8.6 Résumé du chapitre</vt:lpstr>
      <vt:lpstr>Résumé du chapitre Conclusion</vt:lpstr>
      <vt:lpstr>PowerPoint Presentation</vt:lpstr>
      <vt:lpstr>PowerPoint Presentation</vt:lpstr>
      <vt:lpstr>Chapitre 8 Nouveaux termes/commandes</vt:lpstr>
      <vt:lpstr>Chapitre 8 Nouveaux termes/commandes (suite)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1281</cp:revision>
  <cp:lastPrinted>1999-01-27T00:54:54Z</cp:lastPrinted>
  <dcterms:created xsi:type="dcterms:W3CDTF">2006-10-23T15:07:30Z</dcterms:created>
  <dcterms:modified xsi:type="dcterms:W3CDTF">2016-09-27T07:09:22Z</dcterms:modified>
</cp:coreProperties>
</file>