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6"/>
  </p:notesMasterIdLst>
  <p:handoutMasterIdLst>
    <p:handoutMasterId r:id="rId37"/>
  </p:handoutMasterIdLst>
  <p:sldIdLst>
    <p:sldId id="812" r:id="rId3"/>
    <p:sldId id="813" r:id="rId4"/>
    <p:sldId id="871" r:id="rId5"/>
    <p:sldId id="872" r:id="rId6"/>
    <p:sldId id="873" r:id="rId7"/>
    <p:sldId id="874" r:id="rId8"/>
    <p:sldId id="875" r:id="rId9"/>
    <p:sldId id="876" r:id="rId10"/>
    <p:sldId id="877" r:id="rId11"/>
    <p:sldId id="500" r:id="rId12"/>
    <p:sldId id="786" r:id="rId13"/>
    <p:sldId id="791" r:id="rId14"/>
    <p:sldId id="900" r:id="rId15"/>
    <p:sldId id="935" r:id="rId16"/>
    <p:sldId id="878" r:id="rId17"/>
    <p:sldId id="925" r:id="rId18"/>
    <p:sldId id="936" r:id="rId19"/>
    <p:sldId id="926" r:id="rId20"/>
    <p:sldId id="937" r:id="rId21"/>
    <p:sldId id="927" r:id="rId22"/>
    <p:sldId id="928" r:id="rId23"/>
    <p:sldId id="929" r:id="rId24"/>
    <p:sldId id="938" r:id="rId25"/>
    <p:sldId id="930" r:id="rId26"/>
    <p:sldId id="931" r:id="rId27"/>
    <p:sldId id="932" r:id="rId28"/>
    <p:sldId id="933" r:id="rId29"/>
    <p:sldId id="899" r:id="rId30"/>
    <p:sldId id="883" r:id="rId31"/>
    <p:sldId id="934" r:id="rId32"/>
    <p:sldId id="884" r:id="rId33"/>
    <p:sldId id="885" r:id="rId34"/>
    <p:sldId id="939" r:id="rId3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48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3.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30.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20.xml"/><Relationship Id="rId11" Type="http://schemas.openxmlformats.org/officeDocument/2006/relationships/slide" Target="slides/slide29.xml"/><Relationship Id="rId5" Type="http://schemas.openxmlformats.org/officeDocument/2006/relationships/slide" Target="slides/slide19.xml"/><Relationship Id="rId10" Type="http://schemas.openxmlformats.org/officeDocument/2006/relationships/slide" Target="slides/slide27.xml"/><Relationship Id="rId4" Type="http://schemas.openxmlformats.org/officeDocument/2006/relationships/slide" Target="slides/slide17.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9 : Ordinateurs portables et appareils mobiles </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b="0" dirty="0" smtClean="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b="0" dirty="0" smtClean="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a:t>
            </a:r>
            <a:r>
              <a:rPr lang="fr-FR" smtClean="0"/>
              <a:t> </a:t>
            </a:r>
            <a:r>
              <a:rPr lang="fr-FR" sz="1200" kern="1200" dirty="0" smtClean="0">
                <a:solidFill>
                  <a:schemeClr val="tx1"/>
                </a:solidFill>
                <a:latin typeface="Arial" charset="0"/>
              </a:rPr>
              <a:t>- Composants des ordinateurs portables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mtClean="0"/>
              <a:t>9.1.1 - Caractéristiques des composants d'un ordinateur portable</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9.1</a:t>
            </a:r>
            <a:r>
              <a:rPr lang="fr-FR" smtClean="0"/>
              <a:t> </a:t>
            </a:r>
            <a:r>
              <a:rPr lang="fr-FR" sz="1200" kern="1200" dirty="0" smtClean="0">
                <a:solidFill>
                  <a:schemeClr val="tx1"/>
                </a:solidFill>
                <a:latin typeface="Arial" charset="0"/>
              </a:rPr>
              <a:t>- Composants des ordinateurs portables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mtClean="0"/>
              <a:t>9.1.2 - Écrans d'ordinateurs portables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9.2</a:t>
            </a:r>
            <a:r>
              <a:rPr lang="fr-FR" dirty="0" smtClean="0"/>
              <a:t> </a:t>
            </a:r>
            <a:r>
              <a:rPr lang="fr-FR" kern="1200" dirty="0" smtClean="0">
                <a:solidFill>
                  <a:schemeClr val="tx1"/>
                </a:solidFill>
              </a:rPr>
              <a:t>-</a:t>
            </a:r>
            <a:r>
              <a:rPr lang="fr-FR" dirty="0" smtClean="0"/>
              <a:t> Configuration des ordinateurs portables</a:t>
            </a:r>
          </a:p>
          <a:p>
            <a:pPr>
              <a:lnSpc>
                <a:spcPct val="80000"/>
              </a:lnSpc>
              <a:buFontTx/>
              <a:buNone/>
            </a:pPr>
            <a:r>
              <a:rPr lang="fr-FR" dirty="0" smtClean="0"/>
              <a:t>9.2.1 - Configuration des paramètres d'alimentation</a:t>
            </a:r>
          </a:p>
        </p:txBody>
      </p:sp>
    </p:spTree>
    <p:extLst>
      <p:ext uri="{BB962C8B-B14F-4D97-AF65-F5344CB8AC3E}">
        <p14:creationId xmlns:p14="http://schemas.microsoft.com/office/powerpoint/2010/main" val="15572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9.2</a:t>
            </a:r>
            <a:r>
              <a:rPr lang="fr-FR" dirty="0" smtClean="0"/>
              <a:t> </a:t>
            </a:r>
            <a:r>
              <a:rPr lang="fr-FR" kern="1200" dirty="0" smtClean="0">
                <a:solidFill>
                  <a:schemeClr val="tx1"/>
                </a:solidFill>
              </a:rPr>
              <a:t>-</a:t>
            </a:r>
            <a:r>
              <a:rPr lang="fr-FR" dirty="0" smtClean="0"/>
              <a:t> Configuration des ordinateurs portables</a:t>
            </a:r>
          </a:p>
          <a:p>
            <a:pPr>
              <a:lnSpc>
                <a:spcPct val="80000"/>
              </a:lnSpc>
              <a:buFontTx/>
              <a:buNone/>
            </a:pPr>
            <a:r>
              <a:rPr lang="fr-FR" dirty="0" smtClean="0"/>
              <a:t>9.2.2 - Configuration sans fil</a:t>
            </a:r>
          </a:p>
        </p:txBody>
      </p:sp>
    </p:spTree>
    <p:extLst>
      <p:ext uri="{BB962C8B-B14F-4D97-AF65-F5344CB8AC3E}">
        <p14:creationId xmlns:p14="http://schemas.microsoft.com/office/powerpoint/2010/main" val="15572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9.3 - Configuration et installation des composants matériels d'un ordinateur portable</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fr-FR" sz="1200" dirty="0" smtClean="0">
                <a:latin typeface="Arial" charset="0"/>
              </a:rPr>
              <a:t>9.3.1 - Slots d'extension</a:t>
            </a:r>
          </a:p>
          <a:p>
            <a:pPr>
              <a:lnSpc>
                <a:spcPct val="80000"/>
              </a:lnSpc>
              <a:buFontTx/>
              <a:buNone/>
            </a:pPr>
            <a:endParaRPr lang="fr-FR" sz="1200" dirty="0" smtClean="0">
              <a:latin typeface="Arial" charset="0"/>
            </a:endParaRPr>
          </a:p>
        </p:txBody>
      </p:sp>
    </p:spTree>
    <p:extLst>
      <p:ext uri="{BB962C8B-B14F-4D97-AF65-F5344CB8AC3E}">
        <p14:creationId xmlns:p14="http://schemas.microsoft.com/office/powerpoint/2010/main" val="15572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9.3 : Configuration et installation des composants matériels d'un ordinateur portable</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fr-FR" sz="1200" dirty="0" smtClean="0">
                <a:latin typeface="Arial" charset="0"/>
              </a:rPr>
              <a:t>9.3.2 - Remplacement de composants matériels</a:t>
            </a:r>
          </a:p>
          <a:p>
            <a:pPr>
              <a:lnSpc>
                <a:spcPct val="80000"/>
              </a:lnSpc>
              <a:buFontTx/>
              <a:buNone/>
            </a:pPr>
            <a:endParaRPr lang="fr-FR" sz="1200" dirty="0" smtClean="0">
              <a:latin typeface="Arial" charset="0"/>
            </a:endParaRPr>
          </a:p>
        </p:txBody>
      </p:sp>
    </p:spTree>
    <p:extLst>
      <p:ext uri="{BB962C8B-B14F-4D97-AF65-F5344CB8AC3E}">
        <p14:creationId xmlns:p14="http://schemas.microsoft.com/office/powerpoint/2010/main" val="155722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9.4 - Présentation des composants matériels des appareils mobiles</a:t>
            </a:r>
          </a:p>
          <a:p>
            <a:pPr>
              <a:lnSpc>
                <a:spcPct val="80000"/>
              </a:lnSpc>
              <a:buFontTx/>
              <a:buNone/>
            </a:pPr>
            <a:r>
              <a:rPr lang="fr-FR" sz="1200" dirty="0" smtClean="0"/>
              <a:t>9.4.1 - Composants matériels des appareils mobiles</a:t>
            </a:r>
          </a:p>
        </p:txBody>
      </p:sp>
    </p:spTree>
    <p:extLst>
      <p:ext uri="{BB962C8B-B14F-4D97-AF65-F5344CB8AC3E}">
        <p14:creationId xmlns:p14="http://schemas.microsoft.com/office/powerpoint/2010/main" val="155722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9.4 - Présentation des composants matériels des appareils mobiles</a:t>
            </a:r>
          </a:p>
          <a:p>
            <a:pPr>
              <a:lnSpc>
                <a:spcPct val="80000"/>
              </a:lnSpc>
              <a:buFontTx/>
              <a:buNone/>
            </a:pPr>
            <a:r>
              <a:rPr lang="fr-FR" sz="1200" dirty="0" smtClean="0"/>
              <a:t>9.4.2 - Autres appareils mobiles</a:t>
            </a:r>
          </a:p>
        </p:txBody>
      </p:sp>
    </p:spTree>
    <p:extLst>
      <p:ext uri="{BB962C8B-B14F-4D97-AF65-F5344CB8AC3E}">
        <p14:creationId xmlns:p14="http://schemas.microsoft.com/office/powerpoint/2010/main" val="155722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9.5 - Techniques courantes de maintenance préventive pour les ordinateurs portables et les appareils mobiles</a:t>
            </a:r>
          </a:p>
          <a:p>
            <a:pPr>
              <a:lnSpc>
                <a:spcPct val="80000"/>
              </a:lnSpc>
              <a:buFontTx/>
              <a:buNone/>
            </a:pPr>
            <a:r>
              <a:rPr lang="fr-FR" sz="1200" dirty="0" smtClean="0"/>
              <a:t>9.5.1 - Maintenance planifiée pour les ordinateurs portables et les appareils mobiles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9.6 - Procédure de dépannage de base pour les ordinateurs portables et les appareils mobiles</a:t>
            </a:r>
          </a:p>
          <a:p>
            <a:pPr>
              <a:lnSpc>
                <a:spcPct val="80000"/>
              </a:lnSpc>
              <a:buFontTx/>
              <a:buNone/>
            </a:pPr>
            <a:r>
              <a:rPr lang="fr-FR" sz="1200" dirty="0" smtClean="0"/>
              <a:t>9.6.1 - Application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fr-FR" smtClean="0"/>
              <a:t>9.6.2 - Problèmes courants et solutions pour les ordinateurs portables et les appareils mobiles</a:t>
            </a:r>
            <a:endParaRPr lang="fr-FR" sz="900" dirty="0" smtClean="0">
              <a:latin typeface="Arial" charset="0"/>
            </a:endParaRPr>
          </a:p>
          <a:p>
            <a:pPr>
              <a:lnSpc>
                <a:spcPct val="80000"/>
              </a:lnSpc>
              <a:buFontTx/>
              <a:buNone/>
            </a:pP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9 : Ordinateurs portables et appareils mobiles</a:t>
            </a:r>
            <a:endParaRPr lang="fr-FR" sz="1400" b="0" dirty="0" smtClean="0"/>
          </a:p>
        </p:txBody>
      </p:sp>
    </p:spTree>
    <p:extLst>
      <p:ext uri="{BB962C8B-B14F-4D97-AF65-F5344CB8AC3E}">
        <p14:creationId xmlns:p14="http://schemas.microsoft.com/office/powerpoint/2010/main" val="2514990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9.7.1 -</a:t>
            </a:r>
            <a:r>
              <a:rPr lang="fr-FR" smtClean="0"/>
              <a:t> 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9 : Ordinateurs portables et appareils mobiles</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9.7.1 -</a:t>
            </a:r>
            <a:r>
              <a:rPr lang="fr-FR" smtClean="0"/>
              <a:t> 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31</a:t>
            </a:fld>
            <a:endParaRPr lang="fr-FR"/>
          </a:p>
        </p:txBody>
      </p:sp>
    </p:spTree>
    <p:extLst>
      <p:ext uri="{BB962C8B-B14F-4D97-AF65-F5344CB8AC3E}">
        <p14:creationId xmlns:p14="http://schemas.microsoft.com/office/powerpoint/2010/main" val="3787442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32</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smtClean="0">
                <a:latin typeface="Arial" charset="0"/>
              </a:rPr>
              <a:t>commandes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fr-FR"/>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9 : Ordinateurs portables et appareils mobiles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mtClean="0"/>
              <a:t>Chapitre 9 :</a:t>
            </a:r>
            <a:r>
              <a:t/>
            </a:r>
            <a:br/>
            <a:r>
              <a:rPr lang="fr-FR" smtClean="0"/>
              <a:t>Ordinateurs portables et appareils mobiles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45127" y="430923"/>
            <a:ext cx="8145462" cy="680545"/>
          </a:xfrm>
        </p:spPr>
        <p:txBody>
          <a:bodyPr/>
          <a:lstStyle/>
          <a:p>
            <a:pPr eaLnBrk="1" hangingPunct="1"/>
            <a:r>
              <a:rPr lang="fr-FR" smtClean="0"/>
              <a:t>Chapitre 9 - Sections et objectifs</a:t>
            </a:r>
          </a:p>
        </p:txBody>
      </p:sp>
      <p:sp>
        <p:nvSpPr>
          <p:cNvPr id="4099" name="Rectangle 34"/>
          <p:cNvSpPr>
            <a:spLocks noGrp="1" noChangeArrowheads="1"/>
          </p:cNvSpPr>
          <p:nvPr>
            <p:ph type="body" idx="4294967295"/>
          </p:nvPr>
        </p:nvSpPr>
        <p:spPr>
          <a:xfrm>
            <a:off x="399393" y="1198179"/>
            <a:ext cx="8586952" cy="5360276"/>
          </a:xfrm>
        </p:spPr>
        <p:txBody>
          <a:bodyPr/>
          <a:lstStyle/>
          <a:p>
            <a:pPr>
              <a:buFont typeface="Wingdings" charset="2"/>
              <a:buChar char="§"/>
            </a:pPr>
            <a:r>
              <a:rPr lang="fr-FR" sz="1600" dirty="0"/>
              <a:t>9.1 Composants des ordinateurs portables</a:t>
            </a:r>
          </a:p>
          <a:p>
            <a:pPr lvl="1">
              <a:buFont typeface="Wingdings" charset="2"/>
              <a:buChar char="§"/>
            </a:pPr>
            <a:r>
              <a:rPr lang="fr-FR" sz="1400" dirty="0" smtClean="0"/>
              <a:t> </a:t>
            </a:r>
            <a:r>
              <a:rPr lang="fr-FR" sz="1400" dirty="0"/>
              <a:t>Explication de la finalité et des caractéristiques des ordinateurs portables.</a:t>
            </a:r>
            <a:endParaRPr lang="fr-FR" sz="1400" dirty="0" smtClean="0"/>
          </a:p>
          <a:p>
            <a:pPr>
              <a:buFont typeface="Wingdings" charset="2"/>
              <a:buChar char="§"/>
            </a:pPr>
            <a:r>
              <a:rPr lang="fr-FR" sz="1600" dirty="0"/>
              <a:t>9.2 Configuration des ordinateurs portables</a:t>
            </a:r>
          </a:p>
          <a:p>
            <a:pPr lvl="1">
              <a:buFont typeface="Wingdings" charset="2"/>
              <a:buChar char="§"/>
            </a:pPr>
            <a:r>
              <a:rPr lang="fr-FR" sz="1400" dirty="0" smtClean="0"/>
              <a:t> Explication des procédures de configuration des paramètres sans fil et d'alimentation d'un ordinateur portable.</a:t>
            </a:r>
          </a:p>
          <a:p>
            <a:pPr>
              <a:buFont typeface="Wingdings" charset="2"/>
              <a:buChar char="§"/>
            </a:pPr>
            <a:r>
              <a:rPr lang="fr-FR" sz="1600" dirty="0" smtClean="0"/>
              <a:t>9.3</a:t>
            </a:r>
            <a:r>
              <a:rPr lang="en-US" sz="1600" dirty="0" smtClean="0"/>
              <a:t> </a:t>
            </a:r>
            <a:r>
              <a:rPr lang="fr-FR" sz="1600" dirty="0" smtClean="0"/>
              <a:t>Configuration et installation des composants matériels d'un ordinateur portable</a:t>
            </a:r>
          </a:p>
          <a:p>
            <a:pPr lvl="1">
              <a:buFont typeface="Wingdings" charset="2"/>
              <a:buChar char="§"/>
            </a:pPr>
            <a:r>
              <a:rPr lang="fr-FR" sz="1400" dirty="0"/>
              <a:t> Explication des procédures de retrait et d'installation des composants d'un ordinateur portable.</a:t>
            </a:r>
            <a:endParaRPr lang="fr-FR" sz="1400" dirty="0" smtClean="0"/>
          </a:p>
          <a:p>
            <a:pPr>
              <a:buFont typeface="Wingdings" charset="2"/>
              <a:buChar char="§"/>
            </a:pPr>
            <a:r>
              <a:rPr lang="fr-FR" sz="1600" dirty="0" smtClean="0"/>
              <a:t>9.4</a:t>
            </a:r>
            <a:r>
              <a:rPr lang="en-US" sz="1600" dirty="0" smtClean="0"/>
              <a:t> </a:t>
            </a:r>
            <a:r>
              <a:rPr lang="fr-FR" sz="1600" dirty="0" smtClean="0"/>
              <a:t>Présentation des composants matériels des appareils mobiles</a:t>
            </a:r>
          </a:p>
          <a:p>
            <a:pPr lvl="1">
              <a:buFont typeface="Wingdings" charset="2"/>
              <a:buChar char="§"/>
            </a:pPr>
            <a:r>
              <a:rPr lang="fr-FR" sz="1400" dirty="0"/>
              <a:t> Explication de la finalité et des caractéristiques des appareils mobiles.</a:t>
            </a:r>
            <a:endParaRPr lang="fr-FR" sz="1400" dirty="0" smtClean="0"/>
          </a:p>
          <a:p>
            <a:pPr>
              <a:buFont typeface="Wingdings" charset="2"/>
              <a:buChar char="§"/>
            </a:pPr>
            <a:r>
              <a:rPr lang="fr-FR" sz="1600" dirty="0" smtClean="0"/>
              <a:t> 9.5</a:t>
            </a:r>
            <a:r>
              <a:rPr lang="en-US" sz="1600" dirty="0" smtClean="0"/>
              <a:t> </a:t>
            </a:r>
            <a:r>
              <a:rPr lang="fr-FR" sz="1600" dirty="0" smtClean="0"/>
              <a:t>Techniques courantes de maintenance préventive pour les ordinateurs portables et les appareils mobiles</a:t>
            </a:r>
          </a:p>
          <a:p>
            <a:pPr lvl="1">
              <a:buFont typeface="Wingdings" charset="2"/>
              <a:buChar char="§"/>
            </a:pPr>
            <a:r>
              <a:rPr lang="fr-FR" sz="1400" dirty="0"/>
              <a:t> Description de l'exécution des techniques courantes de maintenance préventive pour les ordinateurs portables et les appareils mobiles.</a:t>
            </a:r>
          </a:p>
          <a:p>
            <a:pPr>
              <a:buFont typeface="Wingdings" charset="2"/>
              <a:buChar char="§"/>
            </a:pPr>
            <a:r>
              <a:rPr lang="fr-FR" sz="1600" dirty="0" smtClean="0"/>
              <a:t>9.6</a:t>
            </a:r>
            <a:r>
              <a:rPr lang="en-US" sz="1600" dirty="0" smtClean="0"/>
              <a:t> </a:t>
            </a:r>
            <a:r>
              <a:rPr lang="fr-FR" sz="1600" dirty="0" smtClean="0"/>
              <a:t>Procédure de dépannage de base pour les ordinateurs portables et les appareils mobiles</a:t>
            </a:r>
          </a:p>
          <a:p>
            <a:pPr lvl="1">
              <a:buFont typeface="Wingdings" charset="2"/>
              <a:buChar char="§"/>
            </a:pPr>
            <a:r>
              <a:rPr lang="fr-FR" sz="1400" dirty="0" smtClean="0"/>
              <a:t> </a:t>
            </a:r>
            <a:r>
              <a:rPr lang="fr-FR" sz="1400" dirty="0"/>
              <a:t>Description des procédures de dépannage des ordinateurs portables et des appareils mobiles.</a:t>
            </a:r>
            <a:endParaRPr lang="fr-FR" sz="1400" dirty="0" smtClean="0"/>
          </a:p>
          <a:p>
            <a:pPr>
              <a:buFont typeface="Wingdings" charset="2"/>
              <a:buChar char="§"/>
            </a:pPr>
            <a:r>
              <a:rPr lang="fr-FR" sz="1600" dirty="0" smtClean="0"/>
              <a:t>9.7 Résumé du chapitre</a:t>
            </a:r>
          </a:p>
          <a:p>
            <a:pPr lvl="1">
              <a:buFont typeface="Wingdings" charset="2"/>
              <a:buChar char="§"/>
            </a:pPr>
            <a:endParaRPr lang="fr-FR" sz="1400" dirty="0" smtClean="0"/>
          </a:p>
          <a:p>
            <a:pPr>
              <a:buFont typeface="Wingdings" charset="2"/>
              <a:buChar char="§"/>
            </a:pPr>
            <a:endParaRPr lang="fr-FR" sz="1400" dirty="0" smtClean="0"/>
          </a:p>
          <a:p>
            <a:pPr lvl="1">
              <a:buFont typeface="Wingdings" charset="2"/>
              <a:buChar char="§"/>
            </a:pPr>
            <a:endParaRPr lang="fr-FR" sz="14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9.1 Composants des ordinateurs portables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Ordinateurs portables et appareils mobiles</a:t>
            </a:r>
            <a:r>
              <a:t/>
            </a:r>
            <a:br/>
            <a:r>
              <a:rPr lang="fr-FR" sz="3000" dirty="0" smtClean="0">
                <a:latin typeface="Arial" charset="0"/>
              </a:rPr>
              <a:t>Composants des ordinateurs portables</a:t>
            </a:r>
            <a:r>
              <a:rPr lang="fr-FR" smtClean="0"/>
              <a:t> </a:t>
            </a:r>
            <a:endParaRPr lang="fr-FR" sz="3000" dirty="0">
              <a:latin typeface="Arial" charset="0"/>
            </a:endParaRPr>
          </a:p>
        </p:txBody>
      </p:sp>
      <p:sp>
        <p:nvSpPr>
          <p:cNvPr id="2" name="Content Placeholder 1"/>
          <p:cNvSpPr>
            <a:spLocks noGrp="1"/>
          </p:cNvSpPr>
          <p:nvPr>
            <p:ph idx="1"/>
          </p:nvPr>
        </p:nvSpPr>
        <p:spPr>
          <a:xfrm>
            <a:off x="193868" y="1404420"/>
            <a:ext cx="8480232" cy="4062102"/>
          </a:xfrm>
        </p:spPr>
        <p:txBody>
          <a:bodyPr/>
          <a:lstStyle/>
          <a:p>
            <a:r>
              <a:rPr lang="fr-FR" sz="2000" dirty="0" smtClean="0">
                <a:latin typeface="Arial" charset="0"/>
              </a:rPr>
              <a:t>Caractéristiques des composants d'un ordinateur portable</a:t>
            </a:r>
            <a:endParaRPr lang="fr-FR" sz="2000" dirty="0"/>
          </a:p>
          <a:p>
            <a:pPr marL="742950" lvl="1" indent="-285750">
              <a:buFont typeface="Arial" panose="020B0604020202020204" pitchFamily="34" charset="0"/>
              <a:buChar char="•"/>
            </a:pPr>
            <a:r>
              <a:rPr lang="fr-FR" sz="1600" dirty="0" smtClean="0"/>
              <a:t>Caractéristiques extérieures propres aux ordinateurs portables</a:t>
            </a:r>
          </a:p>
          <a:p>
            <a:pPr marL="796925" lvl="2"/>
            <a:r>
              <a:rPr lang="fr-FR" sz="1400" dirty="0" smtClean="0"/>
              <a:t>Batterie, serrure pour clé de sécurité, connecteur de station d'accueil</a:t>
            </a:r>
          </a:p>
          <a:p>
            <a:pPr marL="742950" lvl="1" indent="-285750">
              <a:buFont typeface="Arial" panose="020B0604020202020204" pitchFamily="34" charset="0"/>
              <a:buChar char="•"/>
            </a:pPr>
            <a:r>
              <a:rPr lang="fr-FR" sz="1600" dirty="0" smtClean="0"/>
              <a:t>LED et périphériques d'entrée couramment utilisés sur les ordinateurs portables</a:t>
            </a:r>
          </a:p>
          <a:p>
            <a:pPr marL="796925" lvl="2"/>
            <a:r>
              <a:rPr lang="fr-FR" sz="1400" dirty="0" smtClean="0"/>
              <a:t>Pavé tactile, trackpoint, clavier, lecteurs d'empreintes digitales, microphone, webcam, voyants LED</a:t>
            </a:r>
          </a:p>
          <a:p>
            <a:pPr marL="742950" lvl="1" indent="-285750">
              <a:buFont typeface="Arial" panose="020B0604020202020204" pitchFamily="34" charset="0"/>
              <a:buChar char="•"/>
            </a:pPr>
            <a:r>
              <a:rPr lang="fr-FR" sz="1600" dirty="0" smtClean="0"/>
              <a:t>Composants internes</a:t>
            </a:r>
          </a:p>
          <a:p>
            <a:pPr marL="796925" lvl="2"/>
            <a:r>
              <a:rPr lang="fr-FR" sz="1400" dirty="0" smtClean="0"/>
              <a:t>Cartes mères, mémoire vive (SODIMM), processeur, unité de stockage</a:t>
            </a:r>
          </a:p>
          <a:p>
            <a:pPr marL="742950" lvl="1" indent="-285750">
              <a:buFont typeface="Arial" panose="020B0604020202020204" pitchFamily="34" charset="0"/>
              <a:buChar char="•"/>
            </a:pPr>
            <a:r>
              <a:rPr lang="fr-FR" sz="1600" dirty="0" smtClean="0"/>
              <a:t>Touches de fonction spéciales</a:t>
            </a:r>
          </a:p>
          <a:p>
            <a:pPr marL="796925" lvl="2"/>
            <a:r>
              <a:rPr lang="fr-FR" sz="1400" dirty="0" smtClean="0"/>
              <a:t>Paramètres d'affichage, options multimédia, états de veille, Wi-Fi et Bluetooth</a:t>
            </a:r>
          </a:p>
          <a:p>
            <a:pPr marL="742950" lvl="1" indent="-285750">
              <a:buFont typeface="Arial" panose="020B0604020202020204" pitchFamily="34" charset="0"/>
              <a:buChar char="•"/>
            </a:pPr>
            <a:r>
              <a:rPr lang="fr-FR" sz="1600" dirty="0" smtClean="0"/>
              <a:t>Station d'accueil ou réplicateur de port</a:t>
            </a:r>
          </a:p>
          <a:p>
            <a:pPr marL="796925" lvl="2"/>
            <a:r>
              <a:rPr lang="fr-FR" sz="1400" dirty="0" smtClean="0"/>
              <a:t>Ces deux composants ajoutent des ports à l'ordinateur portable. La station d'accueil permet de connecter un ordinateur portable à des cartes PCI, des lecteurs optiques et des disques durs supplémentaires.</a:t>
            </a:r>
          </a:p>
          <a:p>
            <a:pPr marL="0" indent="0">
              <a:buNone/>
            </a:pPr>
            <a:endParaRPr lang="fr-FR" dirty="0"/>
          </a:p>
        </p:txBody>
      </p:sp>
      <p:pic>
        <p:nvPicPr>
          <p:cNvPr id="2051" name="Picture 3" descr="\\psf\Home\Desktop\7115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151" y="5374861"/>
            <a:ext cx="5633614" cy="125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94314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Ordinateurs portables et appareils mobiles</a:t>
            </a:r>
            <a:r>
              <a:t/>
            </a:r>
            <a:br/>
            <a:r>
              <a:rPr lang="fr-FR" sz="3000" dirty="0" smtClean="0">
                <a:latin typeface="Arial" charset="0"/>
              </a:rPr>
              <a:t>Composants des ordinateurs portables</a:t>
            </a:r>
            <a:endParaRPr lang="fr-FR" sz="3000" dirty="0">
              <a:latin typeface="Arial" charset="0"/>
            </a:endParaRPr>
          </a:p>
        </p:txBody>
      </p:sp>
      <p:sp>
        <p:nvSpPr>
          <p:cNvPr id="2" name="Content Placeholder 1"/>
          <p:cNvSpPr>
            <a:spLocks noGrp="1"/>
          </p:cNvSpPr>
          <p:nvPr>
            <p:ph idx="1"/>
          </p:nvPr>
        </p:nvSpPr>
        <p:spPr>
          <a:xfrm>
            <a:off x="193868" y="1404420"/>
            <a:ext cx="7449323" cy="5224980"/>
          </a:xfrm>
        </p:spPr>
        <p:txBody>
          <a:bodyPr/>
          <a:lstStyle/>
          <a:p>
            <a:r>
              <a:rPr lang="fr-FR" sz="2000" dirty="0" smtClean="0">
                <a:latin typeface="Arial" charset="0"/>
              </a:rPr>
              <a:t>Écrans d'ordinateurs portables</a:t>
            </a:r>
            <a:endParaRPr lang="fr-FR" sz="2000" dirty="0"/>
          </a:p>
          <a:p>
            <a:pPr marL="742950" lvl="1" indent="-285750">
              <a:buFont typeface="Arial" panose="020B0604020202020204" pitchFamily="34" charset="0"/>
              <a:buChar char="•"/>
            </a:pPr>
            <a:r>
              <a:rPr lang="fr-FR" sz="1600" dirty="0" smtClean="0"/>
              <a:t>Écrans LCD, LED et OLED</a:t>
            </a:r>
          </a:p>
          <a:p>
            <a:pPr marL="1082675" lvl="2" indent="-285750">
              <a:buFont typeface="Arial" panose="020B0604020202020204" pitchFamily="34" charset="0"/>
              <a:buChar char="•"/>
            </a:pPr>
            <a:r>
              <a:rPr lang="fr-FR" sz="1400" dirty="0" smtClean="0"/>
              <a:t>2 types de technologie LCD : nématique en hélice (TN) et IPS (In-Plane Switching)</a:t>
            </a:r>
          </a:p>
          <a:p>
            <a:pPr marL="1422400" lvl="3" indent="-285750">
              <a:buFont typeface="Arial" panose="020B0604020202020204" pitchFamily="34" charset="0"/>
              <a:buChar char="•"/>
            </a:pPr>
            <a:r>
              <a:rPr lang="fr-FR" sz="1400" dirty="0" smtClean="0"/>
              <a:t>TN : luminosité élevée, consomme moins d'énergie que la technologie IPS, bon marché</a:t>
            </a:r>
          </a:p>
          <a:p>
            <a:pPr marL="1422400" lvl="3" indent="-285750">
              <a:buFont typeface="Arial" panose="020B0604020202020204" pitchFamily="34" charset="0"/>
              <a:buChar char="•"/>
            </a:pPr>
            <a:r>
              <a:rPr lang="fr-FR" sz="1400" dirty="0" smtClean="0"/>
              <a:t>IPS : meilleure reproduction des couleurs et meilleurs angles de vue</a:t>
            </a:r>
          </a:p>
          <a:p>
            <a:pPr marL="1082675" lvl="2" indent="-285750">
              <a:buFont typeface="Arial" panose="020B0604020202020204" pitchFamily="34" charset="0"/>
              <a:buChar char="•"/>
            </a:pPr>
            <a:r>
              <a:rPr lang="fr-FR" sz="1400" dirty="0" smtClean="0"/>
              <a:t>DEL : consomme moins d'énergie et durée de vie plus longue</a:t>
            </a:r>
          </a:p>
          <a:p>
            <a:pPr marL="1082675" lvl="2" indent="-285750">
              <a:buFont typeface="Arial" panose="020B0604020202020204" pitchFamily="34" charset="0"/>
              <a:buChar char="•"/>
            </a:pPr>
            <a:r>
              <a:rPr lang="fr-FR" sz="1400" dirty="0" smtClean="0"/>
              <a:t>OLED : couramment utilisé pour les appareils mobiles et les appareils photo numériques</a:t>
            </a:r>
          </a:p>
          <a:p>
            <a:pPr marL="742950" lvl="1" indent="-285750">
              <a:buFont typeface="Arial" panose="020B0604020202020204" pitchFamily="34" charset="0"/>
              <a:buChar char="•"/>
            </a:pPr>
            <a:r>
              <a:rPr lang="fr-FR" sz="1600" dirty="0" smtClean="0"/>
              <a:t>Rétroéclairage et onduleurs</a:t>
            </a:r>
          </a:p>
          <a:p>
            <a:pPr marL="1082675" lvl="2" indent="-285750">
              <a:buFont typeface="Arial" panose="020B0604020202020204" pitchFamily="34" charset="0"/>
              <a:buChar char="•"/>
            </a:pPr>
            <a:r>
              <a:rPr lang="fr-FR" sz="1400" dirty="0" smtClean="0"/>
              <a:t>LCD : lampe fluorescente cathodique froide (CCFL) et </a:t>
            </a:r>
            <a:br>
              <a:rPr lang="fr-FR" sz="1400" dirty="0" smtClean="0"/>
            </a:br>
            <a:r>
              <a:rPr lang="fr-FR" sz="1400" dirty="0" smtClean="0"/>
              <a:t>onduleur</a:t>
            </a:r>
          </a:p>
          <a:p>
            <a:pPr marL="1082675" lvl="2" indent="-285750">
              <a:buFont typeface="Arial" panose="020B0604020202020204" pitchFamily="34" charset="0"/>
              <a:buChar char="•"/>
            </a:pPr>
            <a:r>
              <a:rPr lang="fr-FR" sz="1400" dirty="0" smtClean="0"/>
              <a:t>Voyant : rétroéclairage par DEL</a:t>
            </a:r>
          </a:p>
          <a:p>
            <a:pPr marL="742950" lvl="1" indent="-285750">
              <a:buFont typeface="Arial" panose="020B0604020202020204" pitchFamily="34" charset="0"/>
              <a:buChar char="•"/>
            </a:pPr>
            <a:r>
              <a:rPr lang="fr-FR" sz="1600" dirty="0" smtClean="0"/>
              <a:t>Connecteurs d'antenne Wi-Fi</a:t>
            </a:r>
          </a:p>
          <a:p>
            <a:pPr marL="1082675" lvl="2" indent="-285750">
              <a:buFont typeface="Arial" panose="020B0604020202020204" pitchFamily="34" charset="0"/>
              <a:buChar char="•"/>
            </a:pPr>
            <a:r>
              <a:rPr lang="fr-FR" sz="1400" dirty="0" smtClean="0"/>
              <a:t>Généralement situés au-dessus de l'écran</a:t>
            </a:r>
          </a:p>
          <a:p>
            <a:pPr marL="1082675" lvl="2" indent="-285750">
              <a:buFont typeface="Arial" panose="020B0604020202020204" pitchFamily="34" charset="0"/>
              <a:buChar char="•"/>
            </a:pPr>
            <a:r>
              <a:rPr lang="fr-FR" sz="1400" dirty="0" smtClean="0"/>
              <a:t>Connexion à la carte réseau sans fil</a:t>
            </a:r>
          </a:p>
          <a:p>
            <a:pPr marL="742950" lvl="1" indent="-285750">
              <a:buFont typeface="Arial" panose="020B0604020202020204" pitchFamily="34" charset="0"/>
              <a:buChar char="•"/>
            </a:pPr>
            <a:r>
              <a:rPr lang="fr-FR" sz="1600" dirty="0" smtClean="0"/>
              <a:t>Webcam et microphone</a:t>
            </a:r>
          </a:p>
          <a:p>
            <a:pPr marL="1082675" lvl="2" indent="-285750">
              <a:buFont typeface="Arial" panose="020B0604020202020204" pitchFamily="34" charset="0"/>
              <a:buChar char="•"/>
            </a:pPr>
            <a:r>
              <a:rPr lang="fr-FR" sz="1400" dirty="0" smtClean="0"/>
              <a:t>Intégrés dans la plupart des ordinateurs portables actuels</a:t>
            </a:r>
          </a:p>
          <a:p>
            <a:pPr marL="1082675" lvl="2" indent="-285750">
              <a:buFont typeface="Arial" panose="020B0604020202020204" pitchFamily="34" charset="0"/>
              <a:buChar char="•"/>
            </a:pPr>
            <a:endParaRPr lang="fr-FR" sz="1400" dirty="0" smtClean="0"/>
          </a:p>
          <a:p>
            <a:pPr marL="796925" lvl="2"/>
            <a:endParaRPr lang="fr-FR" sz="1400" dirty="0" smtClean="0"/>
          </a:p>
          <a:p>
            <a:pPr marL="0" indent="0">
              <a:buNone/>
            </a:pPr>
            <a:endParaRPr lang="fr-FR" dirty="0"/>
          </a:p>
        </p:txBody>
      </p:sp>
      <p:pic>
        <p:nvPicPr>
          <p:cNvPr id="2052" name="Picture 4" descr="\\psf\Host\Users\rshaw\Documents\NetAcad\SVN\ITE\Authoring\Chapter 07\Figures\7222F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7257" y="4276227"/>
            <a:ext cx="2615285" cy="19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3230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a:t>9.2 Configuration des ordinateurs portables</a:t>
            </a:r>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Ordinateurs portables et appareils mobiles</a:t>
            </a:r>
            <a:r>
              <a:rPr dirty="0"/>
              <a:t/>
            </a:r>
            <a:br>
              <a:rPr dirty="0"/>
            </a:br>
            <a:r>
              <a:rPr lang="fr-FR" dirty="0" smtClean="0">
                <a:latin typeface="Arial" charset="0"/>
              </a:rPr>
              <a:t>Configuration des ordinateurs portables</a:t>
            </a:r>
            <a:endParaRPr lang="fr-FR" dirty="0">
              <a:latin typeface="Arial" charset="0"/>
            </a:endParaRPr>
          </a:p>
        </p:txBody>
      </p:sp>
      <p:sp>
        <p:nvSpPr>
          <p:cNvPr id="2" name="Content Placeholder 1"/>
          <p:cNvSpPr>
            <a:spLocks noGrp="1"/>
          </p:cNvSpPr>
          <p:nvPr>
            <p:ph idx="1"/>
          </p:nvPr>
        </p:nvSpPr>
        <p:spPr>
          <a:xfrm>
            <a:off x="193868" y="1404420"/>
            <a:ext cx="7618289" cy="1964945"/>
          </a:xfrm>
        </p:spPr>
        <p:txBody>
          <a:bodyPr/>
          <a:lstStyle/>
          <a:p>
            <a:r>
              <a:rPr lang="fr-FR" sz="2000" dirty="0" smtClean="0">
                <a:latin typeface="Arial" charset="0"/>
              </a:rPr>
              <a:t>Configuration des paramètres d'alimentation</a:t>
            </a:r>
          </a:p>
          <a:p>
            <a:pPr marL="628650" lvl="1" indent="-171450">
              <a:buFont typeface="Wingdings" panose="05000000000000000000" pitchFamily="2" charset="2"/>
              <a:buChar char="§"/>
            </a:pPr>
            <a:r>
              <a:rPr lang="fr-FR" sz="1600" dirty="0" smtClean="0">
                <a:latin typeface="Arial" charset="0"/>
              </a:rPr>
              <a:t>Gestion d'alimentation</a:t>
            </a:r>
          </a:p>
          <a:p>
            <a:pPr marL="968375" lvl="2" indent="-171450">
              <a:buFont typeface="Wingdings" panose="05000000000000000000" pitchFamily="2" charset="2"/>
              <a:buChar char="§"/>
            </a:pPr>
            <a:r>
              <a:rPr lang="fr-FR" sz="1600" dirty="0" smtClean="0">
                <a:latin typeface="Arial" charset="0"/>
              </a:rPr>
              <a:t>Norme ACPI (Advanced Configuration and Power Interface)</a:t>
            </a:r>
          </a:p>
          <a:p>
            <a:pPr marL="1308100" lvl="3" indent="-171450">
              <a:buFont typeface="Wingdings" panose="05000000000000000000" pitchFamily="2" charset="2"/>
              <a:buChar char="§"/>
            </a:pPr>
            <a:r>
              <a:rPr lang="fr-FR" sz="1600" dirty="0" smtClean="0">
                <a:latin typeface="Arial" charset="0"/>
              </a:rPr>
              <a:t>Crée une passerelle entre le matériel et le système d'exploitation</a:t>
            </a:r>
          </a:p>
          <a:p>
            <a:pPr marL="1308100" lvl="3" indent="-171450">
              <a:buFont typeface="Wingdings" panose="05000000000000000000" pitchFamily="2" charset="2"/>
              <a:buChar char="§"/>
            </a:pPr>
            <a:r>
              <a:rPr lang="fr-FR" sz="1600" dirty="0" smtClean="0">
                <a:latin typeface="Arial" charset="0"/>
              </a:rPr>
              <a:t>Fournit des modes de gestion de l'alimentation pour de meilleures performances</a:t>
            </a:r>
          </a:p>
          <a:p>
            <a:pPr marL="1308100" lvl="3" indent="-171450">
              <a:buFont typeface="Wingdings" panose="05000000000000000000" pitchFamily="2" charset="2"/>
              <a:buChar char="§"/>
            </a:pPr>
            <a:r>
              <a:rPr lang="fr-FR" sz="1600" dirty="0" smtClean="0">
                <a:latin typeface="Arial" charset="0"/>
              </a:rPr>
              <a:t>Normes : S0 - S5</a:t>
            </a:r>
          </a:p>
          <a:p>
            <a:pPr marL="0" indent="0">
              <a:buNone/>
            </a:pPr>
            <a:endParaRPr lang="fr-FR"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83300" y="3794469"/>
            <a:ext cx="5061917" cy="255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txBox="1">
            <a:spLocks/>
          </p:cNvSpPr>
          <p:nvPr/>
        </p:nvSpPr>
        <p:spPr bwMode="auto">
          <a:xfrm>
            <a:off x="147481" y="3722687"/>
            <a:ext cx="4414579" cy="196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fr-FR" sz="1600" kern="0" dirty="0" smtClean="0">
                <a:latin typeface="Arial" charset="0"/>
              </a:rPr>
              <a:t>Gestion des paramètres ACPI </a:t>
            </a:r>
            <a:br>
              <a:rPr lang="fr-FR" sz="1600" kern="0" dirty="0" smtClean="0">
                <a:latin typeface="Arial" charset="0"/>
              </a:rPr>
            </a:br>
            <a:r>
              <a:rPr lang="fr-FR" sz="1600" kern="0" dirty="0" smtClean="0">
                <a:latin typeface="Arial" charset="0"/>
              </a:rPr>
              <a:t>dans le BIOS</a:t>
            </a:r>
          </a:p>
          <a:p>
            <a:pPr marL="628650" lvl="1" indent="-171450">
              <a:buFont typeface="Wingdings" panose="05000000000000000000" pitchFamily="2" charset="2"/>
              <a:buChar char="§"/>
            </a:pPr>
            <a:r>
              <a:rPr lang="fr-FR" sz="1600" kern="0" dirty="0" smtClean="0">
                <a:latin typeface="Arial" charset="0"/>
              </a:rPr>
              <a:t>Options d'alimentation des </a:t>
            </a:r>
            <a:br>
              <a:rPr lang="fr-FR" sz="1600" kern="0" dirty="0" smtClean="0">
                <a:latin typeface="Arial" charset="0"/>
              </a:rPr>
            </a:br>
            <a:r>
              <a:rPr lang="fr-FR" sz="1600" kern="0" dirty="0" smtClean="0">
                <a:latin typeface="Arial" charset="0"/>
              </a:rPr>
              <a:t>ordinateurs portables</a:t>
            </a:r>
          </a:p>
          <a:p>
            <a:pPr marL="968375" lvl="2" indent="-171450">
              <a:buFont typeface="Wingdings" panose="05000000000000000000" pitchFamily="2" charset="2"/>
              <a:buChar char="§"/>
            </a:pPr>
            <a:r>
              <a:rPr lang="fr-FR" sz="1600" kern="0" dirty="0" smtClean="0">
                <a:latin typeface="Arial" charset="0"/>
              </a:rPr>
              <a:t>Veille</a:t>
            </a:r>
          </a:p>
          <a:p>
            <a:pPr marL="968375" lvl="2" indent="-171450">
              <a:buFont typeface="Wingdings" panose="05000000000000000000" pitchFamily="2" charset="2"/>
              <a:buChar char="§"/>
            </a:pPr>
            <a:r>
              <a:rPr lang="fr-FR" sz="1600" kern="0" dirty="0" smtClean="0">
                <a:latin typeface="Arial" charset="0"/>
              </a:rPr>
              <a:t>Mise en veille prolongée</a:t>
            </a:r>
          </a:p>
          <a:p>
            <a:pPr marL="968375" lvl="2" indent="-171450">
              <a:buFont typeface="Wingdings" panose="05000000000000000000" pitchFamily="2" charset="2"/>
              <a:buChar char="§"/>
            </a:pPr>
            <a:r>
              <a:rPr lang="fr-FR" sz="1600" kern="0" dirty="0" smtClean="0">
                <a:latin typeface="Arial" charset="0"/>
              </a:rPr>
              <a:t>Shutdown</a:t>
            </a:r>
            <a:endParaRPr lang="fr-FR" sz="1600" kern="0" dirty="0" smtClean="0"/>
          </a:p>
          <a:p>
            <a:pPr marL="0" indent="0">
              <a:buFont typeface="Wingdings" charset="0"/>
              <a:buNone/>
            </a:pPr>
            <a:endParaRPr lang="fr-FR" kern="0" dirty="0"/>
          </a:p>
        </p:txBody>
      </p:sp>
    </p:spTree>
    <p:extLst>
      <p:ext uri="{BB962C8B-B14F-4D97-AF65-F5344CB8AC3E}">
        <p14:creationId xmlns:p14="http://schemas.microsoft.com/office/powerpoint/2010/main" val="279139132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29409" y="5224218"/>
            <a:ext cx="3578087" cy="1468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38866" y="1600200"/>
            <a:ext cx="2233270" cy="451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Ordinateurs portables et appareils mobiles</a:t>
            </a:r>
            <a:r>
              <a:rPr dirty="0"/>
              <a:t/>
            </a:r>
            <a:br>
              <a:rPr dirty="0"/>
            </a:br>
            <a:r>
              <a:rPr lang="fr-FR" dirty="0" smtClean="0">
                <a:latin typeface="Arial" charset="0"/>
              </a:rPr>
              <a:t>Configuration des ordinateurs portables</a:t>
            </a:r>
            <a:endParaRPr lang="fr-FR" dirty="0">
              <a:latin typeface="Arial" charset="0"/>
            </a:endParaRPr>
          </a:p>
        </p:txBody>
      </p:sp>
      <p:sp>
        <p:nvSpPr>
          <p:cNvPr id="2" name="Content Placeholder 1"/>
          <p:cNvSpPr>
            <a:spLocks noGrp="1"/>
          </p:cNvSpPr>
          <p:nvPr>
            <p:ph idx="1"/>
          </p:nvPr>
        </p:nvSpPr>
        <p:spPr>
          <a:xfrm>
            <a:off x="193869" y="1404420"/>
            <a:ext cx="6544998" cy="4902862"/>
          </a:xfrm>
        </p:spPr>
        <p:txBody>
          <a:bodyPr/>
          <a:lstStyle/>
          <a:p>
            <a:r>
              <a:rPr lang="fr-FR" sz="2000" dirty="0" smtClean="0">
                <a:latin typeface="Arial" charset="0"/>
              </a:rPr>
              <a:t>Wireless Configuration (Configuration sans fil)</a:t>
            </a:r>
            <a:endParaRPr lang="fr-FR" sz="2000" dirty="0">
              <a:latin typeface="Arial" charset="0"/>
            </a:endParaRPr>
          </a:p>
          <a:p>
            <a:pPr marL="628650" lvl="1" indent="-171450">
              <a:buFont typeface="Wingdings" panose="05000000000000000000" pitchFamily="2" charset="2"/>
              <a:buChar char="§"/>
            </a:pPr>
            <a:r>
              <a:rPr lang="fr-FR" sz="1400" dirty="0" smtClean="0">
                <a:latin typeface="Arial" charset="0"/>
              </a:rPr>
              <a:t>Bluetooth</a:t>
            </a:r>
          </a:p>
          <a:p>
            <a:pPr marL="968375" lvl="2" indent="-171450">
              <a:buFont typeface="Wingdings" panose="05000000000000000000" pitchFamily="2" charset="2"/>
              <a:buChar char="§"/>
            </a:pPr>
            <a:r>
              <a:rPr lang="fr-FR" sz="1200" dirty="0" smtClean="0">
                <a:latin typeface="Arial" charset="0"/>
              </a:rPr>
              <a:t>Réseau personnel (PAN)</a:t>
            </a:r>
          </a:p>
          <a:p>
            <a:pPr marL="968375" lvl="2" indent="-171450">
              <a:buFont typeface="Wingdings" panose="05000000000000000000" pitchFamily="2" charset="2"/>
              <a:buChar char="§"/>
            </a:pPr>
            <a:r>
              <a:rPr lang="fr-FR" sz="1200" dirty="0" smtClean="0">
                <a:latin typeface="Arial" charset="0"/>
              </a:rPr>
              <a:t>3 classes : la classe 2 est la plus courante, avec une portée d'environ 10 m</a:t>
            </a:r>
          </a:p>
          <a:p>
            <a:pPr marL="968375" lvl="2" indent="-171450">
              <a:buFont typeface="Wingdings" panose="05000000000000000000" pitchFamily="2" charset="2"/>
              <a:buChar char="§"/>
            </a:pPr>
            <a:r>
              <a:rPr lang="fr-FR" sz="1200" dirty="0" smtClean="0">
                <a:latin typeface="Arial" charset="0"/>
              </a:rPr>
              <a:t>4 spécifications : la version 4 est la plus récente ; elle offre les fonctionnalités les plus avancées</a:t>
            </a:r>
          </a:p>
          <a:p>
            <a:pPr marL="968375" lvl="2" indent="-171450">
              <a:buFont typeface="Wingdings" panose="05000000000000000000" pitchFamily="2" charset="2"/>
              <a:buChar char="§"/>
            </a:pPr>
            <a:r>
              <a:rPr lang="fr-FR" sz="1200" dirty="0" smtClean="0">
                <a:latin typeface="Arial" charset="0"/>
              </a:rPr>
              <a:t>Prend en charge le chiffrement sur 128 bits et l'authentification par code PIN</a:t>
            </a:r>
          </a:p>
          <a:p>
            <a:pPr marL="628650" lvl="1" indent="-171450">
              <a:buFont typeface="Wingdings" panose="05000000000000000000" pitchFamily="2" charset="2"/>
              <a:buChar char="§"/>
            </a:pPr>
            <a:r>
              <a:rPr lang="fr-FR" sz="1400" dirty="0" smtClean="0">
                <a:latin typeface="Arial" charset="0"/>
              </a:rPr>
              <a:t>Réseau étendu (WAN) cellulaire</a:t>
            </a:r>
          </a:p>
          <a:p>
            <a:pPr marL="968375" lvl="2" indent="-171450">
              <a:buFont typeface="Wingdings" panose="05000000000000000000" pitchFamily="2" charset="2"/>
              <a:buChar char="§"/>
            </a:pPr>
            <a:r>
              <a:rPr lang="fr-FR" sz="1200" dirty="0" smtClean="0">
                <a:latin typeface="Arial" charset="0"/>
              </a:rPr>
              <a:t>Partage de connexion : possible via Wi-Fi, Bluetooth ou câble USB</a:t>
            </a:r>
          </a:p>
          <a:p>
            <a:pPr marL="968375" lvl="2" indent="-171450">
              <a:buFont typeface="Wingdings" panose="05000000000000000000" pitchFamily="2" charset="2"/>
              <a:buChar char="§"/>
            </a:pPr>
            <a:r>
              <a:rPr lang="fr-FR" sz="1200" dirty="0" smtClean="0">
                <a:latin typeface="Arial" charset="0"/>
              </a:rPr>
              <a:t>Les ordinateurs portables peuvent intégrer des fonctionnalités de WAN cellulaire</a:t>
            </a:r>
          </a:p>
          <a:p>
            <a:pPr marL="628650" lvl="1" indent="-171450">
              <a:buFont typeface="Wingdings" panose="05000000000000000000" pitchFamily="2" charset="2"/>
              <a:buChar char="§"/>
            </a:pPr>
            <a:r>
              <a:rPr lang="fr-FR" sz="1400" dirty="0" smtClean="0">
                <a:latin typeface="Arial" charset="0"/>
              </a:rPr>
              <a:t>Wi-Fi</a:t>
            </a:r>
          </a:p>
          <a:p>
            <a:pPr marL="968375" lvl="2" indent="-171450">
              <a:buFont typeface="Wingdings" panose="05000000000000000000" pitchFamily="2" charset="2"/>
              <a:buChar char="§"/>
            </a:pPr>
            <a:r>
              <a:rPr lang="fr-FR" sz="1200" dirty="0" smtClean="0">
                <a:latin typeface="Arial" charset="0"/>
              </a:rPr>
              <a:t>Mini-PCI : ordinateurs portables d'ancienne génération, 124 broches, 802.11a, 802.11b et 802.11g</a:t>
            </a:r>
          </a:p>
          <a:p>
            <a:pPr marL="968375" lvl="2" indent="-171450">
              <a:buFont typeface="Wingdings" panose="05000000000000000000" pitchFamily="2" charset="2"/>
              <a:buChar char="§"/>
            </a:pPr>
            <a:r>
              <a:rPr lang="fr-FR" sz="1200" dirty="0" smtClean="0">
                <a:latin typeface="Arial" charset="0"/>
              </a:rPr>
              <a:t>Mini-PCIe : le plus répandu, 54 broches, toutes les normes 802.11</a:t>
            </a:r>
          </a:p>
          <a:p>
            <a:pPr marL="968375" lvl="2" indent="-171450">
              <a:buFont typeface="Wingdings" panose="05000000000000000000" pitchFamily="2" charset="2"/>
              <a:buChar char="§"/>
            </a:pPr>
            <a:r>
              <a:rPr lang="fr-FR" sz="1200" dirty="0" smtClean="0">
                <a:latin typeface="Arial" charset="0"/>
              </a:rPr>
              <a:t>PCI Express Micro : moitié de la taille de Mini-PCIe, 54 broches, toutes les normes 802.11</a:t>
            </a:r>
            <a:endParaRPr lang="fr-FR" sz="1200" dirty="0"/>
          </a:p>
          <a:p>
            <a:pPr marL="0" indent="0">
              <a:buNone/>
            </a:pPr>
            <a:endParaRPr lang="fr-FR" dirty="0"/>
          </a:p>
        </p:txBody>
      </p:sp>
    </p:spTree>
    <p:extLst>
      <p:ext uri="{BB962C8B-B14F-4D97-AF65-F5344CB8AC3E}">
        <p14:creationId xmlns:p14="http://schemas.microsoft.com/office/powerpoint/2010/main" val="399590095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9.3</a:t>
            </a:r>
            <a:r>
              <a:rPr lang="en-US" sz="2400" dirty="0" smtClean="0"/>
              <a:t> </a:t>
            </a:r>
            <a:r>
              <a:rPr lang="fr-FR" sz="2400" dirty="0" smtClean="0"/>
              <a:t>Configuration et installation des composants matériels d'un ordinateur portable</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1192670"/>
          </a:xfrm>
        </p:spPr>
        <p:txBody>
          <a:bodyPr/>
          <a:lstStyle/>
          <a:p>
            <a:pPr eaLnBrk="1" hangingPunct="1"/>
            <a:r>
              <a:rPr lang="fr-FR" sz="1800" dirty="0" smtClean="0"/>
              <a:t>Ordinateurs portables et appareils mobiles</a:t>
            </a:r>
            <a:r>
              <a:rPr dirty="0"/>
              <a:t/>
            </a:r>
            <a:br>
              <a:rPr dirty="0"/>
            </a:br>
            <a:r>
              <a:rPr lang="fr-FR" sz="2600" dirty="0" smtClean="0"/>
              <a:t>Configuration et installation des composants matériels d'un ordinateur portable</a:t>
            </a:r>
            <a:endParaRPr lang="fr-FR" sz="2600" dirty="0">
              <a:latin typeface="Arial" charset="0"/>
            </a:endParaRPr>
          </a:p>
        </p:txBody>
      </p:sp>
      <p:sp>
        <p:nvSpPr>
          <p:cNvPr id="2" name="Content Placeholder 1"/>
          <p:cNvSpPr>
            <a:spLocks noGrp="1"/>
          </p:cNvSpPr>
          <p:nvPr>
            <p:ph idx="1"/>
          </p:nvPr>
        </p:nvSpPr>
        <p:spPr>
          <a:xfrm>
            <a:off x="193868" y="1702675"/>
            <a:ext cx="4680981" cy="4782207"/>
          </a:xfrm>
        </p:spPr>
        <p:txBody>
          <a:bodyPr/>
          <a:lstStyle/>
          <a:p>
            <a:r>
              <a:rPr lang="fr-FR" sz="1800" dirty="0" smtClean="0">
                <a:latin typeface="Arial" charset="0"/>
              </a:rPr>
              <a:t>Logements d'extension</a:t>
            </a:r>
          </a:p>
          <a:p>
            <a:pPr marL="628650" lvl="1" indent="-171450">
              <a:buFont typeface="Wingdings" panose="05000000000000000000" pitchFamily="2" charset="2"/>
              <a:buChar char="§"/>
            </a:pPr>
            <a:r>
              <a:rPr lang="fr-FR" sz="1600" dirty="0" smtClean="0">
                <a:latin typeface="Arial" charset="0"/>
              </a:rPr>
              <a:t>Cartes d'extension</a:t>
            </a:r>
          </a:p>
          <a:p>
            <a:pPr marL="968375" lvl="2" indent="-171450">
              <a:buFont typeface="Wingdings" panose="05000000000000000000" pitchFamily="2" charset="2"/>
              <a:buChar char="§"/>
            </a:pPr>
            <a:r>
              <a:rPr lang="fr-FR" sz="1300" dirty="0" smtClean="0">
                <a:latin typeface="Arial" charset="0"/>
              </a:rPr>
              <a:t>2 modèles : ExpressCard/34 et ExpressCard/54</a:t>
            </a:r>
          </a:p>
          <a:p>
            <a:pPr marL="968375" lvl="2" indent="-171450">
              <a:buFont typeface="Wingdings" panose="05000000000000000000" pitchFamily="2" charset="2"/>
              <a:buChar char="§"/>
            </a:pPr>
            <a:r>
              <a:rPr lang="fr-FR" sz="1300" dirty="0" smtClean="0">
                <a:latin typeface="Arial" charset="0"/>
              </a:rPr>
              <a:t>Ajout de fonctionnalités à un ordinateur portable : lecteur de carte mémoire supplémentaire, accès à un disque dur externe, cartes tuner TV, ports USB et FireWire, connectivité Wi-Fi</a:t>
            </a:r>
          </a:p>
          <a:p>
            <a:pPr marL="628650" lvl="1" indent="-171450">
              <a:buFont typeface="Wingdings" panose="05000000000000000000" pitchFamily="2" charset="2"/>
              <a:buChar char="§"/>
            </a:pPr>
            <a:r>
              <a:rPr lang="fr-FR" sz="1600" dirty="0" smtClean="0">
                <a:latin typeface="Arial" charset="0"/>
              </a:rPr>
              <a:t>Mémoire flash</a:t>
            </a:r>
          </a:p>
          <a:p>
            <a:pPr marL="968375" lvl="2" indent="-171450">
              <a:buFont typeface="Wingdings" panose="05000000000000000000" pitchFamily="2" charset="2"/>
              <a:buChar char="§"/>
            </a:pPr>
            <a:r>
              <a:rPr lang="fr-FR" sz="1300" dirty="0" smtClean="0">
                <a:latin typeface="Arial" charset="0"/>
              </a:rPr>
              <a:t>Lecteur Flash externe (SSD)</a:t>
            </a:r>
          </a:p>
          <a:p>
            <a:pPr marL="968375" lvl="2" indent="-171450">
              <a:buFont typeface="Wingdings" panose="05000000000000000000" pitchFamily="2" charset="2"/>
              <a:buChar char="§"/>
            </a:pPr>
            <a:r>
              <a:rPr lang="fr-FR" sz="1300" dirty="0" smtClean="0">
                <a:latin typeface="Arial" charset="0"/>
              </a:rPr>
              <a:t>Cartes Flash (SD, SDHC)</a:t>
            </a:r>
          </a:p>
          <a:p>
            <a:pPr marL="628650" lvl="1" indent="-171450">
              <a:buFont typeface="Wingdings" panose="05000000000000000000" pitchFamily="2" charset="2"/>
              <a:buChar char="§"/>
            </a:pPr>
            <a:r>
              <a:rPr lang="fr-FR" sz="1600" dirty="0" smtClean="0">
                <a:latin typeface="Arial" charset="0"/>
              </a:rPr>
              <a:t>Lecteurs de carte à puce</a:t>
            </a:r>
          </a:p>
          <a:p>
            <a:pPr marL="968375" lvl="2" indent="-171450">
              <a:buFont typeface="Wingdings" panose="05000000000000000000" pitchFamily="2" charset="2"/>
              <a:buChar char="§"/>
            </a:pPr>
            <a:r>
              <a:rPr lang="fr-FR" sz="1300" dirty="0" smtClean="0">
                <a:latin typeface="Arial" charset="0"/>
              </a:rPr>
              <a:t>Contact : requiert une connexion physique à la carte</a:t>
            </a:r>
          </a:p>
          <a:p>
            <a:pPr marL="968375" lvl="2" indent="-171450">
              <a:buFont typeface="Wingdings" panose="05000000000000000000" pitchFamily="2" charset="2"/>
              <a:buChar char="§"/>
            </a:pPr>
            <a:r>
              <a:rPr lang="fr-FR" sz="1300" dirty="0" smtClean="0">
                <a:latin typeface="Arial" charset="0"/>
              </a:rPr>
              <a:t>Sans contact : fonctionne par radiofréquence</a:t>
            </a:r>
          </a:p>
          <a:p>
            <a:pPr marL="628650" lvl="1" indent="-171450">
              <a:buFont typeface="Wingdings" panose="05000000000000000000" pitchFamily="2" charset="2"/>
              <a:buChar char="§"/>
            </a:pPr>
            <a:r>
              <a:rPr lang="fr-FR" sz="1600" dirty="0" smtClean="0">
                <a:latin typeface="Arial" charset="0"/>
              </a:rPr>
              <a:t>Mémoire SODIMM</a:t>
            </a:r>
          </a:p>
          <a:p>
            <a:pPr marL="968375" lvl="2" indent="-171450">
              <a:buFont typeface="Wingdings" panose="05000000000000000000" pitchFamily="2" charset="2"/>
              <a:buChar char="§"/>
            </a:pPr>
            <a:r>
              <a:rPr lang="fr-FR" sz="1300" dirty="0" smtClean="0">
                <a:latin typeface="Arial" charset="0"/>
              </a:rPr>
              <a:t>32 bits : 72 et 100 broches</a:t>
            </a:r>
          </a:p>
          <a:p>
            <a:pPr marL="968375" lvl="2" indent="-171450">
              <a:buFont typeface="Wingdings" panose="05000000000000000000" pitchFamily="2" charset="2"/>
              <a:buChar char="§"/>
            </a:pPr>
            <a:r>
              <a:rPr lang="fr-FR" sz="1300" dirty="0" smtClean="0">
                <a:latin typeface="Arial" charset="0"/>
              </a:rPr>
              <a:t>64 bits : 144, 200 et 204 broches</a:t>
            </a:r>
            <a:endParaRPr lang="fr-FR" sz="1300" dirty="0" smtClean="0"/>
          </a:p>
          <a:p>
            <a:pPr marL="0" indent="0">
              <a:buNone/>
            </a:pPr>
            <a:endParaRPr lang="fr-FR" sz="1300"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9110" y="1371600"/>
            <a:ext cx="3004731" cy="202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74849" y="3372058"/>
            <a:ext cx="1604014" cy="103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93442" y="5236347"/>
            <a:ext cx="2829547" cy="135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6"/>
          <a:stretch>
            <a:fillRect/>
          </a:stretch>
        </p:blipFill>
        <p:spPr>
          <a:xfrm>
            <a:off x="7192259" y="4000739"/>
            <a:ext cx="661461" cy="818952"/>
          </a:xfrm>
          <a:prstGeom prst="rect">
            <a:avLst/>
          </a:prstGeom>
        </p:spPr>
      </p:pic>
    </p:spTree>
    <p:extLst>
      <p:ext uri="{BB962C8B-B14F-4D97-AF65-F5344CB8AC3E}">
        <p14:creationId xmlns:p14="http://schemas.microsoft.com/office/powerpoint/2010/main" val="283640870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9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10</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1192670"/>
          </a:xfrm>
        </p:spPr>
        <p:txBody>
          <a:bodyPr/>
          <a:lstStyle/>
          <a:p>
            <a:pPr eaLnBrk="1" hangingPunct="1"/>
            <a:r>
              <a:rPr lang="fr-FR" sz="1800" dirty="0" smtClean="0"/>
              <a:t>Ordinateurs portables et appareils mobiles</a:t>
            </a:r>
            <a:r>
              <a:rPr dirty="0"/>
              <a:t/>
            </a:r>
            <a:br>
              <a:rPr dirty="0"/>
            </a:br>
            <a:r>
              <a:rPr lang="fr-FR" sz="2600" dirty="0" smtClean="0"/>
              <a:t>Configuration et installation des composants matériels d'un ordinateur portable</a:t>
            </a:r>
            <a:endParaRPr lang="fr-FR" sz="2600" dirty="0">
              <a:latin typeface="Arial" charset="0"/>
            </a:endParaRPr>
          </a:p>
        </p:txBody>
      </p:sp>
      <p:sp>
        <p:nvSpPr>
          <p:cNvPr id="2" name="Content Placeholder 1"/>
          <p:cNvSpPr>
            <a:spLocks noGrp="1"/>
          </p:cNvSpPr>
          <p:nvPr>
            <p:ph idx="1"/>
          </p:nvPr>
        </p:nvSpPr>
        <p:spPr>
          <a:xfrm>
            <a:off x="193867" y="1702675"/>
            <a:ext cx="7528837" cy="4782207"/>
          </a:xfrm>
        </p:spPr>
        <p:txBody>
          <a:bodyPr/>
          <a:lstStyle/>
          <a:p>
            <a:r>
              <a:rPr lang="fr-FR" sz="2000" dirty="0" smtClean="0">
                <a:latin typeface="Arial" charset="0"/>
              </a:rPr>
              <a:t>Remplacement de composants matériels</a:t>
            </a:r>
            <a:endParaRPr lang="fr-FR" sz="2000" dirty="0">
              <a:latin typeface="Arial" charset="0"/>
            </a:endParaRPr>
          </a:p>
          <a:p>
            <a:pPr marL="628650" lvl="1" indent="-171450">
              <a:buFont typeface="Wingdings" panose="05000000000000000000" pitchFamily="2" charset="2"/>
              <a:buChar char="§"/>
            </a:pPr>
            <a:r>
              <a:rPr lang="fr-FR" sz="1600" dirty="0" smtClean="0">
                <a:latin typeface="Arial" charset="0"/>
              </a:rPr>
              <a:t>Brève description du remplacement des composants matériels</a:t>
            </a:r>
          </a:p>
          <a:p>
            <a:pPr marL="968375" lvl="2" indent="-171450">
              <a:buFont typeface="Wingdings" panose="05000000000000000000" pitchFamily="2" charset="2"/>
              <a:buChar char="§"/>
            </a:pPr>
            <a:r>
              <a:rPr lang="fr-FR" sz="1400" dirty="0" smtClean="0">
                <a:latin typeface="Arial" charset="0"/>
              </a:rPr>
              <a:t>Unités remplaçables par l'utilisateur (CRU)</a:t>
            </a:r>
          </a:p>
          <a:p>
            <a:pPr marL="968375" lvl="2" indent="-171450">
              <a:buFont typeface="Wingdings" panose="05000000000000000000" pitchFamily="2" charset="2"/>
              <a:buChar char="§"/>
            </a:pPr>
            <a:r>
              <a:rPr lang="fr-FR" sz="1400" dirty="0" smtClean="0">
                <a:latin typeface="Arial" charset="0"/>
              </a:rPr>
              <a:t>Unités remplaçables (FRU)</a:t>
            </a:r>
          </a:p>
          <a:p>
            <a:pPr marL="628650" lvl="1" indent="-171450">
              <a:buFont typeface="Wingdings" panose="05000000000000000000" pitchFamily="2" charset="2"/>
              <a:buChar char="§"/>
            </a:pPr>
            <a:r>
              <a:rPr lang="fr-FR" sz="1600" dirty="0" smtClean="0">
                <a:latin typeface="Arial" charset="0"/>
              </a:rPr>
              <a:t>Alimentation</a:t>
            </a:r>
          </a:p>
          <a:p>
            <a:pPr marL="968375" lvl="2" indent="-171450">
              <a:buFont typeface="Wingdings" panose="05000000000000000000" pitchFamily="2" charset="2"/>
              <a:buChar char="§"/>
            </a:pPr>
            <a:r>
              <a:rPr lang="fr-FR" sz="1400" dirty="0" smtClean="0">
                <a:latin typeface="Arial" charset="0"/>
              </a:rPr>
              <a:t>La plupart des batteries peuvent être remplacées par l'utilisateur</a:t>
            </a:r>
          </a:p>
          <a:p>
            <a:pPr marL="968375" lvl="2" indent="-171450">
              <a:buFont typeface="Wingdings" panose="05000000000000000000" pitchFamily="2" charset="2"/>
              <a:buChar char="§"/>
            </a:pPr>
            <a:r>
              <a:rPr lang="fr-FR" sz="1400" dirty="0" smtClean="0">
                <a:latin typeface="Arial" charset="0"/>
              </a:rPr>
              <a:t>Signes qu'un changement de batterie est nécessaire : la batterie ne tient pas la charge, surchauffe, écoulement</a:t>
            </a:r>
          </a:p>
          <a:p>
            <a:pPr marL="628650" lvl="1" indent="-171450">
              <a:buFont typeface="Wingdings" panose="05000000000000000000" pitchFamily="2" charset="2"/>
              <a:buChar char="§"/>
            </a:pPr>
            <a:r>
              <a:rPr lang="fr-FR" sz="1600" dirty="0" smtClean="0">
                <a:latin typeface="Arial" charset="0"/>
              </a:rPr>
              <a:t>Clavier, pavé tactile et écrans</a:t>
            </a:r>
          </a:p>
          <a:p>
            <a:pPr marL="628650" lvl="1" indent="-171450">
              <a:buFont typeface="Wingdings" panose="05000000000000000000" pitchFamily="2" charset="2"/>
              <a:buChar char="§"/>
            </a:pPr>
            <a:r>
              <a:rPr lang="fr-FR" sz="1600" dirty="0" smtClean="0">
                <a:latin typeface="Arial" charset="0"/>
              </a:rPr>
              <a:t>Périphérique de stockage interne et </a:t>
            </a:r>
            <a:br>
              <a:rPr lang="fr-FR" sz="1600" dirty="0" smtClean="0">
                <a:latin typeface="Arial" charset="0"/>
              </a:rPr>
            </a:br>
            <a:r>
              <a:rPr lang="fr-FR" sz="1600" dirty="0" smtClean="0">
                <a:latin typeface="Arial" charset="0"/>
              </a:rPr>
              <a:t>lecteur optique</a:t>
            </a:r>
          </a:p>
          <a:p>
            <a:pPr marL="628650" lvl="1" indent="-171450">
              <a:buFont typeface="Wingdings" panose="05000000000000000000" pitchFamily="2" charset="2"/>
              <a:buChar char="§"/>
            </a:pPr>
            <a:r>
              <a:rPr lang="fr-FR" sz="1600" dirty="0" smtClean="0">
                <a:latin typeface="Arial" charset="0"/>
              </a:rPr>
              <a:t>Carte réseau sans fil</a:t>
            </a:r>
          </a:p>
          <a:p>
            <a:pPr marL="628650" lvl="1" indent="-171450">
              <a:buFont typeface="Wingdings" panose="05000000000000000000" pitchFamily="2" charset="2"/>
              <a:buChar char="§"/>
            </a:pPr>
            <a:r>
              <a:rPr lang="fr-FR" sz="1600" dirty="0" smtClean="0">
                <a:latin typeface="Arial" charset="0"/>
              </a:rPr>
              <a:t>Haut-parleurs</a:t>
            </a:r>
          </a:p>
          <a:p>
            <a:pPr marL="628650" lvl="1" indent="-171450">
              <a:buFont typeface="Wingdings" panose="05000000000000000000" pitchFamily="2" charset="2"/>
              <a:buChar char="§"/>
            </a:pPr>
            <a:r>
              <a:rPr lang="fr-FR" sz="1600" dirty="0" smtClean="0">
                <a:latin typeface="Arial" charset="0"/>
              </a:rPr>
              <a:t>CPU</a:t>
            </a:r>
          </a:p>
          <a:p>
            <a:pPr marL="628650" lvl="1" indent="-171450">
              <a:buFont typeface="Wingdings" panose="05000000000000000000" pitchFamily="2" charset="2"/>
              <a:buChar char="§"/>
            </a:pPr>
            <a:r>
              <a:rPr lang="fr-FR" sz="1600" dirty="0" smtClean="0">
                <a:latin typeface="Arial" charset="0"/>
              </a:rPr>
              <a:t>Carte mère</a:t>
            </a:r>
          </a:p>
          <a:p>
            <a:pPr marL="628650" lvl="1" indent="-171450">
              <a:buFont typeface="Wingdings" panose="05000000000000000000" pitchFamily="2" charset="2"/>
              <a:buChar char="§"/>
            </a:pPr>
            <a:r>
              <a:rPr lang="fr-FR" sz="1600" dirty="0" smtClean="0">
                <a:latin typeface="Arial" charset="0"/>
              </a:rPr>
              <a:t>Caches en plastique</a:t>
            </a:r>
            <a:endParaRPr lang="fr-FR" sz="1600" dirty="0"/>
          </a:p>
          <a:p>
            <a:pPr marL="0" indent="0">
              <a:buNone/>
            </a:pPr>
            <a:endParaRPr lang="fr-FR" dirty="0"/>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00601" y="3878751"/>
            <a:ext cx="3967784" cy="264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9.4</a:t>
            </a:r>
            <a:r>
              <a:rPr lang="en-US" sz="2400" dirty="0" smtClean="0"/>
              <a:t> </a:t>
            </a:r>
            <a:r>
              <a:rPr lang="fr-FR" sz="2400" dirty="0" smtClean="0"/>
              <a:t>Présentation des composants matériels des appareils mobiles</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383" y="5198165"/>
            <a:ext cx="24669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17673" y="3886200"/>
            <a:ext cx="1955750" cy="1241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11007" y="1123122"/>
            <a:ext cx="4062416" cy="226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851592"/>
            <a:ext cx="8772157" cy="838200"/>
          </a:xfrm>
        </p:spPr>
        <p:txBody>
          <a:bodyPr/>
          <a:lstStyle/>
          <a:p>
            <a:pPr eaLnBrk="1" hangingPunct="1"/>
            <a:r>
              <a:rPr lang="fr-FR" sz="1800" dirty="0" smtClean="0"/>
              <a:t>Ordinateurs portables et appareils mobiles</a:t>
            </a:r>
            <a:r>
              <a:rPr dirty="0"/>
              <a:t/>
            </a:r>
            <a:br>
              <a:rPr dirty="0"/>
            </a:br>
            <a:r>
              <a:rPr lang="fr-FR" dirty="0" smtClean="0"/>
              <a:t>Présentation des composants matériels des appareils mobiles</a:t>
            </a:r>
            <a:endParaRPr lang="fr-FR" sz="3000" dirty="0">
              <a:latin typeface="Arial" charset="0"/>
            </a:endParaRPr>
          </a:p>
        </p:txBody>
      </p:sp>
      <p:sp>
        <p:nvSpPr>
          <p:cNvPr id="2" name="Content Placeholder 1"/>
          <p:cNvSpPr>
            <a:spLocks noGrp="1"/>
          </p:cNvSpPr>
          <p:nvPr>
            <p:ph idx="1"/>
          </p:nvPr>
        </p:nvSpPr>
        <p:spPr>
          <a:xfrm>
            <a:off x="193868" y="1861620"/>
            <a:ext cx="8403480" cy="3614841"/>
          </a:xfrm>
        </p:spPr>
        <p:txBody>
          <a:bodyPr/>
          <a:lstStyle/>
          <a:p>
            <a:r>
              <a:rPr lang="fr-FR" sz="1800" dirty="0" smtClean="0">
                <a:latin typeface="Arial" charset="0"/>
              </a:rPr>
              <a:t>Composants matériels des appareils </a:t>
            </a:r>
            <a:br>
              <a:rPr lang="fr-FR" sz="1800" dirty="0" smtClean="0">
                <a:latin typeface="Arial" charset="0"/>
              </a:rPr>
            </a:br>
            <a:r>
              <a:rPr lang="fr-FR" sz="1800" dirty="0" smtClean="0">
                <a:latin typeface="Arial" charset="0"/>
              </a:rPr>
              <a:t>mobiles</a:t>
            </a:r>
          </a:p>
          <a:p>
            <a:pPr marL="628650" lvl="1" indent="-171450">
              <a:buFont typeface="Wingdings" panose="05000000000000000000" pitchFamily="2" charset="2"/>
              <a:buChar char="§"/>
            </a:pPr>
            <a:r>
              <a:rPr lang="fr-FR" sz="1400" dirty="0" smtClean="0">
                <a:latin typeface="Arial" charset="0"/>
              </a:rPr>
              <a:t>Pièces des appareils mobiles</a:t>
            </a:r>
          </a:p>
          <a:p>
            <a:pPr marL="628650" lvl="1" indent="-171450">
              <a:buFont typeface="Wingdings" panose="05000000000000000000" pitchFamily="2" charset="2"/>
              <a:buChar char="§"/>
            </a:pPr>
            <a:r>
              <a:rPr lang="fr-FR" sz="1400" dirty="0" smtClean="0">
                <a:latin typeface="Arial" charset="0"/>
              </a:rPr>
              <a:t>Composants matériels non évolutifs</a:t>
            </a:r>
          </a:p>
          <a:p>
            <a:pPr marL="628650" lvl="1" indent="-171450">
              <a:buFont typeface="Wingdings" panose="05000000000000000000" pitchFamily="2" charset="2"/>
              <a:buChar char="§"/>
            </a:pPr>
            <a:r>
              <a:rPr lang="fr-FR" sz="1400" dirty="0" smtClean="0">
                <a:latin typeface="Arial" charset="0"/>
              </a:rPr>
              <a:t>Écrans tactiles</a:t>
            </a:r>
          </a:p>
          <a:p>
            <a:pPr marL="968375" lvl="2" indent="-171450">
              <a:buFont typeface="Wingdings" panose="05000000000000000000" pitchFamily="2" charset="2"/>
              <a:buChar char="§"/>
            </a:pPr>
            <a:r>
              <a:rPr lang="fr-FR" sz="1200" dirty="0" smtClean="0">
                <a:latin typeface="Arial" charset="0"/>
              </a:rPr>
              <a:t>Reconnaissance de plusieurs points de contact</a:t>
            </a:r>
          </a:p>
          <a:p>
            <a:pPr marL="968375" lvl="2" indent="-171450">
              <a:buFont typeface="Wingdings" panose="05000000000000000000" pitchFamily="2" charset="2"/>
              <a:buChar char="§"/>
            </a:pPr>
            <a:r>
              <a:rPr lang="fr-FR" sz="1200" dirty="0" smtClean="0">
                <a:latin typeface="Arial" charset="0"/>
              </a:rPr>
              <a:t>Gestes courants : balayer, appuyer deux fois, appuyer de manière prolongée, </a:t>
            </a:r>
            <a:br>
              <a:rPr lang="fr-FR" sz="1200" dirty="0" smtClean="0">
                <a:latin typeface="Arial" charset="0"/>
              </a:rPr>
            </a:br>
            <a:r>
              <a:rPr lang="fr-FR" sz="1200" dirty="0" smtClean="0">
                <a:latin typeface="Arial" charset="0"/>
              </a:rPr>
              <a:t>faire défiler, pincer, écarter</a:t>
            </a:r>
          </a:p>
          <a:p>
            <a:pPr marL="628650" lvl="1" indent="-171450">
              <a:buFont typeface="Wingdings" panose="05000000000000000000" pitchFamily="2" charset="2"/>
              <a:buChar char="§"/>
            </a:pPr>
            <a:r>
              <a:rPr lang="fr-FR" sz="1400" dirty="0" smtClean="0">
                <a:latin typeface="Arial" charset="0"/>
              </a:rPr>
              <a:t>Disques SSD</a:t>
            </a:r>
          </a:p>
          <a:p>
            <a:pPr marL="968375" lvl="2" indent="-171450">
              <a:buFont typeface="Wingdings" panose="05000000000000000000" pitchFamily="2" charset="2"/>
              <a:buChar char="§"/>
            </a:pPr>
            <a:r>
              <a:rPr lang="fr-FR" sz="1200" dirty="0" smtClean="0">
                <a:latin typeface="Arial" charset="0"/>
              </a:rPr>
              <a:t>Avantages : consommation d'énergie réduite, fiabilité, légèreté, compacité, </a:t>
            </a:r>
            <a:br>
              <a:rPr lang="fr-FR" sz="1200" dirty="0" smtClean="0">
                <a:latin typeface="Arial" charset="0"/>
              </a:rPr>
            </a:br>
            <a:r>
              <a:rPr lang="fr-FR" sz="1200" dirty="0" smtClean="0">
                <a:latin typeface="Arial" charset="0"/>
              </a:rPr>
              <a:t>performances, fonctionnement silencieux</a:t>
            </a:r>
          </a:p>
          <a:p>
            <a:pPr marL="628650" lvl="1" indent="-171450">
              <a:buFont typeface="Wingdings" panose="05000000000000000000" pitchFamily="2" charset="2"/>
              <a:buChar char="§"/>
            </a:pPr>
            <a:r>
              <a:rPr lang="fr-FR" sz="1400" dirty="0" smtClean="0">
                <a:latin typeface="Arial" charset="0"/>
              </a:rPr>
              <a:t>Types de connexion</a:t>
            </a:r>
          </a:p>
          <a:p>
            <a:pPr marL="968375" lvl="2" indent="-171450">
              <a:buFont typeface="Wingdings" panose="05000000000000000000" pitchFamily="2" charset="2"/>
              <a:buChar char="§"/>
            </a:pPr>
            <a:r>
              <a:rPr lang="fr-FR" sz="1200" dirty="0" smtClean="0">
                <a:latin typeface="Arial" charset="0"/>
              </a:rPr>
              <a:t>Filaire : Micro/Mini USB, Lightning, ports spécifiques du fournisseur (propriétaires)</a:t>
            </a:r>
          </a:p>
          <a:p>
            <a:pPr marL="968375" lvl="2" indent="-171450">
              <a:buFont typeface="Wingdings" panose="05000000000000000000" pitchFamily="2" charset="2"/>
              <a:buChar char="§"/>
            </a:pPr>
            <a:r>
              <a:rPr lang="fr-FR" sz="1200" dirty="0" smtClean="0">
                <a:latin typeface="Arial" charset="0"/>
              </a:rPr>
              <a:t>Sans fil : NFC, IR, Bluetooth</a:t>
            </a:r>
          </a:p>
          <a:p>
            <a:pPr marL="628650" lvl="1" indent="-171450">
              <a:buFont typeface="Wingdings" panose="05000000000000000000" pitchFamily="2" charset="2"/>
              <a:buChar char="§"/>
            </a:pPr>
            <a:r>
              <a:rPr lang="fr-FR" sz="1400" dirty="0" smtClean="0">
                <a:latin typeface="Arial" charset="0"/>
              </a:rPr>
              <a:t>Accessoires</a:t>
            </a:r>
          </a:p>
          <a:p>
            <a:pPr marL="968375" lvl="2" indent="-171450">
              <a:buFont typeface="Wingdings" panose="05000000000000000000" pitchFamily="2" charset="2"/>
              <a:buChar char="§"/>
            </a:pPr>
            <a:r>
              <a:rPr lang="fr-FR" sz="1200" dirty="0" smtClean="0">
                <a:latin typeface="Arial" charset="0"/>
              </a:rPr>
              <a:t>Batterie externe</a:t>
            </a:r>
          </a:p>
          <a:p>
            <a:pPr marL="968375" lvl="2" indent="-171450">
              <a:buFont typeface="Wingdings" panose="05000000000000000000" pitchFamily="2" charset="2"/>
              <a:buChar char="§"/>
            </a:pPr>
            <a:r>
              <a:rPr lang="fr-FR" sz="1200" dirty="0" smtClean="0">
                <a:latin typeface="Arial" charset="0"/>
              </a:rPr>
              <a:t>Station d'accueil</a:t>
            </a:r>
          </a:p>
          <a:p>
            <a:pPr marL="968375" lvl="2" indent="-171450">
              <a:buFont typeface="Wingdings" panose="05000000000000000000" pitchFamily="2" charset="2"/>
              <a:buChar char="§"/>
            </a:pPr>
            <a:r>
              <a:rPr lang="fr-FR" sz="1200" dirty="0" smtClean="0">
                <a:latin typeface="Arial" charset="0"/>
              </a:rPr>
              <a:t>Chargeurs portables</a:t>
            </a:r>
            <a:endParaRPr lang="fr-FR" sz="1200" dirty="0" smtClean="0"/>
          </a:p>
          <a:p>
            <a:pPr marL="0" indent="0">
              <a:buNone/>
            </a:pPr>
            <a:endParaRPr lang="fr-FR" sz="1200" dirty="0"/>
          </a:p>
        </p:txBody>
      </p:sp>
      <p:sp>
        <p:nvSpPr>
          <p:cNvPr id="6" name="Content Placeholder 1"/>
          <p:cNvSpPr txBox="1">
            <a:spLocks/>
          </p:cNvSpPr>
          <p:nvPr/>
        </p:nvSpPr>
        <p:spPr bwMode="auto">
          <a:xfrm>
            <a:off x="2360599" y="5653153"/>
            <a:ext cx="2539394" cy="104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fr-FR" sz="1200" kern="0" dirty="0" smtClean="0">
                <a:latin typeface="Arial" charset="0"/>
              </a:rPr>
              <a:t>Écouteurs</a:t>
            </a:r>
          </a:p>
          <a:p>
            <a:pPr marL="628650" lvl="1" indent="-171450">
              <a:buFont typeface="Wingdings" panose="05000000000000000000" pitchFamily="2" charset="2"/>
              <a:buChar char="§"/>
            </a:pPr>
            <a:r>
              <a:rPr lang="fr-FR" sz="1200" kern="0" dirty="0" smtClean="0">
                <a:latin typeface="Arial" charset="0"/>
              </a:rPr>
              <a:t>Casques</a:t>
            </a:r>
          </a:p>
          <a:p>
            <a:pPr marL="628650" lvl="1" indent="-171450">
              <a:buFont typeface="Wingdings" panose="05000000000000000000" pitchFamily="2" charset="2"/>
              <a:buChar char="§"/>
            </a:pPr>
            <a:r>
              <a:rPr lang="fr-FR" sz="1200" kern="0" dirty="0" smtClean="0">
                <a:latin typeface="Arial" charset="0"/>
              </a:rPr>
              <a:t>Haut-parleurs</a:t>
            </a:r>
            <a:endParaRPr lang="fr-FR" sz="1200" kern="0" dirty="0" smtClean="0"/>
          </a:p>
          <a:p>
            <a:pPr marL="0" indent="0">
              <a:buFont typeface="Wingdings" charset="0"/>
              <a:buNone/>
            </a:pPr>
            <a:endParaRPr lang="fr-FR" sz="1200" kern="0" dirty="0"/>
          </a:p>
        </p:txBody>
      </p:sp>
      <p:sp>
        <p:nvSpPr>
          <p:cNvPr id="7" name="Content Placeholder 1"/>
          <p:cNvSpPr txBox="1">
            <a:spLocks/>
          </p:cNvSpPr>
          <p:nvPr/>
        </p:nvSpPr>
        <p:spPr bwMode="auto">
          <a:xfrm>
            <a:off x="3654345" y="5666406"/>
            <a:ext cx="2539394" cy="104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fr-FR" sz="1200" kern="0" dirty="0" smtClean="0">
                <a:latin typeface="Arial" charset="0"/>
              </a:rPr>
              <a:t>Manette de jeu</a:t>
            </a:r>
          </a:p>
          <a:p>
            <a:pPr marL="628650" lvl="1" indent="-171450">
              <a:buFont typeface="Wingdings" panose="05000000000000000000" pitchFamily="2" charset="2"/>
              <a:buChar char="§"/>
            </a:pPr>
            <a:r>
              <a:rPr lang="fr-FR" sz="1200" kern="0" dirty="0" smtClean="0">
                <a:latin typeface="Arial" charset="0"/>
              </a:rPr>
              <a:t>Cartes SD</a:t>
            </a:r>
          </a:p>
          <a:p>
            <a:pPr marL="628650" lvl="1" indent="-171450">
              <a:buFont typeface="Wingdings" panose="05000000000000000000" pitchFamily="2" charset="2"/>
              <a:buChar char="§"/>
            </a:pPr>
            <a:r>
              <a:rPr lang="fr-FR" sz="1200" kern="0" dirty="0" smtClean="0">
                <a:latin typeface="Arial" charset="0"/>
              </a:rPr>
              <a:t>Lecteur de cartes de crédit</a:t>
            </a:r>
            <a:endParaRPr lang="fr-FR" sz="1200" kern="0" dirty="0" smtClean="0"/>
          </a:p>
          <a:p>
            <a:pPr marL="0" indent="0">
              <a:buFont typeface="Wingdings" charset="0"/>
              <a:buNone/>
            </a:pPr>
            <a:endParaRPr lang="fr-FR" sz="1200" kern="0" dirty="0"/>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184" y="908188"/>
            <a:ext cx="317182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800792"/>
            <a:ext cx="8772157" cy="838200"/>
          </a:xfrm>
        </p:spPr>
        <p:txBody>
          <a:bodyPr/>
          <a:lstStyle/>
          <a:p>
            <a:pPr eaLnBrk="1" hangingPunct="1"/>
            <a:r>
              <a:rPr lang="fr-FR" sz="1800" dirty="0" smtClean="0"/>
              <a:t>Ordinateurs portables et appareils mobiles</a:t>
            </a:r>
            <a:r>
              <a:rPr dirty="0"/>
              <a:t/>
            </a:r>
            <a:br>
              <a:rPr dirty="0"/>
            </a:br>
            <a:r>
              <a:rPr lang="fr-FR" dirty="0" smtClean="0"/>
              <a:t>Présentation des composants matériels des appareils mobiles</a:t>
            </a:r>
            <a:endParaRPr lang="fr-FR" sz="3000" dirty="0">
              <a:latin typeface="Arial" charset="0"/>
            </a:endParaRPr>
          </a:p>
        </p:txBody>
      </p:sp>
      <p:sp>
        <p:nvSpPr>
          <p:cNvPr id="2" name="Content Placeholder 1"/>
          <p:cNvSpPr>
            <a:spLocks noGrp="1"/>
          </p:cNvSpPr>
          <p:nvPr>
            <p:ph idx="1"/>
          </p:nvPr>
        </p:nvSpPr>
        <p:spPr>
          <a:xfrm>
            <a:off x="193868" y="1810820"/>
            <a:ext cx="8403480" cy="4902862"/>
          </a:xfrm>
        </p:spPr>
        <p:txBody>
          <a:bodyPr/>
          <a:lstStyle/>
          <a:p>
            <a:r>
              <a:rPr lang="fr-FR" sz="2000" dirty="0" smtClean="0">
                <a:latin typeface="Arial" charset="0"/>
              </a:rPr>
              <a:t>Autres appareils mobiles</a:t>
            </a:r>
            <a:endParaRPr lang="fr-FR" sz="2000" dirty="0">
              <a:latin typeface="Arial" charset="0"/>
            </a:endParaRPr>
          </a:p>
          <a:p>
            <a:pPr marL="628650" lvl="1" indent="-171450">
              <a:buFont typeface="Wingdings" panose="05000000000000000000" pitchFamily="2" charset="2"/>
              <a:buChar char="§"/>
            </a:pPr>
            <a:r>
              <a:rPr lang="fr-FR" sz="1600" dirty="0" smtClean="0">
                <a:latin typeface="Arial" charset="0"/>
              </a:rPr>
              <a:t>Objets connectés</a:t>
            </a:r>
          </a:p>
          <a:p>
            <a:pPr marL="968375" lvl="2" indent="-171450">
              <a:buFont typeface="Wingdings" panose="05000000000000000000" pitchFamily="2" charset="2"/>
              <a:buChar char="§"/>
            </a:pPr>
            <a:r>
              <a:rPr lang="fr-FR" sz="1400" dirty="0" smtClean="0">
                <a:latin typeface="Arial" charset="0"/>
              </a:rPr>
              <a:t>Montres intelligentes</a:t>
            </a:r>
          </a:p>
          <a:p>
            <a:pPr marL="968375" lvl="2" indent="-171450">
              <a:buFont typeface="Wingdings" panose="05000000000000000000" pitchFamily="2" charset="2"/>
              <a:buChar char="§"/>
            </a:pPr>
            <a:r>
              <a:rPr lang="fr-FR" sz="1400" dirty="0" smtClean="0">
                <a:latin typeface="Arial" charset="0"/>
              </a:rPr>
              <a:t>Moniteurs d'activité physique</a:t>
            </a:r>
          </a:p>
          <a:p>
            <a:pPr marL="968375" lvl="2" indent="-171450">
              <a:buFont typeface="Wingdings" panose="05000000000000000000" pitchFamily="2" charset="2"/>
              <a:buChar char="§"/>
            </a:pPr>
            <a:r>
              <a:rPr lang="fr-FR" sz="1400" dirty="0" smtClean="0">
                <a:latin typeface="Arial" charset="0"/>
              </a:rPr>
              <a:t>Casques intelligents</a:t>
            </a:r>
          </a:p>
          <a:p>
            <a:pPr marL="628650" lvl="1" indent="-171450">
              <a:buFont typeface="Wingdings" panose="05000000000000000000" pitchFamily="2" charset="2"/>
              <a:buChar char="§"/>
            </a:pPr>
            <a:r>
              <a:rPr lang="fr-FR" sz="1600" dirty="0" smtClean="0">
                <a:latin typeface="Arial" charset="0"/>
              </a:rPr>
              <a:t>Dispositifs spécialisés</a:t>
            </a:r>
          </a:p>
          <a:p>
            <a:pPr marL="968375" lvl="2" indent="-171450">
              <a:buFont typeface="Wingdings" panose="05000000000000000000" pitchFamily="2" charset="2"/>
              <a:buChar char="§"/>
            </a:pPr>
            <a:r>
              <a:rPr lang="fr-FR" sz="1400" dirty="0" smtClean="0">
                <a:latin typeface="Arial" charset="0"/>
              </a:rPr>
              <a:t>Récepteur GPS</a:t>
            </a:r>
          </a:p>
          <a:p>
            <a:pPr marL="968375" lvl="2" indent="-171450">
              <a:buFont typeface="Wingdings" panose="05000000000000000000" pitchFamily="2" charset="2"/>
              <a:buChar char="§"/>
            </a:pPr>
            <a:r>
              <a:rPr lang="fr-FR" sz="1400" dirty="0" smtClean="0">
                <a:latin typeface="Arial" charset="0"/>
              </a:rPr>
              <a:t>Caméras intelligentes</a:t>
            </a:r>
          </a:p>
          <a:p>
            <a:pPr marL="968375" lvl="2" indent="-171450">
              <a:buFont typeface="Wingdings" panose="05000000000000000000" pitchFamily="2" charset="2"/>
              <a:buChar char="§"/>
            </a:pPr>
            <a:r>
              <a:rPr lang="fr-FR" sz="1400" dirty="0" smtClean="0">
                <a:latin typeface="Arial" charset="0"/>
              </a:rPr>
              <a:t>Lecteurs électroniques</a:t>
            </a:r>
            <a:endParaRPr lang="fr-FR" sz="1400" dirty="0"/>
          </a:p>
          <a:p>
            <a:pPr marL="0" indent="0">
              <a:buNone/>
            </a:pPr>
            <a:endParaRPr lang="fr-FR"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219" y="3308488"/>
            <a:ext cx="35337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79800" y="4564960"/>
            <a:ext cx="1993889" cy="215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72190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9.5</a:t>
            </a:r>
            <a:r>
              <a:rPr lang="en-US" sz="2400" dirty="0" smtClean="0"/>
              <a:t> </a:t>
            </a:r>
            <a:r>
              <a:rPr lang="fr-FR" sz="2400" dirty="0" smtClean="0"/>
              <a:t>Techniques courantes de maintenance préventive pour les ordinateurs portables et les appareils mobiles</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264" y="1722208"/>
            <a:ext cx="2739908" cy="260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39592" y="4678408"/>
            <a:ext cx="2390153" cy="151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953191"/>
            <a:ext cx="8772157" cy="1161139"/>
          </a:xfrm>
        </p:spPr>
        <p:txBody>
          <a:bodyPr/>
          <a:lstStyle/>
          <a:p>
            <a:pPr eaLnBrk="1" hangingPunct="1"/>
            <a:r>
              <a:rPr lang="fr-FR" sz="1800" dirty="0" smtClean="0"/>
              <a:t>Ordinateurs portables et appareils mobiles</a:t>
            </a:r>
            <a:r>
              <a:rPr dirty="0"/>
              <a:t/>
            </a:r>
            <a:br>
              <a:rPr dirty="0"/>
            </a:br>
            <a:r>
              <a:rPr lang="fr-FR" dirty="0" smtClean="0"/>
              <a:t>Techniques courantes de maintenance préventive pour les ordinateurs portables et les appareils mobiles</a:t>
            </a:r>
            <a:endParaRPr lang="fr-FR" sz="3000" dirty="0">
              <a:latin typeface="Arial" charset="0"/>
            </a:endParaRPr>
          </a:p>
        </p:txBody>
      </p:sp>
      <p:sp>
        <p:nvSpPr>
          <p:cNvPr id="2" name="Content Placeholder 1"/>
          <p:cNvSpPr>
            <a:spLocks noGrp="1"/>
          </p:cNvSpPr>
          <p:nvPr>
            <p:ph idx="1"/>
          </p:nvPr>
        </p:nvSpPr>
        <p:spPr>
          <a:xfrm>
            <a:off x="162337" y="2246999"/>
            <a:ext cx="5586147" cy="4902862"/>
          </a:xfrm>
        </p:spPr>
        <p:txBody>
          <a:bodyPr/>
          <a:lstStyle/>
          <a:p>
            <a:r>
              <a:rPr lang="fr-FR" sz="2000" dirty="0" smtClean="0">
                <a:latin typeface="Arial" charset="0"/>
              </a:rPr>
              <a:t>Maintenance planifiée pour les ordinateurs portables et les appareils mobiles</a:t>
            </a:r>
          </a:p>
          <a:p>
            <a:pPr marL="628650" lvl="1" indent="-171450">
              <a:buFont typeface="Wingdings" panose="05000000000000000000" pitchFamily="2" charset="2"/>
              <a:buChar char="§"/>
            </a:pPr>
            <a:r>
              <a:rPr lang="fr-FR" sz="1600" dirty="0" smtClean="0">
                <a:latin typeface="Arial" charset="0"/>
              </a:rPr>
              <a:t>Maintenance planifiée</a:t>
            </a:r>
          </a:p>
          <a:p>
            <a:pPr marL="968375" lvl="2" indent="-171450">
              <a:buFont typeface="Wingdings" panose="05000000000000000000" pitchFamily="2" charset="2"/>
              <a:buChar char="§"/>
            </a:pPr>
            <a:r>
              <a:rPr lang="fr-FR" sz="1200" dirty="0" smtClean="0">
                <a:latin typeface="Arial" charset="0"/>
              </a:rPr>
              <a:t>Une exposition plus grande</a:t>
            </a:r>
          </a:p>
          <a:p>
            <a:pPr marL="968375" lvl="2" indent="-171450">
              <a:buFont typeface="Wingdings" panose="05000000000000000000" pitchFamily="2" charset="2"/>
              <a:buChar char="§"/>
            </a:pPr>
            <a:endParaRPr lang="fr-FR" sz="1200" dirty="0" smtClean="0">
              <a:latin typeface="Arial" charset="0"/>
            </a:endParaRPr>
          </a:p>
          <a:p>
            <a:pPr marL="796925" lvl="2"/>
            <a:endParaRPr lang="fr-FR" sz="1200" dirty="0" smtClean="0">
              <a:latin typeface="Arial" charset="0"/>
            </a:endParaRPr>
          </a:p>
          <a:p>
            <a:pPr marL="796925" lvl="2"/>
            <a:endParaRPr lang="fr-FR" sz="1200" dirty="0" smtClean="0">
              <a:latin typeface="Arial" charset="0"/>
            </a:endParaRPr>
          </a:p>
          <a:p>
            <a:pPr marL="796925" lvl="2"/>
            <a:endParaRPr lang="fr-FR" sz="1200" dirty="0">
              <a:latin typeface="Arial" charset="0"/>
            </a:endParaRPr>
          </a:p>
          <a:p>
            <a:pPr marL="968375" lvl="2" indent="-171450">
              <a:buFont typeface="Wingdings" panose="05000000000000000000" pitchFamily="2" charset="2"/>
              <a:buChar char="§"/>
            </a:pPr>
            <a:r>
              <a:rPr lang="fr-FR" sz="1200" dirty="0" smtClean="0">
                <a:latin typeface="Arial" charset="0"/>
              </a:rPr>
              <a:t>Ordinateurs portables</a:t>
            </a:r>
          </a:p>
          <a:p>
            <a:pPr marL="1308100" lvl="3" indent="-171450">
              <a:buFont typeface="Wingdings" panose="05000000000000000000" pitchFamily="2" charset="2"/>
              <a:buChar char="§"/>
            </a:pPr>
            <a:r>
              <a:rPr lang="fr-FR" sz="1200" dirty="0" smtClean="0">
                <a:latin typeface="Arial" charset="0"/>
              </a:rPr>
              <a:t>Nettoyage</a:t>
            </a:r>
          </a:p>
          <a:p>
            <a:pPr marL="1308100" lvl="3" indent="-171450">
              <a:buFont typeface="Wingdings" panose="05000000000000000000" pitchFamily="2" charset="2"/>
              <a:buChar char="§"/>
            </a:pPr>
            <a:r>
              <a:rPr lang="fr-FR" sz="1200" dirty="0" smtClean="0">
                <a:latin typeface="Arial" charset="0"/>
              </a:rPr>
              <a:t>Maintenance du disque dur</a:t>
            </a:r>
          </a:p>
          <a:p>
            <a:pPr marL="1308100" lvl="3" indent="-171450">
              <a:buFont typeface="Wingdings" panose="05000000000000000000" pitchFamily="2" charset="2"/>
              <a:buChar char="§"/>
            </a:pPr>
            <a:r>
              <a:rPr lang="fr-FR" sz="1200" dirty="0" smtClean="0">
                <a:latin typeface="Arial" charset="0"/>
              </a:rPr>
              <a:t>Mises à jour logicielles</a:t>
            </a:r>
          </a:p>
          <a:p>
            <a:pPr marL="968375" lvl="2" indent="-171450">
              <a:buFont typeface="Wingdings" panose="05000000000000000000" pitchFamily="2" charset="2"/>
              <a:buChar char="§"/>
            </a:pPr>
            <a:r>
              <a:rPr lang="fr-FR" sz="1200" dirty="0" smtClean="0">
                <a:latin typeface="Arial" charset="0"/>
              </a:rPr>
              <a:t>Terminaux mobiles</a:t>
            </a:r>
          </a:p>
          <a:p>
            <a:pPr marL="1308100" lvl="3" indent="-171450">
              <a:buFont typeface="Wingdings" panose="05000000000000000000" pitchFamily="2" charset="2"/>
              <a:buChar char="§"/>
            </a:pPr>
            <a:r>
              <a:rPr lang="fr-FR" sz="1200" dirty="0" smtClean="0">
                <a:latin typeface="Arial" charset="0"/>
              </a:rPr>
              <a:t>Nettoyage</a:t>
            </a:r>
          </a:p>
          <a:p>
            <a:pPr marL="1308100" lvl="3" indent="-171450">
              <a:buFont typeface="Wingdings" panose="05000000000000000000" pitchFamily="2" charset="2"/>
              <a:buChar char="§"/>
            </a:pPr>
            <a:r>
              <a:rPr lang="fr-FR" sz="1200" dirty="0" smtClean="0">
                <a:latin typeface="Arial" charset="0"/>
              </a:rPr>
              <a:t>Sauvegarde des données</a:t>
            </a:r>
          </a:p>
          <a:p>
            <a:pPr marL="1308100" lvl="3" indent="-171450">
              <a:buFont typeface="Wingdings" panose="05000000000000000000" pitchFamily="2" charset="2"/>
              <a:buChar char="§"/>
            </a:pPr>
            <a:r>
              <a:rPr lang="fr-FR" sz="1200" dirty="0" smtClean="0">
                <a:latin typeface="Arial" charset="0"/>
              </a:rPr>
              <a:t>Mise à jour du système et des applications</a:t>
            </a:r>
          </a:p>
        </p:txBody>
      </p:sp>
      <p:sp>
        <p:nvSpPr>
          <p:cNvPr id="3" name="Rectangle 2"/>
          <p:cNvSpPr/>
          <p:nvPr/>
        </p:nvSpPr>
        <p:spPr>
          <a:xfrm>
            <a:off x="1252330" y="3479205"/>
            <a:ext cx="2782957" cy="590931"/>
          </a:xfrm>
          <a:prstGeom prst="rect">
            <a:avLst/>
          </a:prstGeom>
        </p:spPr>
        <p:txBody>
          <a:bodyPr wrap="square">
            <a:spAutoFit/>
          </a:bodyPr>
          <a:lstStyle/>
          <a:p>
            <a:pPr indent="-234950" algn="l">
              <a:buFont typeface="Wingdings" panose="05000000000000000000" pitchFamily="2" charset="2"/>
              <a:buChar char="§"/>
            </a:pPr>
            <a:r>
              <a:rPr lang="fr-FR" sz="1200" dirty="0"/>
              <a:t>Poussière et contamination</a:t>
            </a:r>
          </a:p>
          <a:p>
            <a:pPr indent="-234950" algn="l">
              <a:buFont typeface="Wingdings" panose="05000000000000000000" pitchFamily="2" charset="2"/>
              <a:buChar char="§"/>
            </a:pPr>
            <a:r>
              <a:rPr lang="fr-FR" sz="1200" dirty="0"/>
              <a:t>Projections</a:t>
            </a:r>
          </a:p>
          <a:p>
            <a:pPr indent="-234950" algn="l">
              <a:buFont typeface="Wingdings" panose="05000000000000000000" pitchFamily="2" charset="2"/>
              <a:buChar char="§"/>
            </a:pPr>
            <a:r>
              <a:rPr lang="fr-FR" sz="1200" dirty="0"/>
              <a:t>Usure</a:t>
            </a:r>
          </a:p>
        </p:txBody>
      </p:sp>
      <p:sp>
        <p:nvSpPr>
          <p:cNvPr id="4" name="Rectangle 3"/>
          <p:cNvSpPr/>
          <p:nvPr/>
        </p:nvSpPr>
        <p:spPr>
          <a:xfrm>
            <a:off x="3644900" y="3492731"/>
            <a:ext cx="2589768" cy="757130"/>
          </a:xfrm>
          <a:prstGeom prst="rect">
            <a:avLst/>
          </a:prstGeom>
        </p:spPr>
        <p:txBody>
          <a:bodyPr wrap="square">
            <a:spAutoFit/>
          </a:bodyPr>
          <a:lstStyle/>
          <a:p>
            <a:pPr indent="-234950" algn="l">
              <a:buFont typeface="Wingdings" panose="05000000000000000000" pitchFamily="2" charset="2"/>
              <a:buChar char="§"/>
            </a:pPr>
            <a:r>
              <a:rPr lang="fr-FR" sz="1200" dirty="0"/>
              <a:t>Chutes</a:t>
            </a:r>
          </a:p>
          <a:p>
            <a:pPr marL="228600" indent="-228600" algn="l">
              <a:buFont typeface="Wingdings" panose="05000000000000000000" pitchFamily="2" charset="2"/>
              <a:buChar char="§"/>
            </a:pPr>
            <a:r>
              <a:rPr lang="fr-FR" sz="1200" dirty="0"/>
              <a:t>Températures très élevées </a:t>
            </a:r>
            <a:r>
              <a:rPr lang="fr-FR" sz="1200" dirty="0" smtClean="0"/>
              <a:t/>
            </a:r>
            <a:br>
              <a:rPr lang="fr-FR" sz="1200" dirty="0" smtClean="0"/>
            </a:br>
            <a:r>
              <a:rPr lang="fr-FR" sz="1200" dirty="0" smtClean="0"/>
              <a:t>et </a:t>
            </a:r>
            <a:r>
              <a:rPr lang="fr-FR" sz="1200" dirty="0"/>
              <a:t>très basses</a:t>
            </a:r>
          </a:p>
          <a:p>
            <a:pPr indent="-234950" algn="l">
              <a:buFont typeface="Wingdings" panose="05000000000000000000" pitchFamily="2" charset="2"/>
              <a:buChar char="§"/>
            </a:pPr>
            <a:r>
              <a:rPr lang="fr-FR" sz="1200" dirty="0"/>
              <a:t>Humidité excessive</a:t>
            </a:r>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9.6</a:t>
            </a:r>
            <a:r>
              <a:rPr lang="en-US" sz="2400" dirty="0" smtClean="0"/>
              <a:t> </a:t>
            </a:r>
            <a:r>
              <a:rPr lang="fr-FR" sz="2400" dirty="0" smtClean="0"/>
              <a:t>Procédure de dépannage de base pour les ordinateurs portables et les appareils mobiles</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88222" y="1599246"/>
            <a:ext cx="3001618" cy="234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394391"/>
            <a:ext cx="8772157" cy="1150629"/>
          </a:xfrm>
        </p:spPr>
        <p:txBody>
          <a:bodyPr/>
          <a:lstStyle/>
          <a:p>
            <a:pPr eaLnBrk="1" hangingPunct="1"/>
            <a:r>
              <a:rPr lang="fr-FR" sz="1800" dirty="0" smtClean="0"/>
              <a:t>Ordinateurs portables et appareils mobiles</a:t>
            </a:r>
            <a:r>
              <a:rPr sz="1800" dirty="0"/>
              <a:t/>
            </a:r>
            <a:br>
              <a:rPr sz="1800" dirty="0"/>
            </a:br>
            <a:r>
              <a:rPr lang="fr-FR" sz="2800" dirty="0" smtClean="0"/>
              <a:t>Procédure de dépannage de base pour les ordinateurs portables et les appareils mobiles</a:t>
            </a:r>
            <a:endParaRPr lang="fr-FR" sz="2800" dirty="0">
              <a:latin typeface="Arial" charset="0"/>
            </a:endParaRPr>
          </a:p>
        </p:txBody>
      </p:sp>
      <p:sp>
        <p:nvSpPr>
          <p:cNvPr id="2" name="Content Placeholder 1"/>
          <p:cNvSpPr>
            <a:spLocks noGrp="1"/>
          </p:cNvSpPr>
          <p:nvPr>
            <p:ph idx="1"/>
          </p:nvPr>
        </p:nvSpPr>
        <p:spPr>
          <a:xfrm>
            <a:off x="293258" y="1810861"/>
            <a:ext cx="7747497" cy="4625627"/>
          </a:xfrm>
        </p:spPr>
        <p:txBody>
          <a:bodyPr/>
          <a:lstStyle/>
          <a:p>
            <a:r>
              <a:rPr lang="fr-FR" sz="2000" dirty="0" smtClean="0">
                <a:latin typeface="Arial" charset="0"/>
              </a:rPr>
              <a:t>Application</a:t>
            </a:r>
          </a:p>
          <a:p>
            <a:pPr marL="800100" lvl="1" indent="-342900">
              <a:buFont typeface="+mj-lt"/>
              <a:buAutoNum type="arabicPeriod"/>
            </a:pPr>
            <a:r>
              <a:rPr lang="fr-FR" sz="1600" dirty="0" smtClean="0">
                <a:latin typeface="Arial" charset="0"/>
              </a:rPr>
              <a:t>Identifier le problème</a:t>
            </a:r>
          </a:p>
          <a:p>
            <a:pPr marL="1139825" lvl="2" indent="-342900">
              <a:buFont typeface="Arial" panose="020B0604020202020204" pitchFamily="34" charset="0"/>
              <a:buChar char="•"/>
            </a:pPr>
            <a:r>
              <a:rPr lang="fr-FR" sz="1600" dirty="0" smtClean="0">
                <a:latin typeface="Arial" charset="0"/>
              </a:rPr>
              <a:t>Questions ouvertes</a:t>
            </a:r>
          </a:p>
          <a:p>
            <a:pPr marL="1139825" lvl="2" indent="-342900">
              <a:buFont typeface="Arial" panose="020B0604020202020204" pitchFamily="34" charset="0"/>
              <a:buChar char="•"/>
            </a:pPr>
            <a:r>
              <a:rPr lang="fr-FR" sz="1600" dirty="0" smtClean="0">
                <a:latin typeface="Arial" charset="0"/>
              </a:rPr>
              <a:t>Questions fermées</a:t>
            </a:r>
          </a:p>
          <a:p>
            <a:pPr marL="800100" lvl="1" indent="-342900">
              <a:buFont typeface="+mj-lt"/>
              <a:buAutoNum type="arabicPeriod"/>
            </a:pPr>
            <a:r>
              <a:rPr lang="fr-FR" sz="1600" dirty="0" smtClean="0">
                <a:latin typeface="Arial" charset="0"/>
              </a:rPr>
              <a:t>Établir une théorie sur les causes </a:t>
            </a:r>
            <a:br>
              <a:rPr lang="fr-FR" sz="1600" dirty="0" smtClean="0">
                <a:latin typeface="Arial" charset="0"/>
              </a:rPr>
            </a:br>
            <a:r>
              <a:rPr lang="fr-FR" sz="1600" dirty="0" smtClean="0">
                <a:latin typeface="Arial" charset="0"/>
              </a:rPr>
              <a:t>probables</a:t>
            </a:r>
          </a:p>
          <a:p>
            <a:pPr marL="800100" lvl="1" indent="-342900">
              <a:buFont typeface="+mj-lt"/>
              <a:buAutoNum type="arabicPeriod"/>
            </a:pPr>
            <a:r>
              <a:rPr lang="fr-FR" sz="1600" dirty="0" smtClean="0">
                <a:latin typeface="Arial" charset="0"/>
              </a:rPr>
              <a:t>Tester la théorie pour déterminer la cause</a:t>
            </a:r>
          </a:p>
          <a:p>
            <a:pPr marL="800100" lvl="1" indent="-342900">
              <a:buFont typeface="+mj-lt"/>
              <a:buAutoNum type="arabicPeriod"/>
            </a:pPr>
            <a:r>
              <a:rPr lang="fr-FR" sz="1600" dirty="0" smtClean="0">
                <a:latin typeface="Arial" charset="0"/>
              </a:rPr>
              <a:t>Établir un plan d'action pour résoudre le problème et implémenter la solution</a:t>
            </a:r>
          </a:p>
          <a:p>
            <a:pPr marL="800100" lvl="1" indent="-342900">
              <a:buFont typeface="+mj-lt"/>
              <a:buAutoNum type="arabicPeriod"/>
            </a:pPr>
            <a:r>
              <a:rPr lang="fr-FR" sz="1600" dirty="0" smtClean="0">
                <a:latin typeface="Arial" charset="0"/>
              </a:rPr>
              <a:t>Vérifier l'intégralité des fonctionnalités du système et implémenter des mesures préventives</a:t>
            </a:r>
          </a:p>
          <a:p>
            <a:pPr marL="800100" lvl="1" indent="-342900">
              <a:buFont typeface="+mj-lt"/>
              <a:buAutoNum type="arabicPeriod"/>
            </a:pPr>
            <a:r>
              <a:rPr lang="fr-FR" sz="1600" dirty="0" smtClean="0">
                <a:latin typeface="Arial" charset="0"/>
              </a:rPr>
              <a:t>Documenter les résultats des recherches et les actions entreprises</a:t>
            </a:r>
            <a:endParaRPr lang="fr-FR" sz="1600" dirty="0" smtClean="0"/>
          </a:p>
          <a:p>
            <a:r>
              <a:rPr lang="fr-FR" sz="2000" dirty="0">
                <a:latin typeface="Arial" charset="0"/>
              </a:rPr>
              <a:t>Problèmes courants et solutions pour les ordinateurs portables et les appareils mobiles</a:t>
            </a:r>
            <a:endParaRPr lang="fr-FR" sz="1200" dirty="0">
              <a:latin typeface="Arial" charset="0"/>
            </a:endParaRPr>
          </a:p>
          <a:p>
            <a:pPr marL="628650" lvl="1" indent="-171450">
              <a:buFont typeface="Wingdings" panose="05000000000000000000" pitchFamily="2" charset="2"/>
              <a:buChar char="§"/>
            </a:pPr>
            <a:r>
              <a:rPr lang="fr-FR" sz="1600" dirty="0">
                <a:latin typeface="Arial" charset="0"/>
              </a:rPr>
              <a:t>Identifier les problèmes courants et les solutions</a:t>
            </a:r>
            <a:endParaRPr lang="fr-FR" sz="1600" dirty="0"/>
          </a:p>
          <a:p>
            <a:pPr marL="0" indent="0">
              <a:buNone/>
            </a:pPr>
            <a:endParaRPr lang="fr-FR" dirty="0"/>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9.7 Résumé du chapitre</a:t>
            </a:r>
            <a:endParaRPr lang="fr-FR"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0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1400" dirty="0"/>
              <a:t>Ce chapitre vous a présenté les caractéristiques et les fonctions des ordinateurs portables et des appareils mobiles, ainsi que les procédures de démontage et d'installation des composants internes et externes. Les concepts suivants sont particulièrement importants :</a:t>
            </a:r>
          </a:p>
          <a:p>
            <a:r>
              <a:rPr lang="fr-FR" sz="1400" dirty="0" smtClean="0"/>
              <a:t>Les ordinateurs portables et les appareils mobiles sont légers et fonctionnent grâce à une batterie.</a:t>
            </a:r>
          </a:p>
          <a:p>
            <a:r>
              <a:rPr lang="fr-FR" sz="1400" dirty="0" smtClean="0"/>
              <a:t>Les ordinateurs portables et de bureau utilisent les mêmes types de ports, afin que les périphériques soient interchangeables. Les appareils mobiles peuvent également utiliser certains de ces périphériques.</a:t>
            </a:r>
          </a:p>
          <a:p>
            <a:r>
              <a:rPr lang="fr-FR" sz="1400" dirty="0" smtClean="0"/>
              <a:t>Les périphériques d'entrée les plus importants, comme le clavier et le pavé tactile, sont intégrés aux ordinateurs portables, afin que ceux-ci offrent les mêmes fonctionnalités que les ordinateurs de bureau. Certains ordinateurs portables et appareils mobiles utilisent un écran tactile comme périphérique d'entrée.</a:t>
            </a:r>
          </a:p>
          <a:p>
            <a:r>
              <a:rPr lang="fr-FR" sz="1400" dirty="0" smtClean="0"/>
              <a:t>Les composants des ordinateurs portables sont généralement plus petits que les composants des ordinateurs de bureau car ils sont conçus pour s'adapter à la petite taille et à la faible consommation d'énergie des ordinateurs portables. Les composants internes des appareils mobiles sont généralement connectés au circuit imprimé pour que l'appareil reste compact et léger.</a:t>
            </a:r>
          </a:p>
          <a:p>
            <a:r>
              <a:rPr lang="fr-FR" sz="1400" dirty="0" smtClean="0"/>
              <a:t>Les ordinateurs portables sont équipés de touches multifonctions à utiliser avec la touche Fn. Ces touches permettent d'exécuter des fonctions propres à chaque ordinateur portable.</a:t>
            </a:r>
          </a:p>
          <a:p>
            <a:r>
              <a:rPr lang="fr-FR" sz="1400" dirty="0" smtClean="0"/>
              <a:t>Les stations d'accueil et les réplicateurs de port peuvent ajouter certaines fonctionnalités aux ordinateurs portables, en mettant à disposition les mêmes ports que les ordinateurs de bureau. Certains appareils mobiles utilisent une station d'accueil pour se recharger ou pour se connecter à certains périphériques.</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9 : Ordinateurs portables et appareils mobiles</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7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smtClean="0"/>
              <a:t>Les ordinateurs portables et les appareils mobiles sont généralement équipés d'écrans tactiles LCD et LED.</a:t>
            </a:r>
          </a:p>
          <a:p>
            <a:r>
              <a:rPr lang="fr-FR" sz="1600" dirty="0" smtClean="0"/>
              <a:t>Les dispositifs de rétroéclairage et les inverters éclairent les écrans d'ordinateur portable.</a:t>
            </a:r>
          </a:p>
          <a:p>
            <a:r>
              <a:rPr lang="fr-FR" sz="1600" dirty="0" smtClean="0"/>
              <a:t>Les paramètres d'alimentation des ordinateurs portables peuvent être configurés pour garantir une utilisation optimale de l'énergie.</a:t>
            </a:r>
          </a:p>
          <a:p>
            <a:r>
              <a:rPr lang="fr-FR" sz="1600" dirty="0" smtClean="0"/>
              <a:t>Les ordinateurs portables et les appareils mobiles peuvent être compatibles avec plusieurs technologies sans fil (Bluetooth, infrarouge, Wi-Fi) et permettent d'accéder aux réseaux étendus mobiles.</a:t>
            </a:r>
          </a:p>
          <a:p>
            <a:r>
              <a:rPr lang="fr-FR" sz="1600" dirty="0" smtClean="0"/>
              <a:t>Les ordinateurs portables sont évolutifs. Les utilisateurs peuvent ajouter de la mémoire pour améliorer les performances, utiliser de la mémoire Flash pour augmenter la capacité de stockage, ou bénéficier d'autres fonctionnalités en utilisant des cartes d'extension. Sur certains appareils mobiles, il est possible d'augmenter la capacité de stockage en remplaçant la mémoire Flash ou en en ajoutant, par exemple à l'aide de cartes Micro SD.</a:t>
            </a:r>
          </a:p>
          <a:p>
            <a:r>
              <a:rPr lang="fr-FR" sz="1600" dirty="0" smtClean="0"/>
              <a:t>Les composants des ordinateurs portables sont soit remplaçables par le client (CRU), soit remplaçables sur site (FRU).</a:t>
            </a:r>
          </a:p>
          <a:p>
            <a:r>
              <a:rPr lang="fr-FR" sz="1600" dirty="0" smtClean="0"/>
              <a:t>Les composants des ordinateurs portables doivent être nettoyés régulièrement pour garantir une durée de vie optimale.</a:t>
            </a:r>
            <a:endParaRPr lang="fr-FR" sz="16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 (suite)</a:t>
            </a:r>
            <a:endParaRPr lang="fr-FR" dirty="0">
              <a:latin typeface="Arial" charset="0"/>
            </a:endParaRPr>
          </a:p>
        </p:txBody>
      </p:sp>
    </p:spTree>
    <p:extLst>
      <p:ext uri="{BB962C8B-B14F-4D97-AF65-F5344CB8AC3E}">
        <p14:creationId xmlns:p14="http://schemas.microsoft.com/office/powerpoint/2010/main" val="309454534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9</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acpi</a:t>
            </a:r>
            <a:endParaRPr lang="en-US" sz="1600" dirty="0"/>
          </a:p>
          <a:p>
            <a:pPr marL="0" indent="0">
              <a:buNone/>
            </a:pPr>
            <a:r>
              <a:rPr lang="en-US" sz="1600" dirty="0"/>
              <a:t>airplane (phone mode)</a:t>
            </a:r>
          </a:p>
          <a:p>
            <a:pPr marL="0" indent="0">
              <a:buNone/>
            </a:pPr>
            <a:r>
              <a:rPr lang="en-US" sz="1600" dirty="0"/>
              <a:t>backlight</a:t>
            </a:r>
          </a:p>
          <a:p>
            <a:pPr marL="0" indent="0">
              <a:buNone/>
            </a:pPr>
            <a:r>
              <a:rPr lang="en-US" sz="1600" dirty="0" err="1"/>
              <a:t>ccfl</a:t>
            </a:r>
            <a:endParaRPr lang="en-US" sz="1600" dirty="0"/>
          </a:p>
          <a:p>
            <a:pPr marL="0" indent="0">
              <a:buNone/>
            </a:pPr>
            <a:r>
              <a:rPr lang="en-US" sz="1600" dirty="0" err="1"/>
              <a:t>ddr</a:t>
            </a:r>
            <a:endParaRPr lang="en-US" sz="1600" dirty="0"/>
          </a:p>
          <a:p>
            <a:pPr marL="0" indent="0">
              <a:buNone/>
            </a:pPr>
            <a:r>
              <a:rPr lang="en-US" sz="1600" dirty="0"/>
              <a:t>ddr2</a:t>
            </a:r>
          </a:p>
          <a:p>
            <a:pPr marL="0" indent="0">
              <a:buNone/>
            </a:pPr>
            <a:r>
              <a:rPr lang="en-US" sz="1600" dirty="0"/>
              <a:t>ddr3</a:t>
            </a:r>
          </a:p>
          <a:p>
            <a:pPr marL="0" indent="0">
              <a:buNone/>
            </a:pPr>
            <a:r>
              <a:rPr lang="en-US" sz="1600" dirty="0" err="1"/>
              <a:t>dimm</a:t>
            </a:r>
            <a:endParaRPr lang="en-US" sz="1600" dirty="0"/>
          </a:p>
          <a:p>
            <a:pPr marL="0" indent="0">
              <a:buNone/>
            </a:pPr>
            <a:r>
              <a:rPr lang="en-US" sz="1600" dirty="0"/>
              <a:t>diode</a:t>
            </a:r>
          </a:p>
          <a:p>
            <a:pPr marL="0" indent="0">
              <a:buNone/>
            </a:pPr>
            <a:r>
              <a:rPr lang="en-US" sz="1600" dirty="0" err="1"/>
              <a:t>displayports</a:t>
            </a:r>
            <a:endParaRPr lang="en-US" sz="1600" dirty="0"/>
          </a:p>
          <a:p>
            <a:pPr marL="0" indent="0">
              <a:buNone/>
            </a:pPr>
            <a:r>
              <a:rPr lang="en-US" sz="1600" dirty="0" err="1"/>
              <a:t>emmc</a:t>
            </a:r>
            <a:endParaRPr lang="en-US" sz="1600" dirty="0"/>
          </a:p>
          <a:p>
            <a:pPr marL="0" indent="0">
              <a:buNone/>
            </a:pPr>
            <a:r>
              <a:rPr lang="en-US" sz="1600" dirty="0" err="1"/>
              <a:t>esata</a:t>
            </a:r>
            <a:endParaRPr lang="en-US" sz="1600" dirty="0"/>
          </a:p>
          <a:p>
            <a:pPr marL="0" indent="0">
              <a:buNone/>
            </a:pPr>
            <a:r>
              <a:rPr lang="en-US" sz="1600" dirty="0" err="1" smtClean="0"/>
              <a:t>expresscard</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firewire</a:t>
            </a:r>
            <a:endParaRPr lang="en-US" sz="1600" dirty="0"/>
          </a:p>
          <a:p>
            <a:pPr marL="0" indent="0">
              <a:buNone/>
            </a:pPr>
            <a:r>
              <a:rPr lang="en-US" sz="1600" dirty="0" err="1"/>
              <a:t>ips</a:t>
            </a:r>
            <a:endParaRPr lang="en-US" sz="1600" dirty="0"/>
          </a:p>
          <a:p>
            <a:pPr marL="0" indent="0">
              <a:buNone/>
            </a:pPr>
            <a:r>
              <a:rPr lang="en-US" sz="1600" dirty="0" err="1"/>
              <a:t>lcd</a:t>
            </a:r>
            <a:endParaRPr lang="en-US" sz="1600" dirty="0"/>
          </a:p>
          <a:p>
            <a:pPr marL="0" indent="0">
              <a:buNone/>
            </a:pPr>
            <a:r>
              <a:rPr lang="en-US" sz="1600" dirty="0" err="1"/>
              <a:t>microsd</a:t>
            </a:r>
            <a:endParaRPr lang="en-US" sz="1600" dirty="0"/>
          </a:p>
          <a:p>
            <a:pPr marL="0" indent="0">
              <a:buNone/>
            </a:pPr>
            <a:r>
              <a:rPr lang="en-US" sz="1600" dirty="0" err="1"/>
              <a:t>nfc</a:t>
            </a:r>
            <a:endParaRPr lang="en-US" sz="1600" dirty="0"/>
          </a:p>
          <a:p>
            <a:pPr marL="0" indent="0">
              <a:buNone/>
            </a:pPr>
            <a:r>
              <a:rPr lang="en-US" sz="1600" dirty="0" err="1"/>
              <a:t>oled</a:t>
            </a:r>
            <a:endParaRPr lang="en-US" sz="1600" dirty="0"/>
          </a:p>
          <a:p>
            <a:pPr marL="0" indent="0">
              <a:buNone/>
            </a:pPr>
            <a:r>
              <a:rPr lang="en-US" sz="1600" dirty="0"/>
              <a:t>touchscreen</a:t>
            </a:r>
          </a:p>
          <a:p>
            <a:pPr marL="0" indent="0">
              <a:buNone/>
            </a:pPr>
            <a:r>
              <a:rPr lang="en-US" sz="1600" dirty="0"/>
              <a:t>passkey</a:t>
            </a:r>
          </a:p>
          <a:p>
            <a:pPr marL="0" indent="0">
              <a:buNone/>
            </a:pPr>
            <a:r>
              <a:rPr lang="en-US" sz="1600" dirty="0"/>
              <a:t>phablet</a:t>
            </a:r>
          </a:p>
          <a:p>
            <a:pPr marL="0" indent="0">
              <a:buNone/>
            </a:pPr>
            <a:r>
              <a:rPr lang="en-US" sz="1600" dirty="0" err="1"/>
              <a:t>sd</a:t>
            </a:r>
            <a:endParaRPr lang="en-US" sz="1600" dirty="0"/>
          </a:p>
          <a:p>
            <a:pPr marL="0" indent="0">
              <a:buNone/>
            </a:pPr>
            <a:r>
              <a:rPr lang="en-US" sz="1600" dirty="0" err="1"/>
              <a:t>sdhc</a:t>
            </a:r>
            <a:endParaRPr lang="en-US" sz="1600" dirty="0"/>
          </a:p>
          <a:p>
            <a:pPr marL="0" indent="0">
              <a:buNone/>
            </a:pPr>
            <a:r>
              <a:rPr lang="en-US" sz="1600" dirty="0"/>
              <a:t>smartwatch</a:t>
            </a:r>
          </a:p>
          <a:p>
            <a:pPr marL="0" indent="0">
              <a:buNone/>
            </a:pPr>
            <a:r>
              <a:rPr lang="en-US" sz="1600" dirty="0" err="1" smtClean="0"/>
              <a:t>sodimm</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tethering</a:t>
            </a:r>
          </a:p>
          <a:p>
            <a:pPr marL="0" indent="0">
              <a:buNone/>
            </a:pPr>
            <a:r>
              <a:rPr lang="en-US" sz="1600" dirty="0" err="1"/>
              <a:t>ultrabooks</a:t>
            </a:r>
            <a:endParaRPr lang="en-US" sz="1600" dirty="0"/>
          </a:p>
          <a:p>
            <a:pPr marL="0" indent="0">
              <a:buNone/>
            </a:pPr>
            <a:r>
              <a:rPr lang="en-US" sz="1600" dirty="0"/>
              <a:t>wearable</a:t>
            </a:r>
          </a:p>
        </p:txBody>
      </p:sp>
    </p:spTree>
    <p:extLst>
      <p:ext uri="{BB962C8B-B14F-4D97-AF65-F5344CB8AC3E}">
        <p14:creationId xmlns:p14="http://schemas.microsoft.com/office/powerpoint/2010/main" val="13065902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206652"/>
            <a:ext cx="7940675" cy="5048281"/>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2450965770"/>
              </p:ext>
            </p:extLst>
          </p:nvPr>
        </p:nvGraphicFramePr>
        <p:xfrm>
          <a:off x="701937" y="1573720"/>
          <a:ext cx="7745872" cy="5024120"/>
        </p:xfrm>
        <a:graphic>
          <a:graphicData uri="http://schemas.openxmlformats.org/drawingml/2006/table">
            <a:tbl>
              <a:tblPr firstRow="1" bandRow="1">
                <a:tableStyleId>{5C22544A-7EE6-4342-B048-85BDC9FD1C3A}</a:tableStyleId>
              </a:tblPr>
              <a:tblGrid>
                <a:gridCol w="1778504"/>
                <a:gridCol w="1702676"/>
                <a:gridCol w="4264692"/>
              </a:tblGrid>
              <a:tr h="370840">
                <a:tc>
                  <a:txBody>
                    <a:bodyPr/>
                    <a:lstStyle/>
                    <a:p>
                      <a:r>
                        <a:rPr sz="1600" dirty="0" err="1"/>
                        <a:t>Numéro</a:t>
                      </a:r>
                      <a:r>
                        <a:rPr sz="1600" dirty="0"/>
                        <a:t> de page</a:t>
                      </a:r>
                      <a:endParaRPr lang="fr-FR" sz="1600" dirty="0"/>
                    </a:p>
                  </a:txBody>
                  <a:tcPr/>
                </a:tc>
                <a:tc>
                  <a:txBody>
                    <a:bodyPr/>
                    <a:lstStyle/>
                    <a:p>
                      <a:r>
                        <a:rPr sz="1600" dirty="0"/>
                        <a:t>Type </a:t>
                      </a:r>
                      <a:r>
                        <a:rPr sz="1600" dirty="0" err="1"/>
                        <a:t>d'activité</a:t>
                      </a:r>
                      <a:endParaRPr lang="fr-FR" sz="1600" dirty="0"/>
                    </a:p>
                  </a:txBody>
                  <a:tcPr/>
                </a:tc>
                <a:tc>
                  <a:txBody>
                    <a:bodyPr/>
                    <a:lstStyle/>
                    <a:p>
                      <a:r>
                        <a:rPr sz="1600" dirty="0"/>
                        <a:t>Nom de </a:t>
                      </a:r>
                      <a:r>
                        <a:rPr sz="1600" dirty="0" err="1"/>
                        <a:t>l'activité</a:t>
                      </a:r>
                      <a:endParaRPr lang="fr-FR" sz="1600" dirty="0"/>
                    </a:p>
                  </a:txBody>
                  <a:tcPr/>
                </a:tc>
              </a:tr>
              <a:tr h="370840">
                <a:tc>
                  <a:txBody>
                    <a:bodyPr/>
                    <a:lstStyle/>
                    <a:p>
                      <a:r>
                        <a:rPr lang="en-US" sz="1400" dirty="0" smtClean="0"/>
                        <a:t>9.1.1.6</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Recherches sur les stations d'accueil</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9.2.1.3</a:t>
                      </a:r>
                      <a:endParaRPr lang="fr-FR" sz="1400" dirty="0"/>
                    </a:p>
                  </a:txBody>
                  <a:tcPr/>
                </a:tc>
                <a:tc>
                  <a:txBody>
                    <a:bodyPr/>
                    <a:lstStyle/>
                    <a:p>
                      <a:r>
                        <a:rPr lang="en-US" sz="1400" dirty="0" smtClean="0"/>
                        <a:t>Exercice interactif (IA)</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Correspondance des normes ACPI</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9.3.1.5</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 sur la mémoire vive d'un ordinateur portable</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9.3.2.3</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 sur la batterie d'un ordinateur portable</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9.3.2.5</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 sur l'écran d'un ordinateur portable</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9.3.2.7</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 sur le disque dur d'un ordinateur portable</a:t>
                      </a:r>
                    </a:p>
                  </a:txBody>
                  <a:tcPr marL="28575" marR="28575" marT="0" marB="0"/>
                </a:tc>
              </a:tr>
              <a:tr h="370840">
                <a:tc>
                  <a:txBody>
                    <a:bodyPr/>
                    <a:lstStyle/>
                    <a:p>
                      <a:r>
                        <a:rPr lang="en-US" sz="1400" dirty="0" smtClean="0"/>
                        <a:t>9.3.2.13</a:t>
                      </a:r>
                      <a:endParaRPr lang="fr-FR" sz="1400" dirty="0"/>
                    </a:p>
                  </a:txBody>
                  <a:tcPr/>
                </a:tc>
                <a:tc>
                  <a:txBody>
                    <a:bodyPr/>
                    <a:lstStyle/>
                    <a:p>
                      <a:r>
                        <a:rPr lang="en-US" sz="1400" dirty="0" smtClean="0"/>
                        <a:t>Vidéo</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Remplacer les composants d'un ordinateur portable</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9.3.2.14</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Recherches sur l'assemblage d'un ordinateur portable spécialisé</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9.4.1.6</a:t>
                      </a:r>
                      <a:endParaRPr lang="fr-FR" sz="1400" dirty="0"/>
                    </a:p>
                  </a:txBody>
                  <a:tcPr/>
                </a:tc>
                <a:tc>
                  <a:txBody>
                    <a:bodyPr/>
                    <a:lstStyle/>
                    <a:p>
                      <a:r>
                        <a:rPr lang="en-US" sz="1400" dirty="0" smtClean="0"/>
                        <a:t>IA</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Identification des types de connexion</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9.6.2.2</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Recherche de problèmes liés aux ordinateurs portables</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9.6.2.3</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Collecte des données auprès du client</a:t>
                      </a:r>
                      <a:endParaRPr lang="fr-FR" sz="1400" dirty="0">
                        <a:solidFill>
                          <a:srgbClr val="000000"/>
                        </a:solidFill>
                        <a:effectLst/>
                        <a:latin typeface="calibri" panose="020F0502020204030204" pitchFamily="34" charset="0"/>
                      </a:endParaRPr>
                    </a:p>
                  </a:txBody>
                  <a:tcPr marL="28575" marR="28575" marT="0" marB="0"/>
                </a:tc>
              </a:tr>
              <a:tr h="370840">
                <a:tc>
                  <a:txBody>
                    <a:bodyPr/>
                    <a:lstStyle/>
                    <a:p>
                      <a:r>
                        <a:rPr lang="en-US" sz="1400" dirty="0" smtClean="0"/>
                        <a:t>9.6.2.4</a:t>
                      </a:r>
                      <a:endParaRPr lang="fr-FR" sz="1400" dirty="0"/>
                    </a:p>
                  </a:txBody>
                  <a:tcPr/>
                </a:tc>
                <a:tc>
                  <a:txBody>
                    <a:bodyPr/>
                    <a:lstStyle/>
                    <a:p>
                      <a:r>
                        <a:rPr lang="en-US" sz="1400" dirty="0" smtClean="0"/>
                        <a:t>Travaux pratiques</a:t>
                      </a:r>
                      <a:endParaRPr lang="fr-FR" sz="1400" dirty="0"/>
                    </a:p>
                  </a:txBody>
                  <a:tcPr/>
                </a:tc>
                <a:tc>
                  <a:txBody>
                    <a:bodyPr/>
                    <a:lstStyle/>
                    <a:p>
                      <a:pPr algn="l" rtl="0" fontAlgn="t"/>
                      <a:r>
                        <a:rPr lang="fr-FR" sz="1400" dirty="0" smtClean="0">
                          <a:solidFill>
                            <a:srgbClr val="000000"/>
                          </a:solidFill>
                          <a:effectLst/>
                          <a:latin typeface="calibri" panose="020F0502020204030204" pitchFamily="34" charset="0"/>
                        </a:rPr>
                        <a:t>Étude des sites Web d'assistance</a:t>
                      </a:r>
                      <a:endParaRPr lang="fr-FR" sz="1400" dirty="0">
                        <a:solidFill>
                          <a:srgbClr val="000000"/>
                        </a:solidFill>
                        <a:effectLst/>
                        <a:latin typeface="calibri" panose="020F0502020204030204" pitchFamily="34" charset="0"/>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554182"/>
          </a:xfrm>
        </p:spPr>
        <p:txBody>
          <a:bodyPr/>
          <a:lstStyle/>
          <a:p>
            <a:pPr eaLnBrk="1" hangingPunct="1"/>
            <a:r>
              <a:rPr lang="fr-FR" smtClean="0"/>
              <a:t>Chapitre 9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9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9, les étudiants doivent se soumettre à l'évaluation correspondante.</a:t>
            </a:r>
          </a:p>
          <a:p>
            <a:pPr eaLnBrk="1" hangingPunct="1">
              <a:spcBef>
                <a:spcPct val="30000"/>
              </a:spcBef>
            </a:pPr>
            <a:r>
              <a:rPr lang="fr-FR" sz="2000" dirty="0" smtClean="0"/>
              <a:t>Les questionnaires, les travaux pratiques et les autres exercices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1900" dirty="0" smtClean="0"/>
              <a:t>Avant d'enseigner le contenu du chapitre 9, l'instructeur doit :</a:t>
            </a:r>
          </a:p>
          <a:p>
            <a:pPr eaLnBrk="1" hangingPunct="1">
              <a:lnSpc>
                <a:spcPct val="85000"/>
              </a:lnSpc>
              <a:spcBef>
                <a:spcPct val="30000"/>
              </a:spcBef>
            </a:pPr>
            <a:r>
              <a:rPr lang="fr-FR" sz="1900" dirty="0"/>
              <a:t>Réussir la partie « Évaluation » du chapitre 9.</a:t>
            </a:r>
          </a:p>
          <a:p>
            <a:pPr eaLnBrk="1" hangingPunct="1">
              <a:lnSpc>
                <a:spcPct val="85000"/>
              </a:lnSpc>
              <a:spcBef>
                <a:spcPct val="30000"/>
              </a:spcBef>
            </a:pPr>
            <a:r>
              <a:rPr lang="fr-FR" sz="1900" dirty="0" smtClean="0"/>
              <a:t>L'objectif de ce chapitre est de présenter les ordinateurs portables et les appareils mobiles, ainsi que les principes de base de la maintenance préventive et du dépannage sur ces périphériques.</a:t>
            </a:r>
          </a:p>
          <a:p>
            <a:pPr eaLnBrk="1" hangingPunct="1">
              <a:lnSpc>
                <a:spcPct val="85000"/>
              </a:lnSpc>
              <a:spcBef>
                <a:spcPct val="30000"/>
              </a:spcBef>
            </a:pPr>
            <a:r>
              <a:rPr lang="fr-FR" sz="1900" dirty="0" smtClean="0"/>
              <a:t>À l'instar des ordinateurs de bureau, les ordinateurs portables et les appareils mobiles doivent faire l'objet d'une maintenance périodique. Veillez à ce que les étudiants en soient parfaitement conscients.</a:t>
            </a:r>
          </a:p>
          <a:p>
            <a:pPr eaLnBrk="1" hangingPunct="1">
              <a:lnSpc>
                <a:spcPct val="85000"/>
              </a:lnSpc>
              <a:spcBef>
                <a:spcPct val="30000"/>
              </a:spcBef>
            </a:pPr>
            <a:r>
              <a:rPr lang="fr-FR" sz="1900" dirty="0" smtClean="0"/>
              <a:t>Il est un autre concept sur lequel vous devez insister auprès des étudiants : bien que les composants électroniques soient soumis à une usure moindre que les composants mécaniques, tous finiront par connaître une défaillance dans des conditions d'utilisation normales.</a:t>
            </a:r>
          </a:p>
          <a:p>
            <a:pPr eaLnBrk="1" hangingPunct="1">
              <a:lnSpc>
                <a:spcPct val="85000"/>
              </a:lnSpc>
              <a:spcBef>
                <a:spcPct val="30000"/>
              </a:spcBef>
            </a:pPr>
            <a:r>
              <a:rPr lang="fr-FR" sz="1900" dirty="0" smtClean="0"/>
              <a:t>Au début, les étudiants peuvent être découragés par la procédure de dépannage. Veillez à ce qu'ils comprennent que cela demande de la pratique et qu'il faut du temps pour devenir un expert !</a:t>
            </a:r>
            <a:endParaRPr lang="fr-FR" sz="1900" dirty="0"/>
          </a:p>
          <a:p>
            <a:pPr eaLnBrk="1" hangingPunct="1">
              <a:lnSpc>
                <a:spcPct val="85000"/>
              </a:lnSpc>
              <a:spcBef>
                <a:spcPct val="30000"/>
              </a:spcBef>
            </a:pPr>
            <a:endParaRPr lang="fr-FR" sz="1900"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9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9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9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9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30869</TotalTime>
  <Pages>28</Pages>
  <Words>1183</Words>
  <Application>Microsoft Office PowerPoint</Application>
  <PresentationFormat>On-screen Show (4:3)</PresentationFormat>
  <Paragraphs>383</Paragraphs>
  <Slides>33</Slides>
  <Notes>33</Notes>
  <HiddenSlides>9</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PPT-TMPLT-WHT_C</vt:lpstr>
      <vt:lpstr>NetAcad-4F_PPT-WHT_060408</vt:lpstr>
      <vt:lpstr>Supports de l'instructeur Chapitre 9 : Ordinateurs portables et appareils mobiles</vt:lpstr>
      <vt:lpstr>Supports de l'instructeur - Chapitre 9 Guide de planification</vt:lpstr>
      <vt:lpstr>PowerPoint Presentation</vt:lpstr>
      <vt:lpstr>Chapitre 9 : exercices</vt:lpstr>
      <vt:lpstr>Chapitre 9 : évaluation</vt:lpstr>
      <vt:lpstr>PowerPoint Presentation</vt:lpstr>
      <vt:lpstr>Chapitre 9 : aide supplémentaire</vt:lpstr>
      <vt:lpstr>Chapitre 9 : Rubriques du chapitre ne figurant pas dans la certification CompTIA A+ 220-901</vt:lpstr>
      <vt:lpstr>PowerPoint Presentation</vt:lpstr>
      <vt:lpstr>Chapitre 9 : Ordinateurs portables et appareils mobiles</vt:lpstr>
      <vt:lpstr>Chapitre 9 - Sections et objectifs</vt:lpstr>
      <vt:lpstr>9.1 Composants des ordinateurs portables</vt:lpstr>
      <vt:lpstr>Ordinateurs portables et appareils mobiles Composants des ordinateurs portables </vt:lpstr>
      <vt:lpstr>Ordinateurs portables et appareils mobiles Composants des ordinateurs portables</vt:lpstr>
      <vt:lpstr>9.2 Configuration des ordinateurs portables</vt:lpstr>
      <vt:lpstr>Ordinateurs portables et appareils mobiles Configuration des ordinateurs portables</vt:lpstr>
      <vt:lpstr>Ordinateurs portables et appareils mobiles Configuration des ordinateurs portables</vt:lpstr>
      <vt:lpstr>9.3 Configuration et installation des composants matériels d'un ordinateur portable</vt:lpstr>
      <vt:lpstr>Ordinateurs portables et appareils mobiles Configuration et installation des composants matériels d'un ordinateur portable</vt:lpstr>
      <vt:lpstr>Ordinateurs portables et appareils mobiles Configuration et installation des composants matériels d'un ordinateur portable</vt:lpstr>
      <vt:lpstr>9.4 Présentation des composants matériels des appareils mobiles</vt:lpstr>
      <vt:lpstr>Ordinateurs portables et appareils mobiles Présentation des composants matériels des appareils mobiles</vt:lpstr>
      <vt:lpstr>Ordinateurs portables et appareils mobiles Présentation des composants matériels des appareils mobiles</vt:lpstr>
      <vt:lpstr>9.5 Techniques courantes de maintenance préventive pour les ordinateurs portables et les appareils mobiles</vt:lpstr>
      <vt:lpstr>Ordinateurs portables et appareils mobiles Techniques courantes de maintenance préventive pour les ordinateurs portables et les appareils mobiles</vt:lpstr>
      <vt:lpstr>9.6 Procédure de dépannage de base pour les ordinateurs portables et les appareils mobiles</vt:lpstr>
      <vt:lpstr>Ordinateurs portables et appareils mobiles Procédure de dépannage de base pour les ordinateurs portables et les appareils mobiles</vt:lpstr>
      <vt:lpstr>9.7 Résumé du chapitre</vt:lpstr>
      <vt:lpstr>Résumé du chapitre Résumé</vt:lpstr>
      <vt:lpstr>Résumé du chapitre Résumé (suite)</vt:lpstr>
      <vt:lpstr>PowerPoint Presentation</vt:lpstr>
      <vt:lpstr>PowerPoint Presentation</vt:lpstr>
      <vt:lpstr>Chapitre 9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981</cp:revision>
  <cp:lastPrinted>1999-01-27T00:54:54Z</cp:lastPrinted>
  <dcterms:created xsi:type="dcterms:W3CDTF">2006-10-23T15:07:30Z</dcterms:created>
  <dcterms:modified xsi:type="dcterms:W3CDTF">2016-09-27T07:10:10Z</dcterms:modified>
</cp:coreProperties>
</file>