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2"/>
  </p:notesMasterIdLst>
  <p:handoutMasterIdLst>
    <p:handoutMasterId r:id="rId43"/>
  </p:handoutMasterIdLst>
  <p:sldIdLst>
    <p:sldId id="812" r:id="rId3"/>
    <p:sldId id="903" r:id="rId4"/>
    <p:sldId id="871" r:id="rId5"/>
    <p:sldId id="904" r:id="rId6"/>
    <p:sldId id="873" r:id="rId7"/>
    <p:sldId id="874" r:id="rId8"/>
    <p:sldId id="934" r:id="rId9"/>
    <p:sldId id="935" r:id="rId10"/>
    <p:sldId id="936" r:id="rId11"/>
    <p:sldId id="937" r:id="rId12"/>
    <p:sldId id="875" r:id="rId13"/>
    <p:sldId id="877" r:id="rId14"/>
    <p:sldId id="500" r:id="rId15"/>
    <p:sldId id="786" r:id="rId16"/>
    <p:sldId id="791" r:id="rId17"/>
    <p:sldId id="906" r:id="rId18"/>
    <p:sldId id="912" r:id="rId19"/>
    <p:sldId id="913" r:id="rId20"/>
    <p:sldId id="919" r:id="rId21"/>
    <p:sldId id="929" r:id="rId22"/>
    <p:sldId id="920" r:id="rId23"/>
    <p:sldId id="921" r:id="rId24"/>
    <p:sldId id="922" r:id="rId25"/>
    <p:sldId id="914" r:id="rId26"/>
    <p:sldId id="923" r:id="rId27"/>
    <p:sldId id="925" r:id="rId28"/>
    <p:sldId id="915" r:id="rId29"/>
    <p:sldId id="917" r:id="rId30"/>
    <p:sldId id="926" r:id="rId31"/>
    <p:sldId id="927" r:id="rId32"/>
    <p:sldId id="928" r:id="rId33"/>
    <p:sldId id="882" r:id="rId34"/>
    <p:sldId id="883" r:id="rId35"/>
    <p:sldId id="884" r:id="rId36"/>
    <p:sldId id="885" r:id="rId37"/>
    <p:sldId id="930" r:id="rId38"/>
    <p:sldId id="931" r:id="rId39"/>
    <p:sldId id="932" r:id="rId40"/>
    <p:sldId id="933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49" autoAdjust="0"/>
    <p:restoredTop sz="89277" autoAdjust="0"/>
  </p:normalViewPr>
  <p:slideViewPr>
    <p:cSldViewPr snapToGrid="0">
      <p:cViewPr>
        <p:scale>
          <a:sx n="66" d="100"/>
          <a:sy n="66" d="100"/>
        </p:scale>
        <p:origin x="-798" y="-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4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1.xml"/><Relationship Id="rId18" Type="http://schemas.openxmlformats.org/officeDocument/2006/relationships/slide" Target="slides/slide39.xml"/><Relationship Id="rId3" Type="http://schemas.openxmlformats.org/officeDocument/2006/relationships/slide" Target="slides/slide19.xml"/><Relationship Id="rId7" Type="http://schemas.openxmlformats.org/officeDocument/2006/relationships/slide" Target="slides/slide23.xml"/><Relationship Id="rId12" Type="http://schemas.openxmlformats.org/officeDocument/2006/relationships/slide" Target="slides/slide30.xml"/><Relationship Id="rId17" Type="http://schemas.openxmlformats.org/officeDocument/2006/relationships/slide" Target="slides/slide38.xml"/><Relationship Id="rId2" Type="http://schemas.openxmlformats.org/officeDocument/2006/relationships/slide" Target="slides/slide17.xml"/><Relationship Id="rId16" Type="http://schemas.openxmlformats.org/officeDocument/2006/relationships/slide" Target="slides/slide37.xml"/><Relationship Id="rId1" Type="http://schemas.openxmlformats.org/officeDocument/2006/relationships/slide" Target="slides/slide16.xml"/><Relationship Id="rId6" Type="http://schemas.openxmlformats.org/officeDocument/2006/relationships/slide" Target="slides/slide22.xml"/><Relationship Id="rId11" Type="http://schemas.openxmlformats.org/officeDocument/2006/relationships/slide" Target="slides/slide29.xml"/><Relationship Id="rId5" Type="http://schemas.openxmlformats.org/officeDocument/2006/relationships/slide" Target="slides/slide21.xml"/><Relationship Id="rId15" Type="http://schemas.openxmlformats.org/officeDocument/2006/relationships/slide" Target="slides/slide36.xml"/><Relationship Id="rId10" Type="http://schemas.openxmlformats.org/officeDocument/2006/relationships/slide" Target="slides/slide28.xml"/><Relationship Id="rId4" Type="http://schemas.openxmlformats.org/officeDocument/2006/relationships/slide" Target="slides/slide20.xml"/><Relationship Id="rId9" Type="http://schemas.openxmlformats.org/officeDocument/2006/relationships/slide" Target="slides/slide26.xml"/><Relationship Id="rId1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no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© 2006, Cisco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Presentation_ID.scr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 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Body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Arial" panose="020B0604020202020204" pitchFamily="34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Arial" panose="020B0604020202020204" pitchFamily="34" charset="0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Arial" panose="020B0604020202020204" pitchFamily="34" charset="0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Arial" panose="020B0604020202020204" pitchFamily="34" charset="0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  <a:endParaRPr lang="fr-FR" b="0" dirty="0"/>
          </a:p>
          <a:p>
            <a:pPr>
              <a:buFontTx/>
              <a:buNone/>
            </a:pPr>
            <a:r>
              <a:rPr lang="fr-FR" sz="1300" b="0" dirty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30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11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13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14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1.1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Connecté au monde entier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1.1.1 : Les réseaux d'aujourd'hui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1.1 : Connecté au monde entier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1.1.2 : Fournir des ressources sur un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1.2 : LAN, WAN et Internet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1.2.1</a:t>
            </a:r>
            <a:r>
              <a:rPr lang="fr-FR" altLang="zh-CN" dirty="0"/>
              <a:t> :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Les composants du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565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1.2 : LAN, WAN et Internet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1.2.1 : Les composants du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83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1.2 : LAN, WAN et Internet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1.2.2 : LAN et WAN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7402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1.2 : LAN, WAN et Internet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1.2.3 : </a:t>
            </a:r>
            <a:r>
              <a:rPr lang="fr-FR" dirty="0">
                <a:latin typeface="Arial" charset="0"/>
              </a:rPr>
              <a:t>Intranets et Extranets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2845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1.2 : LAN, WAN et Internet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1.2.4 : Connexions Internet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7969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1.3 : Le réseau en tant que plate-forme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1.3.1 : Les réseaux convergés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64185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1.3 : Le réseau en tant que plate-forme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1.3.2 : Un réseau fiable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2325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2873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1.4 : L'environnement réseau changeant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1.4.1 : Les tendances du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231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1.4 : L'environnement réseau changeant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1.4.2 : Les technologies de réseau domestiques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67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Introduction to Network Guide de planification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1 : Exploration du réseau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1.4 : L'environnement réseau changeant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1.4.3 : La sécurité du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757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1.4 : L'environnement réseau changeant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1.4.4 : L'architecture du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742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32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1 : Exploration du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1.5.1.3</a:t>
            </a:r>
            <a:r>
              <a:rPr lang="fr-FR" smtClean="0"/>
              <a:t> 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fr-FR" smtClean="0"/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11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313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37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998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199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03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7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7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 err="1">
                <a:solidFill>
                  <a:srgbClr val="D3D3D3"/>
                </a:solidFill>
              </a:rPr>
              <a:t>ID_présentation</a:t>
            </a:r>
            <a:endParaRPr lang="fr-FR" sz="700" dirty="0">
              <a:solidFill>
                <a:srgbClr val="D3D3D3"/>
              </a:solidFill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community/certifica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ection&#160;1.1%20(suite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any2NbeSZV4&amp;feature=youtu.b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2400" dirty="0">
                <a:latin typeface="Arial" charset="0"/>
              </a:rPr>
              <a:t>Support du formateur</a:t>
            </a:r>
            <a:r>
              <a:t/>
            </a:r>
            <a:br/>
            <a:r>
              <a:rPr lang="fr-FR" sz="2400" dirty="0">
                <a:latin typeface="Arial" charset="0"/>
              </a:rPr>
              <a:t>Chapitre 1 : Exploration du réseau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1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 1.4</a:t>
            </a:r>
          </a:p>
          <a:p>
            <a:pPr lvl="1"/>
            <a:r>
              <a:rPr lang="fr-FR" dirty="0" smtClean="0"/>
              <a:t>Discutez de la mise en œuvre du BYOD dans votre établissement.</a:t>
            </a:r>
          </a:p>
          <a:p>
            <a:pPr lvl="1"/>
            <a:r>
              <a:rPr lang="fr-FR" dirty="0" smtClean="0"/>
              <a:t>Défiez les élèves en leur demandant de donner des exemples de « cloud </a:t>
            </a:r>
            <a:r>
              <a:rPr lang="fr-FR" dirty="0" err="1" smtClean="0"/>
              <a:t>computing</a:t>
            </a:r>
            <a:r>
              <a:rPr lang="fr-FR" dirty="0" smtClean="0"/>
              <a:t> ».</a:t>
            </a:r>
          </a:p>
          <a:p>
            <a:pPr lvl="1"/>
            <a:r>
              <a:rPr lang="fr-FR" dirty="0" smtClean="0"/>
              <a:t>Exercice 1.4.3.3 : approfondissement des sujets évoqués dans les sections 1.4.3.1-2.</a:t>
            </a:r>
          </a:p>
          <a:p>
            <a:pPr lvl="1"/>
            <a:r>
              <a:rPr lang="fr-FR" dirty="0" smtClean="0"/>
              <a:t>Orientez les élèves vers le Cisco Learning Network où ils trouveront des informations sur les certifications et pourront créer un compte Invité.</a:t>
            </a:r>
          </a:p>
          <a:p>
            <a:pPr lvl="1" indent="0">
              <a:buNone/>
            </a:pPr>
            <a:r>
              <a:rPr lang="fr-FR" dirty="0" smtClean="0">
                <a:hlinkClick r:id="rId3"/>
              </a:rPr>
              <a:t>https://learningnetwork.cisco.com/community/certifications</a:t>
            </a:r>
            <a:endParaRPr lang="fr-FR" dirty="0" smtClean="0"/>
          </a:p>
          <a:p>
            <a:pPr lvl="1"/>
            <a:r>
              <a:rPr lang="fr-FR" dirty="0" smtClean="0"/>
              <a:t>Expliquez pourquoi ils doivent obtenir leur certification CCNA.</a:t>
            </a:r>
          </a:p>
        </p:txBody>
      </p:sp>
    </p:spTree>
    <p:extLst>
      <p:ext uri="{BB962C8B-B14F-4D97-AF65-F5344CB8AC3E}">
        <p14:creationId xmlns:p14="http://schemas.microsoft.com/office/powerpoint/2010/main" val="27809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95786" y="350288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1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95786" y="1260910"/>
            <a:ext cx="8200528" cy="439694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CCNA à l'adresse </a:t>
            </a:r>
            <a:r>
              <a:rPr lang="fr-FR" sz="2000" dirty="0">
                <a:hlinkClick r:id="rId3"/>
              </a:rPr>
              <a:t>https://www.netacad.com/group/communities/community-home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fr-FR" sz="2000" dirty="0"/>
              <a:t>Les bonnes pratiques du monde entier relatives au programme CCNA Routing and Switching. </a:t>
            </a:r>
            <a:r>
              <a:rPr lang="fr-FR" sz="2000" dirty="0">
                <a:hlinkClick r:id="rId4"/>
              </a:rPr>
              <a:t>https://www.netacad.com/group/communities/ccna-blog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/>
              <a:t>Si vous souhaitez partager des plans de cours ou des ressources, téléchargez-les sur le site de la communauté CCNA afin d'aider les autres </a:t>
            </a:r>
            <a:r>
              <a:rPr lang="en-CA" altLang="zh-CN" sz="2000" dirty="0" err="1"/>
              <a:t>formateurs</a:t>
            </a:r>
            <a:r>
              <a:rPr lang="en-CA" altLang="zh-CN" sz="2000" dirty="0"/>
              <a:t>.</a:t>
            </a:r>
            <a:endParaRPr lang="fr-FR" sz="2000" dirty="0"/>
          </a:p>
          <a:p>
            <a:r>
              <a:rPr lang="fr-FR" sz="2000" dirty="0"/>
              <a:t>Les élèves peuvent s'inscrire à la formation </a:t>
            </a:r>
            <a:r>
              <a:rPr lang="fr-FR" sz="2000" b="1" dirty="0"/>
              <a:t>Packet Tracer Know How 1: Packet Tracer 101 </a:t>
            </a:r>
            <a:r>
              <a:rPr lang="fr-FR" sz="2000" dirty="0"/>
              <a:t>(inscription en libre-service</a:t>
            </a:r>
            <a:r>
              <a:rPr lang="fr-FR" sz="2000" dirty="0" smtClean="0"/>
              <a:t>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Chapitre 1 : Exploration du réseau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fr-FR" dirty="0" smtClean="0"/>
              <a:t>Introduction to Networks v6.0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 1 -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539502"/>
            <a:ext cx="8733677" cy="50869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dirty="0" smtClean="0"/>
              <a:t>1.1 Connecté au monde entier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comment les réseaux affectent la façon dont nous interagissons, apprenons, travaillons et jouons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comment les périphériques hôtes peuvent être utilisés comme des clients, des serveurs ou les deux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1.2 Réseaux locaux, réseaux étendus et Internet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l'utilisation des périphériques réseau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Comparer les topologies et les périphériques d'un réseau local aux périphériques et aux topologies d'un réseau étendu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Décrire la structure de base d'Internet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comment les réseaux locaux et étendus se connectent à Internet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1.3 Le réseau en tant que plate-forme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le concept d'un réseau convergent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Décrire les quatre conditions de base pour disposer d'un réseau fiable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1.4 L'environnement réseau changeant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comment les tendances telles que le BYOD, la collaboration en ligne, la vidéo et le cloud </a:t>
            </a:r>
            <a:r>
              <a:rPr lang="fr-FR" sz="1200" dirty="0" err="1" smtClean="0"/>
              <a:t>computing</a:t>
            </a:r>
            <a:r>
              <a:rPr lang="fr-FR" sz="1200" dirty="0" smtClean="0"/>
              <a:t> changent la façon dont nous interagissons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comment les technologies réseau modifient l'environnement domestique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Identifier les menaces pour la sécurité et les solutions de base pour les petits et les grands réseaux</a:t>
            </a:r>
          </a:p>
          <a:p>
            <a:pPr lvl="1">
              <a:lnSpc>
                <a:spcPct val="100000"/>
              </a:lnSpc>
            </a:pPr>
            <a:r>
              <a:rPr lang="fr-FR" sz="1200" dirty="0" smtClean="0"/>
              <a:t>Expliquer pourquoi il est important de comprendre l'infrastructure de commutation et de routage sous-jacente d'un réseau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/>
              <a:t>1.1  Connecté au monde entier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Connecté au monde entier</a:t>
            </a:r>
            <a:r>
              <a:rPr dirty="0"/>
              <a:t/>
            </a:r>
            <a:br>
              <a:rPr dirty="0"/>
            </a:br>
            <a:r>
              <a:rPr lang="fr-FR" sz="3000" dirty="0" smtClean="0"/>
              <a:t>Les réseaux d'aujourd'hui</a:t>
            </a:r>
            <a:endParaRPr lang="fr-FR" sz="30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455143" cy="2290254"/>
          </a:xfrm>
        </p:spPr>
        <p:txBody>
          <a:bodyPr/>
          <a:lstStyle/>
          <a:p>
            <a:r>
              <a:rPr lang="fr-FR" sz="2000" dirty="0" smtClean="0"/>
              <a:t>Le réseau n'a aucune limite et nous permet de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Apprendre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Communiquer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Travailler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Jouer</a:t>
            </a:r>
            <a:endParaRPr lang="fr-FR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2" y="3735321"/>
            <a:ext cx="3483824" cy="23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3735321"/>
            <a:ext cx="3504424" cy="23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1012686"/>
            <a:ext cx="3504424" cy="25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Connecté au monde entier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Fournir des ressources sur un réseau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165" y="1939906"/>
            <a:ext cx="3883833" cy="25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62" y="4804131"/>
            <a:ext cx="4877755" cy="16198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4724650" cy="5093780"/>
          </a:xfrm>
        </p:spPr>
        <p:txBody>
          <a:bodyPr/>
          <a:lstStyle/>
          <a:p>
            <a:r>
              <a:rPr lang="fr-FR" sz="2000" dirty="0" smtClean="0"/>
              <a:t>Réseaux de tailles diverses</a:t>
            </a:r>
          </a:p>
          <a:p>
            <a:pPr marL="742950" lvl="1" indent="-285750"/>
            <a:r>
              <a:rPr lang="fr-FR" sz="1600" dirty="0"/>
              <a:t>Petits réseaux domestiques/de bureau</a:t>
            </a:r>
          </a:p>
          <a:p>
            <a:pPr marL="742950" lvl="1" indent="-285750"/>
            <a:r>
              <a:rPr lang="fr-FR" sz="1600" dirty="0"/>
              <a:t>Moyens et grands réseaux</a:t>
            </a:r>
          </a:p>
          <a:p>
            <a:pPr marL="742950" lvl="1" indent="-285750"/>
            <a:r>
              <a:rPr lang="fr-FR" sz="1600" dirty="0"/>
              <a:t>Réseaux mondiaux</a:t>
            </a:r>
          </a:p>
          <a:p>
            <a:r>
              <a:rPr lang="fr-FR" sz="2000" dirty="0" smtClean="0"/>
              <a:t>Clients et serveurs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clients demandent et affichent des informations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serveurs fournissent des informations à d'autres appareils sur le réseau</a:t>
            </a:r>
            <a:endParaRPr lang="fr-FR" sz="1600" dirty="0"/>
          </a:p>
          <a:p>
            <a:r>
              <a:rPr lang="fr-FR" sz="2000" dirty="0" smtClean="0"/>
              <a:t>Peer to peer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ordinateurs peuvent jouer le rôle de serveur et de client simultanément.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Quels sont les avantages ?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Quels sont les inconvénients ?</a:t>
            </a:r>
          </a:p>
        </p:txBody>
      </p:sp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1.2 Les réseaux locaux, les réseaux étendus et Internet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LAN, WAN et Internet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Les composants du réseau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4653705" cy="509378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Périphériques finaux</a:t>
            </a:r>
          </a:p>
          <a:p>
            <a:pPr marL="461963" lvl="1" indent="-230188"/>
            <a:r>
              <a:rPr lang="fr-FR" sz="1600" dirty="0" smtClean="0"/>
              <a:t>La source ou la destination d'un message</a:t>
            </a:r>
          </a:p>
          <a:p>
            <a:pPr marL="461963" lvl="1" indent="-230188"/>
            <a:r>
              <a:rPr lang="fr-FR" sz="1600" dirty="0" smtClean="0"/>
              <a:t>Nommez certains appareils finaux</a:t>
            </a:r>
          </a:p>
          <a:p>
            <a:r>
              <a:rPr lang="fr-FR" sz="2000" dirty="0" smtClean="0"/>
              <a:t>Périphériques réseau intermédiaires</a:t>
            </a:r>
          </a:p>
          <a:p>
            <a:pPr marL="461963" lvl="1" indent="-230188"/>
            <a:r>
              <a:rPr lang="fr-FR" sz="1600" dirty="0" smtClean="0"/>
              <a:t>Connectent plusieurs réseaux pour former un interréseau</a:t>
            </a:r>
          </a:p>
          <a:p>
            <a:pPr marL="461963" lvl="1" indent="-230188"/>
            <a:r>
              <a:rPr lang="fr-FR" sz="1600" dirty="0"/>
              <a:t>Connectent chaque appareil final au réseau</a:t>
            </a:r>
          </a:p>
          <a:p>
            <a:pPr marL="461963" lvl="1" indent="-230188"/>
            <a:r>
              <a:rPr lang="fr-FR" sz="1600" dirty="0"/>
              <a:t>Assurent les flux de données sur tout le réseau</a:t>
            </a:r>
          </a:p>
          <a:p>
            <a:pPr marL="461963" lvl="1" indent="-230188"/>
            <a:r>
              <a:rPr lang="fr-FR" sz="1600" dirty="0" smtClean="0"/>
              <a:t>Fournissent la connectivité</a:t>
            </a:r>
          </a:p>
          <a:p>
            <a:r>
              <a:rPr lang="fr-FR" sz="2000" dirty="0"/>
              <a:t>Supports réseau</a:t>
            </a:r>
          </a:p>
          <a:p>
            <a:pPr lvl="1"/>
            <a:r>
              <a:rPr lang="fr-FR" sz="1600" dirty="0" smtClean="0"/>
              <a:t>Fournissent une passerelle pour la transmission des données</a:t>
            </a:r>
          </a:p>
          <a:p>
            <a:pPr lvl="1"/>
            <a:r>
              <a:rPr lang="fr-FR" sz="1600" dirty="0" smtClean="0"/>
              <a:t>Interconnectent les appareils</a:t>
            </a:r>
          </a:p>
          <a:p>
            <a:pPr lvl="1"/>
            <a:r>
              <a:rPr lang="fr-FR" sz="1600" dirty="0" smtClean="0"/>
              <a:t>Nommez les trois types de supports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7573" y="3142018"/>
            <a:ext cx="4182261" cy="353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094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du formateur – Chapitre 1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de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Présentation en classe pour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13</a:t>
            </a:r>
            <a:endParaRPr lang="fr-FR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LAN, WAN et Internet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Les composants du réseau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Représentations du réseau</a:t>
            </a:r>
          </a:p>
          <a:p>
            <a:pPr lvl="1"/>
            <a:r>
              <a:rPr lang="fr-FR" sz="1600" dirty="0"/>
              <a:t>Que représentent les symboles ?</a:t>
            </a:r>
          </a:p>
          <a:p>
            <a:r>
              <a:rPr lang="fr-FR" sz="2000" dirty="0" smtClean="0"/>
              <a:t>Schémas de topologie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fr-FR" sz="1600" dirty="0" smtClean="0"/>
              <a:t>Physique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fr-FR" sz="1600" dirty="0" smtClean="0"/>
              <a:t>Logique</a:t>
            </a:r>
            <a:endParaRPr lang="fr-F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24" y="1232592"/>
            <a:ext cx="1434921" cy="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7" y="2890593"/>
            <a:ext cx="1219048" cy="8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37" y="4142245"/>
            <a:ext cx="2336508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1" y="5132721"/>
            <a:ext cx="1396825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1" y="4834308"/>
            <a:ext cx="1333333" cy="1041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1" y="3126372"/>
            <a:ext cx="1219048" cy="1015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2" y="4925663"/>
            <a:ext cx="170158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LAN, WAN et Internet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LAN et WAN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40286"/>
            <a:ext cx="5598968" cy="5125622"/>
          </a:xfrm>
        </p:spPr>
        <p:txBody>
          <a:bodyPr>
            <a:noAutofit/>
          </a:bodyPr>
          <a:lstStyle/>
          <a:p>
            <a:r>
              <a:rPr lang="fr-FR" sz="2000" dirty="0" smtClean="0"/>
              <a:t>Réseaux locaux</a:t>
            </a:r>
          </a:p>
          <a:p>
            <a:pPr lvl="1"/>
            <a:r>
              <a:rPr lang="fr-FR" sz="1800" dirty="0" smtClean="0"/>
              <a:t>Couvrent une petite zone géographique</a:t>
            </a:r>
          </a:p>
          <a:p>
            <a:pPr lvl="1"/>
            <a:r>
              <a:rPr lang="fr-FR" sz="1800" dirty="0" smtClean="0"/>
              <a:t>Interconnectent les appareils finaux</a:t>
            </a:r>
          </a:p>
          <a:p>
            <a:pPr lvl="1"/>
            <a:r>
              <a:rPr lang="fr-FR" sz="1800" dirty="0" smtClean="0"/>
              <a:t>Gérés par une seule entreprise</a:t>
            </a:r>
          </a:p>
          <a:p>
            <a:pPr lvl="1"/>
            <a:r>
              <a:rPr lang="fr-FR" sz="1800" dirty="0" smtClean="0"/>
              <a:t>Fournissent une bande passante haut débit aux appareils internes</a:t>
            </a:r>
          </a:p>
          <a:p>
            <a:pPr>
              <a:lnSpc>
                <a:spcPct val="105000"/>
              </a:lnSpc>
            </a:pPr>
            <a:r>
              <a:rPr lang="fr-FR" sz="2000" dirty="0"/>
              <a:t>Réseaux WAN</a:t>
            </a:r>
          </a:p>
          <a:p>
            <a:pPr lvl="1"/>
            <a:r>
              <a:rPr lang="fr-FR" sz="1800" dirty="0" smtClean="0"/>
              <a:t>Interconnectent les LAN</a:t>
            </a:r>
          </a:p>
          <a:p>
            <a:pPr lvl="1"/>
            <a:r>
              <a:rPr lang="fr-FR" sz="1800" dirty="0" smtClean="0"/>
              <a:t>Gérés par plusieurs prestataires de services</a:t>
            </a:r>
          </a:p>
          <a:p>
            <a:pPr lvl="1"/>
            <a:r>
              <a:rPr lang="fr-FR" sz="1800" dirty="0" smtClean="0"/>
              <a:t>Fournissent des liaisons à plus bas débit entre les réseaux locaux</a:t>
            </a:r>
          </a:p>
          <a:p>
            <a:pPr>
              <a:lnSpc>
                <a:spcPct val="105000"/>
              </a:lnSpc>
            </a:pPr>
            <a:r>
              <a:rPr lang="fr-FR" sz="2000" dirty="0"/>
              <a:t>Pouvez-vous nommer d'autres types de réseaux </a:t>
            </a:r>
            <a:r>
              <a:rPr lang="fr-FR" sz="2000" dirty="0" smtClean="0"/>
              <a:t>?</a:t>
            </a:r>
            <a:endParaRPr lang="fr-F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36" y="4167204"/>
            <a:ext cx="3002989" cy="229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4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1800" dirty="0" smtClean="0">
                <a:latin typeface="Arial" charset="0"/>
              </a:rPr>
              <a:t>LAN, WAN et Internet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Internet, Intranets et Extranets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6404860" cy="2001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dirty="0" smtClean="0"/>
              <a:t>Internet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Réseau mondial de réseaux interconnectés</a:t>
            </a:r>
          </a:p>
          <a:p>
            <a:pPr lvl="1">
              <a:lnSpc>
                <a:spcPct val="100000"/>
              </a:lnSpc>
            </a:pPr>
            <a:r>
              <a:rPr lang="fr-FR" sz="1600" dirty="0" smtClean="0"/>
              <a:t>Internet n'est pas détenu par une personne ou un groupe.</a:t>
            </a:r>
          </a:p>
          <a:p>
            <a:pPr>
              <a:lnSpc>
                <a:spcPct val="100000"/>
              </a:lnSpc>
            </a:pPr>
            <a:r>
              <a:rPr lang="fr-FR" sz="2000" dirty="0" smtClean="0"/>
              <a:t>Intranets et extranets</a:t>
            </a:r>
            <a:endParaRPr lang="fr-FR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4" y="3057394"/>
            <a:ext cx="4533900" cy="304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78" y="3162599"/>
            <a:ext cx="3349924" cy="33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1800" dirty="0" smtClean="0"/>
              <a:t>LAN, WAN et Internet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Connexions Internet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/>
          <a:lstStyle/>
          <a:p>
            <a:r>
              <a:rPr lang="fr-FR" sz="2000" dirty="0" smtClean="0"/>
              <a:t>Technologies </a:t>
            </a:r>
            <a:r>
              <a:rPr lang="fr-FR" sz="2000" dirty="0"/>
              <a:t>d'accès à Internet</a:t>
            </a:r>
            <a:endParaRPr lang="fr-FR" sz="2000" dirty="0" smtClean="0"/>
          </a:p>
          <a:p>
            <a:pPr lvl="1"/>
            <a:r>
              <a:rPr lang="fr-FR" sz="1600" dirty="0" smtClean="0"/>
              <a:t>Fournisseur de services Internet</a:t>
            </a:r>
          </a:p>
          <a:p>
            <a:pPr lvl="1"/>
            <a:r>
              <a:rPr lang="fr-FR" sz="1600" dirty="0"/>
              <a:t>Câble à large bande</a:t>
            </a:r>
          </a:p>
          <a:p>
            <a:pPr lvl="1"/>
            <a:r>
              <a:rPr lang="fr-FR" sz="1600" dirty="0"/>
              <a:t>DSL (Digital Subscriber Line) haut débit</a:t>
            </a:r>
          </a:p>
          <a:p>
            <a:pPr lvl="1"/>
            <a:r>
              <a:rPr lang="fr-FR" sz="1600" dirty="0"/>
              <a:t>Réseaux étendus sans fil</a:t>
            </a:r>
          </a:p>
          <a:p>
            <a:pPr lvl="1"/>
            <a:r>
              <a:rPr lang="fr-FR" sz="1600" dirty="0"/>
              <a:t>Services mobiles</a:t>
            </a:r>
          </a:p>
          <a:p>
            <a:pPr lvl="1"/>
            <a:r>
              <a:rPr lang="fr-FR" sz="1600" dirty="0"/>
              <a:t>DSL d'entreprise</a:t>
            </a:r>
          </a:p>
          <a:p>
            <a:pPr lvl="1"/>
            <a:r>
              <a:rPr lang="fr-FR" sz="1600" dirty="0"/>
              <a:t>Lignes louées</a:t>
            </a:r>
          </a:p>
          <a:p>
            <a:pPr lvl="1"/>
            <a:r>
              <a:rPr lang="fr-FR" sz="1600" dirty="0"/>
              <a:t>Metro Ethernet</a:t>
            </a:r>
          </a:p>
          <a:p>
            <a:r>
              <a:rPr lang="fr-FR" sz="2000" dirty="0"/>
              <a:t>Types de connexions Internet</a:t>
            </a:r>
          </a:p>
          <a:p>
            <a:pPr lvl="1"/>
            <a:r>
              <a:rPr lang="fr-FR" sz="1600" dirty="0"/>
              <a:t>Bureaux à domicile et petits bureaux</a:t>
            </a:r>
          </a:p>
          <a:p>
            <a:pPr lvl="1"/>
            <a:r>
              <a:rPr lang="fr-FR" sz="1600" dirty="0"/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2031093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1.3 Le réseau en tant que plate-forme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Le réseau en tant que plate-forme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Les réseaux convergés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16307"/>
            <a:ext cx="8752915" cy="2616657"/>
          </a:xfrm>
        </p:spPr>
        <p:txBody>
          <a:bodyPr>
            <a:normAutofit/>
          </a:bodyPr>
          <a:lstStyle/>
          <a:p>
            <a:r>
              <a:rPr lang="fr-FR" dirty="0" smtClean="0"/>
              <a:t>Réseaux distincts traditionnels</a:t>
            </a:r>
          </a:p>
          <a:p>
            <a:pPr lvl="1"/>
            <a:r>
              <a:rPr lang="fr-FR" dirty="0" smtClean="0"/>
              <a:t>Chaque réseau a ses propres règles </a:t>
            </a:r>
          </a:p>
          <a:p>
            <a:r>
              <a:rPr lang="fr-FR" dirty="0" smtClean="0"/>
              <a:t>Réseau convergent</a:t>
            </a:r>
          </a:p>
          <a:p>
            <a:pPr lvl="1"/>
            <a:r>
              <a:rPr lang="fr-FR" dirty="0" smtClean="0"/>
              <a:t>Capable de fournir les données, la voix et la vidéo via la même infrastructure de réseau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56" y="3834932"/>
            <a:ext cx="3702069" cy="28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9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Le réseau en tant que plate-forme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Un réseau fiable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2"/>
            <a:ext cx="8733677" cy="2385093"/>
          </a:xfrm>
        </p:spPr>
        <p:txBody>
          <a:bodyPr>
            <a:noAutofit/>
          </a:bodyPr>
          <a:lstStyle/>
          <a:p>
            <a:r>
              <a:rPr lang="fr-FR" dirty="0" smtClean="0"/>
              <a:t>Les quatre principales caractéristiques d'une architecture de réseau</a:t>
            </a:r>
          </a:p>
          <a:p>
            <a:pPr lvl="1"/>
            <a:r>
              <a:rPr lang="fr-FR" dirty="0" smtClean="0"/>
              <a:t>Tolérance aux pannes</a:t>
            </a:r>
          </a:p>
          <a:p>
            <a:pPr lvl="1"/>
            <a:r>
              <a:rPr lang="fr-FR" dirty="0" smtClean="0"/>
              <a:t>Évolutivité</a:t>
            </a:r>
          </a:p>
          <a:p>
            <a:pPr lvl="1"/>
            <a:r>
              <a:rPr lang="fr-FR" dirty="0" smtClean="0"/>
              <a:t>Qualité de service (</a:t>
            </a:r>
            <a:r>
              <a:rPr lang="fr-FR" dirty="0" err="1" smtClean="0"/>
              <a:t>QoS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Sécurité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35" y="3439487"/>
            <a:ext cx="4280250" cy="30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4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1.4 L'environnement réseau changeant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67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L'environnement réseau changeant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Les tendances du réseau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30" cy="5233315"/>
          </a:xfrm>
        </p:spPr>
        <p:txBody>
          <a:bodyPr>
            <a:normAutofit/>
          </a:bodyPr>
          <a:lstStyle/>
          <a:p>
            <a:r>
              <a:rPr lang="fr-FR" dirty="0" smtClean="0"/>
              <a:t>Les principales tendances sont les suivantes :</a:t>
            </a:r>
          </a:p>
          <a:p>
            <a:pPr lvl="1"/>
            <a:r>
              <a:rPr lang="fr-FR" dirty="0" smtClean="0"/>
              <a:t>BYOD</a:t>
            </a:r>
          </a:p>
          <a:p>
            <a:pPr lvl="1"/>
            <a:r>
              <a:rPr lang="fr-FR" dirty="0" smtClean="0"/>
              <a:t>Collaboration en ligne </a:t>
            </a:r>
          </a:p>
          <a:p>
            <a:pPr lvl="1"/>
            <a:r>
              <a:rPr lang="fr-FR" dirty="0" smtClean="0"/>
              <a:t>Communications vidéo</a:t>
            </a:r>
          </a:p>
          <a:p>
            <a:pPr lvl="1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0" y="2755919"/>
            <a:ext cx="513633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69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L'environnement réseau changeant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Les technologies de réseau domestiques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6" y="2205950"/>
            <a:ext cx="771525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318" y="4248001"/>
            <a:ext cx="2343150" cy="24193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27759"/>
            <a:ext cx="6388107" cy="3690011"/>
          </a:xfrm>
        </p:spPr>
        <p:txBody>
          <a:bodyPr/>
          <a:lstStyle/>
          <a:p>
            <a:r>
              <a:rPr lang="fr-FR" dirty="0" smtClean="0"/>
              <a:t>Tendances technologiques domestiques</a:t>
            </a:r>
          </a:p>
          <a:p>
            <a:pPr lvl="1"/>
            <a:r>
              <a:rPr lang="fr-FR" dirty="0" smtClean="0"/>
              <a:t>Maison intelligente</a:t>
            </a:r>
          </a:p>
          <a:p>
            <a:r>
              <a:rPr lang="fr-FR" dirty="0"/>
              <a:t>Réseau sur courant électrique</a:t>
            </a:r>
          </a:p>
          <a:p>
            <a:pPr lvl="1"/>
            <a:r>
              <a:rPr lang="fr-FR" dirty="0" smtClean="0"/>
              <a:t>Utilise le câblage électrique pour connecter des appareils</a:t>
            </a:r>
          </a:p>
          <a:p>
            <a:r>
              <a:rPr lang="fr-FR" dirty="0"/>
              <a:t>Haut débit sans fil</a:t>
            </a:r>
          </a:p>
          <a:p>
            <a:pPr lvl="1"/>
            <a:r>
              <a:rPr lang="fr-FR" dirty="0" smtClean="0"/>
              <a:t>Fournisseur d'accès à Internet sans fil</a:t>
            </a:r>
          </a:p>
          <a:p>
            <a:pPr lvl="1"/>
            <a:r>
              <a:rPr lang="fr-FR" dirty="0" smtClean="0"/>
              <a:t>Service haut-débit sans fil grâce à la technologie cellulaire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74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Introduction to Network </a:t>
            </a:r>
            <a:r>
              <a:rPr lang="fr-FR" kern="0" dirty="0" smtClean="0">
                <a:solidFill>
                  <a:schemeClr val="bg1"/>
                </a:solidFill>
                <a:latin typeface="+mj-lt"/>
              </a:rPr>
              <a:t>6.0 </a:t>
            </a: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1 : Exploration du réseau</a:t>
            </a:r>
            <a:endParaRPr lang="fr-FR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753" y="1251404"/>
            <a:ext cx="3230602" cy="19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L'environnement réseau changeant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La sécurité du réseau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01508"/>
            <a:ext cx="5521997" cy="5262130"/>
          </a:xfrm>
        </p:spPr>
        <p:txBody>
          <a:bodyPr>
            <a:noAutofit/>
          </a:bodyPr>
          <a:lstStyle/>
          <a:p>
            <a:r>
              <a:rPr lang="fr-FR" sz="1800" dirty="0" smtClean="0"/>
              <a:t>Menaces pour la sécurité</a:t>
            </a:r>
          </a:p>
          <a:p>
            <a:pPr lvl="1"/>
            <a:r>
              <a:rPr lang="fr-FR" sz="1600" dirty="0" smtClean="0"/>
              <a:t>Virus, vers et chevaux de Troie </a:t>
            </a:r>
          </a:p>
          <a:p>
            <a:pPr lvl="1"/>
            <a:r>
              <a:rPr lang="fr-FR" sz="1600" dirty="0" smtClean="0"/>
              <a:t>Logiciels espions et logiciels publicitaires</a:t>
            </a:r>
          </a:p>
          <a:p>
            <a:pPr lvl="1"/>
            <a:r>
              <a:rPr lang="fr-FR" sz="1600" dirty="0" smtClean="0"/>
              <a:t>Attaques </a:t>
            </a:r>
            <a:r>
              <a:rPr lang="fr-FR" sz="1600" dirty="0" err="1" smtClean="0"/>
              <a:t>zero-day</a:t>
            </a:r>
            <a:r>
              <a:rPr lang="fr-FR" sz="1600" dirty="0" smtClean="0"/>
              <a:t> (également appelées attaques </a:t>
            </a:r>
            <a:r>
              <a:rPr lang="fr-FR" sz="1600" dirty="0" err="1" smtClean="0"/>
              <a:t>zero-hour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smtClean="0"/>
              <a:t>Piratage informatique </a:t>
            </a:r>
          </a:p>
          <a:p>
            <a:pPr lvl="1"/>
            <a:r>
              <a:rPr lang="fr-FR" sz="1600" dirty="0" smtClean="0"/>
              <a:t>Attaques par déni de service</a:t>
            </a:r>
          </a:p>
          <a:p>
            <a:pPr lvl="1"/>
            <a:r>
              <a:rPr lang="fr-FR" sz="1600" dirty="0" smtClean="0"/>
              <a:t>Interception et vol de données</a:t>
            </a:r>
          </a:p>
          <a:p>
            <a:pPr lvl="1"/>
            <a:r>
              <a:rPr lang="fr-FR" sz="1600" dirty="0" smtClean="0"/>
              <a:t>Usurpation d'identité</a:t>
            </a:r>
          </a:p>
          <a:p>
            <a:r>
              <a:rPr lang="fr-FR" sz="1800" dirty="0"/>
              <a:t>Solutions de sécurité</a:t>
            </a:r>
          </a:p>
          <a:p>
            <a:pPr lvl="1"/>
            <a:r>
              <a:rPr lang="fr-FR" sz="1600" dirty="0" smtClean="0"/>
              <a:t>Antivirus et logiciel anti-espion </a:t>
            </a:r>
          </a:p>
          <a:p>
            <a:pPr lvl="1"/>
            <a:r>
              <a:rPr lang="fr-FR" sz="1600" dirty="0" smtClean="0"/>
              <a:t>Filtrage au niveau du pare-feu</a:t>
            </a:r>
          </a:p>
          <a:p>
            <a:pPr lvl="1"/>
            <a:r>
              <a:rPr lang="fr-FR" sz="1600" dirty="0" smtClean="0"/>
              <a:t>Systèmes de pare-feu dédiés</a:t>
            </a:r>
          </a:p>
          <a:p>
            <a:pPr lvl="1"/>
            <a:r>
              <a:rPr lang="fr-FR" sz="1600" dirty="0" smtClean="0"/>
              <a:t>Listes de contrôle d'accès (ACL) </a:t>
            </a:r>
          </a:p>
          <a:p>
            <a:pPr lvl="1"/>
            <a:r>
              <a:rPr lang="fr-FR" sz="1600" dirty="0" smtClean="0"/>
              <a:t>Systèmes de protection contre les intrusions </a:t>
            </a:r>
          </a:p>
          <a:p>
            <a:pPr lvl="1"/>
            <a:r>
              <a:rPr lang="fr-FR" sz="1600" dirty="0" smtClean="0"/>
              <a:t>VPN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48" y="3689225"/>
            <a:ext cx="3004654" cy="239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28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L'environnement réseau changeant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L'architecture du réseau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8752915" cy="4926405"/>
          </a:xfrm>
        </p:spPr>
        <p:txBody>
          <a:bodyPr/>
          <a:lstStyle/>
          <a:p>
            <a:r>
              <a:rPr lang="fr-FR" dirty="0" smtClean="0"/>
              <a:t>Architecture des réseaux Cisco</a:t>
            </a:r>
          </a:p>
          <a:p>
            <a:pPr lvl="1"/>
            <a:r>
              <a:rPr lang="fr-FR" dirty="0"/>
              <a:t>Prend en charge les applications et les technologies</a:t>
            </a:r>
          </a:p>
          <a:p>
            <a:pPr lvl="1"/>
            <a:r>
              <a:rPr lang="fr-FR" dirty="0"/>
              <a:t>Assure la connectivité sur toutes les combinaisons de réseaux</a:t>
            </a:r>
          </a:p>
          <a:p>
            <a:r>
              <a:rPr lang="fr-FR" dirty="0"/>
              <a:t>CCNA</a:t>
            </a:r>
          </a:p>
          <a:p>
            <a:pPr lvl="1"/>
            <a:r>
              <a:rPr lang="fr-FR" dirty="0"/>
              <a:t>Une première étape vers une carrière dans le domaine des réseaux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18" y="4164116"/>
            <a:ext cx="3283029" cy="22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988" y="4166469"/>
            <a:ext cx="2907818" cy="22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77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466164" cy="1481138"/>
          </a:xfrm>
        </p:spPr>
        <p:txBody>
          <a:bodyPr/>
          <a:lstStyle/>
          <a:p>
            <a:pPr eaLnBrk="1" hangingPunct="1"/>
            <a:r>
              <a:rPr lang="fr-FR" dirty="0" smtClean="0"/>
              <a:t>1.5 Synthèse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9" y="1539502"/>
            <a:ext cx="8458452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dirty="0"/>
              <a:t>Décrire les différents réseaux utilisés dans la vie quotidienne</a:t>
            </a:r>
          </a:p>
          <a:p>
            <a:r>
              <a:rPr lang="fr-FR" sz="1600" dirty="0"/>
              <a:t>Décrire les topologies et les équipements utilisés dans un réseau de PME</a:t>
            </a:r>
          </a:p>
          <a:p>
            <a:r>
              <a:rPr lang="fr-FR" sz="1600" dirty="0"/>
              <a:t>Expliquer les caractéristiques de base d'un réseau prenant en charge la communication dans une PME</a:t>
            </a:r>
          </a:p>
          <a:p>
            <a:r>
              <a:rPr lang="fr-FR" sz="1600" dirty="0"/>
              <a:t>Expliquer les tendances liées au réseau qui affecteront l'utilisation des réseaux dans les PME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Synthèse du chapitre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Section 1.1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4987540" cy="4946358"/>
          </a:xfrm>
        </p:spPr>
        <p:txBody>
          <a:bodyPr/>
          <a:lstStyle/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espaces d'apprentissage collaboratifs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communautés mondiales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réseau humain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services de collaboration réseau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réseau de réseaux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réseau peer to peer</a:t>
            </a:r>
          </a:p>
          <a:p>
            <a:pPr fontAlgn="b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060381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1.2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fr-FR" sz="1600" dirty="0"/>
              <a:t>câble haut-débit</a:t>
            </a:r>
          </a:p>
          <a:p>
            <a:pPr fontAlgn="b"/>
            <a:r>
              <a:rPr lang="fr-FR" sz="1600" dirty="0"/>
              <a:t>DSL haut-débit</a:t>
            </a:r>
          </a:p>
          <a:p>
            <a:pPr fontAlgn="b"/>
            <a:r>
              <a:rPr lang="fr-FR" sz="1600" dirty="0"/>
              <a:t>DSL d'entreprise</a:t>
            </a:r>
          </a:p>
          <a:p>
            <a:pPr fontAlgn="b"/>
            <a:r>
              <a:rPr lang="fr-FR" sz="1600" dirty="0"/>
              <a:t>câble</a:t>
            </a:r>
          </a:p>
          <a:p>
            <a:pPr fontAlgn="b"/>
            <a:r>
              <a:rPr lang="fr-FR" sz="1600" dirty="0"/>
              <a:t>cellulaire</a:t>
            </a:r>
          </a:p>
          <a:p>
            <a:pPr fontAlgn="b"/>
            <a:r>
              <a:rPr lang="fr-FR" sz="1600" dirty="0"/>
              <a:t>ligne louée spécialisée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ligne </a:t>
            </a:r>
            <a:r>
              <a:rPr lang="fr-FR" sz="1600" dirty="0" smtClean="0"/>
              <a:t>commutée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DSL</a:t>
            </a:r>
            <a:endParaRPr lang="fr-FR" sz="1600" dirty="0"/>
          </a:p>
          <a:p>
            <a:pPr fontAlgn="b"/>
            <a:r>
              <a:rPr lang="fr-FR" sz="1600" dirty="0" smtClean="0"/>
              <a:t>périphérique final</a:t>
            </a:r>
          </a:p>
          <a:p>
            <a:pPr fontAlgn="b"/>
            <a:r>
              <a:rPr lang="fr-FR" sz="1600" dirty="0"/>
              <a:t>extranet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matériel</a:t>
            </a:r>
          </a:p>
          <a:p>
            <a:pPr fontAlgn="b"/>
            <a:r>
              <a:rPr lang="fr-FR" sz="1600" dirty="0"/>
              <a:t>périphérique intermédiaire</a:t>
            </a:r>
          </a:p>
          <a:p>
            <a:pPr fontAlgn="b"/>
            <a:r>
              <a:rPr lang="fr-FR" sz="1600" dirty="0"/>
              <a:t>appareils interréseaux</a:t>
            </a:r>
          </a:p>
          <a:p>
            <a:pPr fontAlgn="b"/>
            <a:r>
              <a:rPr lang="fr-FR" sz="1600" dirty="0"/>
              <a:t>fournisseur de services </a:t>
            </a:r>
            <a:r>
              <a:rPr lang="fr-FR" sz="1600" dirty="0" smtClean="0"/>
              <a:t>Internet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 smtClean="0"/>
              <a:t>Intranet</a:t>
            </a:r>
            <a:endParaRPr lang="fr-FR" sz="1600" dirty="0"/>
          </a:p>
          <a:p>
            <a:pPr fontAlgn="b"/>
            <a:r>
              <a:rPr lang="fr-FR" sz="1600" dirty="0" smtClean="0"/>
              <a:t>ligne louée</a:t>
            </a:r>
          </a:p>
          <a:p>
            <a:pPr fontAlgn="b"/>
            <a:r>
              <a:rPr lang="fr-FR" sz="1600" dirty="0" smtClean="0"/>
              <a:t>réseau local (LAN)</a:t>
            </a:r>
          </a:p>
          <a:p>
            <a:pPr fontAlgn="b"/>
            <a:r>
              <a:rPr lang="fr-FR" sz="1600" dirty="0"/>
              <a:t>schémas de topologie logique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support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réseau métropolitain</a:t>
            </a:r>
          </a:p>
          <a:p>
            <a:pPr fontAlgn="b"/>
            <a:r>
              <a:rPr lang="fr-FR" sz="1600" dirty="0"/>
              <a:t>Metro Ethernet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 smtClean="0"/>
              <a:t>appareils d'accès réseau</a:t>
            </a:r>
          </a:p>
          <a:p>
            <a:pPr fontAlgn="b"/>
            <a:r>
              <a:rPr lang="fr-FR" sz="1600" dirty="0"/>
              <a:t>carte </a:t>
            </a:r>
            <a:r>
              <a:rPr lang="fr-FR" sz="1600" dirty="0" smtClean="0"/>
              <a:t>réseau (NIC)</a:t>
            </a:r>
          </a:p>
          <a:p>
            <a:pPr fontAlgn="b"/>
            <a:r>
              <a:rPr lang="fr-FR" sz="1600" dirty="0"/>
              <a:t>supports réseau</a:t>
            </a:r>
          </a:p>
          <a:p>
            <a:pPr fontAlgn="b"/>
            <a:r>
              <a:rPr lang="fr-FR" sz="1600" dirty="0" smtClean="0"/>
              <a:t>port physique, interface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schémas de topologie physique</a:t>
            </a:r>
          </a:p>
          <a:p>
            <a:pPr fontAlgn="b"/>
            <a:r>
              <a:rPr lang="fr-FR" sz="1600" dirty="0"/>
              <a:t>satellite</a:t>
            </a:r>
          </a:p>
          <a:p>
            <a:pPr fontAlgn="b"/>
            <a:r>
              <a:rPr lang="fr-FR" sz="1600" dirty="0" smtClean="0"/>
              <a:t>appareils de sécurité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fournisseur d'accès (FA)</a:t>
            </a:r>
          </a:p>
          <a:p>
            <a:pPr fontAlgn="b"/>
            <a:r>
              <a:rPr lang="fr-FR" sz="1600" dirty="0" smtClean="0"/>
              <a:t>les logiciels</a:t>
            </a:r>
          </a:p>
          <a:p>
            <a:pPr fontAlgn="b"/>
            <a:r>
              <a:rPr lang="fr-FR" sz="1600" dirty="0"/>
              <a:t>Storage Area Network (SAN)</a:t>
            </a:r>
          </a:p>
          <a:p>
            <a:pPr fontAlgn="b"/>
            <a:r>
              <a:rPr lang="fr-FR" sz="1600" dirty="0"/>
              <a:t>terminal TelePresence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télétravailleurs</a:t>
            </a:r>
            <a:endParaRPr lang="fr-FR" sz="1600" dirty="0"/>
          </a:p>
          <a:p>
            <a:pPr fontAlgn="b"/>
            <a:r>
              <a:rPr lang="fr-FR" sz="1600" dirty="0" smtClean="0"/>
              <a:t>schéma de topologie</a:t>
            </a:r>
          </a:p>
          <a:p>
            <a:pPr fontAlgn="b"/>
            <a:r>
              <a:rPr lang="fr-FR" sz="1600" dirty="0"/>
              <a:t>téléphones VoIP</a:t>
            </a:r>
          </a:p>
          <a:p>
            <a:pPr fontAlgn="b"/>
            <a:r>
              <a:rPr lang="fr-FR" sz="1600" dirty="0"/>
              <a:t>réseau étendu (WAN)</a:t>
            </a:r>
          </a:p>
          <a:p>
            <a:pPr fontAlgn="b"/>
            <a:r>
              <a:rPr lang="fr-FR" sz="1600" dirty="0"/>
              <a:t>réseau local sans fil</a:t>
            </a:r>
            <a:r>
              <a:rPr lang="fr-FR" sz="1600" dirty="0" smtClean="0"/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4118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1.3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fr-FR" sz="1600" dirty="0"/>
              <a:t>disponibilité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réseaux à commutation de circuits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sécurité </a:t>
            </a:r>
            <a:r>
              <a:rPr lang="fr-FR" sz="1600" dirty="0" smtClean="0"/>
              <a:t>de contenu</a:t>
            </a:r>
          </a:p>
          <a:p>
            <a:pPr fontAlgn="b"/>
            <a:r>
              <a:rPr lang="fr-FR" sz="1600" dirty="0" smtClean="0"/>
              <a:t>réseau convergent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confidentialité des données</a:t>
            </a:r>
          </a:p>
          <a:p>
            <a:pPr fontAlgn="b"/>
            <a:r>
              <a:rPr lang="fr-FR" sz="1600" dirty="0"/>
              <a:t>intégrité </a:t>
            </a:r>
            <a:r>
              <a:rPr lang="fr-FR" sz="1600" dirty="0" smtClean="0"/>
              <a:t>des données</a:t>
            </a:r>
          </a:p>
          <a:p>
            <a:pPr fontAlgn="b"/>
            <a:r>
              <a:rPr lang="fr-FR" sz="1600" dirty="0" smtClean="0"/>
              <a:t>délai</a:t>
            </a:r>
            <a:endParaRPr lang="fr-FR" sz="1600" dirty="0"/>
          </a:p>
          <a:p>
            <a:pPr fontAlgn="b"/>
            <a:r>
              <a:rPr lang="fr-FR" sz="1600" dirty="0"/>
              <a:t>déni de service (DoS)</a:t>
            </a:r>
          </a:p>
          <a:p>
            <a:pPr fontAlgn="b"/>
            <a:r>
              <a:rPr lang="fr-FR" sz="1600" dirty="0"/>
              <a:t>chiffrement des </a:t>
            </a:r>
            <a:r>
              <a:rPr lang="fr-FR" sz="1600" dirty="0" smtClean="0"/>
              <a:t>données</a:t>
            </a:r>
            <a:endParaRPr lang="fr-FR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tolérance aux pannes</a:t>
            </a:r>
          </a:p>
          <a:p>
            <a:pPr fontAlgn="b"/>
            <a:r>
              <a:rPr lang="fr-FR" sz="1600" dirty="0" smtClean="0"/>
              <a:t>structure en couches hiérarchisée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réseau d'informations intelligent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architecture du réseau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bande passante du réseau</a:t>
            </a:r>
          </a:p>
          <a:p>
            <a:pPr fontAlgn="b"/>
            <a:r>
              <a:rPr lang="fr-FR" sz="1600" dirty="0" smtClean="0"/>
              <a:t>encombrement du réseau</a:t>
            </a:r>
          </a:p>
          <a:p>
            <a:pPr fontAlgn="b"/>
            <a:r>
              <a:rPr lang="fr-FR" sz="1600" dirty="0"/>
              <a:t>sécurité d’infrastructure </a:t>
            </a:r>
            <a:r>
              <a:rPr lang="fr-FR" sz="1600" dirty="0" smtClean="0"/>
              <a:t>réseau</a:t>
            </a:r>
            <a:endParaRPr lang="fr-FR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perte de paquets</a:t>
            </a:r>
          </a:p>
          <a:p>
            <a:pPr fontAlgn="b"/>
            <a:r>
              <a:rPr lang="fr-FR" sz="1600" dirty="0" smtClean="0"/>
              <a:t>réseaux à commutation de paquets</a:t>
            </a:r>
          </a:p>
          <a:p>
            <a:pPr fontAlgn="b"/>
            <a:r>
              <a:rPr lang="fr-FR" sz="1600" dirty="0"/>
              <a:t>paquets</a:t>
            </a:r>
          </a:p>
          <a:p>
            <a:pPr fontAlgn="b"/>
            <a:r>
              <a:rPr lang="fr-FR" sz="1600" dirty="0"/>
              <a:t>qualité de service (QoS)</a:t>
            </a:r>
          </a:p>
          <a:p>
            <a:pPr fontAlgn="b"/>
            <a:r>
              <a:rPr lang="fr-FR" sz="1600" dirty="0"/>
              <a:t>file d’attente</a:t>
            </a:r>
          </a:p>
          <a:p>
            <a:pPr fontAlgn="b"/>
            <a:r>
              <a:rPr lang="fr-FR" sz="1600" dirty="0"/>
              <a:t>redondance</a:t>
            </a:r>
          </a:p>
          <a:p>
            <a:pPr fontAlgn="b"/>
            <a:r>
              <a:rPr lang="fr-FR" sz="1600" dirty="0" smtClean="0"/>
              <a:t>fonction de routage</a:t>
            </a:r>
          </a:p>
          <a:p>
            <a:pPr fontAlgn="b"/>
            <a:r>
              <a:rPr lang="fr-FR" sz="1600" dirty="0"/>
              <a:t>évolutivité</a:t>
            </a:r>
            <a:endParaRPr lang="fr-FR" sz="1600" dirty="0" smtClean="0"/>
          </a:p>
          <a:p>
            <a:pPr fontAlgn="b"/>
            <a:r>
              <a:rPr lang="fr-FR" sz="1600" dirty="0"/>
              <a:t>authentification des </a:t>
            </a:r>
            <a:r>
              <a:rPr lang="fr-FR" sz="1600" dirty="0" smtClean="0"/>
              <a:t>utilisateurs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96614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1.4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fr-FR" sz="1600" dirty="0"/>
              <a:t>listes de contrôle d'accès (ACL)</a:t>
            </a:r>
          </a:p>
          <a:p>
            <a:pPr fontAlgn="b"/>
            <a:r>
              <a:rPr lang="fr-FR" sz="1600" dirty="0"/>
              <a:t>logiciel de publicité</a:t>
            </a:r>
          </a:p>
          <a:p>
            <a:pPr fontAlgn="b"/>
            <a:r>
              <a:rPr lang="fr-FR" sz="1600" dirty="0" smtClean="0"/>
              <a:t>BYOD (Bring Your Own Device)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cloud computing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centre de calcul</a:t>
            </a:r>
          </a:p>
          <a:p>
            <a:pPr fontAlgn="b"/>
            <a:r>
              <a:rPr lang="fr-FR" sz="1600" dirty="0"/>
              <a:t>interception et vol de données</a:t>
            </a:r>
          </a:p>
          <a:p>
            <a:pPr fontAlgn="b"/>
            <a:r>
              <a:rPr lang="fr-FR" sz="1600" dirty="0"/>
              <a:t>piratage informatique</a:t>
            </a:r>
          </a:p>
          <a:p>
            <a:pPr fontAlgn="b"/>
            <a:r>
              <a:rPr lang="fr-FR" sz="1600" dirty="0"/>
              <a:t>usurpation d'identité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IPS</a:t>
            </a:r>
            <a:endParaRPr lang="fr-FR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plusieurs couches de sécurité</a:t>
            </a:r>
          </a:p>
          <a:p>
            <a:pPr fontAlgn="b"/>
            <a:r>
              <a:rPr lang="fr-FR" sz="1600" dirty="0"/>
              <a:t>multitâche</a:t>
            </a:r>
          </a:p>
          <a:p>
            <a:pPr fontAlgn="b"/>
            <a:r>
              <a:rPr lang="fr-FR" sz="1600" dirty="0" smtClean="0"/>
              <a:t>collaboration en ligne</a:t>
            </a:r>
          </a:p>
          <a:p>
            <a:pPr fontAlgn="b"/>
            <a:r>
              <a:rPr lang="fr-FR" sz="1600" dirty="0" smtClean="0"/>
              <a:t>appel vidéo en face à face</a:t>
            </a:r>
          </a:p>
          <a:p>
            <a:pPr fontAlgn="b"/>
            <a:r>
              <a:rPr lang="fr-FR" sz="1600" dirty="0"/>
              <a:t>réseau par courants porteurs en ligne (powerline networking)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clusters de serveurs</a:t>
            </a:r>
          </a:p>
          <a:p>
            <a:pPr fontAlgn="b"/>
            <a:r>
              <a:rPr lang="fr-FR" sz="1600" dirty="0" smtClean="0"/>
              <a:t>batterie de serveurs</a:t>
            </a:r>
          </a:p>
          <a:p>
            <a:pPr fontAlgn="b"/>
            <a:r>
              <a:rPr lang="fr-FR" sz="1600" dirty="0"/>
              <a:t>technologies </a:t>
            </a:r>
            <a:r>
              <a:rPr lang="fr-FR" sz="1600" dirty="0" smtClean="0"/>
              <a:t>domestiques intelligentes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logiciel espion</a:t>
            </a:r>
          </a:p>
          <a:p>
            <a:pPr fontAlgn="b"/>
            <a:r>
              <a:rPr lang="fr-FR" sz="1600" dirty="0"/>
              <a:t>chevaux </a:t>
            </a:r>
            <a:r>
              <a:rPr lang="fr-FR" sz="1600" dirty="0" smtClean="0"/>
              <a:t>de Troie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8" y="1358745"/>
            <a:ext cx="318475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vidéoconférence</a:t>
            </a:r>
          </a:p>
          <a:p>
            <a:pPr fontAlgn="b"/>
            <a:r>
              <a:rPr lang="fr-FR" sz="1600" dirty="0" smtClean="0"/>
              <a:t>réseaux privés virtuels (VPN)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virtualisation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/>
              <a:t>virus</a:t>
            </a:r>
          </a:p>
          <a:p>
            <a:pPr fontAlgn="b"/>
            <a:r>
              <a:rPr lang="fr-FR" sz="1600" dirty="0"/>
              <a:t>service haut-débit sans fil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fournisseur d'accès à Internet sans fil</a:t>
            </a:r>
          </a:p>
          <a:p>
            <a:pPr fontAlgn="b"/>
            <a:r>
              <a:rPr lang="fr-FR" sz="1600" dirty="0"/>
              <a:t>réseaux locaux sans fil (WLAN)</a:t>
            </a:r>
          </a:p>
          <a:p>
            <a:pPr fontAlgn="b"/>
            <a:r>
              <a:rPr lang="fr-FR" sz="1600" dirty="0" smtClean="0"/>
              <a:t>vers</a:t>
            </a:r>
            <a:endParaRPr lang="fr-FR" sz="1600" dirty="0"/>
          </a:p>
          <a:p>
            <a:pPr fontAlgn="b"/>
            <a:r>
              <a:rPr lang="fr-FR" sz="1600" dirty="0" smtClean="0"/>
              <a:t>attaques de type « zero-day »</a:t>
            </a:r>
          </a:p>
        </p:txBody>
      </p:sp>
    </p:spTree>
    <p:extLst>
      <p:ext uri="{BB962C8B-B14F-4D97-AF65-F5344CB8AC3E}">
        <p14:creationId xmlns:p14="http://schemas.microsoft.com/office/powerpoint/2010/main" val="3616859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1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1827"/>
              </p:ext>
            </p:extLst>
          </p:nvPr>
        </p:nvGraphicFramePr>
        <p:xfrm>
          <a:off x="445863" y="1641144"/>
          <a:ext cx="8315996" cy="38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/>
                <a:gridCol w="1964622"/>
                <a:gridCol w="3962654"/>
                <a:gridCol w="14123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Page no.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Facultatif ?</a:t>
                      </a:r>
                      <a:endParaRPr lang="fr-FR" sz="1400" dirty="0"/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1.0.1.2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Exercices en classe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Illustrez votre vision d'Internet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1.1.1.8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Travaux pratiques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Rechercher des outils de collaboration réseau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1.2.1.7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Exercice interactif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Représentations et fonctions des composants du réseau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1.2.4.4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 Tracer</a:t>
                      </a:r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Aide et conseils pour la navigation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1.2.4.5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 tracer</a:t>
                      </a:r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Représentation du réseau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1.3.1.3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Travaux pratiques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Recherche de services de réseau convergent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1.3.2.6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Exercice interactif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Exigences relatives à l'architecture réseau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1.4.3.3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 interactif</a:t>
                      </a:r>
                      <a:endParaRPr lang="fr-FR" sz="1400" dirty="0" smtClean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Terminologie relative à la sécurité du réseau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1.4.4.3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Travaux pratiques</a:t>
                      </a:r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Recherche d'offres d'emploi dans le secteur de l'informatique et des réseaux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1.5.1.1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Exercices en classe</a:t>
                      </a:r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Illustrez votre nouvelle vision d'Internet</a:t>
                      </a:r>
                      <a:endParaRPr lang="fr-FR" sz="1400" dirty="0"/>
                    </a:p>
                  </a:txBody>
                  <a:tcPr marT="46800" marB="4680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800" marB="46800"/>
                </a:tc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16266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fr-FR" sz="1600" kern="0" dirty="0" smtClean="0"/>
              <a:t>Le mot de passe utilisé dans le cadre des exercices Packet Tracer de ce chapitre est : </a:t>
            </a:r>
            <a:r>
              <a:rPr lang="fr-FR" sz="1600" b="1" kern="0" dirty="0" smtClean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51113" y="340092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1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1113" y="1285841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1,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étudiants.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Avant d'enseigner le contenu du chapitre 1, </a:t>
            </a:r>
            <a:r>
              <a:rPr lang="fr-FR" dirty="0"/>
              <a:t>le formateur </a:t>
            </a:r>
            <a:r>
              <a:rPr lang="fr-FR" dirty="0" smtClean="0"/>
              <a:t>doit :</a:t>
            </a:r>
          </a:p>
          <a:p>
            <a:r>
              <a:rPr lang="fr-FR" dirty="0" smtClean="0"/>
              <a:t>Réussir la partie « Évaluation » du chapitre 1.</a:t>
            </a:r>
          </a:p>
          <a:p>
            <a:r>
              <a:rPr lang="fr-FR" dirty="0" smtClean="0"/>
              <a:t>Expliquer aux élèves que ce chapitre est une initiation aux réseaux. Vous approfondirez le sujet dans les chapitres suivants.</a:t>
            </a:r>
          </a:p>
          <a:p>
            <a:r>
              <a:rPr lang="fr-FR" dirty="0" smtClean="0"/>
              <a:t>Utiliser la fonctionnalité de discussion de netacad.com pour encourager les élèves à participer.</a:t>
            </a:r>
          </a:p>
          <a:p>
            <a:r>
              <a:rPr lang="fr-FR" dirty="0" smtClean="0"/>
              <a:t>Section 1.1</a:t>
            </a:r>
          </a:p>
          <a:p>
            <a:pPr lvl="1"/>
            <a:r>
              <a:rPr lang="fr-FR" dirty="0" smtClean="0"/>
              <a:t>Discutez des deux vidéos introductives.</a:t>
            </a:r>
          </a:p>
          <a:p>
            <a:pPr lvl="2"/>
            <a:r>
              <a:rPr lang="fr-FR" dirty="0" smtClean="0"/>
              <a:t>Dans quelle mesure ce monde connecté vous affecte/vous intègre ?</a:t>
            </a:r>
          </a:p>
          <a:p>
            <a:pPr lvl="2"/>
            <a:r>
              <a:rPr lang="fr-FR" sz="2100" dirty="0"/>
              <a:t>À votre avis, que pourrons-nous réaliser à l'avenir en utilisant les réseaux comme plates-formes ?</a:t>
            </a:r>
          </a:p>
          <a:p>
            <a:pPr lvl="1"/>
            <a:r>
              <a:rPr lang="fr-FR" dirty="0" smtClean="0"/>
              <a:t>Discutez des outils de collaboration et de communication que nous utilisons tous.</a:t>
            </a:r>
          </a:p>
          <a:p>
            <a:pPr lvl="2"/>
            <a:r>
              <a:rPr lang="fr-FR" sz="2100" dirty="0"/>
              <a:t>Quels outils de communication utilisez-vous pour entrer en contact avec vos amis ?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03761" y="351153"/>
            <a:ext cx="8247211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1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1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 1.1 (suite)</a:t>
            </a:r>
          </a:p>
          <a:p>
            <a:pPr lvl="1"/>
            <a:r>
              <a:rPr lang="fr-FR" dirty="0" smtClean="0"/>
              <a:t>Vidéos et ressources supplémentaires pour cette section.</a:t>
            </a:r>
          </a:p>
          <a:p>
            <a:pPr lvl="1"/>
            <a:r>
              <a:rPr lang="fr-FR" dirty="0" smtClean="0"/>
              <a:t>newsroom.cisco.com/</a:t>
            </a:r>
            <a:r>
              <a:rPr lang="fr-FR" dirty="0" err="1" smtClean="0"/>
              <a:t>truestories</a:t>
            </a:r>
            <a:endParaRPr lang="fr-FR" dirty="0"/>
          </a:p>
          <a:p>
            <a:pPr marL="463550" lvl="1" indent="0">
              <a:buNone/>
            </a:pPr>
            <a:r>
              <a:rPr lang="fr-FR" dirty="0">
                <a:hlinkClick r:id="rId3" action="ppaction://hlinkfile"/>
              </a:rPr>
              <a:t>http://www.cisco.com/c/en/us/products/collaboration-endpoints/telepresence-tx9000-series/index.html</a:t>
            </a:r>
            <a:endParaRPr lang="fr-FR" dirty="0"/>
          </a:p>
          <a:p>
            <a:r>
              <a:rPr lang="fr-FR" dirty="0"/>
              <a:t>Section 1.2</a:t>
            </a:r>
          </a:p>
          <a:p>
            <a:pPr lvl="1"/>
            <a:r>
              <a:rPr lang="fr-FR" dirty="0"/>
              <a:t>Donnez des exemples de types de réseaux (par exemple LAN et WAN). </a:t>
            </a:r>
          </a:p>
          <a:p>
            <a:pPr lvl="1"/>
            <a:r>
              <a:rPr lang="fr-FR" dirty="0"/>
              <a:t>Con</a:t>
            </a:r>
            <a:r>
              <a:rPr lang="fr-FR" dirty="0" smtClean="0"/>
              <a:t>nexions Internet des bureaux à domicile et des petits bureaux</a:t>
            </a:r>
          </a:p>
          <a:p>
            <a:pPr lvl="2"/>
            <a:r>
              <a:rPr lang="fr-FR" dirty="0" smtClean="0"/>
              <a:t>Discutez avec vos élèves pour savoir comment ils se connectent à Internet chez eux. </a:t>
            </a:r>
          </a:p>
          <a:p>
            <a:pPr lvl="1"/>
            <a:r>
              <a:rPr lang="fr-FR" dirty="0"/>
              <a:t>Vidéo</a:t>
            </a:r>
            <a:r>
              <a:rPr lang="fr-FR" dirty="0" smtClean="0"/>
              <a:t> </a:t>
            </a:r>
            <a:r>
              <a:rPr lang="fr-FR" dirty="0" err="1" smtClean="0"/>
              <a:t>didacticielle</a:t>
            </a:r>
            <a:r>
              <a:rPr lang="fr-FR" dirty="0" smtClean="0"/>
              <a:t> sur </a:t>
            </a:r>
            <a:r>
              <a:rPr lang="fr-FR" dirty="0" err="1" smtClean="0"/>
              <a:t>Packet</a:t>
            </a:r>
            <a:r>
              <a:rPr lang="fr-FR" dirty="0" smtClean="0"/>
              <a:t> Tracer</a:t>
            </a:r>
          </a:p>
          <a:p>
            <a:pPr marL="463550" lvl="1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www.youtube.com/watch?v=any2NbeSZV4&amp;feature=youtu.be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1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Section 1.2 (suite)</a:t>
            </a:r>
          </a:p>
          <a:p>
            <a:pPr lvl="1"/>
            <a:r>
              <a:rPr lang="fr-FR" dirty="0" smtClean="0"/>
              <a:t>1.2.1.1-1.2.1.6 Sujets importants</a:t>
            </a:r>
          </a:p>
          <a:p>
            <a:pPr lvl="2"/>
            <a:r>
              <a:rPr lang="fr-FR" dirty="0" smtClean="0"/>
              <a:t>Les élèves doivent connaître ces icônes et les fonctions des appareils réseau.</a:t>
            </a:r>
          </a:p>
          <a:p>
            <a:pPr lvl="2"/>
            <a:r>
              <a:rPr lang="fr-FR" dirty="0" smtClean="0"/>
              <a:t>Présentez une topologie de base et toutes les icônes en utilisant </a:t>
            </a:r>
            <a:r>
              <a:rPr lang="fr-FR" dirty="0" err="1" smtClean="0"/>
              <a:t>Packet</a:t>
            </a:r>
            <a:r>
              <a:rPr lang="fr-FR" dirty="0" smtClean="0"/>
              <a:t> Tracer.</a:t>
            </a:r>
          </a:p>
          <a:p>
            <a:pPr lvl="1"/>
            <a:r>
              <a:rPr lang="fr-FR" dirty="0"/>
              <a:t>1.2.1.6 Insistez sur les différences entre les topologies physique et logique, car les élèves peuvent les confondre.</a:t>
            </a:r>
          </a:p>
          <a:p>
            <a:pPr lvl="2"/>
            <a:r>
              <a:rPr lang="fr-FR" dirty="0" smtClean="0"/>
              <a:t>Les interconnexions physiques entre les appareils correspondent à la topologie physique.</a:t>
            </a:r>
          </a:p>
          <a:p>
            <a:pPr lvl="2"/>
            <a:r>
              <a:rPr lang="fr-FR" dirty="0" smtClean="0"/>
              <a:t>Les méthodes d'accès au support ou de contrôle de l'accès réseau reposent sur la topologie logique.</a:t>
            </a:r>
          </a:p>
          <a:p>
            <a:pPr lvl="1"/>
            <a:r>
              <a:rPr lang="fr-FR" dirty="0"/>
              <a:t>1.2.1.6 Présentez aux élèves des routeurs, des commutateurs et des exemples des différents supports.</a:t>
            </a:r>
          </a:p>
        </p:txBody>
      </p:sp>
    </p:spTree>
    <p:extLst>
      <p:ext uri="{BB962C8B-B14F-4D97-AF65-F5344CB8AC3E}">
        <p14:creationId xmlns:p14="http://schemas.microsoft.com/office/powerpoint/2010/main" val="414840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1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Section 1.2 (suite)</a:t>
            </a:r>
          </a:p>
          <a:p>
            <a:pPr lvl="1"/>
            <a:r>
              <a:rPr lang="fr-FR" dirty="0" smtClean="0"/>
              <a:t>Travaux pratiques 1.2.4.4 : facultatifs ou démonstration effectuée par le formateur.</a:t>
            </a:r>
          </a:p>
          <a:p>
            <a:pPr lvl="1"/>
            <a:r>
              <a:rPr lang="fr-FR" dirty="0" smtClean="0"/>
              <a:t>Travaux pratiques 1.2.4.5 : présentation de </a:t>
            </a:r>
            <a:r>
              <a:rPr lang="fr-FR" dirty="0" err="1" smtClean="0"/>
              <a:t>Packet</a:t>
            </a:r>
            <a:r>
              <a:rPr lang="fr-FR" dirty="0" smtClean="0"/>
              <a:t> Tracer.</a:t>
            </a:r>
          </a:p>
          <a:p>
            <a:r>
              <a:rPr lang="fr-FR" dirty="0" smtClean="0"/>
              <a:t>Section 1.3</a:t>
            </a:r>
          </a:p>
          <a:p>
            <a:pPr lvl="1"/>
            <a:r>
              <a:rPr lang="fr-FR" dirty="0" smtClean="0"/>
              <a:t>Expliquez et présentez les réseaux convergés.</a:t>
            </a:r>
          </a:p>
          <a:p>
            <a:pPr lvl="1"/>
            <a:r>
              <a:rPr lang="fr-FR" dirty="0" smtClean="0"/>
              <a:t>Travaux pratiques 1.3.1.3 : possibilité d'effectuer ces travaux pratiques en petits groupes.</a:t>
            </a:r>
          </a:p>
          <a:p>
            <a:pPr lvl="1"/>
            <a:r>
              <a:rPr lang="fr-FR" dirty="0" smtClean="0"/>
              <a:t>Exercice 1.3.2.6 : approfondissement des sujets évoqués dans les sections 1.3.2.1-5.</a:t>
            </a:r>
          </a:p>
        </p:txBody>
      </p:sp>
    </p:spTree>
    <p:extLst>
      <p:ext uri="{BB962C8B-B14F-4D97-AF65-F5344CB8AC3E}">
        <p14:creationId xmlns:p14="http://schemas.microsoft.com/office/powerpoint/2010/main" val="18784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25894</TotalTime>
  <Pages>28</Pages>
  <Words>1386</Words>
  <Application>Microsoft Office PowerPoint</Application>
  <PresentationFormat>On-screen Show (4:3)</PresentationFormat>
  <Paragraphs>456</Paragraphs>
  <Slides>39</Slides>
  <Notes>39</Notes>
  <HiddenSlides>15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PPT-TMPLT-WHT_C</vt:lpstr>
      <vt:lpstr>NetAcad-4F_PPT-WHT_060408</vt:lpstr>
      <vt:lpstr>Support du formateur Chapitre 1 : Exploration du réseau</vt:lpstr>
      <vt:lpstr>Supports du formateur – Chapitre 1 Guide de planification</vt:lpstr>
      <vt:lpstr>PowerPoint Presentation</vt:lpstr>
      <vt:lpstr>Chapitre 1 : exercices</vt:lpstr>
      <vt:lpstr>Chapitre 1 : évaluation</vt:lpstr>
      <vt:lpstr>PowerPoint Presentation</vt:lpstr>
      <vt:lpstr>Chapitre 1 : bonnes pratiques (suite)</vt:lpstr>
      <vt:lpstr>Chapitre 1 : bonnes pratiques (suite)</vt:lpstr>
      <vt:lpstr>Chapitre 1 : bonnes pratiques (suite)</vt:lpstr>
      <vt:lpstr>Chapitre 1 : bonnes pratiques (suite)</vt:lpstr>
      <vt:lpstr>Chapitre 1 : aide supplémentaire</vt:lpstr>
      <vt:lpstr>PowerPoint Presentation</vt:lpstr>
      <vt:lpstr>Chapitre 1 : Exploration du réseau</vt:lpstr>
      <vt:lpstr>Chapitre 1 - Sections et objectifs</vt:lpstr>
      <vt:lpstr>1.1  Connecté au monde entier</vt:lpstr>
      <vt:lpstr>Connecté au monde entier Les réseaux d'aujourd'hui</vt:lpstr>
      <vt:lpstr>Connecté au monde entier Fournir des ressources sur un réseau</vt:lpstr>
      <vt:lpstr>1.2 Les réseaux locaux, les réseaux étendus et Internet</vt:lpstr>
      <vt:lpstr>LAN, WAN et Internet Les composants du réseau</vt:lpstr>
      <vt:lpstr>LAN, WAN et Internet Les composants du réseau</vt:lpstr>
      <vt:lpstr>LAN, WAN et Internet LAN et WAN</vt:lpstr>
      <vt:lpstr>LAN, WAN et Internet Internet, Intranets et Extranets</vt:lpstr>
      <vt:lpstr>LAN, WAN et Internet Connexions Internet</vt:lpstr>
      <vt:lpstr>1.3 Le réseau en tant que plate-forme</vt:lpstr>
      <vt:lpstr>Le réseau en tant que plate-forme Les réseaux convergés</vt:lpstr>
      <vt:lpstr>Le réseau en tant que plate-forme Un réseau fiable</vt:lpstr>
      <vt:lpstr>1.4 L'environnement réseau changeant</vt:lpstr>
      <vt:lpstr>L'environnement réseau changeant Les tendances du réseau</vt:lpstr>
      <vt:lpstr>L'environnement réseau changeant Les technologies de réseau domestiques</vt:lpstr>
      <vt:lpstr>L'environnement réseau changeant La sécurité du réseau</vt:lpstr>
      <vt:lpstr>L'environnement réseau changeant L'architecture du réseau</vt:lpstr>
      <vt:lpstr>1.5 Synthèse du chapitre</vt:lpstr>
      <vt:lpstr>Synthèse du chapitre Synthèse</vt:lpstr>
      <vt:lpstr>PowerPoint Presentation</vt:lpstr>
      <vt:lpstr>PowerPoint Presentation</vt:lpstr>
      <vt:lpstr>Section 1.1 Nouveaux termes/commandes</vt:lpstr>
      <vt:lpstr>Section 1.2 Nouveaux termes/commandes</vt:lpstr>
      <vt:lpstr>Section 1.3 Nouveaux termes/commandes</vt:lpstr>
      <vt:lpstr>Section 1.4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932</cp:revision>
  <cp:lastPrinted>1999-01-27T00:54:54Z</cp:lastPrinted>
  <dcterms:created xsi:type="dcterms:W3CDTF">2006-10-23T15:07:30Z</dcterms:created>
  <dcterms:modified xsi:type="dcterms:W3CDTF">2017-03-28T11:27:25Z</dcterms:modified>
</cp:coreProperties>
</file>