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7"/>
  </p:notesMasterIdLst>
  <p:handoutMasterIdLst>
    <p:handoutMasterId r:id="rId38"/>
  </p:handoutMasterIdLst>
  <p:sldIdLst>
    <p:sldId id="812" r:id="rId3"/>
    <p:sldId id="903" r:id="rId4"/>
    <p:sldId id="871" r:id="rId5"/>
    <p:sldId id="904" r:id="rId6"/>
    <p:sldId id="932" r:id="rId7"/>
    <p:sldId id="873" r:id="rId8"/>
    <p:sldId id="874" r:id="rId9"/>
    <p:sldId id="908" r:id="rId10"/>
    <p:sldId id="965" r:id="rId11"/>
    <p:sldId id="966" r:id="rId12"/>
    <p:sldId id="875" r:id="rId13"/>
    <p:sldId id="877" r:id="rId14"/>
    <p:sldId id="500" r:id="rId15"/>
    <p:sldId id="786" r:id="rId16"/>
    <p:sldId id="791" r:id="rId17"/>
    <p:sldId id="987" r:id="rId18"/>
    <p:sldId id="1010" r:id="rId19"/>
    <p:sldId id="1006" r:id="rId20"/>
    <p:sldId id="1011" r:id="rId21"/>
    <p:sldId id="984" r:id="rId22"/>
    <p:sldId id="1007" r:id="rId23"/>
    <p:sldId id="1012" r:id="rId24"/>
    <p:sldId id="1013" r:id="rId25"/>
    <p:sldId id="1008" r:id="rId26"/>
    <p:sldId id="1014" r:id="rId27"/>
    <p:sldId id="1015" r:id="rId28"/>
    <p:sldId id="1009" r:id="rId29"/>
    <p:sldId id="1016" r:id="rId30"/>
    <p:sldId id="985" r:id="rId31"/>
    <p:sldId id="883" r:id="rId32"/>
    <p:sldId id="946" r:id="rId33"/>
    <p:sldId id="1017" r:id="rId34"/>
    <p:sldId id="884" r:id="rId35"/>
    <p:sldId id="885" r:id="rId3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7367" autoAdjust="0"/>
    <p:restoredTop sz="85914" autoAdjust="0"/>
  </p:normalViewPr>
  <p:slideViewPr>
    <p:cSldViewPr snapToGrid="0">
      <p:cViewPr>
        <p:scale>
          <a:sx n="66" d="100"/>
          <a:sy n="66" d="100"/>
        </p:scale>
        <p:origin x="-846" y="-107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07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13" Type="http://schemas.openxmlformats.org/officeDocument/2006/relationships/slide" Target="slides/slide30.xml"/><Relationship Id="rId3" Type="http://schemas.openxmlformats.org/officeDocument/2006/relationships/slide" Target="slides/slide18.xml"/><Relationship Id="rId7" Type="http://schemas.openxmlformats.org/officeDocument/2006/relationships/slide" Target="slides/slide23.xml"/><Relationship Id="rId12" Type="http://schemas.openxmlformats.org/officeDocument/2006/relationships/slide" Target="slides/slide28.xml"/><Relationship Id="rId2" Type="http://schemas.openxmlformats.org/officeDocument/2006/relationships/slide" Target="slides/slide17.xml"/><Relationship Id="rId1" Type="http://schemas.openxmlformats.org/officeDocument/2006/relationships/slide" Target="slides/slide16.xml"/><Relationship Id="rId6" Type="http://schemas.openxmlformats.org/officeDocument/2006/relationships/slide" Target="slides/slide22.xml"/><Relationship Id="rId11" Type="http://schemas.openxmlformats.org/officeDocument/2006/relationships/slide" Target="slides/slide27.xml"/><Relationship Id="rId5" Type="http://schemas.openxmlformats.org/officeDocument/2006/relationships/slide" Target="slides/slide21.xml"/><Relationship Id="rId15" Type="http://schemas.openxmlformats.org/officeDocument/2006/relationships/slide" Target="slides/slide32.xml"/><Relationship Id="rId10" Type="http://schemas.openxmlformats.org/officeDocument/2006/relationships/slide" Target="slides/slide26.xml"/><Relationship Id="rId4" Type="http://schemas.openxmlformats.org/officeDocument/2006/relationships/slide" Target="slides/slide19.xml"/><Relationship Id="rId9" Type="http://schemas.openxmlformats.org/officeDocument/2006/relationships/slide" Target="slides/slide25.xml"/><Relationship Id="rId14"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smtClean="0"/>
              <a:t>Introduction to Networks v6.0</a:t>
            </a:r>
            <a:endParaRPr lang="fr-FR" b="0" dirty="0"/>
          </a:p>
          <a:p>
            <a:pPr>
              <a:buFontTx/>
              <a:buNone/>
            </a:pPr>
            <a:r>
              <a:rPr lang="fr-FR" sz="1400" dirty="0" smtClean="0">
                <a:latin typeface="Arial" charset="0"/>
              </a:rPr>
              <a:t>Chapitre 10 : Couche application</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386686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11</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12</a:t>
            </a:fld>
            <a:endParaRPr lang="fr-FR"/>
          </a:p>
        </p:txBody>
      </p:sp>
    </p:spTree>
    <p:extLst>
      <p:ext uri="{BB962C8B-B14F-4D97-AF65-F5344CB8AC3E}">
        <p14:creationId xmlns:p14="http://schemas.microsoft.com/office/powerpoint/2010/main" val="1250389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13</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dirty="0" smtClean="0">
                <a:latin typeface="Arial" charset="0"/>
              </a:rPr>
              <a:t>Chapitre 10 : Couche application</a:t>
            </a:r>
            <a:endParaRPr lang="fr-FR" b="0" dirty="0"/>
          </a:p>
        </p:txBody>
      </p:sp>
    </p:spTree>
    <p:extLst>
      <p:ext uri="{BB962C8B-B14F-4D97-AF65-F5344CB8AC3E}">
        <p14:creationId xmlns:p14="http://schemas.microsoft.com/office/powerpoint/2010/main" val="476943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14</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72380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15</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10 : Couche application</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10.1 : Les protocoles de la couche application</a:t>
            </a:r>
          </a:p>
          <a:p>
            <a:pPr>
              <a:lnSpc>
                <a:spcPct val="80000"/>
              </a:lnSpc>
              <a:buFontTx/>
              <a:buNone/>
            </a:pPr>
            <a:r>
              <a:rPr lang="fr-FR" dirty="0" smtClean="0">
                <a:latin typeface="Arial" charset="0"/>
              </a:rPr>
              <a:t>10.1.1 : Application, présentation, session</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866629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10.1 : Les protocoles de la couche application</a:t>
            </a:r>
          </a:p>
          <a:p>
            <a:pPr>
              <a:lnSpc>
                <a:spcPct val="80000"/>
              </a:lnSpc>
              <a:buFontTx/>
              <a:buNone/>
            </a:pPr>
            <a:r>
              <a:rPr lang="fr-FR" dirty="0" smtClean="0">
                <a:latin typeface="Arial" charset="0"/>
              </a:rPr>
              <a:t>10.1.1 : Application, présentation, session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1262029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10.1 : </a:t>
            </a:r>
            <a:r>
              <a:rPr lang="fr-FR" smtClean="0"/>
              <a:t>Les protocoles de la couche application</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10.1.2 : Interaction des protocoles d'application avec les applications des utilisateurs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993014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10.1 : </a:t>
            </a:r>
            <a:r>
              <a:rPr lang="fr-FR" smtClean="0"/>
              <a:t>Les protocoles de la couche application</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10.1.2 : Interaction des protocoles d'application avec les applications des utilisateurs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243707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20</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10 : Couche application</a:t>
            </a:r>
            <a:endParaRPr lang="fr-FR" b="0" dirty="0"/>
          </a:p>
        </p:txBody>
      </p:sp>
    </p:spTree>
    <p:extLst>
      <p:ext uri="{BB962C8B-B14F-4D97-AF65-F5344CB8AC3E}">
        <p14:creationId xmlns:p14="http://schemas.microsoft.com/office/powerpoint/2010/main" val="3238755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10.2 : Les protocoles et les services de la couche application les plus connus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10.2.1 : Les protocoles </a:t>
            </a:r>
            <a:r>
              <a:rPr lang="fr-FR" dirty="0"/>
              <a:t>Web </a:t>
            </a:r>
            <a:r>
              <a:rPr lang="fr-FR" dirty="0" smtClean="0">
                <a:latin typeface="Arial" charset="0"/>
              </a:rPr>
              <a:t>et de messagerie</a:t>
            </a:r>
            <a:endParaRPr lang="fr-FR" dirty="0" smtClean="0"/>
          </a:p>
        </p:txBody>
      </p:sp>
    </p:spTree>
    <p:extLst>
      <p:ext uri="{BB962C8B-B14F-4D97-AF65-F5344CB8AC3E}">
        <p14:creationId xmlns:p14="http://schemas.microsoft.com/office/powerpoint/2010/main" val="4056509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10.2 : Les protocoles et les services de la couche application les plus connus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10.2.1 : Les protocoles </a:t>
            </a:r>
            <a:r>
              <a:rPr lang="fr-FR" dirty="0"/>
              <a:t>Web </a:t>
            </a:r>
            <a:r>
              <a:rPr lang="fr-FR" dirty="0" smtClean="0">
                <a:latin typeface="Arial" charset="0"/>
              </a:rPr>
              <a:t>et de messagerie (suite)</a:t>
            </a:r>
            <a:endParaRPr lang="fr-FR" dirty="0" smtClean="0"/>
          </a:p>
        </p:txBody>
      </p:sp>
    </p:spTree>
    <p:extLst>
      <p:ext uri="{BB962C8B-B14F-4D97-AF65-F5344CB8AC3E}">
        <p14:creationId xmlns:p14="http://schemas.microsoft.com/office/powerpoint/2010/main" val="1288159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10.2 : Les protocoles et les services de la couche application les plus connus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10.2.1 : Les protocoles </a:t>
            </a:r>
            <a:r>
              <a:rPr lang="fr-FR" dirty="0"/>
              <a:t>Web </a:t>
            </a:r>
            <a:r>
              <a:rPr lang="fr-FR" dirty="0" smtClean="0">
                <a:latin typeface="Arial" charset="0"/>
              </a:rPr>
              <a:t>et de messagerie (suite)</a:t>
            </a:r>
            <a:endParaRPr lang="fr-FR" dirty="0" smtClean="0"/>
          </a:p>
        </p:txBody>
      </p:sp>
    </p:spTree>
    <p:extLst>
      <p:ext uri="{BB962C8B-B14F-4D97-AF65-F5344CB8AC3E}">
        <p14:creationId xmlns:p14="http://schemas.microsoft.com/office/powerpoint/2010/main" val="2512151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10.2 : Les protocoles et les services de la couche application les plus connus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10.2.2 : Les services d'adressage IP</a:t>
            </a:r>
            <a:endParaRPr lang="fr-FR" dirty="0" smtClean="0"/>
          </a:p>
        </p:txBody>
      </p:sp>
    </p:spTree>
    <p:extLst>
      <p:ext uri="{BB962C8B-B14F-4D97-AF65-F5344CB8AC3E}">
        <p14:creationId xmlns:p14="http://schemas.microsoft.com/office/powerpoint/2010/main" val="930326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10.2 : Les protocoles et les services de la couche application les plus connus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10.2.2 : Les services d'adressage IP (suite)</a:t>
            </a:r>
            <a:endParaRPr lang="fr-FR" dirty="0" smtClean="0"/>
          </a:p>
        </p:txBody>
      </p:sp>
    </p:spTree>
    <p:extLst>
      <p:ext uri="{BB962C8B-B14F-4D97-AF65-F5344CB8AC3E}">
        <p14:creationId xmlns:p14="http://schemas.microsoft.com/office/powerpoint/2010/main" val="3827120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10.2 : Les protocoles et les services de la couche application les plus connus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10.2.2 : Les services d'adressage IP (suite)</a:t>
            </a:r>
            <a:endParaRPr lang="fr-FR" dirty="0" smtClean="0"/>
          </a:p>
        </p:txBody>
      </p:sp>
    </p:spTree>
    <p:extLst>
      <p:ext uri="{BB962C8B-B14F-4D97-AF65-F5344CB8AC3E}">
        <p14:creationId xmlns:p14="http://schemas.microsoft.com/office/powerpoint/2010/main" val="225674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10.2 : Les protocoles et les services de la couche application les plus connus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10.2.3 : Les services de partage de fichiers</a:t>
            </a:r>
            <a:endParaRPr lang="fr-FR" dirty="0" smtClean="0"/>
          </a:p>
        </p:txBody>
      </p:sp>
    </p:spTree>
    <p:extLst>
      <p:ext uri="{BB962C8B-B14F-4D97-AF65-F5344CB8AC3E}">
        <p14:creationId xmlns:p14="http://schemas.microsoft.com/office/powerpoint/2010/main" val="2999443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10.2 : Les protocoles et les services de la couche application les plus connus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10.2.3 : Les services de partage de fichiers (suite)</a:t>
            </a:r>
            <a:endParaRPr lang="fr-FR" dirty="0" smtClean="0"/>
          </a:p>
        </p:txBody>
      </p:sp>
    </p:spTree>
    <p:extLst>
      <p:ext uri="{BB962C8B-B14F-4D97-AF65-F5344CB8AC3E}">
        <p14:creationId xmlns:p14="http://schemas.microsoft.com/office/powerpoint/2010/main" val="1696462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29</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10 : Couche application</a:t>
            </a:r>
            <a:endParaRPr lang="fr-FR" b="0" dirty="0"/>
          </a:p>
        </p:txBody>
      </p:sp>
    </p:spTree>
    <p:extLst>
      <p:ext uri="{BB962C8B-B14F-4D97-AF65-F5344CB8AC3E}">
        <p14:creationId xmlns:p14="http://schemas.microsoft.com/office/powerpoint/2010/main" val="39320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Introduction to Network Guide de planification</a:t>
            </a:r>
          </a:p>
          <a:p>
            <a:pPr marL="0" indent="0" algn="l" defTabSz="814388">
              <a:lnSpc>
                <a:spcPct val="90000"/>
              </a:lnSpc>
              <a:buNone/>
              <a:defRPr/>
            </a:pPr>
            <a:r>
              <a:rPr lang="fr-FR" b="0" dirty="0" smtClean="0">
                <a:solidFill>
                  <a:schemeClr val="bg1"/>
                </a:solidFill>
                <a:latin typeface="Arial" pitchFamily="34" charset="0"/>
              </a:rPr>
              <a:t>Chapitre 10 : Couche application</a:t>
            </a:r>
            <a:endParaRPr lang="fr-FR"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9.3.1 : </a:t>
            </a:r>
            <a:r>
              <a:rPr lang="fr-FR" smtClean="0"/>
              <a:t>Synthèse</a:t>
            </a:r>
            <a:endParaRPr lang="fr-FR" dirty="0"/>
          </a:p>
        </p:txBody>
      </p:sp>
    </p:spTree>
    <p:extLst>
      <p:ext uri="{BB962C8B-B14F-4D97-AF65-F5344CB8AC3E}">
        <p14:creationId xmlns:p14="http://schemas.microsoft.com/office/powerpoint/2010/main" val="1130828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31</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val="38805241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32</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val="1659693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33</a:t>
            </a:fld>
            <a:endParaRPr lang="fr-FR"/>
          </a:p>
        </p:txBody>
      </p:sp>
    </p:spTree>
    <p:extLst>
      <p:ext uri="{BB962C8B-B14F-4D97-AF65-F5344CB8AC3E}">
        <p14:creationId xmlns:p14="http://schemas.microsoft.com/office/powerpoint/2010/main" val="4233713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34</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05711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95155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373313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1018519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529"/>
            <a:ext cx="2443720"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2007 - 2010, Cisco Systems, Inc. Tous droits réservés.</a:t>
            </a:r>
          </a:p>
        </p:txBody>
      </p:sp>
      <p:sp>
        <p:nvSpPr>
          <p:cNvPr id="6" name="Rectangle 4"/>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smtClean="0">
                <a:solidFill>
                  <a:srgbClr val="D3D3D3"/>
                </a:solidFill>
              </a:rPr>
              <a:t>Chapitre 10</a:t>
            </a:r>
            <a:endParaRPr lang="fr-FR"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0529"/>
            <a:ext cx="2137546"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2008 Cisco </a:t>
            </a:r>
            <a:r>
              <a:rPr lang="fr-FR" sz="700" dirty="0" err="1">
                <a:solidFill>
                  <a:srgbClr val="D3D3D3"/>
                </a:solidFill>
              </a:rPr>
              <a:t>Systems</a:t>
            </a:r>
            <a:r>
              <a:rPr lang="fr-FR" sz="700" dirty="0">
                <a:solidFill>
                  <a:srgbClr val="D3D3D3"/>
                </a:solidFill>
              </a:rPr>
              <a:t>, Inc. Tous droits réservés.</a:t>
            </a:r>
          </a:p>
        </p:txBody>
      </p:sp>
      <p:sp>
        <p:nvSpPr>
          <p:cNvPr id="6" name="Rectangle 279"/>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smtClean="0">
                <a:solidFill>
                  <a:srgbClr val="D3D3D3"/>
                </a:solidFill>
              </a:rPr>
              <a:t>Chapitre 10</a:t>
            </a:r>
            <a:endParaRPr lang="fr-FR"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529"/>
            <a:ext cx="2443720"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2007 - 2010, Cisco </a:t>
            </a:r>
            <a:r>
              <a:rPr lang="fr-FR" sz="700" dirty="0" err="1">
                <a:solidFill>
                  <a:srgbClr val="D3D3D3"/>
                </a:solidFill>
              </a:rPr>
              <a:t>Systems</a:t>
            </a:r>
            <a:r>
              <a:rPr lang="fr-FR" sz="700" dirty="0">
                <a:solidFill>
                  <a:srgbClr val="D3D3D3"/>
                </a:solidFill>
              </a:rPr>
              <a:t>, Inc. Tous droits réservés.</a:t>
            </a:r>
          </a:p>
        </p:txBody>
      </p:sp>
      <p:sp>
        <p:nvSpPr>
          <p:cNvPr id="1032" name="Rectangle 9"/>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0529"/>
            <a:ext cx="2137546"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2008 Cisco Systems, Inc. Tous droits réservés.</a:t>
            </a:r>
          </a:p>
        </p:txBody>
      </p:sp>
      <p:sp>
        <p:nvSpPr>
          <p:cNvPr id="3079" name="Rectangle 6313"/>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netacad.com/group/communities/community-home"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netacad.com/group/communities/ccna-blo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24384" y="800403"/>
            <a:ext cx="6788150" cy="100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0" indent="0" algn="l" defTabSz="814388" rtl="0" eaLnBrk="0" fontAlgn="base" hangingPunct="0">
              <a:lnSpc>
                <a:spcPct val="90000"/>
              </a:lnSpc>
              <a:spcBef>
                <a:spcPct val="50000"/>
              </a:spcBef>
              <a:spcAft>
                <a:spcPct val="0"/>
              </a:spcAft>
              <a:buClr>
                <a:srgbClr val="708CA1"/>
              </a:buClr>
              <a:buFont typeface="Wingdings" pitchFamily="2" charset="2"/>
              <a:buNone/>
              <a:defRPr sz="2000" b="1">
                <a:solidFill>
                  <a:schemeClr val="bg2"/>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hangingPunct="1">
              <a:buFont typeface="Wingdings" charset="0"/>
              <a:buNone/>
            </a:pPr>
            <a:endParaRPr lang="en-US" kern="0" dirty="0">
              <a:latin typeface="Arial" charset="0"/>
            </a:endParaRPr>
          </a:p>
        </p:txBody>
      </p:sp>
      <p:sp>
        <p:nvSpPr>
          <p:cNvPr id="7" name="Rectangle 2"/>
          <p:cNvSpPr>
            <a:spLocks noGrp="1" noChangeArrowheads="1"/>
          </p:cNvSpPr>
          <p:nvPr>
            <p:ph type="ctrTitle"/>
          </p:nvPr>
        </p:nvSpPr>
        <p:spPr/>
        <p:txBody>
          <a:bodyPr/>
          <a:lstStyle/>
          <a:p>
            <a:pPr eaLnBrk="1" hangingPunct="1"/>
            <a:r>
              <a:rPr lang="fr-FR" sz="2400" dirty="0">
                <a:latin typeface="Arial" charset="0"/>
              </a:rPr>
              <a:t>Supports du formateur</a:t>
            </a:r>
            <a:r>
              <a:t/>
            </a:r>
            <a:br/>
            <a:r>
              <a:rPr lang="fr-FR" sz="2400" dirty="0">
                <a:latin typeface="Arial" charset="0"/>
              </a:rPr>
              <a:t>Chapitre 10 : Couche application</a:t>
            </a:r>
            <a:endParaRPr lang="fr-FR" sz="2400" dirty="0">
              <a:solidFill>
                <a:srgbClr val="00B0F0"/>
              </a:solidFill>
              <a:latin typeface="Arial" charset="0"/>
            </a:endParaRPr>
          </a:p>
        </p:txBody>
      </p:sp>
      <p:sp>
        <p:nvSpPr>
          <p:cNvPr id="3" name="Subtitle 2"/>
          <p:cNvSpPr>
            <a:spLocks noGrp="1"/>
          </p:cNvSpPr>
          <p:nvPr>
            <p:ph type="subTitle" idx="1"/>
          </p:nvPr>
        </p:nvSpPr>
        <p:spPr>
          <a:xfrm>
            <a:off x="311150" y="4672012"/>
            <a:ext cx="4103688" cy="1061813"/>
          </a:xfrm>
        </p:spPr>
        <p:txBody>
          <a:bodyPr/>
          <a:lstStyle/>
          <a:p>
            <a:pPr eaLnBrk="1" hangingPunct="1"/>
            <a:r>
              <a:rPr lang="fr-FR" dirty="0">
                <a:latin typeface="Arial" charset="0"/>
              </a:rPr>
              <a:t>CCNA Routing and Switching,</a:t>
            </a:r>
          </a:p>
          <a:p>
            <a:pPr eaLnBrk="1" hangingPunct="1"/>
            <a:r>
              <a:rPr lang="fr-FR" dirty="0">
                <a:latin typeface="Arial" charset="0"/>
              </a:rPr>
              <a:t>Introduction to Networks v6.0</a:t>
            </a:r>
          </a:p>
          <a:p>
            <a:endParaRPr lang="fr-FR" dirty="0"/>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10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2000" dirty="0"/>
              <a:t>Dans les réseaux P2P, chaque ordinateur peut faire office de client ou de serveur. C'est pour cette raison qu'ils sont considérés comme égaux (le terme anglais « peer » signifie « pair »). </a:t>
            </a:r>
          </a:p>
          <a:p>
            <a:pPr marL="742950" lvl="1" indent="-285750">
              <a:buFont typeface="Arial" panose="020B0604020202020204" pitchFamily="34" charset="0"/>
              <a:buChar char="•"/>
            </a:pPr>
            <a:r>
              <a:rPr lang="fr-FR" dirty="0" smtClean="0"/>
              <a:t>Expliquez que la gestion d'un réseau P2P est difficile, car elle est décentralisée. Autrement dit, chaque utilisateur est responsable de ses propres stratégies d'accès. </a:t>
            </a:r>
          </a:p>
          <a:p>
            <a:pPr marL="742950" lvl="1" indent="-285750">
              <a:buFont typeface="Arial" panose="020B0604020202020204" pitchFamily="34" charset="0"/>
              <a:buChar char="•"/>
            </a:pPr>
            <a:r>
              <a:rPr lang="fr-FR" dirty="0" smtClean="0"/>
              <a:t>La gestion décentralisée complique également la mise en place de la sécurité. </a:t>
            </a:r>
          </a:p>
          <a:p>
            <a:pPr marL="742950" lvl="1" indent="-285750">
              <a:buFont typeface="Arial" panose="020B0604020202020204" pitchFamily="34" charset="0"/>
              <a:buChar char="•"/>
            </a:pPr>
            <a:r>
              <a:rPr lang="fr-FR" dirty="0" smtClean="0"/>
              <a:t>Assurez-vous que les élèves ne confondent pas les réseaux P2P avec les applications P2P telles que </a:t>
            </a:r>
            <a:r>
              <a:rPr lang="fr-FR" dirty="0" err="1" smtClean="0"/>
              <a:t>Gnutella</a:t>
            </a:r>
            <a:r>
              <a:rPr lang="fr-FR" dirty="0" smtClean="0"/>
              <a:t> et </a:t>
            </a:r>
            <a:r>
              <a:rPr lang="fr-FR" dirty="0" err="1" smtClean="0"/>
              <a:t>Napster</a:t>
            </a:r>
            <a:r>
              <a:rPr lang="fr-FR" dirty="0" smtClean="0"/>
              <a:t>. </a:t>
            </a:r>
          </a:p>
          <a:p>
            <a:pPr marL="742950" lvl="1" indent="-285750">
              <a:buFont typeface="Arial" panose="020B0604020202020204" pitchFamily="34" charset="0"/>
              <a:buChar char="•"/>
            </a:pPr>
            <a:r>
              <a:rPr lang="fr-FR" dirty="0" smtClean="0"/>
              <a:t>Dans les réseaux P2P, les ordinateurs peuvent fonctionner aussi bien en tant que clients et serveurs au cours de la même communication. Les applications P2P permettent aux utilisateurs de partager directement les types de fichiers spécifiés en P2P ou via des réseaux client/serveur.</a:t>
            </a:r>
          </a:p>
        </p:txBody>
      </p:sp>
    </p:spTree>
    <p:extLst>
      <p:ext uri="{BB962C8B-B14F-4D97-AF65-F5344CB8AC3E}">
        <p14:creationId xmlns:p14="http://schemas.microsoft.com/office/powerpoint/2010/main" val="3441005926"/>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395786" y="350288"/>
            <a:ext cx="8145462" cy="838200"/>
          </a:xfrm>
        </p:spPr>
        <p:txBody>
          <a:bodyPr/>
          <a:lstStyle/>
          <a:p>
            <a:pPr eaLnBrk="1" hangingPunct="1"/>
            <a:r>
              <a:rPr lang="fr-FR" smtClean="0"/>
              <a:t>Chapitre 10 : aide supplémentaire</a:t>
            </a:r>
          </a:p>
        </p:txBody>
      </p:sp>
      <p:sp>
        <p:nvSpPr>
          <p:cNvPr id="20483" name="Rectangle 34"/>
          <p:cNvSpPr>
            <a:spLocks noGrp="1" noChangeArrowheads="1"/>
          </p:cNvSpPr>
          <p:nvPr>
            <p:ph type="body" idx="4294967295"/>
          </p:nvPr>
        </p:nvSpPr>
        <p:spPr>
          <a:xfrm>
            <a:off x="395785" y="1260910"/>
            <a:ext cx="8342969" cy="4236641"/>
          </a:xfrm>
        </p:spPr>
        <p:txBody>
          <a:bodyPr/>
          <a:lstStyle/>
          <a:p>
            <a:pPr>
              <a:lnSpc>
                <a:spcPct val="85000"/>
              </a:lnSpc>
              <a:spcBef>
                <a:spcPct val="30000"/>
              </a:spcBef>
              <a:spcAft>
                <a:spcPts val="1200"/>
              </a:spcAft>
              <a:defRPr/>
            </a:pPr>
            <a:r>
              <a:rPr lang="fr-FR" sz="2000" dirty="0" smtClean="0"/>
              <a:t>Pour obtenir davantage d'aide sur les stratégies d'enseignement, notamment les plans de cours, l'utilisation d'analogies pour expliquer des concepts difficiles et les sujets de discussion, consultez la communauté CCNA à l'adresse </a:t>
            </a:r>
            <a:r>
              <a:rPr lang="fr-FR" sz="2000" dirty="0" smtClean="0">
                <a:hlinkClick r:id="rId3"/>
              </a:rPr>
              <a:t>https://www.netacad.com/group/communities/community-home</a:t>
            </a:r>
            <a:endParaRPr lang="fr-FR" sz="2000" dirty="0" smtClean="0"/>
          </a:p>
          <a:p>
            <a:pPr>
              <a:lnSpc>
                <a:spcPct val="85000"/>
              </a:lnSpc>
              <a:spcBef>
                <a:spcPct val="30000"/>
              </a:spcBef>
              <a:spcAft>
                <a:spcPts val="1200"/>
              </a:spcAft>
              <a:defRPr/>
            </a:pPr>
            <a:r>
              <a:rPr lang="fr-FR" sz="2000" dirty="0" smtClean="0"/>
              <a:t>Les bonnes pratiques du monde entier relatives au programme CCNA Routing and </a:t>
            </a:r>
            <a:r>
              <a:rPr lang="fr-FR" sz="2000" dirty="0" err="1"/>
              <a:t>Switching</a:t>
            </a:r>
            <a:r>
              <a:rPr lang="fr-FR" sz="2000" dirty="0"/>
              <a:t> sont disponibles à l'adresse </a:t>
            </a:r>
            <a:r>
              <a:rPr lang="fr-FR" sz="2000" dirty="0" smtClean="0">
                <a:hlinkClick r:id="rId4"/>
              </a:rPr>
              <a:t>https://www.netacad.com/group/communities/ccna-blog</a:t>
            </a:r>
            <a:endParaRPr lang="fr-FR" sz="2000" dirty="0" smtClean="0"/>
          </a:p>
          <a:p>
            <a:pPr>
              <a:lnSpc>
                <a:spcPct val="85000"/>
              </a:lnSpc>
              <a:spcBef>
                <a:spcPct val="30000"/>
              </a:spcBef>
              <a:defRPr/>
            </a:pPr>
            <a:r>
              <a:rPr lang="fr-FR" sz="2000" dirty="0" smtClean="0"/>
              <a:t>Si vous souhaitez partager des plans de cours ou des ressources, téléchargez-les sur le site de la communauté CCNA afin d'aider les autres </a:t>
            </a:r>
            <a:r>
              <a:rPr lang="fr-FR" sz="2000" dirty="0"/>
              <a:t>formateurs.</a:t>
            </a:r>
            <a:endParaRPr lang="fr-FR" sz="2000" dirty="0" smtClean="0"/>
          </a:p>
          <a:p>
            <a:r>
              <a:rPr lang="fr-FR" sz="2000" dirty="0" smtClean="0"/>
              <a:t>Les élèves peuvent s'inscrire à la formation </a:t>
            </a:r>
            <a:r>
              <a:rPr lang="fr-FR" sz="2000" b="1" dirty="0" smtClean="0"/>
              <a:t>Packet Tracer Know How 1: Packet Tracer 101 </a:t>
            </a:r>
            <a:r>
              <a:rPr lang="fr-FR" sz="2000" dirty="0"/>
              <a:t>(inscription en libre-service).</a:t>
            </a:r>
            <a:endParaRPr lang="fr-FR" sz="2000" dirty="0" smtClean="0"/>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z="2400" dirty="0" smtClean="0">
                <a:latin typeface="Arial" charset="0"/>
              </a:rPr>
              <a:t>Chapitre 10 : Couche application</a:t>
            </a:r>
            <a:endParaRPr lang="fr-FR"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fr-FR" dirty="0" smtClean="0"/>
              <a:t>Introduction to Networks v6.0</a:t>
            </a:r>
            <a:endParaRPr lang="fr-FR" dirty="0">
              <a:solidFill>
                <a:srgbClr val="00B0F0"/>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350288"/>
            <a:ext cx="8145462" cy="838200"/>
          </a:xfrm>
        </p:spPr>
        <p:txBody>
          <a:bodyPr/>
          <a:lstStyle/>
          <a:p>
            <a:pPr eaLnBrk="1" hangingPunct="1"/>
            <a:r>
              <a:rPr lang="fr-FR" dirty="0" smtClean="0"/>
              <a:t>Chapitre 10 – Sections et objectifs</a:t>
            </a:r>
          </a:p>
        </p:txBody>
      </p:sp>
      <p:sp>
        <p:nvSpPr>
          <p:cNvPr id="4099" name="Rectangle 34"/>
          <p:cNvSpPr>
            <a:spLocks noGrp="1" noChangeArrowheads="1"/>
          </p:cNvSpPr>
          <p:nvPr>
            <p:ph type="body" idx="4294967295"/>
          </p:nvPr>
        </p:nvSpPr>
        <p:spPr>
          <a:xfrm>
            <a:off x="655638" y="1337482"/>
            <a:ext cx="7940675" cy="4743578"/>
          </a:xfrm>
        </p:spPr>
        <p:txBody>
          <a:bodyPr/>
          <a:lstStyle/>
          <a:p>
            <a:pPr marL="0" indent="0">
              <a:buNone/>
            </a:pPr>
            <a:r>
              <a:rPr lang="fr-FR" sz="2000" dirty="0" smtClean="0"/>
              <a:t>10.0</a:t>
            </a:r>
            <a:r>
              <a:rPr lang="en-US" sz="2000" dirty="0" smtClean="0"/>
              <a:t>  </a:t>
            </a:r>
            <a:r>
              <a:rPr lang="fr-FR" sz="2000" dirty="0" smtClean="0"/>
              <a:t>Introduction</a:t>
            </a:r>
          </a:p>
          <a:p>
            <a:pPr marL="0" indent="0">
              <a:buNone/>
            </a:pPr>
            <a:r>
              <a:rPr lang="fr-FR" sz="2000" dirty="0" smtClean="0"/>
              <a:t>10.1  Les protocoles de couche application</a:t>
            </a:r>
          </a:p>
          <a:p>
            <a:pPr marL="625475" lvl="1" indent="-285750">
              <a:buFont typeface="Arial" panose="020B0604020202020204" pitchFamily="34" charset="0"/>
              <a:buChar char="•"/>
            </a:pPr>
            <a:r>
              <a:rPr lang="fr-FR" sz="1600" dirty="0"/>
              <a:t>Expliquer comment la couche application, la couche session et la couche présentation collaborent pour fournir des services réseau aux applications des utilisateurs finaux</a:t>
            </a:r>
          </a:p>
          <a:p>
            <a:pPr marL="625475" lvl="1" indent="-285750">
              <a:buFont typeface="Arial" panose="020B0604020202020204" pitchFamily="34" charset="0"/>
              <a:buChar char="•"/>
            </a:pPr>
            <a:r>
              <a:rPr lang="fr-FR" sz="1600" dirty="0"/>
              <a:t>Expliquer comment les protocoles de couche application les plus courants interagissent avec les applications des utilisateurs finaux</a:t>
            </a:r>
          </a:p>
          <a:p>
            <a:pPr marL="623888" indent="-622300">
              <a:buNone/>
            </a:pPr>
            <a:r>
              <a:rPr lang="fr-FR" sz="2000" dirty="0" smtClean="0"/>
              <a:t>10.2  Les protocoles et les services de la couche application les plus connus</a:t>
            </a:r>
          </a:p>
          <a:p>
            <a:pPr marL="625475" lvl="1" indent="-285750">
              <a:buFont typeface="Arial" panose="020B0604020202020204" pitchFamily="34" charset="0"/>
              <a:buChar char="•"/>
            </a:pPr>
            <a:r>
              <a:rPr lang="fr-FR" sz="1600" dirty="0"/>
              <a:t>Expliquer le fonctionnement des protocoles Web et de messagerie</a:t>
            </a:r>
          </a:p>
          <a:p>
            <a:pPr marL="625475" lvl="1" indent="-285750">
              <a:buFont typeface="Arial" panose="020B0604020202020204" pitchFamily="34" charset="0"/>
              <a:buChar char="•"/>
            </a:pPr>
            <a:r>
              <a:rPr lang="fr-FR" sz="1600" dirty="0"/>
              <a:t>Expliquer le fonctionnement des protocoles d'adressage IP</a:t>
            </a:r>
          </a:p>
          <a:p>
            <a:pPr marL="625475" lvl="1" indent="-285750">
              <a:buFont typeface="Arial" panose="020B0604020202020204" pitchFamily="34" charset="0"/>
              <a:buChar char="•"/>
            </a:pPr>
            <a:r>
              <a:rPr lang="fr-FR" sz="1600" dirty="0"/>
              <a:t>Expliquer le fonctionnement des protocoles FTP</a:t>
            </a:r>
            <a:endParaRPr lang="fr-FR" sz="1600" dirty="0" smtClean="0"/>
          </a:p>
          <a:p>
            <a:pPr marL="0" indent="0">
              <a:buNone/>
            </a:pPr>
            <a:r>
              <a:rPr lang="fr-FR" sz="2000" dirty="0" smtClean="0"/>
              <a:t>10.3  Synthèse</a:t>
            </a:r>
            <a:endParaRPr lang="fr-FR" sz="1600" dirty="0" smtClean="0"/>
          </a:p>
          <a:p>
            <a:pPr marL="627063" lvl="1" indent="-285750">
              <a:buFont typeface="Arial" panose="020B0604020202020204" pitchFamily="34" charset="0"/>
              <a:buChar char="•"/>
            </a:pPr>
            <a:endParaRPr lang="fr-FR" sz="16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smtClean="0"/>
              <a:t>10.1 Les protocoles de couche application</a:t>
            </a:r>
            <a:endParaRPr lang="fr-FR"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Les protocoles de couche application</a:t>
            </a:r>
            <a:r>
              <a:t/>
            </a:r>
            <a:br/>
            <a:r>
              <a:rPr lang="fr-FR" dirty="0">
                <a:latin typeface="Arial" charset="0"/>
              </a:rPr>
              <a:t>Application, présentation, session</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7970190" cy="5093780"/>
          </a:xfrm>
        </p:spPr>
        <p:txBody>
          <a:bodyPr/>
          <a:lstStyle/>
          <a:p>
            <a:r>
              <a:rPr lang="fr-FR" sz="2000" dirty="0" smtClean="0"/>
              <a:t>Couche application</a:t>
            </a:r>
          </a:p>
          <a:p>
            <a:pPr lvl="1"/>
            <a:r>
              <a:rPr lang="fr-FR" sz="1600" dirty="0" smtClean="0"/>
              <a:t>La plus proche de l'utilisateur.</a:t>
            </a:r>
          </a:p>
          <a:p>
            <a:pPr lvl="1"/>
            <a:r>
              <a:rPr lang="fr-FR" sz="1600" dirty="0"/>
              <a:t>Les protocoles de la couche application facilitent l'échange des données entre les programmes s'exécutant sur les hôtes source et de destination.</a:t>
            </a:r>
          </a:p>
          <a:p>
            <a:pPr lvl="1"/>
            <a:r>
              <a:rPr lang="fr-FR" sz="1600" dirty="0" smtClean="0"/>
              <a:t>La couche application TCP/IP remplit les fonctions des trois couches supérieures du modèle OSI.</a:t>
            </a:r>
          </a:p>
          <a:p>
            <a:pPr lvl="1"/>
            <a:r>
              <a:rPr lang="fr-FR" sz="1600" dirty="0"/>
              <a:t>Les protocoles courants de la couche application sont les suivants : HTTP, FTP, TFTP, DNS.</a:t>
            </a:r>
          </a:p>
          <a:p>
            <a:r>
              <a:rPr lang="fr-FR" sz="2000" dirty="0" smtClean="0"/>
              <a:t>Couches présentation et session</a:t>
            </a:r>
          </a:p>
          <a:p>
            <a:pPr lvl="1"/>
            <a:r>
              <a:rPr lang="fr-FR" sz="1600" dirty="0" smtClean="0"/>
              <a:t>Mise en forme, compression et chiffrement des </a:t>
            </a:r>
            <a:r>
              <a:rPr lang="fr-FR" sz="1600" dirty="0"/>
              <a:t>données.</a:t>
            </a:r>
          </a:p>
          <a:p>
            <a:pPr lvl="1"/>
            <a:r>
              <a:rPr lang="fr-FR" sz="1600" dirty="0" smtClean="0"/>
              <a:t>QuickTime et MPEG (Motion Picture Experts Group) comptent parmi les normes de vidéo les plus courantes.</a:t>
            </a:r>
          </a:p>
          <a:p>
            <a:pPr lvl="1"/>
            <a:r>
              <a:rPr lang="fr-FR" sz="1600" dirty="0"/>
              <a:t>Exemples de formats d'images graphiques : GIF, JPEG et PNG.</a:t>
            </a:r>
          </a:p>
          <a:p>
            <a:pPr lvl="1"/>
            <a:r>
              <a:rPr lang="fr-FR" sz="1600" dirty="0"/>
              <a:t>La couche session crée et gère les communications entre les applications source et de destination.</a:t>
            </a:r>
          </a:p>
          <a:p>
            <a:pPr lvl="1"/>
            <a:r>
              <a:rPr lang="fr-FR" sz="1600" dirty="0"/>
              <a:t>La couche session traite l'échange des informations pour commencer un dialogue, le maintenir actif et redémarrer les sessions interrompues ou inactives.</a:t>
            </a:r>
          </a:p>
        </p:txBody>
      </p:sp>
    </p:spTree>
    <p:extLst>
      <p:ext uri="{BB962C8B-B14F-4D97-AF65-F5344CB8AC3E}">
        <p14:creationId xmlns:p14="http://schemas.microsoft.com/office/powerpoint/2010/main" val="350437022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Les protocoles de la couche application</a:t>
            </a:r>
            <a:r>
              <a:t/>
            </a:r>
            <a:br/>
            <a:r>
              <a:rPr lang="fr-FR" smtClean="0"/>
              <a:t>Application, présentation, session </a:t>
            </a:r>
            <a:r>
              <a:rPr lang="fr-FR" dirty="0">
                <a:latin typeface="Arial" charset="0"/>
              </a:rPr>
              <a:t>(suite)</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7970190" cy="5093780"/>
          </a:xfrm>
        </p:spPr>
        <p:txBody>
          <a:bodyPr/>
          <a:lstStyle/>
          <a:p>
            <a:r>
              <a:rPr lang="fr-FR" sz="2000" dirty="0" smtClean="0"/>
              <a:t>Protocoles de couche application TCP/IP</a:t>
            </a:r>
          </a:p>
          <a:p>
            <a:pPr lvl="1"/>
            <a:r>
              <a:rPr lang="fr-FR" sz="1600" dirty="0"/>
              <a:t>Les protocoles d'application TCP/IP spécifient les informations de format et de contrôle nécessaires aux fonctions Internet courantes.</a:t>
            </a:r>
          </a:p>
          <a:p>
            <a:pPr lvl="1"/>
            <a:r>
              <a:rPr lang="fr-FR" sz="1600" dirty="0"/>
              <a:t>Les protocoles de couche application doivent être mis en œuvre sur les périphériques source et de destination.</a:t>
            </a:r>
          </a:p>
          <a:p>
            <a:pPr lvl="1"/>
            <a:r>
              <a:rPr lang="fr-FR" sz="1600" dirty="0"/>
              <a:t>Ceux qui sont mis en œuvre sur l'hôte source et l'hôte de destination doivent être compatibles pour que les communications aboutissent.</a:t>
            </a:r>
          </a:p>
          <a:p>
            <a:pPr marL="0" indent="0">
              <a:buNone/>
            </a:pPr>
            <a:endParaRPr lang="fr-FR" sz="2000"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2935" y="3462303"/>
            <a:ext cx="8510948" cy="2804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956140"/>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129195" y="4340506"/>
            <a:ext cx="3836830" cy="2141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5" name="Rectangle 2"/>
          <p:cNvSpPr>
            <a:spLocks noGrp="1" noChangeArrowheads="1"/>
          </p:cNvSpPr>
          <p:nvPr>
            <p:ph type="title"/>
          </p:nvPr>
        </p:nvSpPr>
        <p:spPr>
          <a:xfrm>
            <a:off x="193868" y="753217"/>
            <a:ext cx="8772157" cy="838200"/>
          </a:xfrm>
        </p:spPr>
        <p:txBody>
          <a:bodyPr/>
          <a:lstStyle/>
          <a:p>
            <a:pPr eaLnBrk="1" hangingPunct="1"/>
            <a:r>
              <a:rPr lang="fr-FR" sz="1800" dirty="0">
                <a:latin typeface="Arial" charset="0"/>
              </a:rPr>
              <a:t>Les protocoles de la couche application</a:t>
            </a:r>
            <a:r>
              <a:rPr dirty="0"/>
              <a:t/>
            </a:r>
            <a:br>
              <a:rPr dirty="0"/>
            </a:br>
            <a:r>
              <a:rPr lang="fr-FR" dirty="0">
                <a:latin typeface="Arial" charset="0"/>
              </a:rPr>
              <a:t>Interaction des protocoles d'application avec les applications des utilisateurs</a:t>
            </a:r>
            <a:endParaRPr lang="fr-FR" dirty="0">
              <a:solidFill>
                <a:srgbClr val="00B0F0"/>
              </a:solidFill>
              <a:latin typeface="Arial" charset="0"/>
            </a:endParaRPr>
          </a:p>
        </p:txBody>
      </p:sp>
      <p:sp>
        <p:nvSpPr>
          <p:cNvPr id="2" name="Content Placeholder 1"/>
          <p:cNvSpPr>
            <a:spLocks noGrp="1"/>
          </p:cNvSpPr>
          <p:nvPr>
            <p:ph idx="1"/>
          </p:nvPr>
        </p:nvSpPr>
        <p:spPr>
          <a:xfrm>
            <a:off x="213111" y="1591417"/>
            <a:ext cx="8271132" cy="1889572"/>
          </a:xfrm>
        </p:spPr>
        <p:txBody>
          <a:bodyPr>
            <a:spAutoFit/>
          </a:bodyPr>
          <a:lstStyle/>
          <a:p>
            <a:r>
              <a:rPr lang="fr-FR" sz="2000" dirty="0"/>
              <a:t>Modèle client-serveur</a:t>
            </a:r>
          </a:p>
          <a:p>
            <a:pPr lvl="1"/>
            <a:r>
              <a:rPr lang="fr-FR" sz="1600" dirty="0" smtClean="0"/>
              <a:t>Les clients demandent des informations et les serveurs les fournissent.</a:t>
            </a:r>
            <a:endParaRPr lang="fr-FR" sz="1600" dirty="0"/>
          </a:p>
          <a:p>
            <a:pPr lvl="1"/>
            <a:r>
              <a:rPr lang="fr-FR" sz="1600" dirty="0"/>
              <a:t>Les processus client et serveur sont considérés comme faisant partie de la couche application.</a:t>
            </a:r>
          </a:p>
          <a:p>
            <a:pPr lvl="1"/>
            <a:r>
              <a:rPr lang="fr-FR" sz="1600" dirty="0" smtClean="0"/>
              <a:t>Le contenu des données échangées dépend de l'application utilisée.</a:t>
            </a:r>
          </a:p>
          <a:p>
            <a:pPr lvl="1"/>
            <a:r>
              <a:rPr lang="fr-FR" sz="1600" dirty="0"/>
              <a:t>La messagerie électronique est un exemple d'interaction client-serveur.</a:t>
            </a:r>
          </a:p>
        </p:txBody>
      </p:sp>
      <p:sp>
        <p:nvSpPr>
          <p:cNvPr id="7" name="Content Placeholder 1"/>
          <p:cNvSpPr txBox="1">
            <a:spLocks/>
          </p:cNvSpPr>
          <p:nvPr/>
        </p:nvSpPr>
        <p:spPr bwMode="auto">
          <a:xfrm>
            <a:off x="213111" y="3465903"/>
            <a:ext cx="4871490" cy="3059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sp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000" kern="0" dirty="0" smtClean="0"/>
              <a:t>Réseaux peer to peer</a:t>
            </a:r>
          </a:p>
          <a:p>
            <a:pPr lvl="1"/>
            <a:r>
              <a:rPr lang="fr-FR" sz="1600" kern="0" dirty="0" smtClean="0"/>
              <a:t>Les données sont accessibles sans l'intervention d'un serveur dédié.</a:t>
            </a:r>
          </a:p>
          <a:p>
            <a:pPr lvl="1"/>
            <a:r>
              <a:rPr lang="fr-FR" sz="1600" kern="0" dirty="0" smtClean="0"/>
              <a:t>Deux ordinateurs ou plus peuvent être connectés à un réseau P2P pour partager des ressources.</a:t>
            </a:r>
          </a:p>
          <a:p>
            <a:pPr lvl="1"/>
            <a:r>
              <a:rPr lang="fr-FR" sz="1600" kern="0" dirty="0" smtClean="0"/>
              <a:t>Chaque périphérique connecté (« peer » ou « homologue ») peut faire office de serveur ou de client.</a:t>
            </a:r>
          </a:p>
          <a:p>
            <a:pPr lvl="1"/>
            <a:r>
              <a:rPr lang="fr-FR" sz="1600" kern="0" dirty="0" smtClean="0"/>
              <a:t>Les rôles du client et du serveur sont définis en fonction de chaque requête.</a:t>
            </a:r>
            <a:endParaRPr lang="fr-FR" sz="1600" kern="0" dirty="0"/>
          </a:p>
        </p:txBody>
      </p:sp>
    </p:spTree>
    <p:extLst>
      <p:ext uri="{BB962C8B-B14F-4D97-AF65-F5344CB8AC3E}">
        <p14:creationId xmlns:p14="http://schemas.microsoft.com/office/powerpoint/2010/main" val="4019616202"/>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753217"/>
            <a:ext cx="8772157" cy="838200"/>
          </a:xfrm>
        </p:spPr>
        <p:txBody>
          <a:bodyPr/>
          <a:lstStyle/>
          <a:p>
            <a:pPr eaLnBrk="1" hangingPunct="1"/>
            <a:r>
              <a:rPr lang="fr-FR" sz="1800" dirty="0">
                <a:latin typeface="Arial" charset="0"/>
              </a:rPr>
              <a:t>Les protocoles de la couche application</a:t>
            </a:r>
            <a:r>
              <a:t/>
            </a:r>
            <a:br/>
            <a:r>
              <a:rPr lang="fr-FR" dirty="0">
                <a:latin typeface="Arial" charset="0"/>
              </a:rPr>
              <a:t>Interaction des protocoles d'application avec les applications des utilisateurs (suite)</a:t>
            </a:r>
            <a:endParaRPr lang="fr-FR" dirty="0">
              <a:solidFill>
                <a:srgbClr val="00B0F0"/>
              </a:solidFill>
              <a:latin typeface="Arial" charset="0"/>
            </a:endParaRPr>
          </a:p>
        </p:txBody>
      </p:sp>
      <p:sp>
        <p:nvSpPr>
          <p:cNvPr id="2" name="Content Placeholder 1"/>
          <p:cNvSpPr>
            <a:spLocks noGrp="1"/>
          </p:cNvSpPr>
          <p:nvPr>
            <p:ph idx="1"/>
          </p:nvPr>
        </p:nvSpPr>
        <p:spPr>
          <a:xfrm>
            <a:off x="213111" y="1591417"/>
            <a:ext cx="7970190" cy="4890406"/>
          </a:xfrm>
        </p:spPr>
        <p:txBody>
          <a:bodyPr/>
          <a:lstStyle/>
          <a:p>
            <a:r>
              <a:rPr lang="fr-FR" sz="2000" dirty="0" smtClean="0"/>
              <a:t>Applications peer to peer</a:t>
            </a:r>
          </a:p>
          <a:p>
            <a:pPr lvl="1"/>
            <a:r>
              <a:rPr lang="fr-FR" sz="1600" dirty="0"/>
              <a:t>Certaines applications P2P utilisent un système hybride, où le partage des ressources est décentralisé.</a:t>
            </a:r>
          </a:p>
          <a:p>
            <a:pPr lvl="1"/>
            <a:r>
              <a:rPr lang="fr-FR" sz="1600" dirty="0" smtClean="0"/>
              <a:t>Les index qui pointent vers les emplacements des ressources sont stockés dans un répertoire centralisé.</a:t>
            </a:r>
          </a:p>
          <a:p>
            <a:pPr lvl="1"/>
            <a:r>
              <a:rPr lang="fr-FR" sz="1600" dirty="0"/>
              <a:t>Dans un système hybride, chaque homologue accède à un serveur d'index pour obtenir l'emplacement d'une ressource stockée chez un autre homologue.</a:t>
            </a:r>
          </a:p>
          <a:p>
            <a:r>
              <a:rPr lang="fr-FR" sz="2000" dirty="0"/>
              <a:t>Applications P2P courantes</a:t>
            </a:r>
          </a:p>
          <a:p>
            <a:pPr lvl="1"/>
            <a:r>
              <a:rPr lang="fr-FR" sz="1600" dirty="0"/>
              <a:t>Parmi les réseaux P2P courants, citons eDonkey, G2, BitTorrent.</a:t>
            </a:r>
          </a:p>
          <a:p>
            <a:pPr lvl="1"/>
            <a:r>
              <a:rPr lang="fr-FR" sz="1600" dirty="0"/>
              <a:t>De nombreuses applications P2P permettent aux utilisateurs de partager simultanément des parties de plusieurs fichiers.</a:t>
            </a:r>
          </a:p>
          <a:p>
            <a:pPr lvl="1"/>
            <a:r>
              <a:rPr lang="fr-FR" sz="1600" dirty="0"/>
              <a:t>Un petit fichier torrent contient des informations sur l'emplacement des autres utilisateurs et des ordinateurs dits « trackers ».</a:t>
            </a:r>
          </a:p>
          <a:p>
            <a:pPr lvl="1"/>
            <a:r>
              <a:rPr lang="fr-FR" sz="1600" dirty="0"/>
              <a:t>Les trackers sont des ordinateurs qui effectuent le suivi des fichiers hébergés par les utilisateurs.</a:t>
            </a:r>
          </a:p>
          <a:p>
            <a:pPr lvl="1"/>
            <a:r>
              <a:rPr lang="fr-FR" sz="1600" dirty="0"/>
              <a:t>Cette technologie s'appelle BitTorrent. Il existe de nombreux clients BitTorrent</a:t>
            </a:r>
            <a:r>
              <a:rPr lang="fr-FR" sz="1600" dirty="0" smtClean="0"/>
              <a:t>, par exemple BitTorrent, uTorrent, Frostwire et </a:t>
            </a:r>
            <a:r>
              <a:rPr lang="fr-FR" sz="1600" dirty="0" err="1" smtClean="0"/>
              <a:t>qBittorrent</a:t>
            </a:r>
            <a:r>
              <a:rPr lang="fr-FR" sz="1600" dirty="0" smtClean="0"/>
              <a:t>.</a:t>
            </a:r>
            <a:endParaRPr lang="fr-FR" sz="1600" dirty="0"/>
          </a:p>
        </p:txBody>
      </p:sp>
    </p:spTree>
    <p:extLst>
      <p:ext uri="{BB962C8B-B14F-4D97-AF65-F5344CB8AC3E}">
        <p14:creationId xmlns:p14="http://schemas.microsoft.com/office/powerpoint/2010/main" val="1140616826"/>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du formateur – Chapitre 10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dirty="0" smtClean="0"/>
              <a:t>Cette présentation PowerPoint est divisée en deux parties :</a:t>
            </a:r>
          </a:p>
          <a:p>
            <a:pPr marL="457200" indent="-457200">
              <a:buFont typeface="+mj-lt"/>
              <a:buAutoNum type="arabicPeriod"/>
            </a:pPr>
            <a:r>
              <a:rPr lang="fr-FR" sz="2000" dirty="0" smtClean="0"/>
              <a:t>Guide de planification </a:t>
            </a:r>
            <a:r>
              <a:rPr lang="fr-FR" sz="2000" dirty="0"/>
              <a:t>du formateur</a:t>
            </a:r>
            <a:endParaRPr lang="fr-FR" sz="2000" dirty="0" smtClean="0"/>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smtClean="0"/>
              <a:t>Présentation en classe pour </a:t>
            </a:r>
            <a:r>
              <a:rPr lang="fr-FR" sz="2000" dirty="0"/>
              <a:t>le formateur</a:t>
            </a:r>
            <a:endParaRPr lang="fr-FR" sz="2000" dirty="0" smtClean="0"/>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13</a:t>
            </a:r>
            <a:endParaRPr lang="fr-FR" sz="1600" b="1" dirty="0">
              <a:solidFill>
                <a:srgbClr val="00B0F0"/>
              </a:solidFill>
            </a:endParaRPr>
          </a:p>
          <a:p>
            <a:pPr marL="0" indent="0">
              <a:buNone/>
            </a:pPr>
            <a:r>
              <a:rPr lang="fr-FR" sz="2000" dirty="0"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10457619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smtClean="0"/>
              <a:t>10.2  Les protocoles et les services de couche application les plus connus</a:t>
            </a:r>
            <a:endParaRPr lang="fr-FR" sz="2400" dirty="0">
              <a:solidFill>
                <a:srgbClr val="00B0F0"/>
              </a:solidFill>
            </a:endParaRPr>
          </a:p>
        </p:txBody>
      </p:sp>
    </p:spTree>
    <p:extLst>
      <p:ext uri="{BB962C8B-B14F-4D97-AF65-F5344CB8AC3E}">
        <p14:creationId xmlns:p14="http://schemas.microsoft.com/office/powerpoint/2010/main" val="3295053402"/>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Les protocoles et les services de la couche application les plus connus</a:t>
            </a:r>
            <a:r>
              <a:rPr dirty="0"/>
              <a:t/>
            </a:r>
            <a:br>
              <a:rPr dirty="0"/>
            </a:br>
            <a:r>
              <a:rPr lang="fr-FR" dirty="0">
                <a:latin typeface="Arial" charset="0"/>
              </a:rPr>
              <a:t>Les protocoles </a:t>
            </a:r>
            <a:r>
              <a:rPr lang="fr-FR" dirty="0" smtClean="0">
                <a:latin typeface="Arial" charset="0"/>
              </a:rPr>
              <a:t>Web </a:t>
            </a:r>
            <a:r>
              <a:rPr lang="fr-FR" dirty="0">
                <a:latin typeface="Arial" charset="0"/>
              </a:rPr>
              <a:t>et de messagerie</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7970190" cy="5093780"/>
          </a:xfrm>
        </p:spPr>
        <p:txBody>
          <a:bodyPr/>
          <a:lstStyle/>
          <a:p>
            <a:r>
              <a:rPr lang="fr-FR" sz="2000" dirty="0" smtClean="0"/>
              <a:t>HTTP et HTML</a:t>
            </a:r>
          </a:p>
          <a:p>
            <a:pPr lvl="1"/>
            <a:r>
              <a:rPr lang="fr-FR" sz="1600" dirty="0" smtClean="0"/>
              <a:t>Une URL est une référence à un serveur Web.</a:t>
            </a:r>
            <a:endParaRPr lang="fr-FR" sz="1600" dirty="0"/>
          </a:p>
          <a:p>
            <a:pPr lvl="1"/>
            <a:r>
              <a:rPr lang="fr-FR" sz="1600" dirty="0"/>
              <a:t>L'URL et l'URI sont les noms que la plupart des utilisateurs associent aux adresses Web.</a:t>
            </a:r>
          </a:p>
          <a:p>
            <a:pPr lvl="1"/>
            <a:r>
              <a:rPr lang="fr-FR" sz="1600" dirty="0" smtClean="0"/>
              <a:t>L'URL contient le protocole, le nom du serveur et le nom de fichier demandé.</a:t>
            </a:r>
            <a:endParaRPr lang="fr-FR" sz="1600" dirty="0"/>
          </a:p>
          <a:p>
            <a:pPr lvl="1"/>
            <a:r>
              <a:rPr lang="fr-FR" sz="1600" dirty="0" smtClean="0"/>
              <a:t>DNS traduit la partie nom du serveur de l'URL en adresse IP valide, pour pouvoir contacter le serveur.</a:t>
            </a:r>
            <a:endParaRPr lang="fr-FR" sz="1600" dirty="0"/>
          </a:p>
          <a:p>
            <a:r>
              <a:rPr lang="fr-FR" sz="2000" dirty="0" smtClean="0"/>
              <a:t>HTTP et HTTPS</a:t>
            </a:r>
          </a:p>
          <a:p>
            <a:pPr lvl="1"/>
            <a:r>
              <a:rPr lang="fr-FR" sz="1600" dirty="0"/>
              <a:t>Le navigateur envoie une requête GET à l'adresse IP du serveur et demande le fichier index.html.</a:t>
            </a:r>
          </a:p>
          <a:p>
            <a:pPr lvl="1"/>
            <a:r>
              <a:rPr lang="fr-FR" sz="1600" dirty="0"/>
              <a:t>Le serveur envoie le fichier demandé au client.</a:t>
            </a:r>
          </a:p>
          <a:p>
            <a:pPr lvl="1"/>
            <a:r>
              <a:rPr lang="fr-FR" sz="1600" dirty="0"/>
              <a:t>Le fichier index.html est spécifié dans l'URL et contient le code HTML de cette page Web.</a:t>
            </a:r>
          </a:p>
          <a:p>
            <a:pPr lvl="1"/>
            <a:r>
              <a:rPr lang="fr-FR" sz="1600" dirty="0"/>
              <a:t>Le navigateur traite le code HTML et met en forme la page pour la fenêtre du navigateur, en fonction du code détecté dans le fichier.</a:t>
            </a:r>
          </a:p>
          <a:p>
            <a:pPr lvl="1"/>
            <a:r>
              <a:rPr lang="fr-FR" sz="1600" dirty="0" smtClean="0"/>
              <a:t>HTTP n'est pas un protocole sécurisé. Les messages peuvent être interceptés.</a:t>
            </a:r>
          </a:p>
          <a:p>
            <a:pPr lvl="1"/>
            <a:r>
              <a:rPr lang="fr-FR" sz="1600" dirty="0"/>
              <a:t>HTTPS utilise l'authentification et le chiffrement pour sécuriser les données.</a:t>
            </a:r>
          </a:p>
          <a:p>
            <a:pPr lvl="1"/>
            <a:endParaRPr lang="fr-FR" sz="1600" dirty="0"/>
          </a:p>
          <a:p>
            <a:pPr lvl="1"/>
            <a:endParaRPr lang="fr-FR" sz="1600" dirty="0"/>
          </a:p>
        </p:txBody>
      </p:sp>
    </p:spTree>
    <p:extLst>
      <p:ext uri="{BB962C8B-B14F-4D97-AF65-F5344CB8AC3E}">
        <p14:creationId xmlns:p14="http://schemas.microsoft.com/office/powerpoint/2010/main" val="602032665"/>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Les protocoles et les services de la couche application les plus connus</a:t>
            </a:r>
            <a:r>
              <a:rPr dirty="0"/>
              <a:t/>
            </a:r>
            <a:br>
              <a:rPr dirty="0"/>
            </a:br>
            <a:r>
              <a:rPr lang="fr-FR" dirty="0">
                <a:latin typeface="Arial" charset="0"/>
              </a:rPr>
              <a:t>Les protocoles Web et de messagerie (suite)</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8652109" cy="5093780"/>
          </a:xfrm>
        </p:spPr>
        <p:txBody>
          <a:bodyPr/>
          <a:lstStyle/>
          <a:p>
            <a:r>
              <a:rPr lang="fr-FR" sz="1800" dirty="0" smtClean="0"/>
              <a:t>Protocoles de messagerie électronique</a:t>
            </a:r>
          </a:p>
          <a:p>
            <a:pPr lvl="1"/>
            <a:r>
              <a:rPr lang="fr-FR" sz="1400" dirty="0" smtClean="0"/>
              <a:t>L'e-mail est une méthode de stockage et de transfert qui permet d'envoyer, de stocker et de récupérer des messages électroniques.</a:t>
            </a:r>
          </a:p>
          <a:p>
            <a:pPr lvl="1"/>
            <a:r>
              <a:rPr lang="fr-FR" sz="1400" dirty="0" smtClean="0"/>
              <a:t>Les e-mails sont stockés sur des serveurs de messagerie.</a:t>
            </a:r>
          </a:p>
          <a:p>
            <a:pPr lvl="1"/>
            <a:r>
              <a:rPr lang="fr-FR" sz="1400" dirty="0" smtClean="0"/>
              <a:t>Les clients de messagerie communiquent avec les serveurs de messagerie pour envoyer et recevoir des messages.</a:t>
            </a:r>
          </a:p>
          <a:p>
            <a:pPr lvl="1"/>
            <a:r>
              <a:rPr lang="fr-FR" sz="1400" dirty="0" smtClean="0"/>
              <a:t>Les serveurs de messagerie communiquent avec d'autres serveurs de messagerie pour acheminer les messages d'un domaine à un autre.</a:t>
            </a:r>
          </a:p>
          <a:p>
            <a:pPr lvl="1"/>
            <a:r>
              <a:rPr lang="fr-FR" sz="1400" dirty="0" smtClean="0"/>
              <a:t>La messagerie fonctionne avec trois protocoles : SMTP, POP et IMAP.</a:t>
            </a:r>
          </a:p>
          <a:p>
            <a:r>
              <a:rPr lang="fr-FR" sz="1800" dirty="0" smtClean="0"/>
              <a:t>Fonctionnement du protocole SMTP</a:t>
            </a:r>
          </a:p>
          <a:p>
            <a:pPr lvl="1"/>
            <a:r>
              <a:rPr lang="fr-FR" sz="1400" dirty="0" smtClean="0"/>
              <a:t>Le format des messages SMTP nécessite un en-tête et un corps de message.</a:t>
            </a:r>
          </a:p>
          <a:p>
            <a:pPr lvl="1"/>
            <a:r>
              <a:rPr lang="fr-FR" sz="1400" dirty="0" smtClean="0"/>
              <a:t>L'en-tête doit comporter l'adresse e-mail du destinataire et celle de l'expéditeur. Les deux doivent être correctement saisies.</a:t>
            </a:r>
          </a:p>
          <a:p>
            <a:pPr lvl="1"/>
            <a:r>
              <a:rPr lang="fr-FR" sz="1400" dirty="0" smtClean="0"/>
              <a:t>Un client SMTP envoie un e-mail en se connectant à un serveur SMTP sur le port 25.</a:t>
            </a:r>
          </a:p>
          <a:p>
            <a:pPr lvl="1"/>
            <a:r>
              <a:rPr lang="fr-FR" sz="1400" dirty="0" smtClean="0"/>
              <a:t>Le serveur reçoit le message et le stocke dans une boîte aux lettres locale ou le relaie à un autre serveur de messagerie.</a:t>
            </a:r>
          </a:p>
          <a:p>
            <a:pPr lvl="1"/>
            <a:r>
              <a:rPr lang="fr-FR" sz="1400" dirty="0" smtClean="0"/>
              <a:t>Les utilisateurs se servent d'un client de messagerie pour récupérer les e-mails stockés sur le serveur.</a:t>
            </a:r>
          </a:p>
        </p:txBody>
      </p:sp>
    </p:spTree>
    <p:extLst>
      <p:ext uri="{BB962C8B-B14F-4D97-AF65-F5344CB8AC3E}">
        <p14:creationId xmlns:p14="http://schemas.microsoft.com/office/powerpoint/2010/main" val="421219766"/>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Les protocoles et les services de la couche application les plus connus</a:t>
            </a:r>
            <a:r>
              <a:rPr dirty="0"/>
              <a:t/>
            </a:r>
            <a:br>
              <a:rPr dirty="0"/>
            </a:br>
            <a:r>
              <a:rPr lang="fr-FR" dirty="0">
                <a:latin typeface="Arial" charset="0"/>
              </a:rPr>
              <a:t>Les protocoles Web et de messagerie (suite)</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6488630" cy="5093780"/>
          </a:xfrm>
        </p:spPr>
        <p:txBody>
          <a:bodyPr/>
          <a:lstStyle/>
          <a:p>
            <a:r>
              <a:rPr lang="fr-FR" sz="1800" dirty="0" smtClean="0"/>
              <a:t>Fonctionnement du protocole POP</a:t>
            </a:r>
            <a:endParaRPr lang="fr-FR" sz="1800" dirty="0"/>
          </a:p>
          <a:p>
            <a:pPr lvl="1"/>
            <a:r>
              <a:rPr lang="fr-FR" sz="1400" dirty="0"/>
              <a:t>Les messages sont téléchargés depuis le serveur vers le client.</a:t>
            </a:r>
          </a:p>
          <a:p>
            <a:pPr lvl="1"/>
            <a:r>
              <a:rPr lang="fr-FR" sz="1400" dirty="0" smtClean="0"/>
              <a:t>Les clients de messagerie dirigent leurs requêtes POP jusqu'aux serveurs sur le port TCP 110.</a:t>
            </a:r>
          </a:p>
          <a:p>
            <a:pPr lvl="1"/>
            <a:r>
              <a:rPr lang="fr-FR" sz="1400" dirty="0" smtClean="0"/>
              <a:t>Le protocole POP permet de télécharger les e-mails sur l'appareil du client (ordinateur ou téléphone) et de les supprimer du serveur.</a:t>
            </a:r>
          </a:p>
          <a:p>
            <a:pPr lvl="1"/>
            <a:r>
              <a:rPr lang="fr-FR" sz="1400" dirty="0" smtClean="0"/>
              <a:t>Lorsqu'ils sont téléchargés, ils sont stockés sur l'appareil à l'origine du téléchargement.</a:t>
            </a:r>
          </a:p>
          <a:p>
            <a:r>
              <a:rPr lang="fr-FR" sz="1800" dirty="0" smtClean="0"/>
              <a:t>Protocoles IMAP</a:t>
            </a:r>
          </a:p>
          <a:p>
            <a:pPr lvl="1"/>
            <a:r>
              <a:rPr lang="fr-FR" sz="1400" dirty="0"/>
              <a:t>IMAP est un autre protocole qui permet de réceptionner des e-mails.</a:t>
            </a:r>
          </a:p>
          <a:p>
            <a:pPr lvl="1"/>
            <a:r>
              <a:rPr lang="fr-FR" sz="1400" dirty="0"/>
              <a:t>Les e-mails s'affichent à l'intention de l'utilisateur, mais ils ne sont pas téléchargés. </a:t>
            </a:r>
          </a:p>
          <a:p>
            <a:pPr lvl="1"/>
            <a:r>
              <a:rPr lang="fr-FR" sz="1400" dirty="0"/>
              <a:t>Les e-mails d'origine restent sur le serveur jusqu'à ce qu'ils soient manuellement supprimés par l'utilisateur.</a:t>
            </a:r>
          </a:p>
          <a:p>
            <a:pPr lvl="1"/>
            <a:r>
              <a:rPr lang="fr-FR" sz="1400" dirty="0"/>
              <a:t>Les utilisateurs affichent des copies des messages dans leur logiciel de messagerie.</a:t>
            </a:r>
          </a:p>
          <a:p>
            <a:pPr lvl="1"/>
            <a:r>
              <a:rPr lang="fr-FR" sz="1400" dirty="0" smtClean="0"/>
              <a:t>Prise en charge des hiérarchies de dossiers afin d'organiser et de stocker les e-mails.</a:t>
            </a:r>
            <a:endParaRPr lang="fr-FR" sz="1400" dirty="0"/>
          </a:p>
          <a:p>
            <a:pPr lvl="1"/>
            <a:r>
              <a:rPr lang="fr-FR" sz="1400" dirty="0"/>
              <a:t>Lorsqu'un utilisateur décide de supprimer un message, le serveur synchronise cette action et supprime le message du serveur</a:t>
            </a:r>
            <a:r>
              <a:rPr lang="fr-FR" sz="1400" dirty="0" smtClean="0"/>
              <a:t>.</a:t>
            </a:r>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6707141" y="2810102"/>
            <a:ext cx="2253483" cy="1739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838225"/>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Les protocoles et les services de la couche application les plus connus</a:t>
            </a:r>
            <a:r>
              <a:rPr dirty="0"/>
              <a:t/>
            </a:r>
            <a:br>
              <a:rPr dirty="0"/>
            </a:br>
            <a:r>
              <a:rPr lang="fr-FR" dirty="0" smtClean="0"/>
              <a:t>Les services d'adressage </a:t>
            </a:r>
            <a:r>
              <a:rPr lang="fr-FR" dirty="0">
                <a:latin typeface="Arial" charset="0"/>
              </a:rPr>
              <a:t>IP</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5122818" cy="5093780"/>
          </a:xfrm>
        </p:spPr>
        <p:txBody>
          <a:bodyPr/>
          <a:lstStyle/>
          <a:p>
            <a:r>
              <a:rPr lang="fr-FR" sz="1800" dirty="0" smtClean="0"/>
              <a:t>Domain Name Service (service de noms de domaines)</a:t>
            </a:r>
          </a:p>
          <a:p>
            <a:pPr lvl="1"/>
            <a:r>
              <a:rPr lang="fr-FR" sz="1400" dirty="0" smtClean="0"/>
              <a:t>Il n'est pas facile de mémoriser les adresses IP.</a:t>
            </a:r>
          </a:p>
          <a:p>
            <a:pPr lvl="1"/>
            <a:r>
              <a:rPr lang="fr-FR" sz="1400" dirty="0"/>
              <a:t>Il a donc fallu créer des noms de domaine pour nous faciliter les choses.</a:t>
            </a:r>
          </a:p>
          <a:p>
            <a:pPr lvl="1"/>
            <a:r>
              <a:rPr lang="fr-FR" sz="1400" dirty="0" smtClean="0"/>
              <a:t>Les ordinateurs ont toujours besoin de l'adresse numérique pour pouvoir communiquer.</a:t>
            </a:r>
          </a:p>
          <a:p>
            <a:pPr lvl="1"/>
            <a:r>
              <a:rPr lang="fr-FR" sz="1400" dirty="0"/>
              <a:t>Le protocole DNS assure la conversion dynamique du nom de domaine en adresse IP valide.</a:t>
            </a:r>
          </a:p>
          <a:p>
            <a:r>
              <a:rPr lang="fr-FR" sz="1800" dirty="0" smtClean="0"/>
              <a:t>Format du message DNS</a:t>
            </a:r>
          </a:p>
          <a:p>
            <a:pPr lvl="1"/>
            <a:r>
              <a:rPr lang="fr-FR" sz="1400" dirty="0" smtClean="0"/>
              <a:t>Exemples de dossiers DNS : A, NS, AAAA et MX.</a:t>
            </a:r>
          </a:p>
          <a:p>
            <a:pPr lvl="1"/>
            <a:r>
              <a:rPr lang="fr-FR" sz="1400" dirty="0" smtClean="0"/>
              <a:t>Les serveurs DNS recherchent d'abord dans leurs propres dossiers, puis relaient la demande du client aux autres serveurs s'ils ne peuvent pas y répondre.</a:t>
            </a:r>
          </a:p>
          <a:p>
            <a:pPr lvl="1"/>
            <a:r>
              <a:rPr lang="fr-FR" sz="1400" dirty="0" smtClean="0"/>
              <a:t>La réponse est ensuite transmise au client.</a:t>
            </a:r>
          </a:p>
          <a:p>
            <a:pPr lvl="1"/>
            <a:r>
              <a:rPr lang="fr-FR" sz="1400" dirty="0" smtClean="0"/>
              <a:t>Le client stocke souvent les résolutions de noms précédentes. Utilisez la commande </a:t>
            </a:r>
            <a:r>
              <a:rPr lang="fr-FR" sz="1400" b="1" dirty="0" smtClean="0"/>
              <a:t>ipconfig /displaydns</a:t>
            </a:r>
            <a:r>
              <a:rPr lang="fr-FR" sz="1400" dirty="0" smtClean="0"/>
              <a:t> pour afficher les entrées DNS mises en cache sous Windows.</a:t>
            </a:r>
            <a:endParaRPr lang="fr-FR" sz="1400" dirty="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354298" y="4109012"/>
            <a:ext cx="3609298" cy="2217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015943"/>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261287" y="3779482"/>
            <a:ext cx="3698357" cy="2617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fr-FR" sz="1800" dirty="0">
                <a:latin typeface="Arial" charset="0"/>
              </a:rPr>
              <a:t>Les protocoles et les services de la couche application les plus connus</a:t>
            </a:r>
            <a:r>
              <a:t/>
            </a:r>
            <a:br/>
            <a:r>
              <a:rPr lang="fr-FR" dirty="0">
                <a:latin typeface="Arial" charset="0"/>
              </a:rPr>
              <a:t>Les services d'adressage IP (suite)</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5041795" cy="5093780"/>
          </a:xfrm>
        </p:spPr>
        <p:txBody>
          <a:bodyPr/>
          <a:lstStyle/>
          <a:p>
            <a:r>
              <a:rPr lang="fr-FR" sz="1800" dirty="0" smtClean="0"/>
              <a:t>Hiérarchie DNS</a:t>
            </a:r>
            <a:endParaRPr lang="fr-FR" sz="1800" dirty="0"/>
          </a:p>
          <a:p>
            <a:pPr lvl="1"/>
            <a:r>
              <a:rPr lang="fr-FR" sz="1400" dirty="0"/>
              <a:t>Le protocole DNS utilise un système hiérarchique.</a:t>
            </a:r>
          </a:p>
          <a:p>
            <a:pPr lvl="1"/>
            <a:r>
              <a:rPr lang="fr-FR" sz="1400" dirty="0" smtClean="0"/>
              <a:t>La structure d'attribution de noms est divisée en petites zones gérables.</a:t>
            </a:r>
          </a:p>
          <a:p>
            <a:pPr lvl="1"/>
            <a:r>
              <a:rPr lang="fr-FR" sz="1400" dirty="0"/>
              <a:t>Chaque serveur DNS gère uniquement les mappages entre noms et adresses IP dans une petite partie de la structure DNS.</a:t>
            </a:r>
          </a:p>
          <a:p>
            <a:pPr lvl="1"/>
            <a:r>
              <a:rPr lang="fr-FR" sz="1400" dirty="0"/>
              <a:t>Les requêtes pour des zones qui ne sont pas stockées sur un serveur DNS précis sont transmises à d'autres serveurs où elles sont traduites.</a:t>
            </a:r>
          </a:p>
          <a:p>
            <a:pPr lvl="1"/>
            <a:r>
              <a:rPr lang="fr-FR" sz="1400" dirty="0"/>
              <a:t>Les domaines de premier niveau représentent le type de domaine ou le pays d'origine.</a:t>
            </a:r>
            <a:r>
              <a:rPr sz="1400" dirty="0"/>
              <a:t/>
            </a:r>
            <a:br>
              <a:rPr sz="1400" dirty="0"/>
            </a:br>
            <a:r>
              <a:rPr lang="fr-FR" sz="1400" b="1" dirty="0" smtClean="0"/>
              <a:t>.com</a:t>
            </a:r>
            <a:r>
              <a:rPr lang="fr-FR" sz="1400" dirty="0" smtClean="0"/>
              <a:t>, </a:t>
            </a:r>
            <a:r>
              <a:rPr lang="fr-FR" sz="1400" b="1" dirty="0" smtClean="0"/>
              <a:t>.org</a:t>
            </a:r>
            <a:r>
              <a:rPr lang="fr-FR" sz="1400" dirty="0" smtClean="0"/>
              <a:t>, </a:t>
            </a:r>
            <a:r>
              <a:rPr lang="fr-FR" sz="1400" b="1" dirty="0" smtClean="0"/>
              <a:t>.au</a:t>
            </a:r>
            <a:r>
              <a:rPr lang="fr-FR" sz="1400" dirty="0" smtClean="0"/>
              <a:t> et </a:t>
            </a:r>
            <a:r>
              <a:rPr lang="fr-FR" sz="1400" b="1" dirty="0" smtClean="0"/>
              <a:t>.co </a:t>
            </a:r>
            <a:r>
              <a:rPr lang="fr-FR" sz="1400" dirty="0" smtClean="0"/>
              <a:t>sont des exemples de domaines de premier niveau.</a:t>
            </a:r>
          </a:p>
          <a:p>
            <a:r>
              <a:rPr lang="fr-FR" sz="1800" dirty="0" smtClean="0"/>
              <a:t>Commande nslookup</a:t>
            </a:r>
          </a:p>
          <a:p>
            <a:pPr lvl="1"/>
            <a:r>
              <a:rPr lang="fr-FR" sz="1400" dirty="0" smtClean="0"/>
              <a:t>Utilisez la commande </a:t>
            </a:r>
            <a:r>
              <a:rPr lang="fr-FR" sz="1400" b="1" dirty="0" smtClean="0"/>
              <a:t>nslookup</a:t>
            </a:r>
            <a:r>
              <a:rPr lang="fr-FR" sz="1400" dirty="0" smtClean="0"/>
              <a:t> pour envoyer des requêtes DNS.</a:t>
            </a:r>
          </a:p>
          <a:p>
            <a:pPr lvl="1"/>
            <a:r>
              <a:rPr lang="fr-FR" sz="1400" dirty="0" smtClean="0"/>
              <a:t>Utile pour le dépannage DNS.</a:t>
            </a:r>
          </a:p>
        </p:txBody>
      </p:sp>
    </p:spTree>
    <p:extLst>
      <p:ext uri="{BB962C8B-B14F-4D97-AF65-F5344CB8AC3E}">
        <p14:creationId xmlns:p14="http://schemas.microsoft.com/office/powerpoint/2010/main" val="3797122499"/>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Les protocoles et les services de la couche application les plus connus</a:t>
            </a:r>
            <a:r>
              <a:t/>
            </a:r>
            <a:br/>
            <a:r>
              <a:rPr lang="fr-FR" dirty="0">
                <a:latin typeface="Arial" charset="0"/>
              </a:rPr>
              <a:t>Les services d'adressage IP (suite)</a:t>
            </a:r>
            <a:endParaRPr lang="fr-FR" dirty="0">
              <a:solidFill>
                <a:srgbClr val="00B0F0"/>
              </a:solidFill>
              <a:latin typeface="Arial" charset="0"/>
            </a:endParaRPr>
          </a:p>
        </p:txBody>
      </p:sp>
      <p:sp>
        <p:nvSpPr>
          <p:cNvPr id="2" name="Content Placeholder 1"/>
          <p:cNvSpPr>
            <a:spLocks noGrp="1"/>
          </p:cNvSpPr>
          <p:nvPr>
            <p:ph idx="1"/>
          </p:nvPr>
        </p:nvSpPr>
        <p:spPr>
          <a:xfrm>
            <a:off x="193868" y="1232592"/>
            <a:ext cx="7669248" cy="5093780"/>
          </a:xfrm>
        </p:spPr>
        <p:txBody>
          <a:bodyPr/>
          <a:lstStyle/>
          <a:p>
            <a:r>
              <a:rPr lang="fr-FR" sz="1800" dirty="0" smtClean="0"/>
              <a:t>Protocole DHCP (Dynamic Host Configuration Protocol)</a:t>
            </a:r>
            <a:endParaRPr lang="fr-FR" sz="1800" dirty="0"/>
          </a:p>
          <a:p>
            <a:pPr lvl="1"/>
            <a:r>
              <a:rPr lang="fr-FR" sz="1400" dirty="0"/>
              <a:t>Les ordinateurs ont besoin d'informations IP pour communiquer sur un réseau.</a:t>
            </a:r>
          </a:p>
          <a:p>
            <a:pPr lvl="1"/>
            <a:r>
              <a:rPr lang="fr-FR" sz="1400" dirty="0" smtClean="0"/>
              <a:t>Ces informations IP incluent les adresses de l'hôte et de la passerelle, le masque et le serveur DNS.</a:t>
            </a:r>
          </a:p>
          <a:p>
            <a:pPr lvl="1"/>
            <a:r>
              <a:rPr lang="fr-FR" sz="1400" dirty="0" smtClean="0"/>
              <a:t>Le protocole DHCP assure la distribution automatisée et évolutive des informations IP.</a:t>
            </a:r>
          </a:p>
          <a:p>
            <a:pPr lvl="1"/>
            <a:r>
              <a:rPr lang="fr-FR" sz="1400" dirty="0"/>
              <a:t>Les adresses DHCP distribuées sont affectées pour une période de temps définie.</a:t>
            </a:r>
          </a:p>
          <a:p>
            <a:pPr lvl="1"/>
            <a:r>
              <a:rPr lang="fr-FR" sz="1400" dirty="0"/>
              <a:t>Les adresses sont renvoyées au pool pour y être recyclées si elles ne sont plus utilisées.</a:t>
            </a:r>
          </a:p>
          <a:p>
            <a:pPr lvl="1"/>
            <a:r>
              <a:rPr lang="fr-FR" sz="1400" dirty="0"/>
              <a:t>DHCP prend en charge IPv4 et DHCPv6 prend en charge IPv6.</a:t>
            </a:r>
          </a:p>
        </p:txBody>
      </p:sp>
      <p:sp>
        <p:nvSpPr>
          <p:cNvPr id="6" name="Content Placeholder 1"/>
          <p:cNvSpPr txBox="1">
            <a:spLocks/>
          </p:cNvSpPr>
          <p:nvPr/>
        </p:nvSpPr>
        <p:spPr bwMode="auto">
          <a:xfrm>
            <a:off x="193868" y="3549455"/>
            <a:ext cx="4539568" cy="276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sp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tabLst>
                <a:tab pos="2241550" algn="l"/>
              </a:tabLst>
            </a:pPr>
            <a:r>
              <a:rPr lang="fr-FR" sz="1800" kern="0" dirty="0" smtClean="0"/>
              <a:t>Fonctionnement du protocole DHCP</a:t>
            </a:r>
          </a:p>
          <a:p>
            <a:pPr lvl="1"/>
            <a:r>
              <a:rPr lang="fr-FR" sz="1400" kern="0" dirty="0" smtClean="0"/>
              <a:t>Le client diffuse une requête DHCPDISCOVER.</a:t>
            </a:r>
          </a:p>
          <a:p>
            <a:pPr lvl="1"/>
            <a:r>
              <a:rPr lang="fr-FR" sz="1400" kern="0" dirty="0" smtClean="0"/>
              <a:t>Un serveur DHCP répond en envoyant un message DHCPOFFER.</a:t>
            </a:r>
          </a:p>
          <a:p>
            <a:pPr lvl="1"/>
            <a:r>
              <a:rPr lang="fr-FR" sz="1400" kern="0" dirty="0" smtClean="0"/>
              <a:t>Le client envoie un message DHCPREQUEST au serveur qu'il veut utiliser (dans le cas de plusieurs offres).</a:t>
            </a:r>
          </a:p>
          <a:p>
            <a:pPr lvl="1"/>
            <a:r>
              <a:rPr lang="fr-FR" sz="1400" kern="0" dirty="0" smtClean="0"/>
              <a:t>Un client peut également demander une adresse que le serveur lui a déjà attribuée précédemment.</a:t>
            </a:r>
          </a:p>
          <a:p>
            <a:pPr lvl="1"/>
            <a:r>
              <a:rPr lang="fr-FR" sz="1400" kern="0" dirty="0" smtClean="0"/>
              <a:t>Le serveur renvoie un message DHCPACK</a:t>
            </a:r>
            <a:r>
              <a:rPr sz="1400" dirty="0"/>
              <a:t/>
            </a:r>
            <a:br>
              <a:rPr sz="1400" dirty="0"/>
            </a:br>
            <a:r>
              <a:rPr lang="fr-FR" sz="1400" kern="0" dirty="0" smtClean="0"/>
              <a:t>pour confirmer que le bail a été finalisé.</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35018" y="4468854"/>
            <a:ext cx="4229425" cy="1857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756909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46679" y="3723893"/>
            <a:ext cx="3619346" cy="2600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fr-FR" sz="1800" dirty="0">
                <a:latin typeface="Arial" charset="0"/>
              </a:rPr>
              <a:t>Les protocoles et les services de la couche application les plus connus</a:t>
            </a:r>
            <a:r>
              <a:t/>
            </a:r>
            <a:br/>
            <a:r>
              <a:rPr lang="fr-FR" dirty="0">
                <a:latin typeface="Arial" charset="0"/>
              </a:rPr>
              <a:t>Les services de partage de fichiers</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5203841" cy="5093780"/>
          </a:xfrm>
        </p:spPr>
        <p:txBody>
          <a:bodyPr/>
          <a:lstStyle/>
          <a:p>
            <a:r>
              <a:rPr lang="fr-FR" sz="2000" dirty="0" smtClean="0"/>
              <a:t>File Transfer Protocol</a:t>
            </a:r>
          </a:p>
          <a:p>
            <a:pPr lvl="1"/>
            <a:r>
              <a:rPr lang="fr-FR" sz="1600" dirty="0"/>
              <a:t>Le protocole FTP a été développé pour permettre le transfert de fichiers sur le réseau.</a:t>
            </a:r>
          </a:p>
          <a:p>
            <a:pPr lvl="1"/>
            <a:r>
              <a:rPr lang="fr-FR" sz="1600" dirty="0"/>
              <a:t>Un client FTP est une application s'exécutant sur un ordinateur client. Il sert à envoyer et à extraire des données d'un serveur FTP.</a:t>
            </a:r>
          </a:p>
          <a:p>
            <a:pPr lvl="1"/>
            <a:r>
              <a:rPr lang="fr-FR" sz="1600" dirty="0"/>
              <a:t>Le protocole FTP nécessite deux connexions entre le client et le serveur : l'une pour les commandes et les réponses, l'autre pour le transfert de fichiers.</a:t>
            </a:r>
          </a:p>
          <a:p>
            <a:pPr lvl="1"/>
            <a:r>
              <a:rPr lang="fr-FR" sz="1600" dirty="0" smtClean="0"/>
              <a:t>Le client initie et établit la première connexion au serveur pour contrôler le trafic sur le port TCP 21.</a:t>
            </a:r>
          </a:p>
          <a:p>
            <a:pPr lvl="1"/>
            <a:r>
              <a:rPr lang="fr-FR" sz="1600" dirty="0" smtClean="0"/>
              <a:t>Il établit une seconde connexion au serveur pour effectuer le transfert de données sur le port TCP 20.</a:t>
            </a:r>
          </a:p>
          <a:p>
            <a:pPr lvl="1"/>
            <a:r>
              <a:rPr lang="fr-FR" sz="1600" dirty="0"/>
              <a:t>Le client peut télécharger des données à partir du serveur ou en direction du serveur</a:t>
            </a:r>
            <a:r>
              <a:rPr lang="fr-FR" sz="1600" dirty="0" smtClean="0"/>
              <a:t>.</a:t>
            </a:r>
            <a:endParaRPr lang="fr-FR" sz="2000" dirty="0" smtClean="0"/>
          </a:p>
        </p:txBody>
      </p:sp>
    </p:spTree>
    <p:extLst>
      <p:ext uri="{BB962C8B-B14F-4D97-AF65-F5344CB8AC3E}">
        <p14:creationId xmlns:p14="http://schemas.microsoft.com/office/powerpoint/2010/main" val="163161528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428723" y="3533919"/>
            <a:ext cx="3537106" cy="2792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fr-FR" sz="1800" dirty="0">
                <a:latin typeface="Arial" charset="0"/>
              </a:rPr>
              <a:t>Les protocoles et les services de la couche application les plus connus</a:t>
            </a:r>
            <a:r>
              <a:t/>
            </a:r>
            <a:br/>
            <a:r>
              <a:rPr lang="fr-FR" dirty="0">
                <a:latin typeface="Arial" charset="0"/>
              </a:rPr>
              <a:t>Les services de partage de fichiers (suite)</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5215416" cy="5093780"/>
          </a:xfrm>
        </p:spPr>
        <p:txBody>
          <a:bodyPr/>
          <a:lstStyle/>
          <a:p>
            <a:r>
              <a:rPr lang="fr-FR" sz="2000" dirty="0" smtClean="0"/>
              <a:t>Server Message Block</a:t>
            </a:r>
          </a:p>
          <a:p>
            <a:pPr lvl="1"/>
            <a:r>
              <a:rPr lang="fr-FR" sz="1600" dirty="0"/>
              <a:t>SMB est un protocole de partage de fichiers entre clients et serveurs.</a:t>
            </a:r>
          </a:p>
          <a:p>
            <a:pPr lvl="1"/>
            <a:r>
              <a:rPr lang="fr-FR" sz="1600" dirty="0"/>
              <a:t>Tous les messages SMB partagent un format commun.</a:t>
            </a:r>
          </a:p>
          <a:p>
            <a:pPr lvl="1"/>
            <a:r>
              <a:rPr lang="fr-FR" sz="1600" dirty="0"/>
              <a:t>Le partage de fichiers et les services d'impression SMB sont devenus la base des réseaux Microsoft Windows.</a:t>
            </a:r>
          </a:p>
          <a:p>
            <a:pPr lvl="1"/>
            <a:r>
              <a:rPr lang="fr-FR" sz="1600" dirty="0"/>
              <a:t>Les produits Microsoft prennent désormais en charge les protocoles TCP/IP pour assurer le partage direct de ressources SMB.</a:t>
            </a:r>
          </a:p>
          <a:p>
            <a:pPr lvl="1"/>
            <a:r>
              <a:rPr lang="fr-FR" sz="1600" dirty="0"/>
              <a:t>Une fois la connexion établie, l'utilisateur du client peut accéder aux ressources résidant sur le serveur comme si elles étaient situées localement sur l'hôte client.</a:t>
            </a:r>
          </a:p>
          <a:p>
            <a:pPr lvl="1"/>
            <a:r>
              <a:rPr lang="fr-FR" sz="1600" dirty="0"/>
              <a:t>Les systèmes d'exploitation Mac, LINUX et UNIX implémentent le protocole SMB différemment</a:t>
            </a:r>
            <a:r>
              <a:rPr lang="fr-FR" sz="1600" dirty="0" smtClean="0"/>
              <a:t>.</a:t>
            </a:r>
            <a:endParaRPr lang="fr-FR" sz="2000" dirty="0" smtClean="0"/>
          </a:p>
        </p:txBody>
      </p:sp>
    </p:spTree>
    <p:extLst>
      <p:ext uri="{BB962C8B-B14F-4D97-AF65-F5344CB8AC3E}">
        <p14:creationId xmlns:p14="http://schemas.microsoft.com/office/powerpoint/2010/main" val="578655592"/>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smtClean="0"/>
              <a:t>10.3 Synthèse</a:t>
            </a:r>
            <a:endParaRPr lang="fr-FR" sz="2400" dirty="0">
              <a:solidFill>
                <a:srgbClr val="00B0F0"/>
              </a:solidFill>
            </a:endParaRPr>
          </a:p>
        </p:txBody>
      </p:sp>
    </p:spTree>
    <p:extLst>
      <p:ext uri="{BB962C8B-B14F-4D97-AF65-F5344CB8AC3E}">
        <p14:creationId xmlns:p14="http://schemas.microsoft.com/office/powerpoint/2010/main" val="3582486314"/>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Introduction to Network </a:t>
            </a:r>
            <a:r>
              <a:rPr lang="fr-FR" kern="0" dirty="0" smtClean="0">
                <a:solidFill>
                  <a:schemeClr val="bg1"/>
                </a:solidFill>
                <a:latin typeface="+mj-lt"/>
              </a:rPr>
              <a:t>6.0 </a:t>
            </a: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10 : Couche application</a:t>
            </a:r>
            <a:endParaRPr lang="fr-FR" b="0" kern="0" dirty="0">
              <a:solidFill>
                <a:srgbClr val="00B0F0"/>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2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600" dirty="0"/>
              <a:t>Expliquer le rôle de la couche application dans la prise en charge des applications destinées aux utilisateurs finaux</a:t>
            </a:r>
          </a:p>
          <a:p>
            <a:r>
              <a:rPr lang="fr-FR" sz="1600" dirty="0"/>
              <a:t>Expliquer le fonctionnement des protocoles et services les plus courants de la couche application TCP/IP</a:t>
            </a:r>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Synthèse du chapitre</a:t>
            </a:r>
            <a:r>
              <a:t/>
            </a:r>
            <a:br/>
            <a:r>
              <a:rPr lang="fr-FR" dirty="0" smtClean="0">
                <a:latin typeface="Arial" charset="0"/>
              </a:rPr>
              <a:t>Synthèse</a:t>
            </a:r>
            <a:endParaRPr lang="fr-FR"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Chapitre 10</a:t>
            </a:r>
            <a:r>
              <a:t/>
            </a:r>
            <a:br/>
            <a:r>
              <a:rPr lang="fr-FR" smtClean="0"/>
              <a:t>Nouveaux termes/commandes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fr-FR" sz="1600" dirty="0"/>
              <a:t>Protocole HTTP (Hypertext Transfer Protocol)</a:t>
            </a:r>
          </a:p>
          <a:p>
            <a:pPr eaLnBrk="1" fontAlgn="b" hangingPunct="1"/>
            <a:r>
              <a:rPr lang="fr-FR" sz="1600" dirty="0"/>
              <a:t>FTP (File Transfer Protocol)</a:t>
            </a:r>
          </a:p>
          <a:p>
            <a:pPr eaLnBrk="1" fontAlgn="b" hangingPunct="1"/>
            <a:r>
              <a:rPr lang="fr-FR" sz="1600" dirty="0"/>
              <a:t>Protocole TFTP (Trivial File Transfer Protocol)</a:t>
            </a:r>
          </a:p>
          <a:p>
            <a:pPr eaLnBrk="1" fontAlgn="b" hangingPunct="1"/>
            <a:r>
              <a:rPr lang="fr-FR" sz="1600" dirty="0"/>
              <a:t>IMAP (Internet Message Access Protocol)</a:t>
            </a:r>
          </a:p>
          <a:p>
            <a:pPr eaLnBrk="1" fontAlgn="b" hangingPunct="1"/>
            <a:r>
              <a:rPr lang="fr-FR" sz="1600" dirty="0"/>
              <a:t>Système de noms de domaine (DNS)</a:t>
            </a:r>
          </a:p>
          <a:p>
            <a:pPr eaLnBrk="1" fontAlgn="b" hangingPunct="1"/>
            <a:r>
              <a:rPr lang="fr-FR" sz="1600" dirty="0"/>
              <a:t>SMTP (Simple Mail Transport Protocol)</a:t>
            </a:r>
          </a:p>
          <a:p>
            <a:pPr eaLnBrk="1" fontAlgn="b" hangingPunct="1"/>
            <a:r>
              <a:rPr lang="fr-FR" sz="1600" dirty="0"/>
              <a:t>Protocole POP (Post Office Protocol)</a:t>
            </a:r>
          </a:p>
          <a:p>
            <a:pPr eaLnBrk="1" fontAlgn="b" hangingPunct="1"/>
            <a:r>
              <a:rPr lang="fr-FR" sz="1600" dirty="0"/>
              <a:t>Protocole DHCP</a:t>
            </a: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fr-FR" sz="1600"/>
              <a:t>QuickTime et MPEG (Motion Picture Experts Group)</a:t>
            </a:r>
          </a:p>
          <a:p>
            <a:pPr eaLnBrk="1" fontAlgn="b" hangingPunct="1"/>
            <a:r>
              <a:rPr lang="fr-FR" sz="1600"/>
              <a:t>GIF (Graphics Interchange Format)</a:t>
            </a:r>
          </a:p>
          <a:p>
            <a:pPr eaLnBrk="1" fontAlgn="b" hangingPunct="1"/>
            <a:r>
              <a:rPr lang="fr-FR" sz="1600"/>
              <a:t>JPEG (Joint Photographic Experts Group)</a:t>
            </a:r>
          </a:p>
          <a:p>
            <a:pPr eaLnBrk="1" fontAlgn="b" hangingPunct="1"/>
            <a:r>
              <a:rPr lang="fr-FR" sz="1600"/>
              <a:t>PNG (Portable Network Graphics) </a:t>
            </a:r>
          </a:p>
          <a:p>
            <a:pPr eaLnBrk="1" fontAlgn="b" hangingPunct="1"/>
            <a:r>
              <a:rPr lang="fr-FR" sz="1600"/>
              <a:t>BOOTP</a:t>
            </a:r>
          </a:p>
          <a:p>
            <a:pPr eaLnBrk="1" fontAlgn="b" hangingPunct="1"/>
            <a:r>
              <a:rPr lang="fr-FR" sz="1600"/>
              <a:t>HTTPS</a:t>
            </a:r>
          </a:p>
          <a:p>
            <a:pPr eaLnBrk="1" fontAlgn="b" hangingPunct="1"/>
            <a:r>
              <a:rPr lang="fr-FR" sz="1600"/>
              <a:t>Modèle client-serveur</a:t>
            </a:r>
          </a:p>
          <a:p>
            <a:pPr eaLnBrk="1" fontAlgn="ctr" hangingPunct="1"/>
            <a:r>
              <a:rPr lang="fr-FR" sz="1600"/>
              <a:t>Réseau homologue-à-homologue (P2P)</a:t>
            </a:r>
          </a:p>
          <a:p>
            <a:pPr eaLnBrk="1" fontAlgn="ctr" hangingPunct="1"/>
            <a:r>
              <a:rPr lang="fr-FR" sz="1600"/>
              <a:t>Réseaux P2P</a:t>
            </a:r>
          </a:p>
          <a:p>
            <a:pPr eaLnBrk="1" fontAlgn="ctr" hangingPunct="1"/>
            <a:r>
              <a:rPr lang="fr-FR" sz="1600"/>
              <a:t>Applications P2P</a:t>
            </a:r>
            <a:endParaRPr lang="fr-FR" sz="16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lvl="0"/>
            <a:r>
              <a:rPr lang="fr-FR" sz="1600" dirty="0"/>
              <a:t>Protocole Gnutella</a:t>
            </a:r>
          </a:p>
          <a:p>
            <a:pPr lvl="0"/>
            <a:r>
              <a:rPr lang="fr-FR" sz="1600" dirty="0" smtClean="0"/>
              <a:t>BitTorrent</a:t>
            </a:r>
          </a:p>
          <a:p>
            <a:pPr eaLnBrk="1" fontAlgn="ctr" hangingPunct="1"/>
            <a:r>
              <a:rPr lang="fr-FR" sz="1600" dirty="0"/>
              <a:t>URL (Uniform Resource Locator) </a:t>
            </a:r>
          </a:p>
          <a:p>
            <a:pPr eaLnBrk="1" fontAlgn="ctr" hangingPunct="1"/>
            <a:r>
              <a:rPr lang="fr-FR" sz="1600" dirty="0"/>
              <a:t>URI (Uniform Resource Identifier) </a:t>
            </a:r>
          </a:p>
          <a:p>
            <a:pPr eaLnBrk="1" fontAlgn="ctr" hangingPunct="1"/>
            <a:r>
              <a:rPr lang="fr-FR" sz="1600" dirty="0" err="1"/>
              <a:t>Get</a:t>
            </a:r>
            <a:endParaRPr lang="fr-FR" sz="1600" dirty="0"/>
          </a:p>
          <a:p>
            <a:pPr eaLnBrk="1" fontAlgn="ctr" hangingPunct="1"/>
            <a:r>
              <a:rPr lang="fr-FR" sz="1600" dirty="0"/>
              <a:t>Post</a:t>
            </a:r>
          </a:p>
          <a:p>
            <a:pPr eaLnBrk="1" fontAlgn="ctr" hangingPunct="1"/>
            <a:r>
              <a:rPr lang="fr-FR" sz="1600" dirty="0"/>
              <a:t>Put</a:t>
            </a:r>
          </a:p>
          <a:p>
            <a:pPr eaLnBrk="1" fontAlgn="ctr" hangingPunct="1"/>
            <a:r>
              <a:rPr lang="fr-FR" sz="1600" dirty="0"/>
              <a:t>HTTPS (HTTP Secure)</a:t>
            </a:r>
          </a:p>
          <a:p>
            <a:pPr eaLnBrk="1" fontAlgn="ctr" hangingPunct="1"/>
            <a:r>
              <a:rPr lang="fr-FR" sz="1600" dirty="0"/>
              <a:t>SSL (Secure Socket Layer)</a:t>
            </a:r>
          </a:p>
          <a:p>
            <a:pPr eaLnBrk="1" fontAlgn="b" hangingPunct="1"/>
            <a:r>
              <a:rPr lang="fr-FR" sz="1600" dirty="0"/>
              <a:t>Protocole SMTP</a:t>
            </a:r>
          </a:p>
          <a:p>
            <a:pPr eaLnBrk="1" fontAlgn="b" hangingPunct="1"/>
            <a:r>
              <a:rPr lang="fr-FR" sz="1600" dirty="0"/>
              <a:t>Protocole POP (Post Office Protocol)</a:t>
            </a:r>
          </a:p>
        </p:txBody>
      </p:sp>
    </p:spTree>
    <p:extLst>
      <p:ext uri="{BB962C8B-B14F-4D97-AF65-F5344CB8AC3E}">
        <p14:creationId xmlns:p14="http://schemas.microsoft.com/office/powerpoint/2010/main" val="3150004748"/>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Chapitre 10</a:t>
            </a:r>
            <a:r>
              <a:t/>
            </a:r>
            <a:br/>
            <a:r>
              <a:rPr lang="fr-FR" smtClean="0"/>
              <a:t>Nouveaux termes/commandes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fr-FR" sz="1600" dirty="0"/>
              <a:t>IMAP</a:t>
            </a:r>
          </a:p>
          <a:p>
            <a:pPr eaLnBrk="1" fontAlgn="b" hangingPunct="1"/>
            <a:r>
              <a:rPr lang="fr-FR" sz="1600" dirty="0"/>
              <a:t>Port 25 (SMTP)</a:t>
            </a:r>
          </a:p>
          <a:p>
            <a:pPr eaLnBrk="1" fontAlgn="b" hangingPunct="1"/>
            <a:r>
              <a:rPr lang="fr-FR" sz="1600" dirty="0"/>
              <a:t>Port TCP 110 (POP)</a:t>
            </a:r>
          </a:p>
          <a:p>
            <a:pPr eaLnBrk="1" fontAlgn="b" hangingPunct="1"/>
            <a:r>
              <a:rPr lang="fr-FR" sz="1600" dirty="0"/>
              <a:t>Nom de domaine</a:t>
            </a:r>
          </a:p>
          <a:p>
            <a:pPr eaLnBrk="1" fontAlgn="b" hangingPunct="1"/>
            <a:r>
              <a:rPr lang="fr-FR" sz="1600" dirty="0"/>
              <a:t>Protocole DNS</a:t>
            </a:r>
          </a:p>
          <a:p>
            <a:pPr eaLnBrk="1" fontAlgn="b" hangingPunct="1"/>
            <a:r>
              <a:rPr lang="fr-FR" sz="1600" dirty="0"/>
              <a:t>Types de dossiers : A, NS, AAAA, MX</a:t>
            </a:r>
          </a:p>
          <a:p>
            <a:pPr eaLnBrk="1" fontAlgn="b" hangingPunct="1"/>
            <a:r>
              <a:rPr lang="fr-FR" sz="1600" dirty="0"/>
              <a:t>ipconfig /displaydns</a:t>
            </a:r>
            <a:r>
              <a:rPr lang="fr-FR" sz="1600" dirty="0" smtClean="0"/>
              <a:t> </a:t>
            </a:r>
          </a:p>
          <a:p>
            <a:pPr eaLnBrk="1" fontAlgn="ctr" hangingPunct="1"/>
            <a:r>
              <a:rPr lang="fr-FR" sz="1600" dirty="0"/>
              <a:t>.com, .org, .au et .co sont des domaines de premier niveau</a:t>
            </a:r>
          </a:p>
          <a:p>
            <a:pPr eaLnBrk="1" fontAlgn="b" hangingPunct="1"/>
            <a:r>
              <a:rPr lang="fr-FR" sz="1600" dirty="0"/>
              <a:t>10.2.2.4</a:t>
            </a:r>
          </a:p>
          <a:p>
            <a:pPr eaLnBrk="1" fontAlgn="ctr" hangingPunct="1"/>
            <a:r>
              <a:rPr lang="fr-FR" sz="1600" dirty="0"/>
              <a:t>Nslookup</a:t>
            </a:r>
          </a:p>
          <a:p>
            <a:pPr eaLnBrk="1" fontAlgn="b" hangingPunct="1"/>
            <a:r>
              <a:rPr lang="fr-FR" sz="1600" dirty="0" smtClean="0"/>
              <a:t>10.2.2.5</a:t>
            </a:r>
            <a:endParaRPr lang="fr-FR" sz="1600" dirty="0"/>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ctr" hangingPunct="1"/>
            <a:r>
              <a:rPr lang="fr-FR" sz="1600" dirty="0"/>
              <a:t>DHCP (Dynamic Host Configuration Protocol) pour IPv4 </a:t>
            </a:r>
          </a:p>
          <a:p>
            <a:pPr eaLnBrk="1" fontAlgn="ctr" hangingPunct="1"/>
            <a:r>
              <a:rPr lang="fr-FR" sz="1600" dirty="0"/>
              <a:t>DHCPv6</a:t>
            </a:r>
          </a:p>
          <a:p>
            <a:pPr eaLnBrk="1" fontAlgn="b" hangingPunct="1"/>
            <a:r>
              <a:rPr lang="fr-FR" sz="1600" dirty="0"/>
              <a:t>10.2.2.6</a:t>
            </a:r>
          </a:p>
          <a:p>
            <a:pPr eaLnBrk="1" fontAlgn="b" hangingPunct="1"/>
            <a:r>
              <a:rPr lang="fr-FR" sz="1600" dirty="0"/>
              <a:t>Découverte DHCP</a:t>
            </a:r>
          </a:p>
          <a:p>
            <a:pPr eaLnBrk="1" fontAlgn="b" hangingPunct="1"/>
            <a:r>
              <a:rPr lang="fr-FR" sz="1600" dirty="0"/>
              <a:t>Offre DHCP</a:t>
            </a:r>
          </a:p>
          <a:p>
            <a:pPr eaLnBrk="1" fontAlgn="b" hangingPunct="1"/>
            <a:r>
              <a:rPr lang="fr-FR" sz="1600" dirty="0"/>
              <a:t>Requête DHCP</a:t>
            </a:r>
          </a:p>
          <a:p>
            <a:pPr eaLnBrk="1" fontAlgn="b" hangingPunct="1"/>
            <a:r>
              <a:rPr lang="fr-FR" sz="1600" dirty="0"/>
              <a:t>Accusé de réception DHCP</a:t>
            </a:r>
          </a:p>
          <a:p>
            <a:pPr eaLnBrk="1" fontAlgn="b" hangingPunct="1"/>
            <a:r>
              <a:rPr lang="fr-FR" sz="1600" dirty="0"/>
              <a:t>Accusé de réception négatif DHCP</a:t>
            </a:r>
          </a:p>
          <a:p>
            <a:pPr eaLnBrk="1" fontAlgn="b" hangingPunct="1"/>
            <a:r>
              <a:rPr lang="fr-FR" sz="1600" dirty="0"/>
              <a:t>DHCPv6 : SOLICIT, ADVERTISE, INFORMATION REQUEST et REPLY</a:t>
            </a:r>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fr-FR" sz="1600" dirty="0"/>
              <a:t>10.2.3.1</a:t>
            </a:r>
          </a:p>
          <a:p>
            <a:pPr eaLnBrk="1" fontAlgn="b" hangingPunct="1"/>
            <a:r>
              <a:rPr lang="fr-FR" sz="1600" dirty="0"/>
              <a:t>FTPd (FTP daemon)</a:t>
            </a:r>
          </a:p>
          <a:p>
            <a:pPr eaLnBrk="1" fontAlgn="b" hangingPunct="1"/>
            <a:r>
              <a:rPr lang="fr-FR" sz="1600" dirty="0"/>
              <a:t>10.2.3.2</a:t>
            </a:r>
          </a:p>
          <a:p>
            <a:pPr eaLnBrk="1" fontAlgn="b" hangingPunct="1"/>
            <a:r>
              <a:rPr lang="fr-FR" sz="1600" dirty="0"/>
              <a:t>Server Message Block (SMB)</a:t>
            </a:r>
          </a:p>
        </p:txBody>
      </p:sp>
    </p:spTree>
    <p:extLst>
      <p:ext uri="{BB962C8B-B14F-4D97-AF65-F5344CB8AC3E}">
        <p14:creationId xmlns:p14="http://schemas.microsoft.com/office/powerpoint/2010/main" val="1155623060"/>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fr-FR" smtClean="0"/>
              <a:t>Chapitre 10 : exercices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1048771605"/>
              </p:ext>
            </p:extLst>
          </p:nvPr>
        </p:nvGraphicFramePr>
        <p:xfrm>
          <a:off x="445863" y="1641144"/>
          <a:ext cx="8319852" cy="3688080"/>
        </p:xfrm>
        <a:graphic>
          <a:graphicData uri="http://schemas.openxmlformats.org/drawingml/2006/table">
            <a:tbl>
              <a:tblPr firstRow="1" bandRow="1">
                <a:tableStyleId>{5C22544A-7EE6-4342-B048-85BDC9FD1C3A}</a:tableStyleId>
              </a:tblPr>
              <a:tblGrid>
                <a:gridCol w="1119600"/>
                <a:gridCol w="1825200"/>
                <a:gridCol w="3962654"/>
                <a:gridCol w="1412398"/>
              </a:tblGrid>
              <a:tr h="0">
                <a:tc>
                  <a:txBody>
                    <a:bodyPr/>
                    <a:lstStyle/>
                    <a:p>
                      <a:r>
                        <a:rPr lang="en-US" sz="1400" dirty="0" smtClean="0"/>
                        <a:t>N° de page</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t>10.0.1.2</a:t>
                      </a:r>
                      <a:endParaRPr lang="fr-FR" sz="1400" dirty="0"/>
                    </a:p>
                  </a:txBody>
                  <a:tcPr/>
                </a:tc>
                <a:tc>
                  <a:txBody>
                    <a:bodyPr/>
                    <a:lstStyle/>
                    <a:p>
                      <a:r>
                        <a:rPr lang="en-US" sz="1400" dirty="0" smtClean="0"/>
                        <a:t>Exercice en classe</a:t>
                      </a:r>
                      <a:endParaRPr lang="fr-FR" sz="1400" dirty="0"/>
                    </a:p>
                  </a:txBody>
                  <a:tcPr/>
                </a:tc>
                <a:tc>
                  <a:txBody>
                    <a:bodyPr/>
                    <a:lstStyle/>
                    <a:p>
                      <a:r>
                        <a:rPr lang="en-US" sz="1400" dirty="0" smtClean="0"/>
                        <a:t>Recherche d'applications</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10.1.1.4</a:t>
                      </a:r>
                      <a:endParaRPr lang="fr-FR" sz="1400" dirty="0"/>
                    </a:p>
                  </a:txBody>
                  <a:tcPr/>
                </a:tc>
                <a:tc>
                  <a:txBody>
                    <a:bodyPr/>
                    <a:lstStyle/>
                    <a:p>
                      <a:r>
                        <a:rPr lang="en-US" sz="1400" baseline="0" dirty="0" smtClean="0"/>
                        <a:t>Exercice interactif</a:t>
                      </a:r>
                      <a:endParaRPr lang="fr-FR" sz="1400" dirty="0"/>
                    </a:p>
                  </a:txBody>
                  <a:tcPr/>
                </a:tc>
                <a:tc>
                  <a:txBody>
                    <a:bodyPr/>
                    <a:lstStyle/>
                    <a:p>
                      <a:r>
                        <a:rPr lang="en-US" sz="1400" dirty="0" smtClean="0"/>
                        <a:t>Application et présentation (protocoles et standards)</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10.1.2.5</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Travaux pratiques</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Étudier les problèmes relatifs au partage de fichiers en P2P</a:t>
                      </a:r>
                      <a:endParaRPr lang="fr-FR" sz="1400" dirty="0" smtClean="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10.2.1.7</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Packet Tracer</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Web et e-mail</a:t>
                      </a:r>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10.2.2.4</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Contrôleur de syntaxe</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Commandes de CLI Windows et Linux relatives à DNS</a:t>
                      </a:r>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10.2.2.7</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Serveurs DHCP et DNS</a:t>
                      </a:r>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10.2.2.8</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Travaux pratiques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Observation de la résolution DNS</a:t>
                      </a:r>
                      <a:endParaRPr lang="fr-FR" sz="1400" dirty="0" smtClean="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10.2.3.3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r>
                        <a:rPr lang="en-US" sz="1400" dirty="0" smtClean="0"/>
                        <a:t>FTP</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10.2.3.4</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Travaux pratiques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Découverte du protocole FTP</a:t>
                      </a:r>
                      <a:endParaRPr lang="fr-FR" sz="1400" dirty="0" smtClean="0"/>
                    </a:p>
                  </a:txBody>
                  <a:tcPr/>
                </a:tc>
                <a:tc>
                  <a:txBody>
                    <a:bodyPr/>
                    <a:lstStyle/>
                    <a:p>
                      <a:r>
                        <a:rPr lang="en-US" sz="1400" dirty="0" smtClean="0">
                          <a:solidFill>
                            <a:schemeClr val="tx1"/>
                          </a:solidFill>
                        </a:rPr>
                        <a:t>Recommandé</a:t>
                      </a:r>
                      <a:endParaRPr lang="fr-FR"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fr-FR" sz="1600" kern="0" dirty="0" smtClean="0"/>
              <a:t>Le mot de passe utilisé dans le cadre des exercices Packet Tracer de ce chapitre est : </a:t>
            </a:r>
            <a:r>
              <a:rPr lang="fr-FR" sz="1600" b="1" kern="0" dirty="0" smtClean="0"/>
              <a:t>PT_ccna5</a:t>
            </a:r>
          </a:p>
          <a:p>
            <a:pPr marL="0" indent="0" eaLnBrk="1" hangingPunct="1">
              <a:spcBef>
                <a:spcPct val="30000"/>
              </a:spcBef>
              <a:buFont typeface="Wingdings" charset="0"/>
              <a:buNone/>
            </a:pPr>
            <a:endParaRPr lang="fr-FR" sz="2000" kern="0" dirty="0" smtClean="0"/>
          </a:p>
          <a:p>
            <a:pPr marL="119063"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a:p>
        </p:txBody>
      </p:sp>
    </p:spTree>
    <p:extLst>
      <p:ext uri="{BB962C8B-B14F-4D97-AF65-F5344CB8AC3E}">
        <p14:creationId xmlns:p14="http://schemas.microsoft.com/office/powerpoint/2010/main" val="330700475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fr-FR" smtClean="0"/>
              <a:t>Chapitre 10 : exercices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609711547"/>
              </p:ext>
            </p:extLst>
          </p:nvPr>
        </p:nvGraphicFramePr>
        <p:xfrm>
          <a:off x="445863" y="1641144"/>
          <a:ext cx="8319852" cy="1950720"/>
        </p:xfrm>
        <a:graphic>
          <a:graphicData uri="http://schemas.openxmlformats.org/drawingml/2006/table">
            <a:tbl>
              <a:tblPr firstRow="1" bandRow="1">
                <a:tableStyleId>{5C22544A-7EE6-4342-B048-85BDC9FD1C3A}</a:tableStyleId>
              </a:tblPr>
              <a:tblGrid>
                <a:gridCol w="1119600"/>
                <a:gridCol w="1825200"/>
                <a:gridCol w="3962654"/>
                <a:gridCol w="1412398"/>
              </a:tblGrid>
              <a:tr h="0">
                <a:tc>
                  <a:txBody>
                    <a:bodyPr/>
                    <a:lstStyle/>
                    <a:p>
                      <a:r>
                        <a:rPr lang="en-US" sz="1400" dirty="0" smtClean="0"/>
                        <a:t>N° de page</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t>10.3.1.1</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Exercice en classe</a:t>
                      </a:r>
                    </a:p>
                  </a:txBody>
                  <a:tcPr/>
                </a:tc>
                <a:tc>
                  <a:txBody>
                    <a:bodyPr/>
                    <a:lstStyle/>
                    <a:p>
                      <a:r>
                        <a:rPr lang="en-US" sz="1400" dirty="0" smtClean="0"/>
                        <a:t>C'est l'heure de la pratique</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10.3.1.2</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Explorer un réseau</a:t>
                      </a:r>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10.3.1.3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Plusieurs utilisateurs Packet Tracer</a:t>
                      </a:r>
                    </a:p>
                  </a:txBody>
                  <a:tcPr/>
                </a:tc>
                <a:tc>
                  <a:txBody>
                    <a:bodyPr/>
                    <a:lstStyle/>
                    <a:p>
                      <a:r>
                        <a:rPr lang="en-US" sz="1400" dirty="0" smtClean="0"/>
                        <a:t>Tutoriel</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10.3.1.4</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Plusieurs utilisateurs Packet Tracer</a:t>
                      </a:r>
                    </a:p>
                  </a:txBody>
                  <a:tcPr/>
                </a:tc>
                <a:tc>
                  <a:txBody>
                    <a:bodyPr/>
                    <a:lstStyle/>
                    <a:p>
                      <a:r>
                        <a:rPr lang="en-US" sz="1400" dirty="0" smtClean="0"/>
                        <a:t>Implémenter des services</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fr-FR" sz="1600" kern="0" dirty="0" smtClean="0"/>
              <a:t>Le mot de passe utilisé dans le cadre des exercices Packet Tracer de ce chapitre est : </a:t>
            </a:r>
            <a:r>
              <a:rPr lang="fr-FR" sz="1600" b="1" kern="0" dirty="0" smtClean="0"/>
              <a:t>PT_ccna5</a:t>
            </a:r>
          </a:p>
          <a:p>
            <a:pPr marL="0" indent="0" eaLnBrk="1" hangingPunct="1">
              <a:spcBef>
                <a:spcPct val="30000"/>
              </a:spcBef>
              <a:buFont typeface="Wingdings" charset="0"/>
              <a:buNone/>
            </a:pPr>
            <a:endParaRPr lang="fr-FR" sz="2000" kern="0" dirty="0" smtClean="0"/>
          </a:p>
          <a:p>
            <a:pPr marL="119063"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a:p>
        </p:txBody>
      </p:sp>
    </p:spTree>
    <p:extLst>
      <p:ext uri="{BB962C8B-B14F-4D97-AF65-F5344CB8AC3E}">
        <p14:creationId xmlns:p14="http://schemas.microsoft.com/office/powerpoint/2010/main" val="394600889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46113" y="340092"/>
            <a:ext cx="8145462" cy="838200"/>
          </a:xfrm>
        </p:spPr>
        <p:txBody>
          <a:bodyPr/>
          <a:lstStyle/>
          <a:p>
            <a:pPr eaLnBrk="1" hangingPunct="1"/>
            <a:r>
              <a:rPr lang="fr-FR" smtClean="0"/>
              <a:t>Chapitre 10 : évaluation</a:t>
            </a:r>
          </a:p>
        </p:txBody>
      </p:sp>
      <p:sp>
        <p:nvSpPr>
          <p:cNvPr id="7171" name="Rectangle 34"/>
          <p:cNvSpPr>
            <a:spLocks noGrp="1" noChangeArrowheads="1"/>
          </p:cNvSpPr>
          <p:nvPr>
            <p:ph type="body" idx="4294967295"/>
          </p:nvPr>
        </p:nvSpPr>
        <p:spPr>
          <a:xfrm>
            <a:off x="646113" y="1285841"/>
            <a:ext cx="7940675" cy="3571875"/>
          </a:xfrm>
        </p:spPr>
        <p:txBody>
          <a:bodyPr/>
          <a:lstStyle/>
          <a:p>
            <a:pPr eaLnBrk="1" hangingPunct="1">
              <a:spcBef>
                <a:spcPct val="30000"/>
              </a:spcBef>
            </a:pPr>
            <a:r>
              <a:rPr lang="fr-FR" sz="2000" dirty="0" smtClean="0"/>
              <a:t>Une fois qu'ils ont terminé le chapitre 10, les </a:t>
            </a:r>
            <a:r>
              <a:rPr lang="fr-FR" sz="2000" dirty="0"/>
              <a:t>élèves </a:t>
            </a:r>
            <a:r>
              <a:rPr lang="fr-FR" sz="2000" dirty="0" smtClean="0"/>
              <a:t>doivent se soumettre à l'évaluation correspondante.</a:t>
            </a:r>
          </a:p>
          <a:p>
            <a:pPr eaLnBrk="1" hangingPunct="1">
              <a:spcBef>
                <a:spcPct val="30000"/>
              </a:spcBef>
            </a:pPr>
            <a:r>
              <a:rPr lang="fr-FR" sz="2000" dirty="0" smtClean="0"/>
              <a:t>Les questionnaires, les travaux pratiques, les exercices dans Packet Tracer, ainsi que les autres activités peuvent servir à évaluer, de manière informelle, les progrès des </a:t>
            </a:r>
            <a:r>
              <a:rPr lang="fr-FR" sz="2000" dirty="0"/>
              <a:t>élèves.</a:t>
            </a:r>
            <a:endParaRPr lang="fr-FR" sz="20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05510" y="1214404"/>
            <a:ext cx="7940675" cy="5186398"/>
          </a:xfrm>
        </p:spPr>
        <p:txBody>
          <a:bodyPr/>
          <a:lstStyle/>
          <a:p>
            <a:pPr marL="0" indent="0" eaLnBrk="1" hangingPunct="1">
              <a:lnSpc>
                <a:spcPct val="85000"/>
              </a:lnSpc>
              <a:spcBef>
                <a:spcPct val="30000"/>
              </a:spcBef>
              <a:buNone/>
            </a:pPr>
            <a:r>
              <a:rPr lang="fr-FR" sz="2000" dirty="0" smtClean="0"/>
              <a:t>Avant d'enseigner le contenu du chapitre 10, </a:t>
            </a:r>
            <a:r>
              <a:rPr lang="fr-FR" sz="2000" dirty="0"/>
              <a:t>le formateur </a:t>
            </a:r>
            <a:r>
              <a:rPr lang="fr-FR" sz="2000" dirty="0" smtClean="0"/>
              <a:t>doit :</a:t>
            </a:r>
          </a:p>
          <a:p>
            <a:pPr eaLnBrk="1" hangingPunct="1">
              <a:lnSpc>
                <a:spcPct val="85000"/>
              </a:lnSpc>
              <a:spcBef>
                <a:spcPct val="30000"/>
              </a:spcBef>
            </a:pPr>
            <a:r>
              <a:rPr lang="fr-FR" sz="2000" dirty="0"/>
              <a:t>Réussir la partie « Évaluation » du chapitre 10.</a:t>
            </a:r>
          </a:p>
          <a:p>
            <a:pPr eaLnBrk="1" hangingPunct="1">
              <a:lnSpc>
                <a:spcPct val="85000"/>
              </a:lnSpc>
              <a:spcBef>
                <a:spcPct val="30000"/>
              </a:spcBef>
            </a:pPr>
            <a:r>
              <a:rPr lang="fr-FR" sz="2000" dirty="0"/>
              <a:t>Les objectifs de ce chapitre sont les suivants :</a:t>
            </a:r>
          </a:p>
          <a:p>
            <a:pPr marL="742950" lvl="1" indent="-285750">
              <a:buFont typeface="Arial" panose="020B0604020202020204" pitchFamily="34" charset="0"/>
              <a:buChar char="•"/>
            </a:pPr>
            <a:r>
              <a:rPr lang="fr-FR" sz="1600" dirty="0"/>
              <a:t>Expliquer comment la couche application, la couche session et la couche présentation collaborent pour fournir des services réseau aux applications des utilisateurs finaux</a:t>
            </a:r>
          </a:p>
          <a:p>
            <a:pPr marL="742950" lvl="1" indent="-285750">
              <a:buFont typeface="Arial" panose="020B0604020202020204" pitchFamily="34" charset="0"/>
              <a:buChar char="•"/>
            </a:pPr>
            <a:r>
              <a:rPr lang="fr-FR" sz="1600" dirty="0"/>
              <a:t>Expliquer comment les protocoles de couche application les plus courants interagissent avec les applications des utilisateurs finaux</a:t>
            </a:r>
          </a:p>
          <a:p>
            <a:pPr marL="742950" lvl="1" indent="-285750">
              <a:buFont typeface="Arial" panose="020B0604020202020204" pitchFamily="34" charset="0"/>
              <a:buChar char="•"/>
            </a:pPr>
            <a:r>
              <a:rPr lang="fr-FR" sz="1600" dirty="0"/>
              <a:t>Expliquer le fonctionnement des protocoles Web et de messagerie</a:t>
            </a:r>
          </a:p>
          <a:p>
            <a:pPr marL="742950" lvl="1" indent="-285750">
              <a:buFont typeface="Arial" panose="020B0604020202020204" pitchFamily="34" charset="0"/>
              <a:buChar char="•"/>
            </a:pPr>
            <a:r>
              <a:rPr lang="fr-FR" sz="1600" dirty="0"/>
              <a:t>Expliquer le fonctionnement des protocoles d'adressage IP</a:t>
            </a:r>
          </a:p>
          <a:p>
            <a:pPr marL="742950" lvl="1" indent="-285750">
              <a:buFont typeface="Arial" panose="020B0604020202020204" pitchFamily="34" charset="0"/>
              <a:buChar char="•"/>
            </a:pPr>
            <a:r>
              <a:rPr lang="fr-FR" sz="1600" dirty="0"/>
              <a:t>Expliquer le fonctionnement des protocoles </a:t>
            </a:r>
            <a:r>
              <a:rPr lang="fr-FR" sz="1600" dirty="0" smtClean="0"/>
              <a:t>FTP</a:t>
            </a:r>
          </a:p>
        </p:txBody>
      </p:sp>
      <p:sp>
        <p:nvSpPr>
          <p:cNvPr id="4" name="Rectangle 33"/>
          <p:cNvSpPr txBox="1">
            <a:spLocks noChangeArrowheads="1"/>
          </p:cNvSpPr>
          <p:nvPr/>
        </p:nvSpPr>
        <p:spPr bwMode="auto">
          <a:xfrm>
            <a:off x="505510" y="35115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10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10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85000"/>
              </a:lnSpc>
              <a:spcBef>
                <a:spcPct val="30000"/>
              </a:spcBef>
            </a:pPr>
            <a:r>
              <a:rPr lang="fr-FR" sz="1800" dirty="0"/>
              <a:t>La couche application est l'endroit où les données accèdent au réseau de données. À l'occasion d'une brève discussion, présentez les applications réseau/Internet les plus connues. On peut citer par exemple les navigateurs, les e-mails, Telnet, etc.</a:t>
            </a:r>
          </a:p>
          <a:p>
            <a:r>
              <a:rPr lang="fr-FR" sz="1800" dirty="0"/>
              <a:t>Expliquez aux élèves qu'il est essentiel de bien comprendre les services et les protocoles, car le trafic réseau peut être manipulé en fonction du service et du protocole utilisés. Par conséquent, les types de trafic réseau différents peuvent être identifiés par le protocole utilisé pour acheminer le trafic.</a:t>
            </a:r>
          </a:p>
          <a:p>
            <a:r>
              <a:rPr lang="fr-FR" sz="1800" dirty="0"/>
              <a:t>Les services d'applications peuvent être comparés à une entreprise qui fournit des services aux personnes. Par exemple, pour faire nettoyer un tapis, le client fait appel à un professionnel fournissant de tels services de nettoyage. Dans cette analogie, le protocole correspondrait aux méthodes et aux règles que le professionnel utilise pour fournir le service de nettoyage.</a:t>
            </a:r>
          </a:p>
          <a:p>
            <a:r>
              <a:rPr lang="fr-FR" sz="1800" dirty="0"/>
              <a:t>Protocole DHCP – « DORA l'exploratrice » – Détection, Offre, Requête, Accusé de réception.</a:t>
            </a:r>
          </a:p>
        </p:txBody>
      </p:sp>
    </p:spTree>
    <p:extLst>
      <p:ext uri="{BB962C8B-B14F-4D97-AF65-F5344CB8AC3E}">
        <p14:creationId xmlns:p14="http://schemas.microsoft.com/office/powerpoint/2010/main" val="322527194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10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85000"/>
              </a:lnSpc>
              <a:spcBef>
                <a:spcPct val="30000"/>
              </a:spcBef>
            </a:pPr>
            <a:r>
              <a:rPr lang="fr-FR" sz="1800" dirty="0"/>
              <a:t>Expliquez que le travail du DNS consiste à faciliter l'interaction humaine avec le réseau grâce à la conversion des URL que nous utilisons avec les logiciels en adresses numériques utilisées par les réseaux de données. Expliquez que c'est à la fois un service et un protocole.</a:t>
            </a:r>
          </a:p>
          <a:p>
            <a:pPr>
              <a:lnSpc>
                <a:spcPct val="85000"/>
              </a:lnSpc>
              <a:spcBef>
                <a:spcPct val="30000"/>
              </a:spcBef>
            </a:pPr>
            <a:r>
              <a:rPr lang="fr-FR" sz="1800" dirty="0"/>
              <a:t>Utilisez Wireshark pour capturer un flux de paquets sur un site Web populaire. Faites remarquer que DNS demande une adresse IP à l'URL du site Web et montrez la réponse avec l'adresse IP.</a:t>
            </a:r>
          </a:p>
          <a:p>
            <a:pPr>
              <a:lnSpc>
                <a:spcPct val="85000"/>
              </a:lnSpc>
              <a:spcBef>
                <a:spcPct val="30000"/>
              </a:spcBef>
            </a:pPr>
            <a:r>
              <a:rPr lang="fr-FR" sz="1800" dirty="0"/>
              <a:t>Expliquez que le rôle du DHCP consiste à faciliter l'interaction humain/réseau en permettant aux utilisateurs d'obtenir automatiquement les adresses IP pour leurs ordinateurs</a:t>
            </a:r>
            <a:r>
              <a:rPr lang="fr-FR" sz="1800" dirty="0" smtClean="0"/>
              <a:t>.</a:t>
            </a:r>
            <a:endParaRPr lang="fr-FR" sz="1800" dirty="0"/>
          </a:p>
          <a:p>
            <a:pPr marL="393700" lvl="2">
              <a:lnSpc>
                <a:spcPct val="85000"/>
              </a:lnSpc>
              <a:spcBef>
                <a:spcPct val="30000"/>
              </a:spcBef>
            </a:pPr>
            <a:r>
              <a:rPr lang="fr-FR" sz="1800" dirty="0" smtClean="0"/>
              <a:t>- DHCP est un service client-serveur dont le logiciel client se trouve sur un ordinateur et le logiciel serveur sur un serveur. </a:t>
            </a:r>
          </a:p>
          <a:p>
            <a:pPr marL="393700" lvl="2">
              <a:lnSpc>
                <a:spcPct val="85000"/>
              </a:lnSpc>
              <a:spcBef>
                <a:spcPct val="30000"/>
              </a:spcBef>
            </a:pPr>
            <a:r>
              <a:rPr lang="fr-FR" sz="1800" dirty="0" smtClean="0"/>
              <a:t>- Il s'agit d'un service de requête/réponse dans lequel le serveur DHCP écoute les requêtes DHCP du client et y répond.</a:t>
            </a:r>
          </a:p>
          <a:p>
            <a:pPr marL="393700" lvl="2">
              <a:lnSpc>
                <a:spcPct val="85000"/>
              </a:lnSpc>
              <a:spcBef>
                <a:spcPct val="30000"/>
              </a:spcBef>
            </a:pPr>
            <a:r>
              <a:rPr lang="fr-FR" sz="1800" dirty="0" smtClean="0"/>
              <a:t>- Lorsqu'un ordinateur configuré pour utiliser DHCP est sous tension, il envoie une requête DHCP pour obtenir une adresse IP.  N'importe quel serveur DHCP disponible répond alors en envoyant une adresse IP (avec d'autres informations de configuration IP).</a:t>
            </a:r>
          </a:p>
        </p:txBody>
      </p:sp>
    </p:spTree>
    <p:extLst>
      <p:ext uri="{BB962C8B-B14F-4D97-AF65-F5344CB8AC3E}">
        <p14:creationId xmlns:p14="http://schemas.microsoft.com/office/powerpoint/2010/main" val="3914060940"/>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27747</TotalTime>
  <Pages>28</Pages>
  <Words>1556</Words>
  <Application>Microsoft Office PowerPoint</Application>
  <PresentationFormat>On-screen Show (4:3)</PresentationFormat>
  <Paragraphs>401</Paragraphs>
  <Slides>34</Slides>
  <Notes>34</Notes>
  <HiddenSlides>13</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PPT-TMPLT-WHT_C</vt:lpstr>
      <vt:lpstr>NetAcad-4F_PPT-WHT_060408</vt:lpstr>
      <vt:lpstr>Supports du formateur Chapitre 10 : Couche application</vt:lpstr>
      <vt:lpstr>Supports du formateur – Chapitre 10 Guide de planification</vt:lpstr>
      <vt:lpstr>PowerPoint Presentation</vt:lpstr>
      <vt:lpstr>Chapitre 10 : exercices</vt:lpstr>
      <vt:lpstr>Chapitre 10 : exercices</vt:lpstr>
      <vt:lpstr>Chapitre 10 : évaluation</vt:lpstr>
      <vt:lpstr>PowerPoint Presentation</vt:lpstr>
      <vt:lpstr>PowerPoint Presentation</vt:lpstr>
      <vt:lpstr>PowerPoint Presentation</vt:lpstr>
      <vt:lpstr>PowerPoint Presentation</vt:lpstr>
      <vt:lpstr>Chapitre 10 : aide supplémentaire</vt:lpstr>
      <vt:lpstr>PowerPoint Presentation</vt:lpstr>
      <vt:lpstr>Chapitre 10 : Couche application</vt:lpstr>
      <vt:lpstr>Chapitre 10 – Sections et objectifs</vt:lpstr>
      <vt:lpstr>10.1 Les protocoles de couche application</vt:lpstr>
      <vt:lpstr>Les protocoles de couche application Application, présentation, session</vt:lpstr>
      <vt:lpstr>Les protocoles de la couche application Application, présentation, session (suite)</vt:lpstr>
      <vt:lpstr>Les protocoles de la couche application Interaction des protocoles d'application avec les applications des utilisateurs</vt:lpstr>
      <vt:lpstr>Les protocoles de la couche application Interaction des protocoles d'application avec les applications des utilisateurs (suite)</vt:lpstr>
      <vt:lpstr>10.2  Les protocoles et les services de couche application les plus connus</vt:lpstr>
      <vt:lpstr>Les protocoles et les services de la couche application les plus connus Les protocoles Web et de messagerie</vt:lpstr>
      <vt:lpstr>Les protocoles et les services de la couche application les plus connus Les protocoles Web et de messagerie (suite)</vt:lpstr>
      <vt:lpstr>Les protocoles et les services de la couche application les plus connus Les protocoles Web et de messagerie (suite)</vt:lpstr>
      <vt:lpstr>Les protocoles et les services de la couche application les plus connus Les services d'adressage IP</vt:lpstr>
      <vt:lpstr>Les protocoles et les services de la couche application les plus connus Les services d'adressage IP (suite)</vt:lpstr>
      <vt:lpstr>Les protocoles et les services de la couche application les plus connus Les services d'adressage IP (suite)</vt:lpstr>
      <vt:lpstr>Les protocoles et les services de la couche application les plus connus Les services de partage de fichiers</vt:lpstr>
      <vt:lpstr>Les protocoles et les services de la couche application les plus connus Les services de partage de fichiers (suite)</vt:lpstr>
      <vt:lpstr>10.3 Synthèse</vt:lpstr>
      <vt:lpstr>Synthèse du chapitre Synthèse</vt:lpstr>
      <vt:lpstr>Chapitre 10 Nouveaux termes/commandes</vt:lpstr>
      <vt:lpstr>Chapitre 10 Nouveaux termes/commandes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USER</cp:lastModifiedBy>
  <cp:revision>1056</cp:revision>
  <cp:lastPrinted>1999-01-27T00:54:54Z</cp:lastPrinted>
  <dcterms:created xsi:type="dcterms:W3CDTF">2006-10-23T15:07:30Z</dcterms:created>
  <dcterms:modified xsi:type="dcterms:W3CDTF">2017-03-28T11:48:41Z</dcterms:modified>
</cp:coreProperties>
</file>