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8"/>
  </p:notesMasterIdLst>
  <p:handoutMasterIdLst>
    <p:handoutMasterId r:id="rId49"/>
  </p:handoutMasterIdLst>
  <p:sldIdLst>
    <p:sldId id="812" r:id="rId3"/>
    <p:sldId id="903" r:id="rId4"/>
    <p:sldId id="871" r:id="rId5"/>
    <p:sldId id="904" r:id="rId6"/>
    <p:sldId id="908" r:id="rId7"/>
    <p:sldId id="873" r:id="rId8"/>
    <p:sldId id="874" r:id="rId9"/>
    <p:sldId id="909" r:id="rId10"/>
    <p:sldId id="910" r:id="rId11"/>
    <p:sldId id="932" r:id="rId12"/>
    <p:sldId id="875" r:id="rId13"/>
    <p:sldId id="877" r:id="rId14"/>
    <p:sldId id="500" r:id="rId15"/>
    <p:sldId id="786" r:id="rId16"/>
    <p:sldId id="933" r:id="rId17"/>
    <p:sldId id="791" r:id="rId18"/>
    <p:sldId id="906" r:id="rId19"/>
    <p:sldId id="927" r:id="rId20"/>
    <p:sldId id="911" r:id="rId21"/>
    <p:sldId id="912" r:id="rId22"/>
    <p:sldId id="913" r:id="rId23"/>
    <p:sldId id="914" r:id="rId24"/>
    <p:sldId id="915" r:id="rId25"/>
    <p:sldId id="934" r:id="rId26"/>
    <p:sldId id="928" r:id="rId27"/>
    <p:sldId id="935" r:id="rId28"/>
    <p:sldId id="929" r:id="rId29"/>
    <p:sldId id="936" r:id="rId30"/>
    <p:sldId id="916" r:id="rId31"/>
    <p:sldId id="917" r:id="rId32"/>
    <p:sldId id="921" r:id="rId33"/>
    <p:sldId id="922" r:id="rId34"/>
    <p:sldId id="923" r:id="rId35"/>
    <p:sldId id="937" r:id="rId36"/>
    <p:sldId id="924" r:id="rId37"/>
    <p:sldId id="919" r:id="rId38"/>
    <p:sldId id="920" r:id="rId39"/>
    <p:sldId id="925" r:id="rId40"/>
    <p:sldId id="926" r:id="rId41"/>
    <p:sldId id="882" r:id="rId42"/>
    <p:sldId id="883" r:id="rId43"/>
    <p:sldId id="884" r:id="rId44"/>
    <p:sldId id="885" r:id="rId45"/>
    <p:sldId id="930" r:id="rId46"/>
    <p:sldId id="931" r:id="rId4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9985" autoAdjust="0"/>
    <p:restoredTop sz="89277" autoAdjust="0"/>
  </p:normalViewPr>
  <p:slideViewPr>
    <p:cSldViewPr snapToGrid="0">
      <p:cViewPr>
        <p:scale>
          <a:sx n="66" d="100"/>
          <a:sy n="66" d="100"/>
        </p:scale>
        <p:origin x="-798" y="-107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2" d="100"/>
          <a:sy n="82" d="100"/>
        </p:scale>
        <p:origin x="-107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8" Type="http://schemas.openxmlformats.org/officeDocument/2006/relationships/slide" Target="slides/slide25.xml"/><Relationship Id="rId13" Type="http://schemas.openxmlformats.org/officeDocument/2006/relationships/slide" Target="slides/slide31.xml"/><Relationship Id="rId18" Type="http://schemas.openxmlformats.org/officeDocument/2006/relationships/slide" Target="slides/slide37.xml"/><Relationship Id="rId3" Type="http://schemas.openxmlformats.org/officeDocument/2006/relationships/slide" Target="slides/slide19.xml"/><Relationship Id="rId21" Type="http://schemas.openxmlformats.org/officeDocument/2006/relationships/slide" Target="slides/slide41.xml"/><Relationship Id="rId7" Type="http://schemas.openxmlformats.org/officeDocument/2006/relationships/slide" Target="slides/slide24.xml"/><Relationship Id="rId12" Type="http://schemas.openxmlformats.org/officeDocument/2006/relationships/slide" Target="slides/slide30.xml"/><Relationship Id="rId17" Type="http://schemas.openxmlformats.org/officeDocument/2006/relationships/slide" Target="slides/slide35.xml"/><Relationship Id="rId2" Type="http://schemas.openxmlformats.org/officeDocument/2006/relationships/slide" Target="slides/slide18.xml"/><Relationship Id="rId16" Type="http://schemas.openxmlformats.org/officeDocument/2006/relationships/slide" Target="slides/slide34.xml"/><Relationship Id="rId20" Type="http://schemas.openxmlformats.org/officeDocument/2006/relationships/slide" Target="slides/slide39.xml"/><Relationship Id="rId1" Type="http://schemas.openxmlformats.org/officeDocument/2006/relationships/slide" Target="slides/slide17.xml"/><Relationship Id="rId6" Type="http://schemas.openxmlformats.org/officeDocument/2006/relationships/slide" Target="slides/slide23.xml"/><Relationship Id="rId11" Type="http://schemas.openxmlformats.org/officeDocument/2006/relationships/slide" Target="slides/slide28.xml"/><Relationship Id="rId5" Type="http://schemas.openxmlformats.org/officeDocument/2006/relationships/slide" Target="slides/slide22.xml"/><Relationship Id="rId15" Type="http://schemas.openxmlformats.org/officeDocument/2006/relationships/slide" Target="slides/slide33.xml"/><Relationship Id="rId23" Type="http://schemas.openxmlformats.org/officeDocument/2006/relationships/slide" Target="slides/slide45.xml"/><Relationship Id="rId10" Type="http://schemas.openxmlformats.org/officeDocument/2006/relationships/slide" Target="slides/slide27.xml"/><Relationship Id="rId19" Type="http://schemas.openxmlformats.org/officeDocument/2006/relationships/slide" Target="slides/slide38.xml"/><Relationship Id="rId4" Type="http://schemas.openxmlformats.org/officeDocument/2006/relationships/slide" Target="slides/slide20.xml"/><Relationship Id="rId9" Type="http://schemas.openxmlformats.org/officeDocument/2006/relationships/slide" Target="slides/slide26.xml"/><Relationship Id="rId14" Type="http://schemas.openxmlformats.org/officeDocument/2006/relationships/slide" Target="slides/slide32.xml"/><Relationship Id="rId22" Type="http://schemas.openxmlformats.org/officeDocument/2006/relationships/slide" Target="slides/slide4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fr-FR"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fr-FR"/>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a:t>Cisco Networking Academy Program</a:t>
            </a:r>
          </a:p>
          <a:p>
            <a:pPr marL="0" indent="0" eaLnBrk="1" hangingPunct="1">
              <a:buNone/>
            </a:pPr>
            <a:r>
              <a:rPr lang="fr-FR" dirty="0" smtClean="0">
                <a:latin typeface="Arial" charset="0"/>
              </a:rPr>
              <a:t>Introduction to Networks v6.0</a:t>
            </a:r>
          </a:p>
          <a:p>
            <a:pPr>
              <a:buFontTx/>
              <a:buNone/>
            </a:pPr>
            <a:r>
              <a:rPr lang="fr-FR" sz="1300" b="0" dirty="0" smtClean="0"/>
              <a:t>Chapitre 11 : Conception d'un réseau de petite taille</a:t>
            </a:r>
            <a:endParaRPr lang="fr-FR"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10</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83229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11</a:t>
            </a:fld>
            <a:endParaRPr lang="fr-FR"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12</a:t>
            </a:fld>
            <a:endParaRPr lang="fr-FR"/>
          </a:p>
        </p:txBody>
      </p:sp>
    </p:spTree>
    <p:extLst>
      <p:ext uri="{BB962C8B-B14F-4D97-AF65-F5344CB8AC3E}">
        <p14:creationId xmlns:p14="http://schemas.microsoft.com/office/powerpoint/2010/main" val="1250389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13</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smtClean="0"/>
              <a:t>Cisco Networking Academy Program</a:t>
            </a:r>
          </a:p>
          <a:p>
            <a:pPr marL="0" indent="0" eaLnBrk="1" hangingPunct="1">
              <a:buNone/>
            </a:pPr>
            <a:r>
              <a:rPr lang="fr-FR" dirty="0" smtClean="0">
                <a:latin typeface="Arial" charset="0"/>
              </a:rPr>
              <a:t>Introduction to Networks v6.0</a:t>
            </a:r>
          </a:p>
          <a:p>
            <a:pPr>
              <a:buFontTx/>
              <a:buNone/>
            </a:pPr>
            <a:r>
              <a:rPr lang="fr-FR" sz="1300" b="0" dirty="0" smtClean="0"/>
              <a:t>Chapitre 11 : Conception d'un réseau de petite taille</a:t>
            </a:r>
            <a:endParaRPr lang="fr-FR" b="0" dirty="0"/>
          </a:p>
        </p:txBody>
      </p:sp>
    </p:spTree>
    <p:extLst>
      <p:ext uri="{BB962C8B-B14F-4D97-AF65-F5344CB8AC3E}">
        <p14:creationId xmlns:p14="http://schemas.microsoft.com/office/powerpoint/2010/main" val="476943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14</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15</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4038904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16</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11 : Conception d'un réseau de petite taille</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11.1</a:t>
            </a:r>
            <a:r>
              <a:rPr lang="fr-FR" smtClean="0"/>
              <a:t> </a:t>
            </a:r>
            <a:r>
              <a:rPr lang="fr-FR" sz="1200" kern="1200" dirty="0" smtClean="0">
                <a:solidFill>
                  <a:schemeClr val="tx1"/>
                </a:solidFill>
                <a:latin typeface="Arial" charset="0"/>
              </a:rPr>
              <a:t>: Conception du réseau</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11.1.1 : Les appareils d'un petit réseau</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1957563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11.1</a:t>
            </a:r>
            <a:r>
              <a:rPr lang="fr-FR" dirty="0" smtClean="0"/>
              <a:t> </a:t>
            </a:r>
            <a:r>
              <a:rPr lang="fr-FR" sz="1200" kern="1200" dirty="0" smtClean="0">
                <a:solidFill>
                  <a:schemeClr val="tx1"/>
                </a:solidFill>
                <a:latin typeface="Arial" charset="0"/>
              </a:rPr>
              <a:t>: Conception du réseau</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11.1.1 : </a:t>
            </a:r>
            <a:r>
              <a:rPr lang="fr-FR" dirty="0"/>
              <a:t>Les appareils d'un petit réseau (suite)</a:t>
            </a:r>
          </a:p>
        </p:txBody>
      </p:sp>
    </p:spTree>
    <p:extLst>
      <p:ext uri="{BB962C8B-B14F-4D97-AF65-F5344CB8AC3E}">
        <p14:creationId xmlns:p14="http://schemas.microsoft.com/office/powerpoint/2010/main" val="40278846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11.1</a:t>
            </a:r>
            <a:r>
              <a:rPr lang="fr-FR" smtClean="0"/>
              <a:t> </a:t>
            </a:r>
            <a:r>
              <a:rPr lang="fr-FR" sz="1200" kern="1200" dirty="0" smtClean="0">
                <a:solidFill>
                  <a:schemeClr val="tx1"/>
                </a:solidFill>
                <a:latin typeface="Arial" charset="0"/>
              </a:rPr>
              <a:t>: Conception du réseau</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11.1.2 : Les applications et les protocoles des réseaux de petite taille</a:t>
            </a:r>
            <a:endParaRPr lang="fr-FR" dirty="0"/>
          </a:p>
        </p:txBody>
      </p:sp>
    </p:spTree>
    <p:extLst>
      <p:ext uri="{BB962C8B-B14F-4D97-AF65-F5344CB8AC3E}">
        <p14:creationId xmlns:p14="http://schemas.microsoft.com/office/powerpoint/2010/main" val="3553814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401638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11.1</a:t>
            </a:r>
            <a:r>
              <a:rPr lang="fr-FR" smtClean="0"/>
              <a:t> </a:t>
            </a:r>
            <a:r>
              <a:rPr lang="fr-FR" sz="1200" kern="1200" dirty="0" smtClean="0">
                <a:solidFill>
                  <a:schemeClr val="tx1"/>
                </a:solidFill>
                <a:latin typeface="Arial" charset="0"/>
              </a:rPr>
              <a:t>: Conception du réseau</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smtClean="0"/>
              <a:t>11.1.3 : Évolution vers de plus grands réseaux</a:t>
            </a:r>
            <a:endParaRPr lang="fr-FR" dirty="0"/>
          </a:p>
        </p:txBody>
      </p:sp>
    </p:spTree>
    <p:extLst>
      <p:ext uri="{BB962C8B-B14F-4D97-AF65-F5344CB8AC3E}">
        <p14:creationId xmlns:p14="http://schemas.microsoft.com/office/powerpoint/2010/main" val="38258805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21</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11 : Conception d'un réseau de petite taille</a:t>
            </a:r>
            <a:endParaRPr lang="fr-FR" b="0" dirty="0"/>
          </a:p>
        </p:txBody>
      </p:sp>
    </p:spTree>
    <p:extLst>
      <p:ext uri="{BB962C8B-B14F-4D97-AF65-F5344CB8AC3E}">
        <p14:creationId xmlns:p14="http://schemas.microsoft.com/office/powerpoint/2010/main" val="38689882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11.2</a:t>
            </a:r>
            <a:r>
              <a:rPr lang="fr-FR" smtClean="0"/>
              <a:t> </a:t>
            </a:r>
            <a:r>
              <a:rPr lang="fr-FR" sz="1200" kern="1200" dirty="0" smtClean="0">
                <a:solidFill>
                  <a:schemeClr val="tx1"/>
                </a:solidFill>
                <a:latin typeface="Arial" charset="0"/>
              </a:rPr>
              <a:t>: Sécurité du réseau</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smtClean="0"/>
              <a:t>11.2.1 : Menaces pour la sécurité et vulnérabilités</a:t>
            </a:r>
          </a:p>
          <a:p>
            <a:pPr>
              <a:lnSpc>
                <a:spcPct val="80000"/>
              </a:lnSpc>
              <a:buFontTx/>
              <a:buNone/>
            </a:pPr>
            <a:endParaRPr lang="fr-FR" dirty="0"/>
          </a:p>
        </p:txBody>
      </p:sp>
    </p:spTree>
    <p:extLst>
      <p:ext uri="{BB962C8B-B14F-4D97-AF65-F5344CB8AC3E}">
        <p14:creationId xmlns:p14="http://schemas.microsoft.com/office/powerpoint/2010/main" val="1640802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11.2</a:t>
            </a:r>
            <a:r>
              <a:rPr lang="fr-FR" smtClean="0"/>
              <a:t> </a:t>
            </a:r>
            <a:r>
              <a:rPr lang="fr-FR" sz="1200" kern="1200" dirty="0" smtClean="0">
                <a:solidFill>
                  <a:schemeClr val="tx1"/>
                </a:solidFill>
                <a:latin typeface="Arial" charset="0"/>
              </a:rPr>
              <a:t>: Sécurité du réseau</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11.2.2 : Attaques réseau</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31571400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11.2</a:t>
            </a:r>
            <a:r>
              <a:rPr lang="fr-FR" dirty="0" smtClean="0"/>
              <a:t> </a:t>
            </a:r>
            <a:r>
              <a:rPr lang="fr-FR" sz="1200" kern="1200" dirty="0" smtClean="0">
                <a:solidFill>
                  <a:schemeClr val="tx1"/>
                </a:solidFill>
                <a:latin typeface="Arial" charset="0"/>
              </a:rPr>
              <a:t>: Sécurité du réseau</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11.2.2 : </a:t>
            </a:r>
            <a:r>
              <a:rPr lang="fr-FR" dirty="0"/>
              <a:t>Attaques réseau (suite)</a:t>
            </a:r>
          </a:p>
        </p:txBody>
      </p:sp>
    </p:spTree>
    <p:extLst>
      <p:ext uri="{BB962C8B-B14F-4D97-AF65-F5344CB8AC3E}">
        <p14:creationId xmlns:p14="http://schemas.microsoft.com/office/powerpoint/2010/main" val="4095402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11.2</a:t>
            </a:r>
            <a:r>
              <a:rPr lang="fr-FR" smtClean="0"/>
              <a:t> </a:t>
            </a:r>
            <a:r>
              <a:rPr lang="fr-FR" sz="1200" kern="1200" dirty="0" smtClean="0">
                <a:solidFill>
                  <a:schemeClr val="tx1"/>
                </a:solidFill>
                <a:latin typeface="Arial" charset="0"/>
              </a:rPr>
              <a:t>: Sécurité du réseau</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11.2.3 : Réduction des attaques réseau</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3179270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11.2</a:t>
            </a:r>
            <a:r>
              <a:rPr lang="fr-FR" dirty="0" smtClean="0"/>
              <a:t> </a:t>
            </a:r>
            <a:r>
              <a:rPr lang="fr-FR" sz="1200" kern="1200" dirty="0" smtClean="0">
                <a:solidFill>
                  <a:schemeClr val="tx1"/>
                </a:solidFill>
                <a:latin typeface="Arial" charset="0"/>
              </a:rPr>
              <a:t>: Sécurité du réseau</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11.2.3 : </a:t>
            </a:r>
            <a:r>
              <a:rPr lang="fr-FR" dirty="0"/>
              <a:t>Réduction des attaques réseau (suite)</a:t>
            </a:r>
          </a:p>
        </p:txBody>
      </p:sp>
    </p:spTree>
    <p:extLst>
      <p:ext uri="{BB962C8B-B14F-4D97-AF65-F5344CB8AC3E}">
        <p14:creationId xmlns:p14="http://schemas.microsoft.com/office/powerpoint/2010/main" val="1846219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11.2</a:t>
            </a:r>
            <a:r>
              <a:rPr lang="fr-FR" smtClean="0"/>
              <a:t> </a:t>
            </a:r>
            <a:r>
              <a:rPr lang="fr-FR" sz="1200" kern="1200" dirty="0" smtClean="0">
                <a:solidFill>
                  <a:schemeClr val="tx1"/>
                </a:solidFill>
                <a:latin typeface="Arial" charset="0"/>
              </a:rPr>
              <a:t>: Sécurité du réseau</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11.2.4 : Sécurité des appareils</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42552635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11.2</a:t>
            </a:r>
            <a:r>
              <a:rPr lang="fr-FR" dirty="0" smtClean="0"/>
              <a:t> </a:t>
            </a:r>
            <a:r>
              <a:rPr lang="fr-FR" sz="1200" kern="1200" dirty="0" smtClean="0">
                <a:solidFill>
                  <a:schemeClr val="tx1"/>
                </a:solidFill>
                <a:latin typeface="Arial" charset="0"/>
              </a:rPr>
              <a:t>: Sécurité du réseau</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11.2.4 : </a:t>
            </a:r>
            <a:r>
              <a:rPr lang="fr-FR" dirty="0"/>
              <a:t>Sécurité des appareils (suite)</a:t>
            </a:r>
          </a:p>
        </p:txBody>
      </p:sp>
    </p:spTree>
    <p:extLst>
      <p:ext uri="{BB962C8B-B14F-4D97-AF65-F5344CB8AC3E}">
        <p14:creationId xmlns:p14="http://schemas.microsoft.com/office/powerpoint/2010/main" val="925581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29</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11 : Conception d'un réseau de petite taille</a:t>
            </a:r>
            <a:endParaRPr lang="fr-FR" b="0" dirty="0"/>
          </a:p>
        </p:txBody>
      </p:sp>
    </p:spTree>
    <p:extLst>
      <p:ext uri="{BB962C8B-B14F-4D97-AF65-F5344CB8AC3E}">
        <p14:creationId xmlns:p14="http://schemas.microsoft.com/office/powerpoint/2010/main" val="3810167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fr-F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fr-FR" sz="800" b="0" kern="0" dirty="0" smtClean="0">
                <a:solidFill>
                  <a:schemeClr val="bg1"/>
                </a:solidFill>
                <a:latin typeface="Arial" charset="0"/>
              </a:rPr>
              <a:t>Guide de planification du cours</a:t>
            </a:r>
          </a:p>
          <a:p>
            <a:pPr marL="0" indent="0" eaLnBrk="1" hangingPunct="1">
              <a:buNone/>
              <a:defRPr/>
            </a:pPr>
            <a:r>
              <a:rPr lang="fr-FR" dirty="0"/>
              <a:t>Introduction to Networks v6.0</a:t>
            </a:r>
          </a:p>
          <a:p>
            <a:pPr>
              <a:buFontTx/>
              <a:buNone/>
            </a:pPr>
            <a:r>
              <a:rPr lang="fr-FR" sz="1300" b="0" dirty="0" smtClean="0"/>
              <a:t>Chapitre 11 : Conception d'un réseau de petite taille</a:t>
            </a:r>
            <a:endParaRPr lang="fr-FR" b="0" dirty="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11.3 : </a:t>
            </a:r>
            <a:r>
              <a:rPr lang="fr-FR" dirty="0"/>
              <a:t>Les performances réseau de base</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11.3.1 : L</a:t>
            </a:r>
            <a:r>
              <a:rPr lang="fr-FR" dirty="0" smtClean="0"/>
              <a:t>a commande </a:t>
            </a:r>
            <a:r>
              <a:rPr lang="fr-FR" dirty="0" err="1" smtClean="0"/>
              <a:t>ping</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3659588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11.3 : </a:t>
            </a:r>
            <a:r>
              <a:rPr lang="fr-FR" dirty="0"/>
              <a:t>Les performances réseau de base</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11.3.2 : Les commandes </a:t>
            </a:r>
            <a:r>
              <a:rPr lang="fr-FR" dirty="0" err="1"/>
              <a:t>traceroute</a:t>
            </a:r>
            <a:r>
              <a:rPr lang="fr-FR" dirty="0"/>
              <a:t> et </a:t>
            </a:r>
            <a:r>
              <a:rPr lang="fr-FR" dirty="0" err="1"/>
              <a:t>tracert</a:t>
            </a:r>
            <a:endParaRPr lang="fr-FR" dirty="0"/>
          </a:p>
        </p:txBody>
      </p:sp>
    </p:spTree>
    <p:extLst>
      <p:ext uri="{BB962C8B-B14F-4D97-AF65-F5344CB8AC3E}">
        <p14:creationId xmlns:p14="http://schemas.microsoft.com/office/powerpoint/2010/main" val="36130856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11.3 : </a:t>
            </a:r>
            <a:r>
              <a:rPr lang="fr-FR" dirty="0"/>
              <a:t>Les performances réseau de base</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11.3.3 : Les commandes show</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26461534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11.3 : </a:t>
            </a:r>
            <a:r>
              <a:rPr lang="fr-FR" dirty="0"/>
              <a:t>Les performances réseau de base</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11.3.4 : Les commandes d'hôte et IOS</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35274164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34</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11.3 : </a:t>
            </a:r>
            <a:r>
              <a:rPr lang="fr-FR" dirty="0"/>
              <a:t>Les performances réseau de base</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11.3.4 : </a:t>
            </a:r>
            <a:r>
              <a:rPr lang="fr-FR" dirty="0"/>
              <a:t>Les commandes d'hôte et IOS (suite)</a:t>
            </a:r>
          </a:p>
        </p:txBody>
      </p:sp>
    </p:spTree>
    <p:extLst>
      <p:ext uri="{BB962C8B-B14F-4D97-AF65-F5344CB8AC3E}">
        <p14:creationId xmlns:p14="http://schemas.microsoft.com/office/powerpoint/2010/main" val="25960190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11.3 : </a:t>
            </a:r>
            <a:r>
              <a:rPr lang="fr-FR" dirty="0"/>
              <a:t>Les performances réseau de base</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11.3.4 : Débogage</a:t>
            </a:r>
            <a:endParaRPr lang="fr-FR" dirty="0" smtClean="0"/>
          </a:p>
        </p:txBody>
      </p:sp>
    </p:spTree>
    <p:extLst>
      <p:ext uri="{BB962C8B-B14F-4D97-AF65-F5344CB8AC3E}">
        <p14:creationId xmlns:p14="http://schemas.microsoft.com/office/powerpoint/2010/main" val="30230182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36</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11 : Conception d'un réseau de petite taille</a:t>
            </a:r>
            <a:endParaRPr lang="fr-FR" b="0" dirty="0"/>
          </a:p>
        </p:txBody>
      </p:sp>
    </p:spTree>
    <p:extLst>
      <p:ext uri="{BB962C8B-B14F-4D97-AF65-F5344CB8AC3E}">
        <p14:creationId xmlns:p14="http://schemas.microsoft.com/office/powerpoint/2010/main" val="1872866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37</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11.4 : Dépannage du réseau</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11.4.1 : M</a:t>
            </a:r>
            <a:r>
              <a:rPr lang="fr-FR" smtClean="0"/>
              <a:t>éthodes de dépannage</a:t>
            </a:r>
          </a:p>
          <a:p>
            <a:pPr>
              <a:lnSpc>
                <a:spcPct val="80000"/>
              </a:lnSpc>
              <a:buFontTx/>
              <a:buNone/>
            </a:pPr>
            <a:endParaRPr lang="fr-FR" dirty="0"/>
          </a:p>
        </p:txBody>
      </p:sp>
    </p:spTree>
    <p:extLst>
      <p:ext uri="{BB962C8B-B14F-4D97-AF65-F5344CB8AC3E}">
        <p14:creationId xmlns:p14="http://schemas.microsoft.com/office/powerpoint/2010/main" val="1644726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11.4 : Dépannage du réseau</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11.4.2 : Résolution des problèmes liés aux câbles et aux interfaces</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18182227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11.4 : Dépannage du réseau</a:t>
            </a:r>
            <a:endParaRPr lang="fr-FR"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fr-FR" dirty="0" smtClean="0">
                <a:latin typeface="Arial" charset="0"/>
              </a:rPr>
              <a:t>11.4.3 : Scénarios de dépannage</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1169240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0571199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40</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Introduction to Networks v6.0</a:t>
            </a:r>
          </a:p>
          <a:p>
            <a:pPr>
              <a:buFontTx/>
              <a:buNone/>
            </a:pPr>
            <a:r>
              <a:rPr lang="fr-FR" sz="1200" b="0" dirty="0" smtClean="0"/>
              <a:t>Chapitre 11 : Conception d'un réseau de petite taille</a:t>
            </a:r>
            <a:endParaRPr lang="fr-FR" b="0" dirty="0"/>
          </a:p>
        </p:txBody>
      </p:sp>
    </p:spTree>
    <p:extLst>
      <p:ext uri="{BB962C8B-B14F-4D97-AF65-F5344CB8AC3E}">
        <p14:creationId xmlns:p14="http://schemas.microsoft.com/office/powerpoint/2010/main" val="26333652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41</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11.5.1.4 : </a:t>
            </a:r>
            <a:r>
              <a:rPr lang="fr-FR" dirty="0" smtClean="0">
                <a:latin typeface="Arial" charset="0"/>
              </a:rPr>
              <a:t>Synthèse</a:t>
            </a:r>
            <a:endParaRPr lang="fr-FR" dirty="0"/>
          </a:p>
        </p:txBody>
      </p:sp>
    </p:spTree>
    <p:extLst>
      <p:ext uri="{BB962C8B-B14F-4D97-AF65-F5344CB8AC3E}">
        <p14:creationId xmlns:p14="http://schemas.microsoft.com/office/powerpoint/2010/main" val="11308289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42</a:t>
            </a:fld>
            <a:endParaRPr lang="fr-FR"/>
          </a:p>
        </p:txBody>
      </p:sp>
    </p:spTree>
    <p:extLst>
      <p:ext uri="{BB962C8B-B14F-4D97-AF65-F5344CB8AC3E}">
        <p14:creationId xmlns:p14="http://schemas.microsoft.com/office/powerpoint/2010/main" val="22665262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43</a:t>
            </a:fld>
            <a:endParaRPr lang="fr-FR"/>
          </a:p>
        </p:txBody>
      </p:sp>
    </p:spTree>
    <p:extLst>
      <p:ext uri="{BB962C8B-B14F-4D97-AF65-F5344CB8AC3E}">
        <p14:creationId xmlns:p14="http://schemas.microsoft.com/office/powerpoint/2010/main" val="1180992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44</a:t>
            </a:fld>
            <a:endParaRPr lang="fr-FR"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latin typeface="Arial" charset="0"/>
              </a:rPr>
              <a:t>Nouveaux termes/commandes</a:t>
            </a:r>
            <a:endParaRPr lang="fr-FR" dirty="0"/>
          </a:p>
        </p:txBody>
      </p:sp>
    </p:spTree>
    <p:extLst>
      <p:ext uri="{BB962C8B-B14F-4D97-AF65-F5344CB8AC3E}">
        <p14:creationId xmlns:p14="http://schemas.microsoft.com/office/powerpoint/2010/main" val="16467131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45</a:t>
            </a:fld>
            <a:endParaRPr lang="fr-FR"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dirty="0" smtClean="0">
                <a:latin typeface="Arial" charset="0"/>
              </a:rPr>
              <a:t>Nouveaux termes/commandes</a:t>
            </a:r>
            <a:endParaRPr lang="fr-FR" dirty="0"/>
          </a:p>
        </p:txBody>
      </p:sp>
    </p:spTree>
    <p:extLst>
      <p:ext uri="{BB962C8B-B14F-4D97-AF65-F5344CB8AC3E}">
        <p14:creationId xmlns:p14="http://schemas.microsoft.com/office/powerpoint/2010/main" val="2270083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103313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fr-F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513188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0831496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529"/>
            <a:ext cx="2443720"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2007 - 2010, Cisco </a:t>
            </a:r>
            <a:r>
              <a:rPr lang="fr-FR" sz="700" dirty="0" err="1">
                <a:solidFill>
                  <a:srgbClr val="D3D3D3"/>
                </a:solidFill>
              </a:rPr>
              <a:t>Systems</a:t>
            </a:r>
            <a:r>
              <a:rPr lang="fr-FR" sz="700" dirty="0">
                <a:solidFill>
                  <a:srgbClr val="D3D3D3"/>
                </a:solidFill>
              </a:rPr>
              <a:t>, Inc. Tous droits réservés.</a:t>
            </a:r>
          </a:p>
        </p:txBody>
      </p:sp>
      <p:sp>
        <p:nvSpPr>
          <p:cNvPr id="6" name="Rectangle 4"/>
          <p:cNvSpPr>
            <a:spLocks noChangeArrowheads="1"/>
          </p:cNvSpPr>
          <p:nvPr/>
        </p:nvSpPr>
        <p:spPr bwMode="auto">
          <a:xfrm>
            <a:off x="7123113" y="6670529"/>
            <a:ext cx="1206201"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Document public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ITE PC v4.1</a:t>
            </a:r>
          </a:p>
          <a:p>
            <a:pPr algn="l" defTabSz="814388">
              <a:lnSpc>
                <a:spcPct val="100000"/>
              </a:lnSpc>
            </a:pPr>
            <a:r>
              <a:rPr lang="fr-FR" sz="700">
                <a:solidFill>
                  <a:srgbClr val="D3D3D3"/>
                </a:solidFill>
              </a:rPr>
              <a:t>Chapitre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0529"/>
            <a:ext cx="2137546"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2008 Cisco </a:t>
            </a:r>
            <a:r>
              <a:rPr lang="fr-FR" sz="700" dirty="0" err="1">
                <a:solidFill>
                  <a:srgbClr val="D3D3D3"/>
                </a:solidFill>
              </a:rPr>
              <a:t>Systems</a:t>
            </a:r>
            <a:r>
              <a:rPr lang="fr-FR" sz="700" dirty="0">
                <a:solidFill>
                  <a:srgbClr val="D3D3D3"/>
                </a:solidFill>
              </a:rPr>
              <a:t>, Inc. Tous droits réservés.</a:t>
            </a:r>
          </a:p>
        </p:txBody>
      </p:sp>
      <p:sp>
        <p:nvSpPr>
          <p:cNvPr id="6" name="Rectangle 279"/>
          <p:cNvSpPr>
            <a:spLocks noChangeArrowheads="1"/>
          </p:cNvSpPr>
          <p:nvPr/>
        </p:nvSpPr>
        <p:spPr bwMode="auto">
          <a:xfrm>
            <a:off x="6896100" y="6670529"/>
            <a:ext cx="162618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Informations confidentielles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smtClean="0"/>
              <a:t>Click to edit Master title style</a:t>
            </a:r>
            <a:endParaRPr lang="en-US" dirty="0"/>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ITE PC v4.1</a:t>
            </a:r>
          </a:p>
          <a:p>
            <a:pPr algn="l" defTabSz="814388">
              <a:lnSpc>
                <a:spcPct val="100000"/>
              </a:lnSpc>
            </a:pPr>
            <a:r>
              <a:rPr lang="fr-FR" sz="700">
                <a:solidFill>
                  <a:srgbClr val="D3D3D3"/>
                </a:solidFill>
              </a:rPr>
              <a:t>Chapitre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fr-FR"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529"/>
            <a:ext cx="2443720"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a:solidFill>
                  <a:srgbClr val="D3D3D3"/>
                </a:solidFill>
              </a:rPr>
              <a:t>© 2007 - 2010, Cisco Systems, Inc. Tous droits réservés.</a:t>
            </a:r>
          </a:p>
        </p:txBody>
      </p:sp>
      <p:sp>
        <p:nvSpPr>
          <p:cNvPr id="1032" name="Rectangle 9"/>
          <p:cNvSpPr>
            <a:spLocks noChangeArrowheads="1"/>
          </p:cNvSpPr>
          <p:nvPr/>
        </p:nvSpPr>
        <p:spPr bwMode="auto">
          <a:xfrm>
            <a:off x="7123113" y="6670529"/>
            <a:ext cx="1206201"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Document public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fr-FR"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0529"/>
            <a:ext cx="2137546"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a:solidFill>
                  <a:srgbClr val="D3D3D3"/>
                </a:solidFill>
              </a:rPr>
              <a:t>© 2008 Cisco Systems, Inc. Tous droits réservés.</a:t>
            </a:r>
          </a:p>
        </p:txBody>
      </p:sp>
      <p:sp>
        <p:nvSpPr>
          <p:cNvPr id="3079" name="Rectangle 6313"/>
          <p:cNvSpPr>
            <a:spLocks noChangeArrowheads="1"/>
          </p:cNvSpPr>
          <p:nvPr/>
        </p:nvSpPr>
        <p:spPr bwMode="auto">
          <a:xfrm>
            <a:off x="6896100" y="6670529"/>
            <a:ext cx="162618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fr-FR" sz="700">
                <a:solidFill>
                  <a:srgbClr val="D3D3D3"/>
                </a:solidFill>
              </a:rPr>
              <a:t>Informations confidentielles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Pour%20obtenir%20davantage%20d'aide%20sur%20les%20strat&#233;gies%20d'enseignement,%20notamment%20les%20plans%20de%20cours,%20l'utilisation%20d'analogies%20pour%20expliquer%20des%20concepts%20difficiles%20et%20les%20sujets%20de%20discussion,%20consultez%20la%20communaut&#233;&#160;CCNA%20&#224;%20l'adresse&#160;:%20https:/www.netacad.com/group/communities/community-home"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hyperlink" Target="https://www.netacad.com/group/communities/ccna-blo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Pour%20obtenir%20davantage%20d'aide%20sur%20les%20strat&#233;gies%20d'enseignement,%20notamment%20les%20plans%20de%20cours,%20l'utilisation%20d'analogies%20pour%20expliquer%20des%20concepts%20difficiles%20et%20les%20sujets%20de%20discussion,%20consultez%20la%20communaut&#233;&#160;CCNA%20&#224;%20l'adresse%20https:/www.netacad.com/group/communities/community-home"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www.cisco.com/c/en/us/support/docs/routers/3800-series-integrated-services-routers/112058-c1900-pwd-rec-00.html"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hyperlink" Target="Pour%20obtenir%20davantage%20d'aide%20sur%20les%20strat&#233;gies%20d'enseignement,%20notamment%20les%20plans%20de%20cours,%20l'utilisation%20d'analogies%20pour%20expliquer%20des%20concepts%20difficiles%20et%20les%20sujets%20de%20discussion,%20consultez%20la%20communaut&#233;&#160;CCNA%20&#224;%20l'adresse&#160;:%20https:/www.netacad.com/group/communities/community-home" TargetMode="External"/><Relationship Id="rId4" Type="http://schemas.openxmlformats.org/officeDocument/2006/relationships/hyperlink" Target="http://www.cisco.com/c/en/us/support/switches/catalyst-2960-series-switches/products-password-recoveries-list.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624384" y="800403"/>
            <a:ext cx="6788150" cy="1008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0" indent="0" algn="l" defTabSz="814388" rtl="0" eaLnBrk="0" fontAlgn="base" hangingPunct="0">
              <a:lnSpc>
                <a:spcPct val="90000"/>
              </a:lnSpc>
              <a:spcBef>
                <a:spcPct val="50000"/>
              </a:spcBef>
              <a:spcAft>
                <a:spcPct val="0"/>
              </a:spcAft>
              <a:buClr>
                <a:srgbClr val="708CA1"/>
              </a:buClr>
              <a:buFont typeface="Wingdings" pitchFamily="2" charset="2"/>
              <a:buNone/>
              <a:defRPr sz="2000" b="1">
                <a:solidFill>
                  <a:schemeClr val="bg2"/>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hangingPunct="1">
              <a:buFont typeface="Wingdings" charset="0"/>
              <a:buNone/>
            </a:pPr>
            <a:endParaRPr lang="en-US" kern="0" dirty="0">
              <a:latin typeface="Arial" charset="0"/>
            </a:endParaRPr>
          </a:p>
        </p:txBody>
      </p:sp>
      <p:sp>
        <p:nvSpPr>
          <p:cNvPr id="7" name="Rectangle 2"/>
          <p:cNvSpPr>
            <a:spLocks noGrp="1" noChangeArrowheads="1"/>
          </p:cNvSpPr>
          <p:nvPr>
            <p:ph type="ctrTitle"/>
          </p:nvPr>
        </p:nvSpPr>
        <p:spPr/>
        <p:txBody>
          <a:bodyPr/>
          <a:lstStyle/>
          <a:p>
            <a:pPr eaLnBrk="1" hangingPunct="1"/>
            <a:r>
              <a:rPr lang="fr-FR" sz="2400" dirty="0" smtClean="0">
                <a:latin typeface="Arial" charset="0"/>
              </a:rPr>
              <a:t>Support du formateur</a:t>
            </a:r>
            <a:r>
              <a:t/>
            </a:r>
            <a:br/>
            <a:r>
              <a:rPr lang="fr-FR" sz="2400" dirty="0" smtClean="0">
                <a:latin typeface="Arial" charset="0"/>
              </a:rPr>
              <a:t>Chapitre 11 : Conception d'un réseau de petite taille</a:t>
            </a:r>
            <a:endParaRPr lang="fr-FR" sz="2400" dirty="0">
              <a:solidFill>
                <a:srgbClr val="00B0F0"/>
              </a:solidFill>
              <a:latin typeface="Arial" charset="0"/>
            </a:endParaRPr>
          </a:p>
        </p:txBody>
      </p:sp>
      <p:sp>
        <p:nvSpPr>
          <p:cNvPr id="3" name="Subtitle 2"/>
          <p:cNvSpPr>
            <a:spLocks noGrp="1"/>
          </p:cNvSpPr>
          <p:nvPr>
            <p:ph type="subTitle" idx="1"/>
          </p:nvPr>
        </p:nvSpPr>
        <p:spPr>
          <a:xfrm>
            <a:off x="311150" y="4672012"/>
            <a:ext cx="4103688" cy="1061813"/>
          </a:xfrm>
        </p:spPr>
        <p:txBody>
          <a:bodyPr/>
          <a:lstStyle/>
          <a:p>
            <a:pPr eaLnBrk="1" hangingPunct="1"/>
            <a:r>
              <a:rPr lang="fr-FR" dirty="0">
                <a:latin typeface="Arial" charset="0"/>
              </a:rPr>
              <a:t>CCNA Routing and Switching,</a:t>
            </a:r>
          </a:p>
          <a:p>
            <a:pPr eaLnBrk="1" hangingPunct="1"/>
            <a:r>
              <a:rPr lang="fr-FR" dirty="0">
                <a:latin typeface="Arial" charset="0"/>
              </a:rPr>
              <a:t>Introduction to Networks v6.0</a:t>
            </a: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idx="1"/>
          </p:nvPr>
        </p:nvSpPr>
        <p:spPr>
          <a:xfrm>
            <a:off x="213109" y="1093838"/>
            <a:ext cx="8733677" cy="5372069"/>
          </a:xfrm>
        </p:spPr>
        <p:txBody>
          <a:bodyPr/>
          <a:lstStyle/>
          <a:p>
            <a:r>
              <a:rPr lang="fr-FR" dirty="0" smtClean="0"/>
              <a:t>Section 11.3</a:t>
            </a:r>
          </a:p>
          <a:p>
            <a:pPr lvl="1"/>
            <a:r>
              <a:rPr lang="fr-FR" dirty="0" smtClean="0"/>
              <a:t>Les élèves doivent très bien connaître les commandes de base d'hôte et IOS pour être capables de trouver des informations sur les appareils d'un réseau. Donnez-leur autant que possible la possibilité de s'entraîner.</a:t>
            </a:r>
          </a:p>
          <a:p>
            <a:pPr lvl="1"/>
            <a:r>
              <a:rPr lang="fr-FR" dirty="0" smtClean="0"/>
              <a:t>Commandes d'hôte : </a:t>
            </a:r>
            <a:r>
              <a:rPr lang="fr-FR" dirty="0" err="1" smtClean="0"/>
              <a:t>ipconfig</a:t>
            </a:r>
            <a:r>
              <a:rPr lang="fr-FR" dirty="0" smtClean="0"/>
              <a:t>, </a:t>
            </a:r>
            <a:r>
              <a:rPr lang="fr-FR" dirty="0" err="1" smtClean="0"/>
              <a:t>ping</a:t>
            </a:r>
            <a:r>
              <a:rPr lang="fr-FR" dirty="0" smtClean="0"/>
              <a:t>, </a:t>
            </a:r>
            <a:r>
              <a:rPr lang="fr-FR" dirty="0" err="1" smtClean="0"/>
              <a:t>tracert</a:t>
            </a:r>
            <a:endParaRPr lang="fr-FR" dirty="0"/>
          </a:p>
          <a:p>
            <a:pPr lvl="1"/>
            <a:r>
              <a:rPr lang="fr-FR" dirty="0" smtClean="0"/>
              <a:t>Commandes IOS : show running-config, show version, show interfaces, show </a:t>
            </a:r>
            <a:r>
              <a:rPr lang="fr-FR" dirty="0" err="1" smtClean="0"/>
              <a:t>ip</a:t>
            </a:r>
            <a:r>
              <a:rPr lang="fr-FR" dirty="0" smtClean="0"/>
              <a:t> interface </a:t>
            </a:r>
            <a:r>
              <a:rPr lang="fr-FR" dirty="0" err="1" smtClean="0"/>
              <a:t>brief</a:t>
            </a:r>
            <a:r>
              <a:rPr lang="fr-FR" dirty="0" smtClean="0"/>
              <a:t>, show </a:t>
            </a:r>
            <a:r>
              <a:rPr lang="fr-FR" dirty="0" err="1" smtClean="0"/>
              <a:t>cdp</a:t>
            </a:r>
            <a:r>
              <a:rPr lang="fr-FR" dirty="0" smtClean="0"/>
              <a:t> </a:t>
            </a:r>
            <a:r>
              <a:rPr lang="fr-FR" dirty="0" err="1" smtClean="0"/>
              <a:t>neighbors</a:t>
            </a:r>
            <a:r>
              <a:rPr lang="fr-FR" dirty="0" smtClean="0"/>
              <a:t>, show flash, </a:t>
            </a:r>
            <a:r>
              <a:rPr lang="fr-FR" dirty="0" err="1" smtClean="0"/>
              <a:t>traceroute</a:t>
            </a:r>
            <a:r>
              <a:rPr lang="fr-FR" dirty="0" smtClean="0"/>
              <a:t>, show </a:t>
            </a:r>
            <a:r>
              <a:rPr lang="fr-FR" dirty="0" err="1" smtClean="0"/>
              <a:t>ip</a:t>
            </a:r>
            <a:r>
              <a:rPr lang="fr-FR" dirty="0" smtClean="0"/>
              <a:t> route</a:t>
            </a:r>
          </a:p>
          <a:p>
            <a:r>
              <a:rPr lang="fr-FR" dirty="0" smtClean="0"/>
              <a:t>Section 11.5</a:t>
            </a:r>
            <a:endParaRPr lang="fr-FR" dirty="0"/>
          </a:p>
          <a:p>
            <a:pPr lvl="1"/>
            <a:r>
              <a:rPr lang="fr-FR" dirty="0" smtClean="0"/>
              <a:t>Les exercices suivants sont fortement </a:t>
            </a:r>
            <a:r>
              <a:rPr lang="fr-FR" dirty="0"/>
              <a:t>recommandés :</a:t>
            </a:r>
            <a:endParaRPr lang="fr-FR" dirty="0" smtClean="0"/>
          </a:p>
          <a:p>
            <a:pPr marL="688975" lvl="2" indent="-227013"/>
            <a:r>
              <a:rPr lang="fr-FR" dirty="0" err="1" smtClean="0"/>
              <a:t>Packet</a:t>
            </a:r>
            <a:r>
              <a:rPr lang="fr-FR" dirty="0" smtClean="0"/>
              <a:t> Tracer : 11.5.1.2 : challenge d'intégration des compétences</a:t>
            </a:r>
          </a:p>
          <a:p>
            <a:pPr marL="688975" lvl="2" indent="-227013"/>
            <a:r>
              <a:rPr lang="fr-FR" dirty="0" err="1" smtClean="0"/>
              <a:t>Packet</a:t>
            </a:r>
            <a:r>
              <a:rPr lang="fr-FR" dirty="0" smtClean="0"/>
              <a:t> Tracer : 11.5.1.3 : challenge de dépannage</a:t>
            </a:r>
          </a:p>
        </p:txBody>
      </p:sp>
      <p:sp>
        <p:nvSpPr>
          <p:cNvPr id="4" name="Rectangle 33"/>
          <p:cNvSpPr txBox="1">
            <a:spLocks noChangeArrowheads="1"/>
          </p:cNvSpPr>
          <p:nvPr/>
        </p:nvSpPr>
        <p:spPr bwMode="auto">
          <a:xfrm>
            <a:off x="507216" y="255638"/>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11 : bonnes pratiques (suite)</a:t>
            </a:r>
            <a:endParaRPr lang="fr-FR" sz="3200" b="1" kern="0" dirty="0">
              <a:solidFill>
                <a:srgbClr val="708CA1"/>
              </a:solidFill>
              <a:latin typeface="+mj-lt"/>
              <a:ea typeface="+mj-ea"/>
              <a:cs typeface="+mj-cs"/>
            </a:endParaRPr>
          </a:p>
        </p:txBody>
      </p:sp>
    </p:spTree>
    <p:extLst>
      <p:ext uri="{BB962C8B-B14F-4D97-AF65-F5344CB8AC3E}">
        <p14:creationId xmlns:p14="http://schemas.microsoft.com/office/powerpoint/2010/main" val="2854386550"/>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11 : aide supplémentaire</a:t>
            </a:r>
          </a:p>
        </p:txBody>
      </p:sp>
      <p:sp>
        <p:nvSpPr>
          <p:cNvPr id="20483" name="Rectangle 34"/>
          <p:cNvSpPr>
            <a:spLocks noGrp="1" noChangeArrowheads="1"/>
          </p:cNvSpPr>
          <p:nvPr>
            <p:ph type="body" idx="4294967295"/>
          </p:nvPr>
        </p:nvSpPr>
        <p:spPr>
          <a:xfrm>
            <a:off x="655637" y="1828800"/>
            <a:ext cx="8275711" cy="3571875"/>
          </a:xfrm>
        </p:spPr>
        <p:txBody>
          <a:bodyPr/>
          <a:lstStyle/>
          <a:p>
            <a:pPr eaLnBrk="1" hangingPunct="1">
              <a:lnSpc>
                <a:spcPct val="85000"/>
              </a:lnSpc>
              <a:spcBef>
                <a:spcPct val="30000"/>
              </a:spcBef>
              <a:defRPr/>
            </a:pPr>
            <a:r>
              <a:rPr lang="fr-FR" sz="2000" dirty="0" smtClean="0"/>
              <a:t>Pour obtenir davantage d'aide sur les stratégies d'enseignement, notamment les plans de cours, l'utilisation d'analogies pour expliquer des concepts difficiles et les sujets de discussion, consultez la communauté CCNA à l'adresse </a:t>
            </a:r>
            <a:r>
              <a:rPr lang="fr-FR" sz="2000" dirty="0">
                <a:hlinkClick r:id="rId3"/>
              </a:rPr>
              <a:t>https://www.netacad.com/group/communities/community-home</a:t>
            </a:r>
            <a:endParaRPr lang="fr-FR" sz="2000" dirty="0"/>
          </a:p>
          <a:p>
            <a:pPr eaLnBrk="1" hangingPunct="1">
              <a:lnSpc>
                <a:spcPct val="85000"/>
              </a:lnSpc>
              <a:spcBef>
                <a:spcPct val="30000"/>
              </a:spcBef>
              <a:defRPr/>
            </a:pPr>
            <a:r>
              <a:rPr lang="fr-FR" sz="2000" dirty="0"/>
              <a:t>Les bonnes pratiques du monde entier relatives au programme CCNA Routing and </a:t>
            </a:r>
            <a:r>
              <a:rPr lang="fr-FR" sz="2000" dirty="0" err="1"/>
              <a:t>Switching</a:t>
            </a:r>
            <a:r>
              <a:rPr lang="fr-FR" sz="2000" dirty="0"/>
              <a:t> sont disponibles à l'adresse </a:t>
            </a:r>
            <a:r>
              <a:rPr lang="fr-FR" sz="2000" dirty="0" smtClean="0">
                <a:hlinkClick r:id="rId4"/>
              </a:rPr>
              <a:t>https</a:t>
            </a:r>
            <a:r>
              <a:rPr lang="fr-FR" sz="2000" dirty="0">
                <a:hlinkClick r:id="rId4"/>
              </a:rPr>
              <a:t>://www.netacad.com/group/communities/ccna-blog</a:t>
            </a:r>
            <a:endParaRPr lang="fr-FR" sz="2000" dirty="0"/>
          </a:p>
          <a:p>
            <a:pPr eaLnBrk="1" hangingPunct="1">
              <a:lnSpc>
                <a:spcPct val="85000"/>
              </a:lnSpc>
              <a:spcBef>
                <a:spcPct val="30000"/>
              </a:spcBef>
              <a:defRPr/>
            </a:pPr>
            <a:r>
              <a:rPr lang="fr-FR" sz="2000" dirty="0"/>
              <a:t>Si vous souhaitez partager des plans de cours ou des ressources, téléchargez-les sur le site de la communauté CCNA afin d'aider les autres formateurs.</a:t>
            </a:r>
            <a:endParaRPr lang="fr-FR" sz="2000" dirty="0" smtClean="0"/>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fr-FR" sz="2400" dirty="0" smtClean="0">
                <a:latin typeface="Arial" charset="0"/>
              </a:rPr>
              <a:t>Chapitre 11 : Conception d'un réseau de petite taille</a:t>
            </a:r>
            <a:endParaRPr lang="fr-FR"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fr-FR" dirty="0" smtClean="0">
                <a:latin typeface="Arial" charset="0"/>
              </a:rPr>
              <a:t>Introduction to Networks v6.0</a:t>
            </a:r>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213109" y="394392"/>
            <a:ext cx="8772157" cy="838200"/>
          </a:xfrm>
        </p:spPr>
        <p:txBody>
          <a:bodyPr/>
          <a:lstStyle/>
          <a:p>
            <a:r>
              <a:rPr lang="fr-FR" dirty="0" smtClean="0"/>
              <a:t>Chapitre 11 – Sections et objectifs</a:t>
            </a:r>
          </a:p>
        </p:txBody>
      </p:sp>
      <p:sp>
        <p:nvSpPr>
          <p:cNvPr id="4099" name="Rectangle 34"/>
          <p:cNvSpPr>
            <a:spLocks noGrp="1" noChangeArrowheads="1"/>
          </p:cNvSpPr>
          <p:nvPr>
            <p:ph idx="1"/>
          </p:nvPr>
        </p:nvSpPr>
        <p:spPr>
          <a:xfrm>
            <a:off x="213109" y="1263765"/>
            <a:ext cx="8733677" cy="4861155"/>
          </a:xfrm>
        </p:spPr>
        <p:txBody>
          <a:bodyPr>
            <a:spAutoFit/>
          </a:bodyPr>
          <a:lstStyle/>
          <a:p>
            <a:pPr>
              <a:lnSpc>
                <a:spcPct val="100000"/>
              </a:lnSpc>
            </a:pPr>
            <a:r>
              <a:rPr lang="fr-FR" sz="2000" dirty="0" smtClean="0"/>
              <a:t>11.1 Conception du réseau</a:t>
            </a:r>
          </a:p>
          <a:p>
            <a:pPr lvl="1">
              <a:lnSpc>
                <a:spcPct val="100000"/>
              </a:lnSpc>
            </a:pPr>
            <a:r>
              <a:rPr lang="fr-FR" sz="1800" dirty="0" smtClean="0"/>
              <a:t>Identifier les équipements entrant dans la conception d'un petit réseau</a:t>
            </a:r>
          </a:p>
          <a:p>
            <a:pPr lvl="1">
              <a:lnSpc>
                <a:spcPct val="100000"/>
              </a:lnSpc>
            </a:pPr>
            <a:r>
              <a:rPr lang="fr-FR" sz="1800" dirty="0" smtClean="0"/>
              <a:t>Identifier les protocoles utilisés dans un petit réseau</a:t>
            </a:r>
          </a:p>
          <a:p>
            <a:pPr lvl="1">
              <a:lnSpc>
                <a:spcPct val="100000"/>
              </a:lnSpc>
            </a:pPr>
            <a:r>
              <a:rPr lang="fr-FR" sz="1800" dirty="0" smtClean="0"/>
              <a:t>Expliquer comment un petit réseau sert de base aux réseaux plus importants</a:t>
            </a:r>
          </a:p>
          <a:p>
            <a:pPr>
              <a:lnSpc>
                <a:spcPct val="100000"/>
              </a:lnSpc>
            </a:pPr>
            <a:r>
              <a:rPr lang="fr-FR" sz="2000" dirty="0" smtClean="0"/>
              <a:t>11.2 Sécurité du réseau</a:t>
            </a:r>
          </a:p>
          <a:p>
            <a:pPr lvl="1">
              <a:lnSpc>
                <a:spcPct val="100000"/>
              </a:lnSpc>
            </a:pPr>
            <a:r>
              <a:rPr lang="fr-FR" sz="1800" dirty="0" smtClean="0"/>
              <a:t>Expliquer pourquoi des mesures de sécurité sont nécessaires pour les périphériques réseau</a:t>
            </a:r>
          </a:p>
          <a:p>
            <a:pPr lvl="1">
              <a:lnSpc>
                <a:spcPct val="100000"/>
              </a:lnSpc>
            </a:pPr>
            <a:r>
              <a:rPr lang="fr-FR" sz="1800" dirty="0" smtClean="0"/>
              <a:t>Identifier les failles de sécurité</a:t>
            </a:r>
          </a:p>
          <a:p>
            <a:pPr lvl="1">
              <a:lnSpc>
                <a:spcPct val="100000"/>
              </a:lnSpc>
            </a:pPr>
            <a:r>
              <a:rPr lang="fr-FR" sz="1800" dirty="0" smtClean="0"/>
              <a:t>Identifier les techniques employées pour atténuer les risques</a:t>
            </a:r>
          </a:p>
          <a:p>
            <a:pPr lvl="1">
              <a:lnSpc>
                <a:spcPct val="100000"/>
              </a:lnSpc>
            </a:pPr>
            <a:r>
              <a:rPr lang="fr-FR" sz="1800" dirty="0" smtClean="0"/>
              <a:t>Configurer les périphériques réseau à l'aide des fonctions de sécurisation renforcée pour limiter les menaces de sécurité</a:t>
            </a:r>
          </a:p>
          <a:p>
            <a:pPr lvl="1">
              <a:lnSpc>
                <a:spcPct val="100000"/>
              </a:lnSpc>
            </a:pPr>
            <a:r>
              <a:rPr lang="fr-FR" sz="1800" dirty="0" smtClean="0"/>
              <a:t>Appliquer les commandes pour sauvegarder et restaurer un fichier de configuration IOS</a:t>
            </a:r>
            <a:endParaRPr lang="fr-FR" sz="18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213109" y="394392"/>
            <a:ext cx="8772157" cy="838200"/>
          </a:xfrm>
        </p:spPr>
        <p:txBody>
          <a:bodyPr/>
          <a:lstStyle/>
          <a:p>
            <a:r>
              <a:rPr lang="fr-FR" smtClean="0"/>
              <a:t>Chapitre 11 : Sections et objectifs (suite)</a:t>
            </a:r>
          </a:p>
        </p:txBody>
      </p:sp>
      <p:sp>
        <p:nvSpPr>
          <p:cNvPr id="4099" name="Rectangle 34"/>
          <p:cNvSpPr>
            <a:spLocks noGrp="1" noChangeArrowheads="1"/>
          </p:cNvSpPr>
          <p:nvPr>
            <p:ph idx="1"/>
          </p:nvPr>
        </p:nvSpPr>
        <p:spPr>
          <a:xfrm>
            <a:off x="213109" y="1263765"/>
            <a:ext cx="8733677" cy="4474896"/>
          </a:xfrm>
        </p:spPr>
        <p:txBody>
          <a:bodyPr>
            <a:spAutoFit/>
          </a:bodyPr>
          <a:lstStyle/>
          <a:p>
            <a:r>
              <a:rPr lang="fr-FR" sz="2000" dirty="0" smtClean="0"/>
              <a:t>11.3 Les performances réseau de base</a:t>
            </a:r>
          </a:p>
          <a:p>
            <a:pPr lvl="1"/>
            <a:r>
              <a:rPr lang="fr-FR" sz="1800" dirty="0" smtClean="0"/>
              <a:t>Utiliser les résultats de la commande </a:t>
            </a:r>
            <a:r>
              <a:rPr lang="fr-FR" sz="1800" dirty="0" err="1" smtClean="0"/>
              <a:t>ping</a:t>
            </a:r>
            <a:r>
              <a:rPr lang="fr-FR" sz="1800" dirty="0" smtClean="0"/>
              <a:t> pour déterminer les performances relatives du réseau</a:t>
            </a:r>
          </a:p>
          <a:p>
            <a:pPr lvl="1"/>
            <a:r>
              <a:rPr lang="fr-FR" sz="1800" dirty="0" smtClean="0"/>
              <a:t>Utiliser les résultats de la commande </a:t>
            </a:r>
            <a:r>
              <a:rPr lang="fr-FR" sz="1800" dirty="0" err="1" smtClean="0"/>
              <a:t>tracert</a:t>
            </a:r>
            <a:r>
              <a:rPr lang="fr-FR" sz="1800" dirty="0" smtClean="0"/>
              <a:t> pour déterminer les performances relatives du réseau</a:t>
            </a:r>
          </a:p>
          <a:p>
            <a:pPr lvl="1"/>
            <a:r>
              <a:rPr lang="fr-FR" sz="1800" dirty="0" smtClean="0"/>
              <a:t>Utiliser les commandes show pour vérifier la configuration et l'état des périphériques réseau</a:t>
            </a:r>
          </a:p>
          <a:p>
            <a:pPr lvl="1"/>
            <a:r>
              <a:rPr lang="fr-FR" sz="1800" dirty="0" smtClean="0"/>
              <a:t>Utiliser les commandes d'hôtes et IOS pour obtenir des informations sur les périphériques réseau</a:t>
            </a:r>
          </a:p>
          <a:p>
            <a:r>
              <a:rPr lang="fr-FR" sz="2000" dirty="0" smtClean="0"/>
              <a:t>11.4 Dépannage du réseau</a:t>
            </a:r>
          </a:p>
          <a:p>
            <a:pPr lvl="1"/>
            <a:r>
              <a:rPr lang="fr-FR" sz="1800" dirty="0"/>
              <a:t>Appliquer </a:t>
            </a:r>
            <a:r>
              <a:rPr lang="fr-FR" sz="1800" dirty="0" smtClean="0"/>
              <a:t>des méthodologies de dépannage pour résoudre des problèmes</a:t>
            </a:r>
          </a:p>
          <a:p>
            <a:pPr lvl="1"/>
            <a:r>
              <a:rPr lang="fr-FR" sz="1800" dirty="0"/>
              <a:t>Résoudre </a:t>
            </a:r>
            <a:r>
              <a:rPr lang="fr-FR" sz="1800" dirty="0" smtClean="0"/>
              <a:t>les problèmes liés aux interfaces et aux câbles</a:t>
            </a:r>
          </a:p>
          <a:p>
            <a:pPr lvl="1"/>
            <a:r>
              <a:rPr lang="fr-FR" sz="1800" dirty="0"/>
              <a:t>Résoudre </a:t>
            </a:r>
            <a:r>
              <a:rPr lang="fr-FR" sz="1800" dirty="0" smtClean="0"/>
              <a:t>les problèmes de connectivité du client liés au service DNS</a:t>
            </a:r>
            <a:endParaRPr lang="fr-FR" sz="1800" dirty="0"/>
          </a:p>
        </p:txBody>
      </p:sp>
    </p:spTree>
    <p:extLst>
      <p:ext uri="{BB962C8B-B14F-4D97-AF65-F5344CB8AC3E}">
        <p14:creationId xmlns:p14="http://schemas.microsoft.com/office/powerpoint/2010/main" val="2930129724"/>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smtClean="0"/>
              <a:t>11.1 Conception du réseau</a:t>
            </a:r>
            <a:endParaRPr lang="fr-FR"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fr-FR" sz="1800" dirty="0" smtClean="0"/>
              <a:t>Conception du réseau</a:t>
            </a:r>
            <a:r>
              <a:t/>
            </a:r>
            <a:br/>
            <a:r>
              <a:rPr lang="fr-FR" smtClean="0"/>
              <a:t>Les appareils d'un petit réseau</a:t>
            </a:r>
            <a:endParaRPr lang="fr-FR" dirty="0"/>
          </a:p>
        </p:txBody>
      </p:sp>
      <p:sp>
        <p:nvSpPr>
          <p:cNvPr id="2" name="Content Placeholder 1"/>
          <p:cNvSpPr>
            <a:spLocks noGrp="1"/>
          </p:cNvSpPr>
          <p:nvPr>
            <p:ph idx="1"/>
          </p:nvPr>
        </p:nvSpPr>
        <p:spPr>
          <a:xfrm>
            <a:off x="193867" y="1232593"/>
            <a:ext cx="6379077" cy="4445657"/>
          </a:xfrm>
        </p:spPr>
        <p:txBody>
          <a:bodyPr wrap="square">
            <a:spAutoFit/>
          </a:bodyPr>
          <a:lstStyle/>
          <a:p>
            <a:r>
              <a:rPr lang="fr-FR" sz="1600" dirty="0" smtClean="0"/>
              <a:t>Topologies de petits réseaux</a:t>
            </a:r>
          </a:p>
          <a:p>
            <a:pPr lvl="1"/>
            <a:r>
              <a:rPr lang="fr-FR" sz="1400" dirty="0" smtClean="0"/>
              <a:t>Se composent d'un routeur, de quelques commutateurs et des PC des utilisateurs.</a:t>
            </a:r>
          </a:p>
          <a:p>
            <a:pPr lvl="1"/>
            <a:r>
              <a:rPr lang="fr-FR" sz="1400" dirty="0" smtClean="0"/>
              <a:t>L'utilisateur accède à Internet par une liaison WAN unique, par câble ou par DSL.</a:t>
            </a:r>
          </a:p>
          <a:p>
            <a:pPr lvl="1"/>
            <a:r>
              <a:rPr lang="fr-FR" sz="1400" dirty="0" smtClean="0"/>
              <a:t>La gestion est généralement assurée par une entreprise tierce.</a:t>
            </a:r>
          </a:p>
          <a:p>
            <a:r>
              <a:rPr lang="fr-FR" sz="1600" dirty="0" smtClean="0"/>
              <a:t>Choix des périphériques d'un réseau de petite taille</a:t>
            </a:r>
          </a:p>
          <a:p>
            <a:pPr lvl="1"/>
            <a:r>
              <a:rPr lang="fr-FR" sz="1400" dirty="0" smtClean="0"/>
              <a:t>Sécurité, </a:t>
            </a:r>
            <a:r>
              <a:rPr lang="fr-FR" sz="1400" dirty="0" err="1" smtClean="0"/>
              <a:t>QoS</a:t>
            </a:r>
            <a:r>
              <a:rPr lang="fr-FR" sz="1400" dirty="0" smtClean="0"/>
              <a:t>, </a:t>
            </a:r>
            <a:r>
              <a:rPr lang="fr-FR" sz="1400" dirty="0" err="1" smtClean="0"/>
              <a:t>VoIP</a:t>
            </a:r>
            <a:r>
              <a:rPr lang="fr-FR" sz="1400" dirty="0" smtClean="0"/>
              <a:t>, commutation de niveau 3, NAT et </a:t>
            </a:r>
            <a:r>
              <a:rPr lang="fr-FR" sz="1400" dirty="0"/>
              <a:t>DHCP.</a:t>
            </a:r>
            <a:endParaRPr lang="fr-FR" sz="1400" dirty="0" smtClean="0"/>
          </a:p>
          <a:p>
            <a:r>
              <a:rPr lang="fr-FR" sz="1600" dirty="0" smtClean="0"/>
              <a:t>Adressage IP d'un réseau de petite taille</a:t>
            </a:r>
          </a:p>
          <a:p>
            <a:pPr lvl="1"/>
            <a:r>
              <a:rPr lang="fr-FR" sz="1400" dirty="0" smtClean="0"/>
              <a:t>L'espace d'adressage est un composant crucial de la conception d'un réseau.</a:t>
            </a:r>
          </a:p>
          <a:p>
            <a:pPr lvl="1"/>
            <a:r>
              <a:rPr lang="fr-FR" sz="1400" dirty="0" smtClean="0"/>
              <a:t>Tous les périphériques connectés au réseau nécessitent une adresse.</a:t>
            </a:r>
          </a:p>
          <a:p>
            <a:pPr lvl="1"/>
            <a:r>
              <a:rPr lang="fr-FR" sz="1400" dirty="0" smtClean="0"/>
              <a:t>Le schéma d'adressage doit être planifié, documenté et géré.</a:t>
            </a:r>
          </a:p>
          <a:p>
            <a:pPr lvl="1"/>
            <a:r>
              <a:rPr lang="fr-FR" sz="1400" dirty="0" smtClean="0"/>
              <a:t>La documentation de l'espace d'adressage peut être utile pour : </a:t>
            </a:r>
          </a:p>
          <a:p>
            <a:pPr lvl="1"/>
            <a:r>
              <a:rPr lang="fr-FR" sz="1400" dirty="0" smtClean="0"/>
              <a:t>le dépannage et le </a:t>
            </a:r>
            <a:r>
              <a:rPr lang="fr-FR" sz="1400" dirty="0"/>
              <a:t>contrôle ;</a:t>
            </a:r>
          </a:p>
          <a:p>
            <a:pPr lvl="1"/>
            <a:r>
              <a:rPr lang="fr-FR" sz="1400" dirty="0"/>
              <a:t>le contrôle de l'accès aux ressources (elle joue un rôle très important).</a:t>
            </a:r>
            <a:endParaRPr lang="fr-FR" sz="1400" dirty="0" smtClean="0"/>
          </a:p>
        </p:txBody>
      </p:sp>
      <p:pic>
        <p:nvPicPr>
          <p:cNvPr id="9" name="Picture 8"/>
          <p:cNvPicPr>
            <a:picLocks noChangeAspect="1"/>
          </p:cNvPicPr>
          <p:nvPr/>
        </p:nvPicPr>
        <p:blipFill>
          <a:blip r:embed="rId3"/>
          <a:stretch>
            <a:fillRect/>
          </a:stretch>
        </p:blipFill>
        <p:spPr>
          <a:xfrm>
            <a:off x="7065586" y="630885"/>
            <a:ext cx="1724025" cy="1352550"/>
          </a:xfrm>
          <a:prstGeom prst="rect">
            <a:avLst/>
          </a:prstGeom>
        </p:spPr>
      </p:pic>
      <p:pic>
        <p:nvPicPr>
          <p:cNvPr id="15" name="Picture 14"/>
          <p:cNvPicPr>
            <a:picLocks noChangeAspect="1"/>
          </p:cNvPicPr>
          <p:nvPr/>
        </p:nvPicPr>
        <p:blipFill>
          <a:blip r:embed="rId4"/>
          <a:stretch>
            <a:fillRect/>
          </a:stretch>
        </p:blipFill>
        <p:spPr>
          <a:xfrm>
            <a:off x="6572944" y="1929144"/>
            <a:ext cx="1714500" cy="1323975"/>
          </a:xfrm>
          <a:prstGeom prst="rect">
            <a:avLst/>
          </a:prstGeom>
        </p:spPr>
      </p:pic>
      <p:pic>
        <p:nvPicPr>
          <p:cNvPr id="14" name="Picture 13"/>
          <p:cNvPicPr>
            <a:picLocks noChangeAspect="1"/>
          </p:cNvPicPr>
          <p:nvPr/>
        </p:nvPicPr>
        <p:blipFill>
          <a:blip r:embed="rId5"/>
          <a:stretch>
            <a:fillRect/>
          </a:stretch>
        </p:blipFill>
        <p:spPr>
          <a:xfrm>
            <a:off x="7080624" y="3090721"/>
            <a:ext cx="1714500" cy="1323975"/>
          </a:xfrm>
          <a:prstGeom prst="rect">
            <a:avLst/>
          </a:prstGeom>
        </p:spPr>
      </p:pic>
      <p:pic>
        <p:nvPicPr>
          <p:cNvPr id="16" name="Picture 15"/>
          <p:cNvPicPr>
            <a:picLocks noChangeAspect="1"/>
          </p:cNvPicPr>
          <p:nvPr/>
        </p:nvPicPr>
        <p:blipFill>
          <a:blip r:embed="rId6"/>
          <a:stretch>
            <a:fillRect/>
          </a:stretch>
        </p:blipFill>
        <p:spPr>
          <a:xfrm>
            <a:off x="7251525" y="5332464"/>
            <a:ext cx="1714500" cy="1323975"/>
          </a:xfrm>
          <a:prstGeom prst="rect">
            <a:avLst/>
          </a:prstGeom>
        </p:spPr>
      </p:pic>
      <p:pic>
        <p:nvPicPr>
          <p:cNvPr id="17" name="Picture 16"/>
          <p:cNvPicPr>
            <a:picLocks noChangeAspect="1"/>
          </p:cNvPicPr>
          <p:nvPr/>
        </p:nvPicPr>
        <p:blipFill>
          <a:blip r:embed="rId7"/>
          <a:stretch>
            <a:fillRect/>
          </a:stretch>
        </p:blipFill>
        <p:spPr>
          <a:xfrm>
            <a:off x="6889172" y="4306114"/>
            <a:ext cx="1714500" cy="1323975"/>
          </a:xfrm>
          <a:prstGeom prst="rect">
            <a:avLst/>
          </a:prstGeom>
        </p:spPr>
      </p:pic>
    </p:spTree>
    <p:extLst>
      <p:ext uri="{BB962C8B-B14F-4D97-AF65-F5344CB8AC3E}">
        <p14:creationId xmlns:p14="http://schemas.microsoft.com/office/powerpoint/2010/main" val="2189958124"/>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fr-FR" sz="1800" dirty="0" smtClean="0"/>
              <a:t>Conception du réseau</a:t>
            </a:r>
            <a:r>
              <a:t/>
            </a:r>
            <a:br/>
            <a:r>
              <a:rPr lang="fr-FR" smtClean="0"/>
              <a:t>Les appareils d'un petit réseau (suite)</a:t>
            </a:r>
            <a:endParaRPr lang="fr-FR" dirty="0"/>
          </a:p>
        </p:txBody>
      </p:sp>
      <p:sp>
        <p:nvSpPr>
          <p:cNvPr id="2" name="Content Placeholder 1"/>
          <p:cNvSpPr>
            <a:spLocks noGrp="1"/>
          </p:cNvSpPr>
          <p:nvPr>
            <p:ph idx="1"/>
          </p:nvPr>
        </p:nvSpPr>
        <p:spPr>
          <a:xfrm>
            <a:off x="193868" y="1232591"/>
            <a:ext cx="5652827" cy="4157886"/>
          </a:xfrm>
        </p:spPr>
        <p:txBody>
          <a:bodyPr wrap="square">
            <a:spAutoFit/>
          </a:bodyPr>
          <a:lstStyle/>
          <a:p>
            <a:r>
              <a:rPr lang="fr-FR" sz="1800" dirty="0" smtClean="0"/>
              <a:t>Redondance dans un petit réseau</a:t>
            </a:r>
          </a:p>
          <a:p>
            <a:pPr lvl="1"/>
            <a:r>
              <a:rPr lang="fr-FR" sz="1600" dirty="0" smtClean="0"/>
              <a:t>Un réseau doit être fiable de par sa conception.</a:t>
            </a:r>
          </a:p>
          <a:p>
            <a:pPr lvl="1"/>
            <a:r>
              <a:rPr lang="fr-FR" sz="1600" dirty="0" smtClean="0"/>
              <a:t>Les pannes réseau sont habituellement très coûteuses.</a:t>
            </a:r>
          </a:p>
          <a:p>
            <a:pPr lvl="1"/>
            <a:r>
              <a:rPr lang="fr-FR" sz="1600" dirty="0" smtClean="0"/>
              <a:t>La redondance améliore la fiabilité en éliminant les points de défaillance uniques.</a:t>
            </a:r>
          </a:p>
          <a:p>
            <a:pPr lvl="1"/>
            <a:r>
              <a:rPr lang="fr-FR" sz="1600" dirty="0" smtClean="0"/>
              <a:t>La redondance du réseau peut être atteinte en multipliant l'équipement réseau et les liaisons.</a:t>
            </a:r>
          </a:p>
          <a:p>
            <a:pPr lvl="1"/>
            <a:r>
              <a:rPr lang="fr-FR" sz="1600" dirty="0" smtClean="0"/>
              <a:t>Une liaison réseau jusqu'à Internet ou une batterie de serveurs en est un bon exemple.</a:t>
            </a:r>
          </a:p>
          <a:p>
            <a:r>
              <a:rPr lang="fr-FR" sz="1800" dirty="0" smtClean="0"/>
              <a:t>Gestion du trafic</a:t>
            </a:r>
          </a:p>
          <a:p>
            <a:pPr lvl="1"/>
            <a:r>
              <a:rPr lang="fr-FR" sz="1600" dirty="0" smtClean="0"/>
              <a:t>Le type et les modèles de trafic doivent également être pris en compte lors de la conception d'un réseau.</a:t>
            </a:r>
          </a:p>
          <a:p>
            <a:pPr lvl="1"/>
            <a:r>
              <a:rPr lang="fr-FR" sz="1600" dirty="0" smtClean="0"/>
              <a:t>Pour être satisfaisante, la conception du réseau doit prévoir un classement du trafic par priorité.</a:t>
            </a:r>
            <a:endParaRPr lang="fr-FR" sz="1600"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846695" y="4225965"/>
            <a:ext cx="3221913" cy="2424048"/>
          </a:xfrm>
          <a:prstGeom prst="rect">
            <a:avLst/>
          </a:prstGeom>
        </p:spPr>
      </p:pic>
      <p:pic>
        <p:nvPicPr>
          <p:cNvPr id="5" name="Picture 4"/>
          <p:cNvPicPr>
            <a:picLocks noChangeAspect="1"/>
          </p:cNvPicPr>
          <p:nvPr/>
        </p:nvPicPr>
        <p:blipFill>
          <a:blip r:embed="rId4"/>
          <a:stretch>
            <a:fillRect/>
          </a:stretch>
        </p:blipFill>
        <p:spPr>
          <a:xfrm>
            <a:off x="6338916" y="1232591"/>
            <a:ext cx="2290854" cy="2610900"/>
          </a:xfrm>
          <a:prstGeom prst="rect">
            <a:avLst/>
          </a:prstGeom>
        </p:spPr>
      </p:pic>
    </p:spTree>
    <p:extLst>
      <p:ext uri="{BB962C8B-B14F-4D97-AF65-F5344CB8AC3E}">
        <p14:creationId xmlns:p14="http://schemas.microsoft.com/office/powerpoint/2010/main" val="1115008534"/>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96000"/>
            <a:ext cx="8772157" cy="1218619"/>
          </a:xfrm>
        </p:spPr>
        <p:txBody>
          <a:bodyPr>
            <a:spAutoFit/>
          </a:bodyPr>
          <a:lstStyle/>
          <a:p>
            <a:r>
              <a:rPr lang="fr-FR" sz="1800" dirty="0" smtClean="0"/>
              <a:t>Conception du réseau</a:t>
            </a:r>
            <a:r>
              <a:rPr dirty="0"/>
              <a:t/>
            </a:r>
            <a:br>
              <a:rPr dirty="0"/>
            </a:br>
            <a:r>
              <a:rPr lang="fr-FR" dirty="0" smtClean="0"/>
              <a:t>Les applications et les protocoles des réseaux de petite taille</a:t>
            </a:r>
            <a:endParaRPr lang="fr-FR" dirty="0"/>
          </a:p>
        </p:txBody>
      </p:sp>
      <p:sp>
        <p:nvSpPr>
          <p:cNvPr id="2" name="Content Placeholder 1"/>
          <p:cNvSpPr>
            <a:spLocks noGrp="1"/>
          </p:cNvSpPr>
          <p:nvPr>
            <p:ph idx="1"/>
          </p:nvPr>
        </p:nvSpPr>
        <p:spPr>
          <a:xfrm>
            <a:off x="251589" y="1728000"/>
            <a:ext cx="8733677" cy="4513368"/>
          </a:xfrm>
        </p:spPr>
        <p:txBody>
          <a:bodyPr>
            <a:spAutoFit/>
          </a:bodyPr>
          <a:lstStyle/>
          <a:p>
            <a:r>
              <a:rPr lang="fr-FR" sz="1400" dirty="0" smtClean="0"/>
              <a:t>Applications courantes</a:t>
            </a:r>
          </a:p>
          <a:p>
            <a:pPr lvl="1"/>
            <a:r>
              <a:rPr lang="fr-FR" sz="1200" dirty="0" smtClean="0"/>
              <a:t>Applications réseau</a:t>
            </a:r>
          </a:p>
          <a:p>
            <a:pPr marL="685800" lvl="2" indent="-228600"/>
            <a:r>
              <a:rPr lang="fr-FR" sz="1200" dirty="0" smtClean="0"/>
              <a:t>Elles servent à communiquer sur le réseau.</a:t>
            </a:r>
          </a:p>
          <a:p>
            <a:pPr marL="685800" lvl="2" indent="-228600"/>
            <a:r>
              <a:rPr lang="fr-FR" sz="1200" dirty="0" smtClean="0"/>
              <a:t>Les clients de messagerie et les navigateurs web sont des exemples de ce type d'application.</a:t>
            </a:r>
          </a:p>
          <a:p>
            <a:pPr lvl="1"/>
            <a:r>
              <a:rPr lang="fr-FR" sz="1200" dirty="0" smtClean="0"/>
              <a:t>Services de la couche application</a:t>
            </a:r>
          </a:p>
          <a:p>
            <a:pPr marL="685800" lvl="2" indent="-228600"/>
            <a:r>
              <a:rPr lang="fr-FR" sz="1200" dirty="0" smtClean="0"/>
              <a:t>Programmes qui communiquent avec le réseau et préparent les données pour qu'elles puissent être transférées.</a:t>
            </a:r>
          </a:p>
          <a:p>
            <a:pPr marL="685800" lvl="2" indent="-228600"/>
            <a:r>
              <a:rPr lang="fr-FR" sz="1200" dirty="0" smtClean="0"/>
              <a:t>Chaque service utilise des protocoles qui définissent les normes et les formats de données à utiliser.</a:t>
            </a:r>
            <a:endParaRPr lang="fr-FR" sz="1200" dirty="0"/>
          </a:p>
          <a:p>
            <a:r>
              <a:rPr lang="fr-FR" sz="1400" dirty="0" smtClean="0"/>
              <a:t>Protocoles courants</a:t>
            </a:r>
          </a:p>
          <a:p>
            <a:pPr lvl="1"/>
            <a:r>
              <a:rPr lang="fr-FR" sz="1200" dirty="0" smtClean="0"/>
              <a:t>Les processus sur l'une des extrémités d'une session de communication</a:t>
            </a:r>
          </a:p>
          <a:p>
            <a:pPr lvl="1"/>
            <a:r>
              <a:rPr lang="fr-FR" sz="1200" dirty="0" smtClean="0"/>
              <a:t>La manière dont les messages sont envoyés et la réponse attendue</a:t>
            </a:r>
          </a:p>
          <a:p>
            <a:pPr lvl="1"/>
            <a:r>
              <a:rPr lang="fr-FR" sz="1200" dirty="0" smtClean="0"/>
              <a:t>Types et syntaxe des messages</a:t>
            </a:r>
          </a:p>
          <a:p>
            <a:pPr lvl="1"/>
            <a:r>
              <a:rPr lang="fr-FR" sz="1200" dirty="0" smtClean="0"/>
              <a:t>La signification des champs informatifs</a:t>
            </a:r>
          </a:p>
          <a:p>
            <a:pPr lvl="1"/>
            <a:r>
              <a:rPr lang="fr-FR" sz="1200" dirty="0" smtClean="0"/>
              <a:t>L'interaction avec la couche du niveau juste en dessous</a:t>
            </a:r>
          </a:p>
          <a:p>
            <a:r>
              <a:rPr lang="fr-FR" sz="1400" dirty="0" smtClean="0"/>
              <a:t>Applications vidéo et de communication vocale</a:t>
            </a:r>
          </a:p>
          <a:p>
            <a:pPr lvl="1"/>
            <a:r>
              <a:rPr lang="fr-FR" sz="1200" dirty="0" smtClean="0"/>
              <a:t>Infrastructure</a:t>
            </a:r>
          </a:p>
          <a:p>
            <a:pPr lvl="1"/>
            <a:r>
              <a:rPr lang="fr-FR" sz="1200" dirty="0" err="1" smtClean="0"/>
              <a:t>VoIP</a:t>
            </a:r>
            <a:endParaRPr lang="fr-FR" sz="1200" dirty="0" smtClean="0"/>
          </a:p>
          <a:p>
            <a:pPr lvl="1"/>
            <a:r>
              <a:rPr lang="fr-FR" sz="1200" dirty="0" smtClean="0"/>
              <a:t>Téléphonie IP</a:t>
            </a:r>
          </a:p>
          <a:p>
            <a:pPr lvl="1"/>
            <a:r>
              <a:rPr lang="fr-FR" sz="1200" dirty="0" smtClean="0"/>
              <a:t>Applications en temps réel</a:t>
            </a:r>
            <a:endParaRPr lang="fr-FR" sz="1400"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365522" y="4310787"/>
            <a:ext cx="4264933" cy="2064408"/>
          </a:xfrm>
          <a:prstGeom prst="rect">
            <a:avLst/>
          </a:prstGeom>
        </p:spPr>
      </p:pic>
    </p:spTree>
    <p:extLst>
      <p:ext uri="{BB962C8B-B14F-4D97-AF65-F5344CB8AC3E}">
        <p14:creationId xmlns:p14="http://schemas.microsoft.com/office/powerpoint/2010/main" val="1313578552"/>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dirty="0">
                <a:latin typeface="Arial" charset="0"/>
              </a:rPr>
              <a:t>Supports du formateur – Chapitre 11 Guide de planification</a:t>
            </a:r>
            <a:endParaRPr lang="fr-FR"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fr-FR" dirty="0" smtClean="0"/>
              <a:t>Cette présentation PowerPoint est divisée en deux parties :</a:t>
            </a:r>
          </a:p>
          <a:p>
            <a:pPr marL="457200" indent="-457200">
              <a:buFont typeface="+mj-lt"/>
              <a:buAutoNum type="arabicPeriod"/>
            </a:pPr>
            <a:r>
              <a:rPr lang="fr-FR" sz="2000" dirty="0" smtClean="0"/>
              <a:t>Guide de planification </a:t>
            </a:r>
            <a:r>
              <a:rPr lang="fr-FR" sz="2000" dirty="0"/>
              <a:t>du formateur</a:t>
            </a:r>
            <a:endParaRPr lang="fr-FR" sz="2000" dirty="0" smtClean="0"/>
          </a:p>
          <a:p>
            <a:pPr lvl="1">
              <a:buFont typeface="Wingdings" charset="2"/>
              <a:buChar char="§"/>
            </a:pPr>
            <a:r>
              <a:rPr lang="fr-FR" sz="1600" dirty="0" smtClean="0"/>
              <a:t>Informations destinées à vous familiariser avec le chapitre</a:t>
            </a:r>
          </a:p>
          <a:p>
            <a:pPr lvl="1">
              <a:buFont typeface="Wingdings" charset="2"/>
              <a:buChar char="§"/>
            </a:pPr>
            <a:r>
              <a:rPr lang="fr-FR" sz="1600" dirty="0" smtClean="0"/>
              <a:t>Outils pédagogiques</a:t>
            </a:r>
          </a:p>
          <a:p>
            <a:pPr marL="457200" indent="-457200">
              <a:buFont typeface="+mj-lt"/>
              <a:buAutoNum type="arabicPeriod"/>
            </a:pPr>
            <a:r>
              <a:rPr lang="fr-FR" sz="2000" dirty="0" smtClean="0"/>
              <a:t>Présentation en classe pour </a:t>
            </a:r>
            <a:r>
              <a:rPr lang="fr-FR" sz="2000" dirty="0"/>
              <a:t>le formateur</a:t>
            </a:r>
            <a:endParaRPr lang="fr-FR" sz="2000" dirty="0" smtClean="0"/>
          </a:p>
          <a:p>
            <a:pPr lvl="1">
              <a:buFont typeface="Wingdings" charset="2"/>
              <a:buChar char="§"/>
            </a:pPr>
            <a:r>
              <a:rPr lang="fr-FR" sz="1600" dirty="0"/>
              <a:t>Diapositives facultatives que vous pouvez utiliser en classe</a:t>
            </a:r>
          </a:p>
          <a:p>
            <a:pPr lvl="1">
              <a:buFont typeface="Wingdings" charset="2"/>
              <a:buChar char="§"/>
            </a:pPr>
            <a:r>
              <a:rPr lang="fr-FR" sz="1600" dirty="0"/>
              <a:t>Commence à la diapositive 13</a:t>
            </a:r>
            <a:endParaRPr lang="fr-FR" sz="1600" b="1" dirty="0">
              <a:solidFill>
                <a:srgbClr val="00B0F0"/>
              </a:solidFill>
            </a:endParaRPr>
          </a:p>
          <a:p>
            <a:pPr marL="0" indent="0">
              <a:buNone/>
            </a:pPr>
            <a:r>
              <a:rPr lang="fr-FR" sz="2000" dirty="0" smtClean="0"/>
              <a:t>Remarque : retirez le guide de planification de cette présentation avant de la partager avec quiconque.</a:t>
            </a:r>
            <a:endParaRPr lang="fr-FR" dirty="0" smtClean="0"/>
          </a:p>
        </p:txBody>
      </p:sp>
    </p:spTree>
    <p:extLst>
      <p:ext uri="{BB962C8B-B14F-4D97-AF65-F5344CB8AC3E}">
        <p14:creationId xmlns:p14="http://schemas.microsoft.com/office/powerpoint/2010/main" val="104576193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8455"/>
            <a:ext cx="8772157" cy="838200"/>
          </a:xfrm>
        </p:spPr>
        <p:txBody>
          <a:bodyPr/>
          <a:lstStyle/>
          <a:p>
            <a:r>
              <a:rPr lang="fr-FR" sz="1800" dirty="0" smtClean="0"/>
              <a:t>Conception du réseau</a:t>
            </a:r>
            <a:r>
              <a:t/>
            </a:r>
            <a:br/>
            <a:r>
              <a:rPr lang="fr-FR" smtClean="0"/>
              <a:t>Évolution vers de plus grands réseaux</a:t>
            </a:r>
            <a:endParaRPr lang="fr-FR" dirty="0"/>
          </a:p>
        </p:txBody>
      </p:sp>
      <p:sp>
        <p:nvSpPr>
          <p:cNvPr id="2" name="Content Placeholder 1"/>
          <p:cNvSpPr>
            <a:spLocks noGrp="1"/>
          </p:cNvSpPr>
          <p:nvPr>
            <p:ph idx="1"/>
          </p:nvPr>
        </p:nvSpPr>
        <p:spPr>
          <a:xfrm>
            <a:off x="251589" y="1206655"/>
            <a:ext cx="6679147" cy="4725733"/>
          </a:xfrm>
        </p:spPr>
        <p:txBody>
          <a:bodyPr>
            <a:spAutoFit/>
          </a:bodyPr>
          <a:lstStyle/>
          <a:p>
            <a:r>
              <a:rPr lang="fr-FR" sz="1600" dirty="0" smtClean="0"/>
              <a:t>Croissance d'un petit réseau</a:t>
            </a:r>
            <a:endParaRPr lang="fr-FR" sz="1600" dirty="0"/>
          </a:p>
          <a:p>
            <a:pPr lvl="1"/>
            <a:r>
              <a:rPr lang="fr-FR" sz="1400" dirty="0" smtClean="0"/>
              <a:t>Pour faire évoluer un réseau, plusieurs éléments sont nécessaires :</a:t>
            </a:r>
          </a:p>
          <a:p>
            <a:pPr marL="685800" lvl="2" indent="-228600"/>
            <a:r>
              <a:rPr lang="fr-FR" sz="1400" dirty="0" smtClean="0"/>
              <a:t>Documentation du réseau </a:t>
            </a:r>
          </a:p>
          <a:p>
            <a:pPr marL="685800" lvl="2" indent="-228600"/>
            <a:r>
              <a:rPr lang="fr-FR" sz="1400" dirty="0" smtClean="0"/>
              <a:t>Inventaire des périphériques </a:t>
            </a:r>
          </a:p>
          <a:p>
            <a:pPr marL="685800" lvl="2" indent="-228600"/>
            <a:r>
              <a:rPr lang="fr-FR" sz="1400" dirty="0" smtClean="0"/>
              <a:t>Budget</a:t>
            </a:r>
          </a:p>
          <a:p>
            <a:pPr marL="685800" lvl="2" indent="-228600"/>
            <a:r>
              <a:rPr lang="fr-FR" sz="1400" dirty="0" smtClean="0"/>
              <a:t>Analyse du trafic</a:t>
            </a:r>
          </a:p>
          <a:p>
            <a:r>
              <a:rPr lang="fr-FR" sz="1600" dirty="0" smtClean="0"/>
              <a:t>Analyse de protocole</a:t>
            </a:r>
          </a:p>
          <a:p>
            <a:pPr lvl="1"/>
            <a:r>
              <a:rPr lang="fr-FR" sz="1400" dirty="0" smtClean="0"/>
              <a:t>Identifiez les protocoles exécutés sur le réseau.</a:t>
            </a:r>
          </a:p>
          <a:p>
            <a:pPr lvl="1"/>
            <a:r>
              <a:rPr lang="fr-FR" sz="1400" dirty="0" smtClean="0"/>
              <a:t>Les programmes d'analyse de protocoles sont des outils conçus pour vous aider dans cette tâche.</a:t>
            </a:r>
          </a:p>
          <a:p>
            <a:pPr lvl="1"/>
            <a:r>
              <a:rPr lang="fr-FR" sz="1400" dirty="0" smtClean="0"/>
              <a:t>Capturez le trafic aux périodes d'utilisation intense et à différents endroits du réseau.</a:t>
            </a:r>
          </a:p>
          <a:p>
            <a:pPr lvl="1"/>
            <a:r>
              <a:rPr lang="fr-FR" sz="1400" dirty="0" smtClean="0"/>
              <a:t>Les résultats de cette analyse permettent de gérer le trafic plus efficacement.</a:t>
            </a:r>
          </a:p>
          <a:p>
            <a:r>
              <a:rPr lang="fr-FR" sz="1600" dirty="0" smtClean="0"/>
              <a:t>Utilisation du réseau par les employés</a:t>
            </a:r>
          </a:p>
          <a:p>
            <a:pPr lvl="1"/>
            <a:r>
              <a:rPr lang="fr-FR" sz="1400" dirty="0" smtClean="0"/>
              <a:t>Soyez conscient de l'évolution de l'utilisation du réseau.</a:t>
            </a:r>
          </a:p>
          <a:p>
            <a:pPr lvl="1"/>
            <a:r>
              <a:rPr lang="fr-FR" sz="1400" dirty="0" smtClean="0"/>
              <a:t>Un administrateur réseau peut créer des « instantanés IT » sur l'utilisation des applications par les collaborateurs.</a:t>
            </a:r>
            <a:endParaRPr lang="fr-FR" sz="1600" dirty="0"/>
          </a:p>
        </p:txBody>
      </p:sp>
      <p:pic>
        <p:nvPicPr>
          <p:cNvPr id="4" name="Picture 3"/>
          <p:cNvPicPr>
            <a:picLocks noChangeAspect="1"/>
          </p:cNvPicPr>
          <p:nvPr/>
        </p:nvPicPr>
        <p:blipFill>
          <a:blip r:embed="rId3"/>
          <a:stretch>
            <a:fillRect/>
          </a:stretch>
        </p:blipFill>
        <p:spPr>
          <a:xfrm>
            <a:off x="7138555" y="1367089"/>
            <a:ext cx="2005445" cy="1355532"/>
          </a:xfrm>
          <a:prstGeom prst="rect">
            <a:avLst/>
          </a:prstGeom>
        </p:spPr>
      </p:pic>
      <p:pic>
        <p:nvPicPr>
          <p:cNvPr id="5" name="Picture 4"/>
          <p:cNvPicPr>
            <a:picLocks noChangeAspect="1"/>
          </p:cNvPicPr>
          <p:nvPr/>
        </p:nvPicPr>
        <p:blipFill>
          <a:blip r:embed="rId4"/>
          <a:stretch>
            <a:fillRect/>
          </a:stretch>
        </p:blipFill>
        <p:spPr>
          <a:xfrm>
            <a:off x="7138555" y="2814560"/>
            <a:ext cx="1960511" cy="1328294"/>
          </a:xfrm>
          <a:prstGeom prst="rect">
            <a:avLst/>
          </a:prstGeom>
        </p:spPr>
      </p:pic>
      <p:pic>
        <p:nvPicPr>
          <p:cNvPr id="6" name="Picture 5"/>
          <p:cNvPicPr>
            <a:picLocks noChangeAspect="1"/>
          </p:cNvPicPr>
          <p:nvPr/>
        </p:nvPicPr>
        <p:blipFill>
          <a:blip r:embed="rId5"/>
          <a:stretch>
            <a:fillRect/>
          </a:stretch>
        </p:blipFill>
        <p:spPr>
          <a:xfrm>
            <a:off x="7138555" y="4280927"/>
            <a:ext cx="1892800" cy="1901900"/>
          </a:xfrm>
          <a:prstGeom prst="rect">
            <a:avLst/>
          </a:prstGeom>
        </p:spPr>
      </p:pic>
    </p:spTree>
    <p:extLst>
      <p:ext uri="{BB962C8B-B14F-4D97-AF65-F5344CB8AC3E}">
        <p14:creationId xmlns:p14="http://schemas.microsoft.com/office/powerpoint/2010/main" val="1542312955"/>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smtClean="0"/>
              <a:t>11.2 Sécurité du réseau</a:t>
            </a:r>
            <a:endParaRPr lang="fr-FR" sz="2400" dirty="0">
              <a:solidFill>
                <a:srgbClr val="00B0F0"/>
              </a:solidFill>
            </a:endParaRPr>
          </a:p>
        </p:txBody>
      </p:sp>
    </p:spTree>
    <p:extLst>
      <p:ext uri="{BB962C8B-B14F-4D97-AF65-F5344CB8AC3E}">
        <p14:creationId xmlns:p14="http://schemas.microsoft.com/office/powerpoint/2010/main" val="1716258537"/>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8455"/>
            <a:ext cx="8772157" cy="838200"/>
          </a:xfrm>
        </p:spPr>
        <p:txBody>
          <a:bodyPr/>
          <a:lstStyle/>
          <a:p>
            <a:r>
              <a:rPr lang="fr-FR" sz="1800" dirty="0" smtClean="0"/>
              <a:t>Sécurité du réseau</a:t>
            </a:r>
            <a:r>
              <a:t/>
            </a:r>
            <a:br/>
            <a:r>
              <a:rPr lang="fr-FR" smtClean="0"/>
              <a:t>Menaces pour la sécurité et vulnérabilités</a:t>
            </a:r>
            <a:endParaRPr lang="fr-FR" dirty="0"/>
          </a:p>
        </p:txBody>
      </p:sp>
      <p:sp>
        <p:nvSpPr>
          <p:cNvPr id="2" name="Content Placeholder 1"/>
          <p:cNvSpPr>
            <a:spLocks noGrp="1"/>
          </p:cNvSpPr>
          <p:nvPr>
            <p:ph idx="1"/>
          </p:nvPr>
        </p:nvSpPr>
        <p:spPr>
          <a:xfrm>
            <a:off x="251589" y="1206655"/>
            <a:ext cx="5723777" cy="5059671"/>
          </a:xfrm>
        </p:spPr>
        <p:txBody>
          <a:bodyPr wrap="square">
            <a:spAutoFit/>
          </a:bodyPr>
          <a:lstStyle/>
          <a:p>
            <a:r>
              <a:rPr lang="fr-FR" sz="1600" dirty="0" smtClean="0"/>
              <a:t>Types de menaces</a:t>
            </a:r>
          </a:p>
          <a:p>
            <a:pPr lvl="1"/>
            <a:r>
              <a:rPr lang="fr-FR" sz="1400" dirty="0" smtClean="0"/>
              <a:t>Les intrusions électroniques peuvent coûter très cher.</a:t>
            </a:r>
          </a:p>
          <a:p>
            <a:pPr lvl="1"/>
            <a:r>
              <a:rPr lang="fr-FR" sz="1400" dirty="0" smtClean="0"/>
              <a:t>Elles sont souvent le résultat de vulnérabilités logicielles, d'attaques du matériel ou d'usurpation d'informations d'identification.</a:t>
            </a:r>
          </a:p>
          <a:p>
            <a:pPr lvl="1"/>
            <a:r>
              <a:rPr lang="fr-FR" sz="1400" dirty="0" smtClean="0"/>
              <a:t>Les menaces électroniques les plus courantes sont celles présentées dans l'illustration.</a:t>
            </a:r>
          </a:p>
          <a:p>
            <a:r>
              <a:rPr lang="fr-FR" sz="1600" dirty="0" smtClean="0"/>
              <a:t>Sécurité physique</a:t>
            </a:r>
          </a:p>
          <a:p>
            <a:pPr lvl="1"/>
            <a:r>
              <a:rPr lang="fr-FR" sz="1400" dirty="0" smtClean="0"/>
              <a:t>Matériel</a:t>
            </a:r>
          </a:p>
          <a:p>
            <a:pPr lvl="1"/>
            <a:r>
              <a:rPr lang="fr-FR" sz="1400" dirty="0" smtClean="0"/>
              <a:t>Environnement</a:t>
            </a:r>
          </a:p>
          <a:p>
            <a:pPr lvl="1"/>
            <a:r>
              <a:rPr lang="fr-FR" sz="1400" dirty="0" smtClean="0"/>
              <a:t>Électricité</a:t>
            </a:r>
          </a:p>
          <a:p>
            <a:pPr lvl="1"/>
            <a:r>
              <a:rPr lang="fr-FR" sz="1400" dirty="0" smtClean="0"/>
              <a:t>Maintenance</a:t>
            </a:r>
          </a:p>
          <a:p>
            <a:r>
              <a:rPr lang="fr-FR" sz="1600" dirty="0" smtClean="0"/>
              <a:t>Types de vulnérabilité</a:t>
            </a:r>
          </a:p>
          <a:p>
            <a:pPr lvl="1"/>
            <a:r>
              <a:rPr lang="fr-FR" sz="1400" dirty="0" smtClean="0"/>
              <a:t>Trois vulnérabilités principales relatives à la technologie, à la configuration et à la politique de sécurité</a:t>
            </a:r>
          </a:p>
          <a:p>
            <a:pPr lvl="1"/>
            <a:r>
              <a:rPr lang="fr-FR" sz="1400" dirty="0" smtClean="0"/>
              <a:t>Les terminaux peuvent être attaqués, comme les serveurs et les ordinateurs de bureau.</a:t>
            </a:r>
          </a:p>
          <a:p>
            <a:pPr lvl="1"/>
            <a:r>
              <a:rPr lang="fr-FR" sz="1400" dirty="0" smtClean="0"/>
              <a:t>Ces trois types de vulnérabilité sont des failles de sécurité qu'exploitent les hackers.</a:t>
            </a:r>
            <a:endParaRPr lang="fr-FR"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366" y="2158207"/>
            <a:ext cx="3009900" cy="3438524"/>
          </a:xfrm>
          <a:prstGeom prst="rect">
            <a:avLst/>
          </a:prstGeom>
        </p:spPr>
      </p:pic>
    </p:spTree>
    <p:extLst>
      <p:ext uri="{BB962C8B-B14F-4D97-AF65-F5344CB8AC3E}">
        <p14:creationId xmlns:p14="http://schemas.microsoft.com/office/powerpoint/2010/main" val="132179112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8455"/>
            <a:ext cx="8772157" cy="838200"/>
          </a:xfrm>
        </p:spPr>
        <p:txBody>
          <a:bodyPr/>
          <a:lstStyle/>
          <a:p>
            <a:r>
              <a:rPr lang="fr-FR" sz="1800" dirty="0" smtClean="0"/>
              <a:t>Sécurité du réseau</a:t>
            </a:r>
            <a:r>
              <a:t/>
            </a:r>
            <a:br/>
            <a:r>
              <a:rPr lang="fr-FR" smtClean="0"/>
              <a:t>Attaques réseau</a:t>
            </a:r>
            <a:endParaRPr lang="fr-FR" dirty="0"/>
          </a:p>
        </p:txBody>
      </p:sp>
      <p:sp>
        <p:nvSpPr>
          <p:cNvPr id="2" name="Content Placeholder 1"/>
          <p:cNvSpPr>
            <a:spLocks noGrp="1"/>
          </p:cNvSpPr>
          <p:nvPr>
            <p:ph idx="1"/>
          </p:nvPr>
        </p:nvSpPr>
        <p:spPr>
          <a:xfrm>
            <a:off x="251589" y="1206655"/>
            <a:ext cx="8733677" cy="4647250"/>
          </a:xfrm>
        </p:spPr>
        <p:txBody>
          <a:bodyPr>
            <a:spAutoFit/>
          </a:bodyPr>
          <a:lstStyle/>
          <a:p>
            <a:r>
              <a:rPr lang="fr-FR" dirty="0" smtClean="0"/>
              <a:t>Types de programme malveillant</a:t>
            </a:r>
          </a:p>
          <a:p>
            <a:pPr lvl="1"/>
            <a:r>
              <a:rPr lang="fr-FR" dirty="0" smtClean="0"/>
              <a:t>Virus</a:t>
            </a:r>
          </a:p>
          <a:p>
            <a:pPr lvl="1"/>
            <a:r>
              <a:rPr lang="fr-FR" dirty="0" smtClean="0"/>
              <a:t>Vers</a:t>
            </a:r>
          </a:p>
          <a:p>
            <a:pPr lvl="1"/>
            <a:r>
              <a:rPr lang="fr-FR" dirty="0" smtClean="0"/>
              <a:t>Chevaux de Troie</a:t>
            </a:r>
          </a:p>
          <a:p>
            <a:r>
              <a:rPr lang="fr-FR" dirty="0" smtClean="0"/>
              <a:t>Attaques de reconnaissance</a:t>
            </a:r>
          </a:p>
          <a:p>
            <a:pPr marL="506412" lvl="1" indent="-285750"/>
            <a:r>
              <a:rPr lang="fr-FR" dirty="0" smtClean="0"/>
              <a:t>Détection et mappage de systèmes et de </a:t>
            </a:r>
            <a:r>
              <a:rPr lang="fr-FR" dirty="0"/>
              <a:t>services.</a:t>
            </a:r>
            <a:endParaRPr lang="fr-FR" dirty="0" smtClean="0"/>
          </a:p>
          <a:p>
            <a:pPr marL="506412" lvl="1" indent="-285750"/>
            <a:r>
              <a:rPr lang="fr-FR" dirty="0" smtClean="0"/>
              <a:t>Acquérir suffisamment d'informations sur le système ou le réseau cible pour identifier les vulnérabilités plus facilement.</a:t>
            </a:r>
          </a:p>
          <a:p>
            <a:pPr marL="506412" lvl="1" indent="-285750"/>
            <a:r>
              <a:rPr lang="fr-FR" dirty="0" smtClean="0"/>
              <a:t>Les outils les plus courants fonctionnent souvent avec des services Internet publics et gratuits, tels que DNS et Whois.</a:t>
            </a:r>
          </a:p>
          <a:p>
            <a:pPr marL="506412" lvl="1" indent="-285750"/>
            <a:r>
              <a:rPr lang="fr-FR" dirty="0" smtClean="0"/>
              <a:t>Les lecteurs de ports et les renifleurs de paquets sont également souvent utilisés à des fins de reconnaissance.</a:t>
            </a:r>
            <a:endParaRPr lang="fr-FR" dirty="0"/>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81069" y="1790364"/>
            <a:ext cx="4398223" cy="1171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220088"/>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735780" y="1206860"/>
            <a:ext cx="2733413" cy="2117174"/>
          </a:xfrm>
          <a:prstGeom prst="rect">
            <a:avLst/>
          </a:prstGeom>
        </p:spPr>
      </p:pic>
      <p:sp>
        <p:nvSpPr>
          <p:cNvPr id="21505" name="Rectangle 2"/>
          <p:cNvSpPr>
            <a:spLocks noGrp="1" noChangeArrowheads="1"/>
          </p:cNvSpPr>
          <p:nvPr>
            <p:ph type="title"/>
          </p:nvPr>
        </p:nvSpPr>
        <p:spPr>
          <a:xfrm>
            <a:off x="213109" y="368455"/>
            <a:ext cx="8772157" cy="838200"/>
          </a:xfrm>
        </p:spPr>
        <p:txBody>
          <a:bodyPr/>
          <a:lstStyle/>
          <a:p>
            <a:r>
              <a:rPr lang="fr-FR" sz="1800" dirty="0" smtClean="0"/>
              <a:t>Sécurité du réseau</a:t>
            </a:r>
            <a:r>
              <a:t/>
            </a:r>
            <a:br/>
            <a:r>
              <a:rPr lang="fr-FR" smtClean="0"/>
              <a:t>Attaques réseau (suite)</a:t>
            </a:r>
            <a:endParaRPr lang="fr-FR" dirty="0"/>
          </a:p>
        </p:txBody>
      </p:sp>
      <p:sp>
        <p:nvSpPr>
          <p:cNvPr id="2" name="Content Placeholder 1"/>
          <p:cNvSpPr>
            <a:spLocks noGrp="1"/>
          </p:cNvSpPr>
          <p:nvPr>
            <p:ph idx="1"/>
          </p:nvPr>
        </p:nvSpPr>
        <p:spPr>
          <a:xfrm>
            <a:off x="251589" y="1206655"/>
            <a:ext cx="8733677" cy="5056593"/>
          </a:xfrm>
        </p:spPr>
        <p:txBody>
          <a:bodyPr>
            <a:spAutoFit/>
          </a:bodyPr>
          <a:lstStyle/>
          <a:p>
            <a:r>
              <a:rPr lang="fr-FR" sz="1800" dirty="0" smtClean="0"/>
              <a:t>Attaques par accès</a:t>
            </a:r>
          </a:p>
          <a:p>
            <a:pPr lvl="1"/>
            <a:r>
              <a:rPr lang="fr-FR" sz="1600" dirty="0" smtClean="0"/>
              <a:t>Attaques de mot de passe</a:t>
            </a:r>
          </a:p>
          <a:p>
            <a:pPr lvl="1"/>
            <a:r>
              <a:rPr lang="fr-FR" sz="1600" dirty="0" smtClean="0"/>
              <a:t>Exploitation de la confiance</a:t>
            </a:r>
          </a:p>
          <a:p>
            <a:pPr lvl="1"/>
            <a:r>
              <a:rPr lang="fr-FR" sz="1600" dirty="0" smtClean="0"/>
              <a:t>Redirection de port</a:t>
            </a:r>
          </a:p>
          <a:p>
            <a:pPr lvl="1"/>
            <a:r>
              <a:rPr lang="fr-FR" sz="1600" dirty="0" smtClean="0"/>
              <a:t>L'homme du milieu (Man in the Middle)</a:t>
            </a:r>
          </a:p>
          <a:p>
            <a:r>
              <a:rPr lang="fr-FR" sz="1800" dirty="0" smtClean="0"/>
              <a:t>Attaques par déni de service</a:t>
            </a:r>
          </a:p>
          <a:p>
            <a:pPr lvl="1"/>
            <a:r>
              <a:rPr lang="fr-FR" sz="1600" dirty="0" smtClean="0"/>
              <a:t>Pourtant, bien qu'elles soient simples, les attaques </a:t>
            </a:r>
            <a:r>
              <a:rPr lang="fr-FR" sz="1600" dirty="0" err="1" smtClean="0"/>
              <a:t>DoS</a:t>
            </a:r>
            <a:r>
              <a:rPr lang="fr-FR" sz="1600" dirty="0" smtClean="0"/>
              <a:t> n'en sont pas moins dangereuses.</a:t>
            </a:r>
          </a:p>
          <a:p>
            <a:pPr lvl="1"/>
            <a:r>
              <a:rPr lang="fr-FR" sz="1600" dirty="0" smtClean="0"/>
              <a:t>Elles empêchent les personnes autorisées d'utiliser un service en épuisant les ressources du système.</a:t>
            </a:r>
          </a:p>
          <a:p>
            <a:pPr lvl="1"/>
            <a:r>
              <a:rPr lang="fr-FR" sz="1600" dirty="0" smtClean="0"/>
              <a:t>Empêchez les attaques </a:t>
            </a:r>
            <a:r>
              <a:rPr lang="fr-FR" sz="1600" dirty="0" err="1" smtClean="0"/>
              <a:t>DoS</a:t>
            </a:r>
            <a:r>
              <a:rPr lang="fr-FR" sz="1600" dirty="0" smtClean="0"/>
              <a:t> en appliquant les dernières mises à jour de sécurité.</a:t>
            </a:r>
          </a:p>
          <a:p>
            <a:pPr lvl="1"/>
            <a:r>
              <a:rPr lang="fr-FR" sz="1600" dirty="0" smtClean="0"/>
              <a:t>Attaques </a:t>
            </a:r>
            <a:r>
              <a:rPr lang="fr-FR" sz="1600" dirty="0" err="1" smtClean="0"/>
              <a:t>DoS</a:t>
            </a:r>
            <a:r>
              <a:rPr lang="fr-FR" sz="1600" dirty="0" smtClean="0"/>
              <a:t> courantes :</a:t>
            </a:r>
          </a:p>
          <a:p>
            <a:pPr marL="685800" lvl="2" indent="-228600"/>
            <a:r>
              <a:rPr lang="fr-FR" sz="1600" dirty="0" smtClean="0"/>
              <a:t>Ping fatal</a:t>
            </a:r>
          </a:p>
          <a:p>
            <a:pPr marL="685800" lvl="2" indent="-228600"/>
            <a:r>
              <a:rPr lang="fr-FR" sz="1600" dirty="0" smtClean="0"/>
              <a:t>Attaque par inondation SYN</a:t>
            </a:r>
          </a:p>
          <a:p>
            <a:pPr marL="685800" lvl="2" indent="-228600"/>
            <a:r>
              <a:rPr lang="fr-FR" sz="1600" dirty="0" err="1" smtClean="0"/>
              <a:t>DDoS</a:t>
            </a:r>
            <a:endParaRPr lang="fr-FR" sz="1600" dirty="0" smtClean="0"/>
          </a:p>
          <a:p>
            <a:pPr marL="685800" lvl="2" indent="-228600"/>
            <a:r>
              <a:rPr lang="fr-FR" sz="1600" dirty="0" smtClean="0"/>
              <a:t>Attaque Smurf</a:t>
            </a:r>
            <a:endParaRPr lang="fr-FR" sz="1800" dirty="0"/>
          </a:p>
        </p:txBody>
      </p:sp>
      <p:pic>
        <p:nvPicPr>
          <p:cNvPr id="4" name="Picture 3"/>
          <p:cNvPicPr>
            <a:picLocks noChangeAspect="1"/>
          </p:cNvPicPr>
          <p:nvPr/>
        </p:nvPicPr>
        <p:blipFill>
          <a:blip r:embed="rId4"/>
          <a:stretch>
            <a:fillRect/>
          </a:stretch>
        </p:blipFill>
        <p:spPr>
          <a:xfrm>
            <a:off x="4862946" y="5037200"/>
            <a:ext cx="3980151" cy="1528555"/>
          </a:xfrm>
          <a:prstGeom prst="rect">
            <a:avLst/>
          </a:prstGeom>
        </p:spPr>
      </p:pic>
    </p:spTree>
    <p:extLst>
      <p:ext uri="{BB962C8B-B14F-4D97-AF65-F5344CB8AC3E}">
        <p14:creationId xmlns:p14="http://schemas.microsoft.com/office/powerpoint/2010/main" val="1845934208"/>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8455"/>
            <a:ext cx="8772157" cy="838200"/>
          </a:xfrm>
        </p:spPr>
        <p:txBody>
          <a:bodyPr/>
          <a:lstStyle/>
          <a:p>
            <a:r>
              <a:rPr lang="fr-FR" sz="1800" dirty="0" smtClean="0"/>
              <a:t>Sécurité du réseau</a:t>
            </a:r>
            <a:r>
              <a:t/>
            </a:r>
            <a:br/>
            <a:r>
              <a:rPr lang="fr-FR" smtClean="0"/>
              <a:t>Réduction des attaques réseau</a:t>
            </a:r>
            <a:endParaRPr lang="fr-FR" dirty="0"/>
          </a:p>
        </p:txBody>
      </p:sp>
      <p:sp>
        <p:nvSpPr>
          <p:cNvPr id="2" name="Content Placeholder 1"/>
          <p:cNvSpPr>
            <a:spLocks noGrp="1"/>
          </p:cNvSpPr>
          <p:nvPr>
            <p:ph idx="1"/>
          </p:nvPr>
        </p:nvSpPr>
        <p:spPr>
          <a:xfrm>
            <a:off x="251589" y="1206655"/>
            <a:ext cx="8733677" cy="5108915"/>
          </a:xfrm>
        </p:spPr>
        <p:txBody>
          <a:bodyPr>
            <a:spAutoFit/>
          </a:bodyPr>
          <a:lstStyle/>
          <a:p>
            <a:r>
              <a:rPr lang="fr-FR" sz="2000" dirty="0" smtClean="0"/>
              <a:t>Sauvegarde, mise à jour, mise à niveau et correctif</a:t>
            </a:r>
          </a:p>
          <a:p>
            <a:pPr marL="506412" lvl="1" indent="-285750"/>
            <a:r>
              <a:rPr lang="fr-FR" sz="1800" dirty="0" smtClean="0"/>
              <a:t>Restez informé des derniers développements.</a:t>
            </a:r>
            <a:endParaRPr lang="fr-FR" sz="1800" dirty="0"/>
          </a:p>
          <a:p>
            <a:pPr marL="506412" lvl="1" indent="-285750"/>
            <a:r>
              <a:rPr lang="fr-FR" sz="1800" dirty="0" smtClean="0"/>
              <a:t>Les entreprises doivent faire en sorte de toujours utiliser les versions les plus récentes des antivirus.</a:t>
            </a:r>
          </a:p>
          <a:p>
            <a:pPr marL="506412" lvl="1" indent="-285750"/>
            <a:r>
              <a:rPr lang="fr-FR" sz="1800" dirty="0" smtClean="0"/>
              <a:t>Les correctifs pour toutes les vulnérabilités connues doivent être appliqués. </a:t>
            </a:r>
          </a:p>
          <a:p>
            <a:pPr marL="506412" lvl="1" indent="-285750"/>
            <a:r>
              <a:rPr lang="fr-FR" sz="1800" dirty="0" smtClean="0"/>
              <a:t>Un serveur central de correctifs permet de gérer un grand nombre de serveurs et de systèmes.</a:t>
            </a:r>
          </a:p>
          <a:p>
            <a:pPr marL="506412" lvl="1" indent="-285750"/>
            <a:r>
              <a:rPr lang="fr-FR" sz="1800" dirty="0" smtClean="0"/>
              <a:t>Les correctifs doivent être installés sans intervention de l'utilisateur.</a:t>
            </a:r>
            <a:endParaRPr lang="fr-FR" sz="1800" dirty="0"/>
          </a:p>
          <a:p>
            <a:r>
              <a:rPr lang="fr-FR" sz="2000" dirty="0" smtClean="0"/>
              <a:t>Authentification, autorisation et gestion des comptes</a:t>
            </a:r>
          </a:p>
          <a:p>
            <a:pPr lvl="1"/>
            <a:r>
              <a:rPr lang="fr-FR" sz="1800" dirty="0" smtClean="0"/>
              <a:t>Les services AAA offrent un contrôle de l'accès sur un périphérique réseau.</a:t>
            </a:r>
          </a:p>
          <a:p>
            <a:pPr lvl="2"/>
            <a:r>
              <a:rPr lang="fr-FR" sz="1800" dirty="0" smtClean="0"/>
              <a:t>Authentification : l'accès à une ressource</a:t>
            </a:r>
          </a:p>
          <a:p>
            <a:pPr lvl="2"/>
            <a:r>
              <a:rPr lang="fr-FR" sz="1800" dirty="0" smtClean="0"/>
              <a:t>Autorisation : ce que vous avez le droit de faire</a:t>
            </a:r>
          </a:p>
          <a:p>
            <a:pPr lvl="2"/>
            <a:r>
              <a:rPr lang="fr-FR" sz="1800" dirty="0" smtClean="0"/>
              <a:t>Suivi : les actions exécutées lors de l'accès à la ressource</a:t>
            </a:r>
            <a:endParaRPr lang="fr-FR" sz="1800" dirty="0"/>
          </a:p>
          <a:p>
            <a:pPr lvl="1"/>
            <a:r>
              <a:rPr lang="fr-FR" sz="1800" dirty="0" smtClean="0"/>
              <a:t>Le cadre AAS peut être très utile pour réduire les attaques réseau.</a:t>
            </a:r>
            <a:endParaRPr lang="fr-FR" sz="1800" dirty="0"/>
          </a:p>
        </p:txBody>
      </p:sp>
    </p:spTree>
    <p:extLst>
      <p:ext uri="{BB962C8B-B14F-4D97-AF65-F5344CB8AC3E}">
        <p14:creationId xmlns:p14="http://schemas.microsoft.com/office/powerpoint/2010/main" val="3686698930"/>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8455"/>
            <a:ext cx="8772157" cy="838200"/>
          </a:xfrm>
        </p:spPr>
        <p:txBody>
          <a:bodyPr/>
          <a:lstStyle/>
          <a:p>
            <a:r>
              <a:rPr lang="fr-FR" sz="1800" dirty="0" smtClean="0"/>
              <a:t>Sécurité du réseau</a:t>
            </a:r>
            <a:r>
              <a:t/>
            </a:r>
            <a:br/>
            <a:r>
              <a:rPr lang="fr-FR" smtClean="0"/>
              <a:t>Réduction des attaques réseau (suite)</a:t>
            </a:r>
            <a:endParaRPr lang="fr-FR" dirty="0"/>
          </a:p>
        </p:txBody>
      </p:sp>
      <p:sp>
        <p:nvSpPr>
          <p:cNvPr id="2" name="Content Placeholder 1"/>
          <p:cNvSpPr>
            <a:spLocks noGrp="1"/>
          </p:cNvSpPr>
          <p:nvPr>
            <p:ph idx="1"/>
          </p:nvPr>
        </p:nvSpPr>
        <p:spPr>
          <a:xfrm>
            <a:off x="251590" y="1206655"/>
            <a:ext cx="8565152" cy="4544145"/>
          </a:xfrm>
        </p:spPr>
        <p:txBody>
          <a:bodyPr>
            <a:spAutoFit/>
          </a:bodyPr>
          <a:lstStyle/>
          <a:p>
            <a:pPr>
              <a:lnSpc>
                <a:spcPct val="100000"/>
              </a:lnSpc>
            </a:pPr>
            <a:r>
              <a:rPr lang="fr-FR" sz="1600" dirty="0" err="1" smtClean="0"/>
              <a:t>Pare-feux</a:t>
            </a:r>
            <a:endParaRPr lang="fr-FR" sz="1600" dirty="0" smtClean="0"/>
          </a:p>
          <a:p>
            <a:pPr lvl="1">
              <a:lnSpc>
                <a:spcPct val="100000"/>
              </a:lnSpc>
            </a:pPr>
            <a:r>
              <a:rPr lang="fr-FR" sz="1400" dirty="0" smtClean="0"/>
              <a:t>Un pare-feu contrôle le trafic et contribue à empêcher les tentatives d'accès non autorisé. </a:t>
            </a:r>
          </a:p>
          <a:p>
            <a:pPr lvl="1">
              <a:lnSpc>
                <a:spcPct val="100000"/>
              </a:lnSpc>
            </a:pPr>
            <a:r>
              <a:rPr lang="fr-FR" sz="1400" dirty="0" smtClean="0"/>
              <a:t>Diverses techniques permettent de déterminer s'il faut autoriser ou non l'accès au réseau :</a:t>
            </a:r>
          </a:p>
          <a:p>
            <a:pPr marL="688975" lvl="2" indent="-227013">
              <a:lnSpc>
                <a:spcPct val="100000"/>
              </a:lnSpc>
            </a:pPr>
            <a:r>
              <a:rPr lang="fr-FR" sz="1400" dirty="0" smtClean="0"/>
              <a:t>Filtrage des paquets </a:t>
            </a:r>
          </a:p>
          <a:p>
            <a:pPr marL="688975" lvl="2" indent="-227013">
              <a:lnSpc>
                <a:spcPct val="100000"/>
              </a:lnSpc>
            </a:pPr>
            <a:r>
              <a:rPr lang="fr-FR" sz="1400" dirty="0" smtClean="0"/>
              <a:t>Filtrage des applications </a:t>
            </a:r>
          </a:p>
          <a:p>
            <a:pPr marL="688975" lvl="2" indent="-227013">
              <a:lnSpc>
                <a:spcPct val="100000"/>
              </a:lnSpc>
            </a:pPr>
            <a:r>
              <a:rPr lang="fr-FR" sz="1400" dirty="0" smtClean="0"/>
              <a:t>Filtrage URL</a:t>
            </a:r>
          </a:p>
          <a:p>
            <a:pPr marL="688975" lvl="2" indent="-227013">
              <a:lnSpc>
                <a:spcPct val="100000"/>
              </a:lnSpc>
            </a:pPr>
            <a:r>
              <a:rPr lang="fr-FR" sz="1400" dirty="0" smtClean="0"/>
              <a:t>Inspection dynamique de paquets (SPI)</a:t>
            </a:r>
          </a:p>
          <a:p>
            <a:pPr>
              <a:lnSpc>
                <a:spcPct val="100000"/>
              </a:lnSpc>
            </a:pPr>
            <a:r>
              <a:rPr lang="fr-FR" sz="1600" dirty="0" smtClean="0"/>
              <a:t>Sécurité des terminaux</a:t>
            </a:r>
          </a:p>
          <a:p>
            <a:pPr lvl="1">
              <a:lnSpc>
                <a:spcPct val="100000"/>
              </a:lnSpc>
            </a:pPr>
            <a:r>
              <a:rPr lang="fr-FR" sz="1400" dirty="0" smtClean="0"/>
              <a:t>Les terminaux les plus courants sont les ordinateurs portables, les ordinateurs de bureau, les serveurs, les smartphones et les tablettes.</a:t>
            </a:r>
          </a:p>
          <a:p>
            <a:pPr lvl="1">
              <a:lnSpc>
                <a:spcPct val="100000"/>
              </a:lnSpc>
            </a:pPr>
            <a:r>
              <a:rPr lang="fr-FR" sz="1400" dirty="0" smtClean="0"/>
              <a:t>La sécurisation des terminaux ne se fait pas sans difficulté.</a:t>
            </a:r>
          </a:p>
          <a:p>
            <a:pPr lvl="1">
              <a:lnSpc>
                <a:spcPct val="100000"/>
              </a:lnSpc>
            </a:pPr>
            <a:r>
              <a:rPr lang="fr-FR" sz="1400" dirty="0" smtClean="0"/>
              <a:t>Les collaborateurs doivent être formés sur l'utilisation appropriée du réseau.</a:t>
            </a:r>
          </a:p>
          <a:p>
            <a:pPr lvl="1">
              <a:lnSpc>
                <a:spcPct val="100000"/>
              </a:lnSpc>
            </a:pPr>
            <a:r>
              <a:rPr lang="fr-FR" sz="1400" dirty="0" smtClean="0"/>
              <a:t>Les stratégies incluent souvent l'utilisation de logiciels antivirus et la prévention des intrusions sur les hôtes.</a:t>
            </a:r>
          </a:p>
          <a:p>
            <a:pPr lvl="1">
              <a:lnSpc>
                <a:spcPct val="100000"/>
              </a:lnSpc>
            </a:pPr>
            <a:r>
              <a:rPr lang="fr-FR" sz="1400" dirty="0" smtClean="0"/>
              <a:t>Des solutions plus complètes de sécurité des points de terminaison reposent sur le contrôle d'accès au réseau.</a:t>
            </a:r>
            <a:endParaRPr lang="fr-FR" sz="1600" dirty="0"/>
          </a:p>
        </p:txBody>
      </p:sp>
    </p:spTree>
    <p:extLst>
      <p:ext uri="{BB962C8B-B14F-4D97-AF65-F5344CB8AC3E}">
        <p14:creationId xmlns:p14="http://schemas.microsoft.com/office/powerpoint/2010/main" val="620365506"/>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8455"/>
            <a:ext cx="8772157" cy="838200"/>
          </a:xfrm>
        </p:spPr>
        <p:txBody>
          <a:bodyPr/>
          <a:lstStyle/>
          <a:p>
            <a:r>
              <a:rPr lang="fr-FR" sz="1800" dirty="0" smtClean="0"/>
              <a:t>Sécurité du réseau</a:t>
            </a:r>
            <a:r>
              <a:t/>
            </a:r>
            <a:br/>
            <a:r>
              <a:rPr lang="fr-FR" smtClean="0"/>
              <a:t>Sécurité des appareils</a:t>
            </a:r>
            <a:endParaRPr lang="fr-FR" dirty="0"/>
          </a:p>
        </p:txBody>
      </p:sp>
      <p:sp>
        <p:nvSpPr>
          <p:cNvPr id="2" name="Content Placeholder 1"/>
          <p:cNvSpPr>
            <a:spLocks noGrp="1"/>
          </p:cNvSpPr>
          <p:nvPr>
            <p:ph idx="1"/>
          </p:nvPr>
        </p:nvSpPr>
        <p:spPr>
          <a:xfrm>
            <a:off x="251589" y="1206655"/>
            <a:ext cx="8733677" cy="4481051"/>
          </a:xfrm>
        </p:spPr>
        <p:txBody>
          <a:bodyPr>
            <a:spAutoFit/>
          </a:bodyPr>
          <a:lstStyle/>
          <a:p>
            <a:pPr>
              <a:lnSpc>
                <a:spcPct val="100000"/>
              </a:lnSpc>
            </a:pPr>
            <a:r>
              <a:rPr lang="fr-FR" sz="1400" dirty="0" smtClean="0"/>
              <a:t>Présentation de la sécurité des périphériques</a:t>
            </a:r>
          </a:p>
          <a:p>
            <a:pPr lvl="1">
              <a:lnSpc>
                <a:spcPct val="100000"/>
              </a:lnSpc>
            </a:pPr>
            <a:r>
              <a:rPr lang="fr-FR" sz="1200" dirty="0" smtClean="0"/>
              <a:t>Les paramètres par défaut sont dangereux, car ils sont connus.</a:t>
            </a:r>
          </a:p>
          <a:p>
            <a:pPr lvl="1">
              <a:lnSpc>
                <a:spcPct val="100000"/>
              </a:lnSpc>
            </a:pPr>
            <a:r>
              <a:rPr lang="fr-FR" sz="1200" dirty="0" smtClean="0"/>
              <a:t>Les routeurs Cisco sont dotés de la fonctionnalité Cisco </a:t>
            </a:r>
            <a:r>
              <a:rPr lang="fr-FR" sz="1200" dirty="0" err="1" smtClean="0"/>
              <a:t>AutoSecure</a:t>
            </a:r>
            <a:r>
              <a:rPr lang="fr-FR" sz="1200" dirty="0" smtClean="0"/>
              <a:t>.</a:t>
            </a:r>
          </a:p>
          <a:p>
            <a:pPr lvl="1">
              <a:lnSpc>
                <a:spcPct val="100000"/>
              </a:lnSpc>
            </a:pPr>
            <a:r>
              <a:rPr lang="fr-FR" sz="1200" dirty="0" smtClean="0"/>
              <a:t>De plus, les paramètres suivants sont appliqués pour la plupart des systèmes :</a:t>
            </a:r>
          </a:p>
          <a:p>
            <a:pPr marL="688975" lvl="2" indent="-227013">
              <a:lnSpc>
                <a:spcPct val="100000"/>
              </a:lnSpc>
            </a:pPr>
            <a:r>
              <a:rPr lang="fr-FR" sz="1200" dirty="0" smtClean="0"/>
              <a:t>Modifier immédiatement les noms d'utilisateur et les mots de passe </a:t>
            </a:r>
            <a:r>
              <a:rPr lang="fr-FR" sz="1200" dirty="0"/>
              <a:t>par défaut.</a:t>
            </a:r>
            <a:endParaRPr lang="fr-FR" sz="1200" dirty="0" smtClean="0"/>
          </a:p>
          <a:p>
            <a:pPr marL="688975" lvl="2" indent="-227013">
              <a:lnSpc>
                <a:spcPct val="100000"/>
              </a:lnSpc>
            </a:pPr>
            <a:r>
              <a:rPr lang="fr-FR" sz="1200" dirty="0" smtClean="0"/>
              <a:t>Limiter l'accès aux ressources système uniquement aux utilisateurs autorisés.</a:t>
            </a:r>
          </a:p>
          <a:p>
            <a:pPr marL="688975" lvl="2" indent="-227013">
              <a:lnSpc>
                <a:spcPct val="100000"/>
              </a:lnSpc>
            </a:pPr>
            <a:r>
              <a:rPr lang="fr-FR" sz="1200" dirty="0" smtClean="0"/>
              <a:t>Désactiver les services </a:t>
            </a:r>
            <a:r>
              <a:rPr lang="fr-FR" sz="1200" dirty="0" smtClean="0"/>
              <a:t>inutiles.</a:t>
            </a:r>
            <a:endParaRPr lang="fr-FR" sz="1200" dirty="0" smtClean="0"/>
          </a:p>
          <a:p>
            <a:pPr marL="688975" lvl="2" indent="-227013">
              <a:lnSpc>
                <a:spcPct val="100000"/>
              </a:lnSpc>
            </a:pPr>
            <a:r>
              <a:rPr lang="fr-FR" sz="1200" dirty="0" smtClean="0"/>
              <a:t>Mettre à jour tous les logiciels et installer des correctifs de sécurité avant toute activité en production.</a:t>
            </a:r>
          </a:p>
          <a:p>
            <a:pPr>
              <a:lnSpc>
                <a:spcPct val="100000"/>
              </a:lnSpc>
            </a:pPr>
            <a:r>
              <a:rPr lang="fr-FR" sz="1400" dirty="0" smtClean="0"/>
              <a:t>Mots de passe</a:t>
            </a:r>
          </a:p>
          <a:p>
            <a:pPr lvl="1">
              <a:lnSpc>
                <a:spcPct val="100000"/>
              </a:lnSpc>
            </a:pPr>
            <a:r>
              <a:rPr lang="fr-FR" sz="1200" dirty="0" smtClean="0"/>
              <a:t>Utilisez des mots de passe forts. Un mot de passe fort comporte/est :</a:t>
            </a:r>
          </a:p>
          <a:p>
            <a:pPr marL="688975" lvl="2" indent="-227013">
              <a:lnSpc>
                <a:spcPct val="100000"/>
              </a:lnSpc>
            </a:pPr>
            <a:r>
              <a:rPr lang="fr-FR" sz="1200" dirty="0" smtClean="0"/>
              <a:t>Au moins 8 caractères et de préférence plus de 10</a:t>
            </a:r>
          </a:p>
          <a:p>
            <a:pPr marL="688975" lvl="2" indent="-227013">
              <a:lnSpc>
                <a:spcPct val="100000"/>
              </a:lnSpc>
            </a:pPr>
            <a:r>
              <a:rPr lang="fr-FR" sz="1200" dirty="0" smtClean="0"/>
              <a:t>Une combinaison de lettres majuscules et minuscules, de chiffres, de symboles et d'espaces</a:t>
            </a:r>
          </a:p>
          <a:p>
            <a:pPr marL="688975" lvl="2" indent="-227013">
              <a:lnSpc>
                <a:spcPct val="100000"/>
              </a:lnSpc>
            </a:pPr>
            <a:r>
              <a:rPr lang="fr-FR" sz="1200" dirty="0" smtClean="0"/>
              <a:t>Exempt de répétition, de nom commun, d'une suite consécutive de lettres ou de chiffre, de nom d'utilisateur, d'ami ou de nom d'animal de compagnie et de toute autre information qui identifierait facilement l'utilisateur</a:t>
            </a:r>
          </a:p>
          <a:p>
            <a:pPr marL="688975" lvl="2" indent="-227013">
              <a:lnSpc>
                <a:spcPct val="100000"/>
              </a:lnSpc>
            </a:pPr>
            <a:r>
              <a:rPr lang="fr-FR" sz="1200" dirty="0" smtClean="0"/>
              <a:t>Des mots sans orthographe particulière</a:t>
            </a:r>
          </a:p>
          <a:p>
            <a:pPr marL="688975" lvl="2" indent="-227013">
              <a:lnSpc>
                <a:spcPct val="100000"/>
              </a:lnSpc>
            </a:pPr>
            <a:r>
              <a:rPr lang="fr-FR" sz="1200" dirty="0" smtClean="0"/>
              <a:t>Modifié souvent</a:t>
            </a:r>
          </a:p>
          <a:p>
            <a:pPr lvl="1">
              <a:lnSpc>
                <a:spcPct val="100000"/>
              </a:lnSpc>
            </a:pPr>
            <a:r>
              <a:rPr lang="fr-FR" sz="1200" dirty="0" smtClean="0"/>
              <a:t>Les routeurs Cisco prennent en charge l'utilisation d'une expression composée de plusieurs mots que l'on appelle « phrase secrète ».</a:t>
            </a:r>
            <a:endParaRPr lang="fr-FR" sz="1400" dirty="0"/>
          </a:p>
        </p:txBody>
      </p:sp>
    </p:spTree>
    <p:extLst>
      <p:ext uri="{BB962C8B-B14F-4D97-AF65-F5344CB8AC3E}">
        <p14:creationId xmlns:p14="http://schemas.microsoft.com/office/powerpoint/2010/main" val="341320660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8455"/>
            <a:ext cx="8772157" cy="838200"/>
          </a:xfrm>
        </p:spPr>
        <p:txBody>
          <a:bodyPr/>
          <a:lstStyle/>
          <a:p>
            <a:r>
              <a:rPr lang="fr-FR" sz="1800" dirty="0" smtClean="0"/>
              <a:t>Sécurité du réseau</a:t>
            </a:r>
            <a:r>
              <a:t/>
            </a:r>
            <a:br/>
            <a:r>
              <a:rPr lang="fr-FR" smtClean="0"/>
              <a:t>Sécurité des appareils (suite)</a:t>
            </a:r>
            <a:endParaRPr lang="fr-FR" dirty="0"/>
          </a:p>
        </p:txBody>
      </p:sp>
      <p:sp>
        <p:nvSpPr>
          <p:cNvPr id="2" name="Content Placeholder 1"/>
          <p:cNvSpPr>
            <a:spLocks noGrp="1"/>
          </p:cNvSpPr>
          <p:nvPr>
            <p:ph idx="1"/>
          </p:nvPr>
        </p:nvSpPr>
        <p:spPr>
          <a:xfrm>
            <a:off x="251589" y="1206655"/>
            <a:ext cx="8555527" cy="5208943"/>
          </a:xfrm>
        </p:spPr>
        <p:txBody>
          <a:bodyPr>
            <a:spAutoFit/>
          </a:bodyPr>
          <a:lstStyle/>
          <a:p>
            <a:r>
              <a:rPr lang="fr-FR" sz="1600" dirty="0" smtClean="0"/>
              <a:t>Principes de sécurité de base</a:t>
            </a:r>
          </a:p>
          <a:p>
            <a:pPr lvl="1"/>
            <a:r>
              <a:rPr lang="fr-FR" sz="1400" dirty="0" smtClean="0"/>
              <a:t>Les mots de passe forts sont efficaces uniquement s'ils sont secrets.</a:t>
            </a:r>
          </a:p>
          <a:p>
            <a:pPr lvl="1"/>
            <a:r>
              <a:rPr lang="fr-FR" sz="1400" dirty="0" smtClean="0"/>
              <a:t>La commande </a:t>
            </a:r>
            <a:r>
              <a:rPr lang="fr-FR" sz="1400" b="1" dirty="0" smtClean="0"/>
              <a:t>service </a:t>
            </a:r>
            <a:r>
              <a:rPr lang="fr-FR" sz="1400" b="1" dirty="0" err="1" smtClean="0"/>
              <a:t>password-encryption</a:t>
            </a:r>
            <a:r>
              <a:rPr lang="fr-FR" sz="1400" dirty="0" smtClean="0"/>
              <a:t> chiffre les mots de passe dans la configuration.</a:t>
            </a:r>
          </a:p>
          <a:p>
            <a:pPr lvl="1"/>
            <a:r>
              <a:rPr lang="fr-FR" sz="1400" dirty="0" smtClean="0"/>
              <a:t>La commande </a:t>
            </a:r>
            <a:r>
              <a:rPr lang="fr-FR" sz="1400" b="1" dirty="0"/>
              <a:t>security passwords min-length</a:t>
            </a:r>
            <a:r>
              <a:rPr lang="fr-FR" sz="1400" dirty="0" smtClean="0"/>
              <a:t> permet de garantir que tous les mots de passe configurés ont une taille minimale spécifiée.</a:t>
            </a:r>
          </a:p>
          <a:p>
            <a:pPr lvl="1"/>
            <a:r>
              <a:rPr lang="fr-FR" sz="1400" dirty="0" smtClean="0"/>
              <a:t>Le blocage de plusieurs tentatives de connexion consécutives permet de réduire les attaques brute-force de mot de passe.</a:t>
            </a:r>
          </a:p>
          <a:p>
            <a:pPr lvl="1"/>
            <a:r>
              <a:rPr lang="fr-FR" sz="1400" dirty="0" smtClean="0"/>
              <a:t>La commande </a:t>
            </a:r>
            <a:r>
              <a:rPr lang="fr-FR" sz="1400" b="1" dirty="0"/>
              <a:t>login block-for 120 attempts 3 within 60</a:t>
            </a:r>
            <a:r>
              <a:rPr lang="fr-FR" sz="1400" dirty="0" smtClean="0"/>
              <a:t> bloque les tentatives de connexion pendant 120 secondes après trois échecs de connexion en l'espace de 60 secondes.</a:t>
            </a:r>
          </a:p>
          <a:p>
            <a:pPr lvl="1"/>
            <a:r>
              <a:rPr lang="fr-FR" sz="1400" dirty="0" smtClean="0"/>
              <a:t>La commande </a:t>
            </a:r>
            <a:r>
              <a:rPr lang="fr-FR" sz="1400" b="1" dirty="0" smtClean="0"/>
              <a:t>exec timeout</a:t>
            </a:r>
            <a:r>
              <a:rPr lang="fr-FR" sz="1400" dirty="0" smtClean="0"/>
              <a:t> déconnecte automatiquement les utilisateurs inactifs sur une ligne.</a:t>
            </a:r>
          </a:p>
          <a:p>
            <a:r>
              <a:rPr lang="fr-FR" sz="1600" dirty="0"/>
              <a:t>Activation de </a:t>
            </a:r>
            <a:r>
              <a:rPr lang="fr-FR" sz="1600" dirty="0" smtClean="0"/>
              <a:t>SSH</a:t>
            </a:r>
          </a:p>
          <a:p>
            <a:pPr lvl="1"/>
            <a:r>
              <a:rPr lang="fr-FR" sz="1400" dirty="0" smtClean="0"/>
              <a:t>Ce protocole n'est pas sécurisé.</a:t>
            </a:r>
          </a:p>
          <a:p>
            <a:pPr lvl="1"/>
            <a:r>
              <a:rPr lang="fr-FR" sz="1400" dirty="0" smtClean="0"/>
              <a:t>Il est fortement recommandé d'utiliser SSH pour le protocole RSH.</a:t>
            </a:r>
          </a:p>
          <a:p>
            <a:pPr lvl="1"/>
            <a:r>
              <a:rPr lang="fr-FR" sz="1400" dirty="0" smtClean="0"/>
              <a:t>Pour configurer la prise en charge de SSH sur un périphérique Cisco, il faut suivre quatre étapes :</a:t>
            </a:r>
          </a:p>
          <a:p>
            <a:pPr marL="461962" lvl="2" indent="0">
              <a:buNone/>
            </a:pPr>
            <a:r>
              <a:rPr lang="fr-FR" sz="1400" dirty="0" smtClean="0"/>
              <a:t>Étape 1. S'assurer que le routeur a un nom d'hôte et un nom de domaine IP uniques.</a:t>
            </a:r>
          </a:p>
          <a:p>
            <a:pPr marL="461962" lvl="2" indent="0">
              <a:buNone/>
            </a:pPr>
            <a:r>
              <a:rPr lang="fr-FR" sz="1400" dirty="0" smtClean="0"/>
              <a:t>Étape 2. Générer les clés SSH.</a:t>
            </a:r>
          </a:p>
          <a:p>
            <a:pPr marL="461962" lvl="2" indent="0">
              <a:buNone/>
            </a:pPr>
            <a:r>
              <a:rPr lang="fr-FR" sz="1400" dirty="0" smtClean="0"/>
              <a:t>Étape 3. Créer un nom d'utilisateur local.</a:t>
            </a:r>
          </a:p>
          <a:p>
            <a:pPr marL="461962" lvl="2" indent="0">
              <a:buNone/>
            </a:pPr>
            <a:r>
              <a:rPr lang="fr-FR" sz="1400" dirty="0" smtClean="0"/>
              <a:t>Étape 4. Activer des sessions SSH entrantes VTY.</a:t>
            </a:r>
          </a:p>
          <a:p>
            <a:pPr lvl="1"/>
            <a:r>
              <a:rPr lang="fr-FR" sz="1400" dirty="0" smtClean="0"/>
              <a:t>Le routeur est désormais accessible à distance uniquement au moyen de SSH.</a:t>
            </a:r>
            <a:endParaRPr lang="fr-FR" sz="1600" dirty="0"/>
          </a:p>
        </p:txBody>
      </p:sp>
    </p:spTree>
    <p:extLst>
      <p:ext uri="{BB962C8B-B14F-4D97-AF65-F5344CB8AC3E}">
        <p14:creationId xmlns:p14="http://schemas.microsoft.com/office/powerpoint/2010/main" val="817494639"/>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smtClean="0"/>
              <a:t>11.3 Les performances réseau de base</a:t>
            </a:r>
            <a:endParaRPr lang="fr-FR" sz="2400" dirty="0">
              <a:solidFill>
                <a:srgbClr val="00B0F0"/>
              </a:solidFill>
            </a:endParaRPr>
          </a:p>
        </p:txBody>
      </p:sp>
    </p:spTree>
    <p:extLst>
      <p:ext uri="{BB962C8B-B14F-4D97-AF65-F5344CB8AC3E}">
        <p14:creationId xmlns:p14="http://schemas.microsoft.com/office/powerpoint/2010/main" val="1914207083"/>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fr-FR" dirty="0">
                <a:solidFill>
                  <a:schemeClr val="bg1"/>
                </a:solidFill>
              </a:rPr>
              <a:t>Introduction to Networks v6.0</a:t>
            </a:r>
          </a:p>
          <a:p>
            <a:pPr algn="l" defTabSz="814388">
              <a:lnSpc>
                <a:spcPct val="90000"/>
              </a:lnSpc>
              <a:defRPr/>
            </a:pPr>
            <a:r>
              <a:rPr lang="fr-FR" b="0" kern="0" dirty="0" smtClean="0">
                <a:solidFill>
                  <a:schemeClr val="bg1"/>
                </a:solidFill>
                <a:latin typeface="+mj-lt"/>
              </a:rPr>
              <a:t>Guide de planification</a:t>
            </a:r>
          </a:p>
          <a:p>
            <a:pPr algn="l" defTabSz="814388">
              <a:lnSpc>
                <a:spcPct val="90000"/>
              </a:lnSpc>
              <a:defRPr/>
            </a:pPr>
            <a:r>
              <a:rPr lang="fr-FR" b="0" dirty="0" smtClean="0">
                <a:solidFill>
                  <a:schemeClr val="bg1"/>
                </a:solidFill>
                <a:latin typeface="Arial" pitchFamily="34" charset="0"/>
              </a:rPr>
              <a:t>Chapitre 11 : Conception d'un réseau de petite taille</a:t>
            </a:r>
            <a:endParaRPr lang="fr-FR" b="0" kern="0" dirty="0">
              <a:solidFill>
                <a:srgbClr val="00B0F0"/>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8455"/>
            <a:ext cx="8772157" cy="838200"/>
          </a:xfrm>
        </p:spPr>
        <p:txBody>
          <a:bodyPr/>
          <a:lstStyle/>
          <a:p>
            <a:r>
              <a:rPr lang="fr-FR" sz="1800" dirty="0" smtClean="0"/>
              <a:t>Les performances réseau de base</a:t>
            </a:r>
            <a:r>
              <a:t/>
            </a:r>
            <a:br/>
            <a:r>
              <a:rPr lang="fr-FR" smtClean="0"/>
              <a:t>La commande ping</a:t>
            </a:r>
            <a:endParaRPr lang="fr-FR" dirty="0"/>
          </a:p>
        </p:txBody>
      </p:sp>
      <p:sp>
        <p:nvSpPr>
          <p:cNvPr id="2" name="Content Placeholder 1"/>
          <p:cNvSpPr>
            <a:spLocks noGrp="1"/>
          </p:cNvSpPr>
          <p:nvPr>
            <p:ph idx="1"/>
          </p:nvPr>
        </p:nvSpPr>
        <p:spPr>
          <a:xfrm>
            <a:off x="251589" y="1206655"/>
            <a:ext cx="8632637" cy="5465078"/>
          </a:xfrm>
        </p:spPr>
        <p:txBody>
          <a:bodyPr>
            <a:noAutofit/>
          </a:bodyPr>
          <a:lstStyle/>
          <a:p>
            <a:r>
              <a:rPr lang="fr-FR" sz="1800" dirty="0" smtClean="0"/>
              <a:t>Interprétation des résultats de requête </a:t>
            </a:r>
            <a:r>
              <a:rPr lang="fr-FR" sz="1800" dirty="0" err="1" smtClean="0"/>
              <a:t>ping</a:t>
            </a:r>
            <a:endParaRPr lang="fr-FR" sz="1800" dirty="0" smtClean="0"/>
          </a:p>
          <a:p>
            <a:pPr lvl="1"/>
            <a:r>
              <a:rPr lang="fr-FR" sz="1600" dirty="0" smtClean="0"/>
              <a:t>La commande </a:t>
            </a:r>
            <a:r>
              <a:rPr lang="fr-FR" sz="1600" dirty="0" err="1" smtClean="0"/>
              <a:t>ping</a:t>
            </a:r>
            <a:r>
              <a:rPr lang="fr-FR" sz="1600" dirty="0" smtClean="0"/>
              <a:t> permet de tester efficacement la connectivité.</a:t>
            </a:r>
          </a:p>
          <a:p>
            <a:pPr lvl="1"/>
            <a:r>
              <a:rPr lang="fr-FR" sz="1600" dirty="0" smtClean="0"/>
              <a:t>Utilisez le protocole ICMP (Internet Control Message Protocol) pour vérifier la connectivité de la couche 3.</a:t>
            </a:r>
          </a:p>
          <a:p>
            <a:pPr lvl="1"/>
            <a:r>
              <a:rPr lang="fr-FR" sz="1600" dirty="0" smtClean="0"/>
              <a:t>Identifiez la source du problème.</a:t>
            </a:r>
          </a:p>
          <a:p>
            <a:pPr lvl="1"/>
            <a:r>
              <a:rPr lang="fr-FR" sz="1600" dirty="0" smtClean="0"/>
              <a:t>Que révèlent ces indicateurs courants </a:t>
            </a:r>
            <a:r>
              <a:rPr lang="fr-FR" sz="1600" dirty="0" err="1" smtClean="0"/>
              <a:t>ping</a:t>
            </a:r>
            <a:r>
              <a:rPr lang="fr-FR" sz="1600" dirty="0" smtClean="0"/>
              <a:t> ?</a:t>
            </a:r>
            <a:endParaRPr lang="fr-FR" sz="1600" dirty="0"/>
          </a:p>
          <a:p>
            <a:pPr marL="688975" lvl="2" indent="0">
              <a:buNone/>
            </a:pPr>
            <a:r>
              <a:rPr lang="fr-FR" sz="1600" dirty="0" smtClean="0"/>
              <a:t>!   .   U </a:t>
            </a:r>
          </a:p>
          <a:p>
            <a:pPr lvl="1"/>
            <a:r>
              <a:rPr lang="fr-FR" sz="1600" dirty="0" smtClean="0"/>
              <a:t>Extensions de la commande </a:t>
            </a:r>
            <a:r>
              <a:rPr lang="fr-FR" sz="1600" dirty="0" err="1" smtClean="0"/>
              <a:t>ping</a:t>
            </a:r>
            <a:endParaRPr lang="fr-FR" sz="1600" dirty="0" smtClean="0"/>
          </a:p>
          <a:p>
            <a:pPr lvl="2"/>
            <a:r>
              <a:rPr lang="fr-FR" sz="1600" dirty="0" smtClean="0"/>
              <a:t>Donne accès à davantage </a:t>
            </a:r>
            <a:r>
              <a:rPr lang="fr-FR" sz="1600" dirty="0"/>
              <a:t>d'options.</a:t>
            </a:r>
          </a:p>
          <a:p>
            <a:r>
              <a:rPr lang="fr-FR" sz="1800" dirty="0"/>
              <a:t>Ligne de base </a:t>
            </a:r>
            <a:r>
              <a:rPr lang="fr-FR" sz="1800" dirty="0" smtClean="0"/>
              <a:t>du réseau</a:t>
            </a:r>
          </a:p>
          <a:p>
            <a:pPr lvl="1">
              <a:spcBef>
                <a:spcPts val="600"/>
              </a:spcBef>
            </a:pPr>
            <a:r>
              <a:rPr lang="fr-FR" sz="1600" dirty="0"/>
              <a:t>Basées </a:t>
            </a:r>
            <a:r>
              <a:rPr lang="fr-FR" sz="1600" dirty="0" smtClean="0"/>
              <a:t>sur une durée définie.</a:t>
            </a:r>
          </a:p>
          <a:p>
            <a:pPr lvl="1">
              <a:spcBef>
                <a:spcPts val="600"/>
              </a:spcBef>
            </a:pPr>
            <a:r>
              <a:rPr lang="fr-FR" sz="1600" dirty="0" smtClean="0"/>
              <a:t>Résultats enregistrés des commandes, telles que </a:t>
            </a:r>
            <a:br>
              <a:rPr lang="fr-FR" sz="1600" dirty="0" smtClean="0"/>
            </a:br>
            <a:r>
              <a:rPr lang="fr-FR" sz="1600" dirty="0" err="1" smtClean="0"/>
              <a:t>ping</a:t>
            </a:r>
            <a:r>
              <a:rPr lang="fr-FR" sz="1600" dirty="0"/>
              <a:t> </a:t>
            </a:r>
            <a:r>
              <a:rPr lang="fr-FR" sz="1600" dirty="0" smtClean="0"/>
              <a:t>ou trace, avec des messages d'erreur et les </a:t>
            </a:r>
            <a:br>
              <a:rPr lang="fr-FR" sz="1600" dirty="0" smtClean="0"/>
            </a:br>
            <a:r>
              <a:rPr lang="fr-FR" sz="1600" dirty="0" smtClean="0"/>
              <a:t>délais de réponse.</a:t>
            </a:r>
            <a:endParaRPr lang="fr-FR" sz="1600" dirty="0"/>
          </a:p>
          <a:p>
            <a:pPr lvl="1"/>
            <a:r>
              <a:rPr lang="fr-FR" sz="1600" dirty="0"/>
              <a:t>Horodatées </a:t>
            </a:r>
            <a:r>
              <a:rPr lang="fr-FR" sz="1600" dirty="0" smtClean="0"/>
              <a:t>pour des études comparatives ultérieures.</a:t>
            </a:r>
          </a:p>
          <a:p>
            <a:pPr lvl="1"/>
            <a:r>
              <a:rPr lang="fr-FR" sz="1600" dirty="0" smtClean="0"/>
              <a:t>Un délai de réponse plus long peut être signe d'un </a:t>
            </a:r>
            <a:br>
              <a:rPr lang="fr-FR" sz="1600" dirty="0" smtClean="0"/>
            </a:br>
            <a:r>
              <a:rPr lang="fr-FR" sz="1600" dirty="0" smtClean="0"/>
              <a:t>problème de latence.</a:t>
            </a:r>
            <a:endParaRPr lang="fr-FR" sz="1600" dirty="0"/>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10023" y="3483725"/>
            <a:ext cx="3074203" cy="2564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5821666"/>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5204964" y="3707136"/>
            <a:ext cx="3660740" cy="2812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5" name="Rectangle 2"/>
          <p:cNvSpPr>
            <a:spLocks noGrp="1" noChangeArrowheads="1"/>
          </p:cNvSpPr>
          <p:nvPr>
            <p:ph type="title"/>
          </p:nvPr>
        </p:nvSpPr>
        <p:spPr>
          <a:xfrm>
            <a:off x="213109" y="368455"/>
            <a:ext cx="8772157" cy="838200"/>
          </a:xfrm>
        </p:spPr>
        <p:txBody>
          <a:bodyPr/>
          <a:lstStyle/>
          <a:p>
            <a:r>
              <a:rPr lang="fr-FR" sz="1800" dirty="0"/>
              <a:t>Les performances réseau de base</a:t>
            </a:r>
            <a:r>
              <a:rPr dirty="0"/>
              <a:t/>
            </a:r>
            <a:br>
              <a:rPr dirty="0"/>
            </a:br>
            <a:r>
              <a:rPr lang="fr-FR" dirty="0" smtClean="0"/>
              <a:t>Les commandes </a:t>
            </a:r>
            <a:r>
              <a:rPr lang="fr-FR" dirty="0" err="1" smtClean="0"/>
              <a:t>traceroute</a:t>
            </a:r>
            <a:r>
              <a:rPr lang="fr-FR" dirty="0" smtClean="0"/>
              <a:t> et </a:t>
            </a:r>
            <a:r>
              <a:rPr lang="fr-FR" dirty="0" err="1" smtClean="0"/>
              <a:t>tracert</a:t>
            </a:r>
            <a:endParaRPr lang="fr-FR" dirty="0"/>
          </a:p>
        </p:txBody>
      </p:sp>
      <p:sp>
        <p:nvSpPr>
          <p:cNvPr id="2" name="Content Placeholder 1"/>
          <p:cNvSpPr>
            <a:spLocks noGrp="1"/>
          </p:cNvSpPr>
          <p:nvPr>
            <p:ph idx="1"/>
          </p:nvPr>
        </p:nvSpPr>
        <p:spPr>
          <a:xfrm>
            <a:off x="251589" y="1206655"/>
            <a:ext cx="8614115" cy="3840876"/>
          </a:xfrm>
        </p:spPr>
        <p:txBody>
          <a:bodyPr>
            <a:spAutoFit/>
          </a:bodyPr>
          <a:lstStyle/>
          <a:p>
            <a:pPr>
              <a:lnSpc>
                <a:spcPct val="100000"/>
              </a:lnSpc>
            </a:pPr>
            <a:r>
              <a:rPr lang="fr-FR" sz="1800" dirty="0" smtClean="0"/>
              <a:t>Interprétation des messages trace</a:t>
            </a:r>
          </a:p>
          <a:p>
            <a:pPr lvl="1">
              <a:lnSpc>
                <a:spcPct val="100000"/>
              </a:lnSpc>
            </a:pPr>
            <a:r>
              <a:rPr lang="fr-FR" sz="1600" dirty="0" smtClean="0"/>
              <a:t>Cette commande renvoie une liste des sauts effectués par un paquet acheminé à travers un réseau.</a:t>
            </a:r>
          </a:p>
          <a:p>
            <a:pPr lvl="1">
              <a:lnSpc>
                <a:spcPct val="100000"/>
              </a:lnSpc>
            </a:pPr>
            <a:r>
              <a:rPr lang="fr-FR" sz="1600" dirty="0" smtClean="0"/>
              <a:t>Utilisez la commande </a:t>
            </a:r>
            <a:r>
              <a:rPr lang="fr-FR" sz="1600" dirty="0" err="1" smtClean="0"/>
              <a:t>tracert</a:t>
            </a:r>
            <a:r>
              <a:rPr lang="fr-FR" sz="1600" dirty="0" smtClean="0"/>
              <a:t> pour les systèmes Windows.</a:t>
            </a:r>
          </a:p>
          <a:p>
            <a:pPr lvl="1">
              <a:lnSpc>
                <a:spcPct val="100000"/>
              </a:lnSpc>
            </a:pPr>
            <a:r>
              <a:rPr lang="fr-FR" sz="1600" dirty="0" smtClean="0"/>
              <a:t>Utilisez la commande </a:t>
            </a:r>
            <a:r>
              <a:rPr lang="fr-FR" sz="1600" dirty="0" err="1" smtClean="0"/>
              <a:t>Traceroute</a:t>
            </a:r>
            <a:r>
              <a:rPr lang="fr-FR" sz="1600" dirty="0" smtClean="0"/>
              <a:t> pour les systèmes Cisco IOS et UNIX. </a:t>
            </a:r>
          </a:p>
          <a:p>
            <a:pPr>
              <a:lnSpc>
                <a:spcPct val="100000"/>
              </a:lnSpc>
            </a:pPr>
            <a:r>
              <a:rPr lang="fr-FR" sz="1800" dirty="0" smtClean="0"/>
              <a:t>Commande </a:t>
            </a:r>
            <a:r>
              <a:rPr lang="fr-FR" sz="1800" dirty="0" err="1" smtClean="0"/>
              <a:t>extended</a:t>
            </a:r>
            <a:r>
              <a:rPr lang="fr-FR" sz="1800" dirty="0" smtClean="0"/>
              <a:t> </a:t>
            </a:r>
            <a:r>
              <a:rPr lang="fr-FR" sz="1800" dirty="0" err="1" smtClean="0"/>
              <a:t>traceroute</a:t>
            </a:r>
            <a:endParaRPr lang="fr-FR" sz="1800" dirty="0" smtClean="0"/>
          </a:p>
          <a:p>
            <a:pPr lvl="1">
              <a:lnSpc>
                <a:spcPct val="100000"/>
              </a:lnSpc>
            </a:pPr>
            <a:r>
              <a:rPr lang="fr-FR" sz="1600" dirty="0" smtClean="0"/>
              <a:t>Permet d'ajuster les </a:t>
            </a:r>
            <a:r>
              <a:rPr lang="fr-FR" sz="1600" dirty="0"/>
              <a:t>paramètres.</a:t>
            </a:r>
            <a:endParaRPr lang="fr-FR" sz="1600" dirty="0" smtClean="0"/>
          </a:p>
          <a:p>
            <a:pPr lvl="1">
              <a:lnSpc>
                <a:spcPct val="100000"/>
              </a:lnSpc>
            </a:pPr>
            <a:r>
              <a:rPr lang="fr-FR" sz="1600" dirty="0" smtClean="0"/>
              <a:t>La commande se termine lorsque :</a:t>
            </a:r>
          </a:p>
          <a:p>
            <a:pPr marL="685800" lvl="2" indent="-228600">
              <a:lnSpc>
                <a:spcPct val="100000"/>
              </a:lnSpc>
            </a:pPr>
            <a:r>
              <a:rPr lang="fr-FR" sz="1600" dirty="0" smtClean="0"/>
              <a:t>La destination répond avec une réponse</a:t>
            </a:r>
          </a:p>
          <a:p>
            <a:pPr marL="685800" lvl="2" indent="0">
              <a:lnSpc>
                <a:spcPct val="100000"/>
              </a:lnSpc>
              <a:spcBef>
                <a:spcPts val="0"/>
              </a:spcBef>
              <a:buNone/>
            </a:pPr>
            <a:r>
              <a:rPr lang="fr-FR" sz="1600" dirty="0" smtClean="0"/>
              <a:t>d'écho </a:t>
            </a:r>
            <a:r>
              <a:rPr lang="fr-FR" sz="1600" dirty="0"/>
              <a:t>ICMP.</a:t>
            </a:r>
          </a:p>
          <a:p>
            <a:pPr marL="685800" lvl="2" indent="-228600">
              <a:lnSpc>
                <a:spcPct val="100000"/>
              </a:lnSpc>
            </a:pPr>
            <a:r>
              <a:rPr lang="fr-FR" sz="1600" dirty="0" smtClean="0"/>
              <a:t>L'utilisateur interrompt le suivi avec la </a:t>
            </a:r>
            <a:br>
              <a:rPr lang="fr-FR" sz="1600" dirty="0" smtClean="0"/>
            </a:br>
            <a:r>
              <a:rPr lang="fr-FR" sz="1600" dirty="0" smtClean="0"/>
              <a:t>séquence </a:t>
            </a:r>
            <a:r>
              <a:rPr lang="fr-FR" sz="1600" dirty="0"/>
              <a:t>d'échappement.</a:t>
            </a:r>
          </a:p>
        </p:txBody>
      </p:sp>
      <p:pic>
        <p:nvPicPr>
          <p:cNvPr id="6"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36104" y="5416697"/>
            <a:ext cx="3790368" cy="1228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2842713"/>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8455"/>
            <a:ext cx="8772157" cy="838200"/>
          </a:xfrm>
        </p:spPr>
        <p:txBody>
          <a:bodyPr/>
          <a:lstStyle/>
          <a:p>
            <a:r>
              <a:rPr lang="fr-FR" sz="1800" dirty="0"/>
              <a:t>Les performances réseau de base</a:t>
            </a:r>
            <a:r>
              <a:rPr dirty="0"/>
              <a:t/>
            </a:r>
            <a:br>
              <a:rPr dirty="0"/>
            </a:br>
            <a:r>
              <a:rPr lang="fr-FR" dirty="0" smtClean="0"/>
              <a:t>Les commandes show</a:t>
            </a:r>
            <a:endParaRPr lang="fr-FR" dirty="0"/>
          </a:p>
        </p:txBody>
      </p:sp>
      <p:sp>
        <p:nvSpPr>
          <p:cNvPr id="2" name="Content Placeholder 1"/>
          <p:cNvSpPr>
            <a:spLocks noGrp="1"/>
          </p:cNvSpPr>
          <p:nvPr>
            <p:ph idx="1"/>
          </p:nvPr>
        </p:nvSpPr>
        <p:spPr>
          <a:xfrm>
            <a:off x="251589" y="1206655"/>
            <a:ext cx="8733677" cy="4708806"/>
          </a:xfrm>
        </p:spPr>
        <p:txBody>
          <a:bodyPr>
            <a:spAutoFit/>
          </a:bodyPr>
          <a:lstStyle/>
          <a:p>
            <a:pPr>
              <a:lnSpc>
                <a:spcPct val="100000"/>
              </a:lnSpc>
            </a:pPr>
            <a:r>
              <a:rPr lang="fr-FR" sz="1800" dirty="0" smtClean="0"/>
              <a:t>Les commandes show de la CLI Cisco IOS sont de puissants outils de dépannage.</a:t>
            </a:r>
          </a:p>
          <a:p>
            <a:pPr>
              <a:lnSpc>
                <a:spcPct val="100000"/>
              </a:lnSpc>
            </a:pPr>
            <a:r>
              <a:rPr lang="fr-FR" sz="1800" dirty="0" smtClean="0"/>
              <a:t>Les commandes show servent à afficher les fichiers de configuration, à vérifier l'état des interfaces et des processus des appareils, et à consulter l'état de fonctionnement de l'appareil.</a:t>
            </a:r>
          </a:p>
          <a:p>
            <a:pPr>
              <a:lnSpc>
                <a:spcPct val="100000"/>
              </a:lnSpc>
            </a:pPr>
            <a:r>
              <a:rPr lang="fr-FR" sz="1800" dirty="0" smtClean="0"/>
              <a:t>Vous pouvez afficher l'état de pratiquement tous les processus ou fonctions du routeur à l'aide d'une commande show.</a:t>
            </a:r>
          </a:p>
          <a:p>
            <a:pPr>
              <a:lnSpc>
                <a:spcPct val="100000"/>
              </a:lnSpc>
            </a:pPr>
            <a:r>
              <a:rPr lang="fr-FR" sz="1800" dirty="0" smtClean="0"/>
              <a:t>Les commandes show les plus couramment utilisées sont :</a:t>
            </a:r>
          </a:p>
          <a:p>
            <a:pPr lvl="1">
              <a:lnSpc>
                <a:spcPct val="100000"/>
              </a:lnSpc>
            </a:pPr>
            <a:r>
              <a:rPr lang="fr-FR" sz="1600" dirty="0" smtClean="0"/>
              <a:t>show running-config</a:t>
            </a:r>
            <a:endParaRPr lang="fr-FR" sz="1600" dirty="0"/>
          </a:p>
          <a:p>
            <a:pPr lvl="1">
              <a:lnSpc>
                <a:spcPct val="100000"/>
              </a:lnSpc>
            </a:pPr>
            <a:r>
              <a:rPr lang="fr-FR" sz="1600" dirty="0" smtClean="0"/>
              <a:t>show interfaces</a:t>
            </a:r>
          </a:p>
          <a:p>
            <a:pPr lvl="1">
              <a:lnSpc>
                <a:spcPct val="100000"/>
              </a:lnSpc>
            </a:pPr>
            <a:r>
              <a:rPr lang="fr-FR" sz="1600" dirty="0" smtClean="0"/>
              <a:t>show </a:t>
            </a:r>
            <a:r>
              <a:rPr lang="fr-FR" sz="1600" dirty="0" err="1" smtClean="0"/>
              <a:t>arp</a:t>
            </a:r>
            <a:endParaRPr lang="fr-FR" sz="1600" dirty="0"/>
          </a:p>
          <a:p>
            <a:pPr lvl="1">
              <a:lnSpc>
                <a:spcPct val="100000"/>
              </a:lnSpc>
            </a:pPr>
            <a:r>
              <a:rPr lang="fr-FR" sz="1600" dirty="0" smtClean="0"/>
              <a:t>show </a:t>
            </a:r>
            <a:r>
              <a:rPr lang="fr-FR" sz="1600" dirty="0" err="1" smtClean="0"/>
              <a:t>ip</a:t>
            </a:r>
            <a:r>
              <a:rPr lang="fr-FR" sz="1600" dirty="0" smtClean="0"/>
              <a:t> route</a:t>
            </a:r>
          </a:p>
          <a:p>
            <a:pPr lvl="1">
              <a:lnSpc>
                <a:spcPct val="100000"/>
              </a:lnSpc>
            </a:pPr>
            <a:r>
              <a:rPr lang="fr-FR" sz="1600" dirty="0" smtClean="0"/>
              <a:t>show </a:t>
            </a:r>
            <a:r>
              <a:rPr lang="fr-FR" sz="1600" dirty="0" err="1" smtClean="0"/>
              <a:t>protocols</a:t>
            </a:r>
            <a:endParaRPr lang="fr-FR" sz="1600" dirty="0" smtClean="0"/>
          </a:p>
          <a:p>
            <a:pPr lvl="1">
              <a:lnSpc>
                <a:spcPct val="100000"/>
              </a:lnSpc>
            </a:pPr>
            <a:r>
              <a:rPr lang="fr-FR" sz="1600" dirty="0" smtClean="0"/>
              <a:t>show version</a:t>
            </a:r>
            <a:endParaRPr lang="fr-FR" sz="1600" dirty="0"/>
          </a:p>
        </p:txBody>
      </p:sp>
      <p:pic>
        <p:nvPicPr>
          <p:cNvPr id="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557614" y="3989382"/>
            <a:ext cx="3466132" cy="2636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9096157"/>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8455"/>
            <a:ext cx="8772157" cy="838200"/>
          </a:xfrm>
        </p:spPr>
        <p:txBody>
          <a:bodyPr/>
          <a:lstStyle/>
          <a:p>
            <a:r>
              <a:rPr lang="fr-FR" sz="1800" dirty="0"/>
              <a:t>Les performances réseau de base</a:t>
            </a:r>
            <a:r>
              <a:rPr dirty="0"/>
              <a:t/>
            </a:r>
            <a:br>
              <a:rPr dirty="0"/>
            </a:br>
            <a:r>
              <a:rPr lang="fr-FR" dirty="0" smtClean="0"/>
              <a:t>Les commandes d'hôte et IOS</a:t>
            </a:r>
            <a:endParaRPr lang="fr-FR" dirty="0"/>
          </a:p>
        </p:txBody>
      </p:sp>
      <p:sp>
        <p:nvSpPr>
          <p:cNvPr id="2" name="Content Placeholder 1"/>
          <p:cNvSpPr>
            <a:spLocks noGrp="1"/>
          </p:cNvSpPr>
          <p:nvPr>
            <p:ph idx="1"/>
          </p:nvPr>
        </p:nvSpPr>
        <p:spPr>
          <a:xfrm>
            <a:off x="251589" y="1206655"/>
            <a:ext cx="5932041" cy="4204052"/>
          </a:xfrm>
        </p:spPr>
        <p:txBody>
          <a:bodyPr wrap="square">
            <a:spAutoFit/>
          </a:bodyPr>
          <a:lstStyle/>
          <a:p>
            <a:pPr>
              <a:lnSpc>
                <a:spcPct val="100000"/>
              </a:lnSpc>
            </a:pPr>
            <a:r>
              <a:rPr lang="fr-FR" sz="2000" dirty="0" smtClean="0"/>
              <a:t>Commande </a:t>
            </a:r>
            <a:r>
              <a:rPr lang="fr-FR" sz="2000" dirty="0" err="1" smtClean="0"/>
              <a:t>ipconfig</a:t>
            </a:r>
            <a:endParaRPr lang="fr-FR" sz="2000" dirty="0" smtClean="0"/>
          </a:p>
          <a:p>
            <a:pPr lvl="1">
              <a:lnSpc>
                <a:spcPct val="100000"/>
              </a:lnSpc>
            </a:pPr>
            <a:r>
              <a:rPr lang="fr-FR" sz="1800" dirty="0" smtClean="0"/>
              <a:t>Permet d'afficher des informations sur l'adresse IP et la passerelle par défaut sur un ordinateur Windows.</a:t>
            </a:r>
          </a:p>
          <a:p>
            <a:pPr lvl="1">
              <a:lnSpc>
                <a:spcPct val="100000"/>
              </a:lnSpc>
            </a:pPr>
            <a:r>
              <a:rPr lang="fr-FR" sz="1800" dirty="0" smtClean="0"/>
              <a:t>Qu'affichent ces commandes ?</a:t>
            </a:r>
          </a:p>
          <a:p>
            <a:pPr lvl="2">
              <a:lnSpc>
                <a:spcPct val="100000"/>
              </a:lnSpc>
            </a:pPr>
            <a:r>
              <a:rPr lang="fr-FR" sz="1800" dirty="0" err="1" smtClean="0"/>
              <a:t>ipconfig</a:t>
            </a:r>
            <a:r>
              <a:rPr lang="fr-FR" sz="1800" dirty="0" smtClean="0"/>
              <a:t> /all</a:t>
            </a:r>
          </a:p>
          <a:p>
            <a:pPr lvl="2">
              <a:lnSpc>
                <a:spcPct val="100000"/>
              </a:lnSpc>
            </a:pPr>
            <a:r>
              <a:rPr lang="fr-FR" sz="1800" dirty="0" err="1" smtClean="0"/>
              <a:t>ipconfig</a:t>
            </a:r>
            <a:r>
              <a:rPr lang="fr-FR" sz="1800" dirty="0" smtClean="0"/>
              <a:t> /</a:t>
            </a:r>
            <a:r>
              <a:rPr lang="fr-FR" sz="1800" dirty="0" err="1" smtClean="0"/>
              <a:t>displaydns</a:t>
            </a:r>
            <a:endParaRPr lang="fr-FR" sz="1800" dirty="0" smtClean="0"/>
          </a:p>
          <a:p>
            <a:pPr>
              <a:lnSpc>
                <a:spcPct val="100000"/>
              </a:lnSpc>
            </a:pPr>
            <a:r>
              <a:rPr lang="fr-FR" sz="2000" dirty="0" smtClean="0"/>
              <a:t>Commande </a:t>
            </a:r>
            <a:r>
              <a:rPr lang="fr-FR" sz="2000" dirty="0" err="1" smtClean="0"/>
              <a:t>arp</a:t>
            </a:r>
            <a:endParaRPr lang="fr-FR" sz="2000" dirty="0" smtClean="0"/>
          </a:p>
          <a:p>
            <a:pPr lvl="1">
              <a:lnSpc>
                <a:spcPct val="100000"/>
              </a:lnSpc>
            </a:pPr>
            <a:r>
              <a:rPr lang="fr-FR" sz="1800" dirty="0" smtClean="0"/>
              <a:t>La commande </a:t>
            </a:r>
            <a:r>
              <a:rPr lang="fr-FR" sz="1800" dirty="0" err="1" smtClean="0"/>
              <a:t>arp</a:t>
            </a:r>
            <a:r>
              <a:rPr lang="fr-FR" sz="1800" dirty="0" smtClean="0"/>
              <a:t> –a répertorie tous les appareils actuellement présents dans le cache ARP de l'hôte.</a:t>
            </a:r>
          </a:p>
          <a:p>
            <a:pPr lvl="1">
              <a:lnSpc>
                <a:spcPct val="100000"/>
              </a:lnSpc>
            </a:pPr>
            <a:r>
              <a:rPr lang="fr-FR" sz="1800" dirty="0" smtClean="0"/>
              <a:t>Le cache peut être vidé à l'aide de la commande </a:t>
            </a:r>
            <a:br>
              <a:rPr lang="fr-FR" sz="1800" dirty="0" smtClean="0"/>
            </a:br>
            <a:r>
              <a:rPr lang="fr-FR" sz="1800" dirty="0" err="1" smtClean="0"/>
              <a:t>arp</a:t>
            </a:r>
            <a:r>
              <a:rPr lang="fr-FR" sz="1800" dirty="0" smtClean="0"/>
              <a:t> -d.</a:t>
            </a:r>
            <a:endParaRPr lang="fr-FR" sz="1800" dirty="0"/>
          </a:p>
        </p:txBody>
      </p:sp>
      <p:pic>
        <p:nvPicPr>
          <p:cNvPr id="3" name="Picture 2"/>
          <p:cNvPicPr>
            <a:picLocks noChangeAspect="1"/>
          </p:cNvPicPr>
          <p:nvPr/>
        </p:nvPicPr>
        <p:blipFill>
          <a:blip r:embed="rId3"/>
          <a:stretch>
            <a:fillRect/>
          </a:stretch>
        </p:blipFill>
        <p:spPr>
          <a:xfrm>
            <a:off x="6335220" y="4363516"/>
            <a:ext cx="2556008" cy="1769544"/>
          </a:xfrm>
          <a:prstGeom prst="rect">
            <a:avLst/>
          </a:prstGeom>
        </p:spPr>
      </p:pic>
    </p:spTree>
    <p:extLst>
      <p:ext uri="{BB962C8B-B14F-4D97-AF65-F5344CB8AC3E}">
        <p14:creationId xmlns:p14="http://schemas.microsoft.com/office/powerpoint/2010/main" val="1341339263"/>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8455"/>
            <a:ext cx="8772157" cy="838200"/>
          </a:xfrm>
        </p:spPr>
        <p:txBody>
          <a:bodyPr/>
          <a:lstStyle/>
          <a:p>
            <a:r>
              <a:rPr lang="fr-FR" sz="1800" dirty="0"/>
              <a:t>Les performances réseau de base</a:t>
            </a:r>
            <a:r>
              <a:rPr dirty="0"/>
              <a:t/>
            </a:r>
            <a:br>
              <a:rPr dirty="0"/>
            </a:br>
            <a:r>
              <a:rPr lang="fr-FR" dirty="0" smtClean="0"/>
              <a:t>Les commandes d'hôte et IOS (suite)</a:t>
            </a:r>
            <a:endParaRPr lang="fr-FR" dirty="0"/>
          </a:p>
        </p:txBody>
      </p:sp>
      <p:sp>
        <p:nvSpPr>
          <p:cNvPr id="2" name="Content Placeholder 1"/>
          <p:cNvSpPr>
            <a:spLocks noGrp="1"/>
          </p:cNvSpPr>
          <p:nvPr>
            <p:ph idx="1"/>
          </p:nvPr>
        </p:nvSpPr>
        <p:spPr>
          <a:xfrm>
            <a:off x="251589" y="1206656"/>
            <a:ext cx="8733677" cy="4244063"/>
          </a:xfrm>
        </p:spPr>
        <p:txBody>
          <a:bodyPr>
            <a:spAutoFit/>
          </a:bodyPr>
          <a:lstStyle/>
          <a:p>
            <a:r>
              <a:rPr lang="fr-FR" sz="1800" dirty="0" smtClean="0"/>
              <a:t>Commande show </a:t>
            </a:r>
            <a:r>
              <a:rPr lang="fr-FR" sz="1800" dirty="0" err="1" smtClean="0"/>
              <a:t>cdp</a:t>
            </a:r>
            <a:r>
              <a:rPr lang="fr-FR" sz="1800" dirty="0" smtClean="0"/>
              <a:t> </a:t>
            </a:r>
            <a:r>
              <a:rPr lang="fr-FR" sz="1800" dirty="0" err="1" smtClean="0"/>
              <a:t>neighbors</a:t>
            </a:r>
            <a:endParaRPr lang="fr-FR" sz="1800" dirty="0" smtClean="0"/>
          </a:p>
          <a:p>
            <a:pPr lvl="1"/>
            <a:r>
              <a:rPr lang="fr-FR" sz="1600" dirty="0" smtClean="0"/>
              <a:t>CDP est un protocole propriétaire de Cisco qui s'exécute au niveau de la couche liaison de données.</a:t>
            </a:r>
          </a:p>
          <a:p>
            <a:pPr lvl="1"/>
            <a:r>
              <a:rPr lang="fr-FR" sz="1600" dirty="0" smtClean="0"/>
              <a:t>Deux périphériques réseau Cisco ou plus peuvent échanger des informations sur l'un et l'autre même si la connectivité de la couche 3 n'existe pas.</a:t>
            </a:r>
            <a:endParaRPr lang="fr-FR" sz="1600" dirty="0"/>
          </a:p>
          <a:p>
            <a:pPr lvl="1"/>
            <a:r>
              <a:rPr lang="fr-FR" sz="1600" dirty="0" smtClean="0"/>
              <a:t>Le protocole CDP peut présenter un risque pour la sécurité.</a:t>
            </a:r>
          </a:p>
          <a:p>
            <a:pPr lvl="1"/>
            <a:r>
              <a:rPr lang="fr-FR" sz="1600" dirty="0" smtClean="0"/>
              <a:t>Pour désactiver le protocole CDP globalement, utilisez la commande de configuration globale no </a:t>
            </a:r>
            <a:r>
              <a:rPr lang="fr-FR" sz="1600" dirty="0" err="1" smtClean="0"/>
              <a:t>cdp</a:t>
            </a:r>
            <a:r>
              <a:rPr lang="fr-FR" sz="1600" dirty="0" smtClean="0"/>
              <a:t> </a:t>
            </a:r>
            <a:r>
              <a:rPr lang="fr-FR" sz="1600" dirty="0" err="1" smtClean="0"/>
              <a:t>run</a:t>
            </a:r>
            <a:r>
              <a:rPr lang="fr-FR" sz="1600" dirty="0" smtClean="0"/>
              <a:t>.</a:t>
            </a:r>
          </a:p>
          <a:p>
            <a:pPr lvl="1"/>
            <a:r>
              <a:rPr lang="fr-FR" sz="1600" dirty="0" smtClean="0"/>
              <a:t>Pour désactiver le protocole CDP sur une interface, utilisez la commande d'interface no </a:t>
            </a:r>
            <a:r>
              <a:rPr lang="fr-FR" sz="1600" dirty="0" err="1" smtClean="0"/>
              <a:t>cdp</a:t>
            </a:r>
            <a:r>
              <a:rPr lang="fr-FR" sz="1600" dirty="0" smtClean="0"/>
              <a:t> </a:t>
            </a:r>
            <a:r>
              <a:rPr lang="fr-FR" sz="1600" dirty="0" err="1" smtClean="0"/>
              <a:t>enable</a:t>
            </a:r>
            <a:r>
              <a:rPr lang="fr-FR" sz="1600" dirty="0" smtClean="0"/>
              <a:t>.</a:t>
            </a:r>
          </a:p>
          <a:p>
            <a:pPr lvl="1"/>
            <a:r>
              <a:rPr lang="fr-FR" sz="1600" dirty="0" smtClean="0"/>
              <a:t>Quelles informations la commande </a:t>
            </a:r>
            <a:r>
              <a:rPr lang="fr-FR" sz="1600" dirty="0" err="1" smtClean="0"/>
              <a:t>cdp</a:t>
            </a:r>
            <a:r>
              <a:rPr lang="fr-FR" sz="1600" dirty="0" smtClean="0"/>
              <a:t> </a:t>
            </a:r>
            <a:r>
              <a:rPr lang="fr-FR" sz="1600" dirty="0" err="1" smtClean="0"/>
              <a:t>neighbors</a:t>
            </a:r>
            <a:r>
              <a:rPr lang="fr-FR" sz="1600" dirty="0" smtClean="0"/>
              <a:t> </a:t>
            </a:r>
            <a:r>
              <a:rPr lang="fr-FR" sz="1600" dirty="0" err="1" smtClean="0"/>
              <a:t>details</a:t>
            </a:r>
            <a:r>
              <a:rPr lang="fr-FR" sz="1600" dirty="0" smtClean="0"/>
              <a:t> fournit-elle ?</a:t>
            </a:r>
          </a:p>
          <a:p>
            <a:r>
              <a:rPr lang="fr-FR" sz="1800" dirty="0" smtClean="0"/>
              <a:t>Commande show </a:t>
            </a:r>
            <a:r>
              <a:rPr lang="fr-FR" sz="1800" dirty="0" err="1" smtClean="0"/>
              <a:t>ip</a:t>
            </a:r>
            <a:r>
              <a:rPr lang="fr-FR" sz="1800" dirty="0" smtClean="0"/>
              <a:t> interface </a:t>
            </a:r>
            <a:r>
              <a:rPr lang="fr-FR" sz="1800" dirty="0" err="1" smtClean="0"/>
              <a:t>brief</a:t>
            </a:r>
            <a:endParaRPr lang="fr-FR" sz="1800" dirty="0" smtClean="0"/>
          </a:p>
          <a:p>
            <a:pPr lvl="1"/>
            <a:r>
              <a:rPr lang="fr-FR" sz="1600" dirty="0" smtClean="0"/>
              <a:t>Affiche un résumé des informations clés pour toutes les interfaces réseau d'un routeur.</a:t>
            </a:r>
          </a:p>
          <a:p>
            <a:pPr lvl="1"/>
            <a:r>
              <a:rPr lang="fr-FR" sz="1600" dirty="0" smtClean="0"/>
              <a:t>Permet de vérifier l'état des interfaces du commutateur.</a:t>
            </a:r>
            <a:endParaRPr lang="fr-FR" sz="1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871" y="5484194"/>
            <a:ext cx="5343525" cy="952499"/>
          </a:xfrm>
          <a:prstGeom prst="rect">
            <a:avLst/>
          </a:prstGeom>
        </p:spPr>
      </p:pic>
    </p:spTree>
    <p:extLst>
      <p:ext uri="{BB962C8B-B14F-4D97-AF65-F5344CB8AC3E}">
        <p14:creationId xmlns:p14="http://schemas.microsoft.com/office/powerpoint/2010/main" val="3996653321"/>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8455"/>
            <a:ext cx="8772157" cy="838200"/>
          </a:xfrm>
        </p:spPr>
        <p:txBody>
          <a:bodyPr/>
          <a:lstStyle/>
          <a:p>
            <a:r>
              <a:rPr lang="fr-FR" sz="1800" dirty="0"/>
              <a:t>Les performances réseau de base</a:t>
            </a:r>
            <a:r>
              <a:rPr dirty="0"/>
              <a:t/>
            </a:r>
            <a:br>
              <a:rPr dirty="0"/>
            </a:br>
            <a:r>
              <a:rPr lang="fr-FR" dirty="0" smtClean="0"/>
              <a:t>Débogage</a:t>
            </a:r>
            <a:endParaRPr lang="fr-FR" dirty="0"/>
          </a:p>
        </p:txBody>
      </p:sp>
      <p:sp>
        <p:nvSpPr>
          <p:cNvPr id="2" name="Content Placeholder 1"/>
          <p:cNvSpPr>
            <a:spLocks noGrp="1"/>
          </p:cNvSpPr>
          <p:nvPr>
            <p:ph idx="1"/>
          </p:nvPr>
        </p:nvSpPr>
        <p:spPr>
          <a:xfrm>
            <a:off x="251589" y="1206655"/>
            <a:ext cx="8733677" cy="4416418"/>
          </a:xfrm>
        </p:spPr>
        <p:txBody>
          <a:bodyPr>
            <a:spAutoFit/>
          </a:bodyPr>
          <a:lstStyle/>
          <a:p>
            <a:r>
              <a:rPr lang="fr-FR" sz="1800" dirty="0" smtClean="0"/>
              <a:t>Commande </a:t>
            </a:r>
            <a:r>
              <a:rPr lang="fr-FR" sz="1800" dirty="0" err="1" smtClean="0"/>
              <a:t>debug</a:t>
            </a:r>
            <a:endParaRPr lang="fr-FR" sz="1800" dirty="0" smtClean="0"/>
          </a:p>
          <a:p>
            <a:pPr lvl="1"/>
            <a:r>
              <a:rPr lang="fr-FR" sz="1600" dirty="0" smtClean="0"/>
              <a:t>Permet à l'administrateur d'afficher les </a:t>
            </a:r>
            <a:br>
              <a:rPr lang="fr-FR" sz="1600" dirty="0" smtClean="0"/>
            </a:br>
            <a:r>
              <a:rPr lang="fr-FR" sz="1600" dirty="0" smtClean="0"/>
              <a:t>messages générés par les processus </a:t>
            </a:r>
            <a:br>
              <a:rPr lang="fr-FR" sz="1600" dirty="0" smtClean="0"/>
            </a:br>
            <a:r>
              <a:rPr lang="fr-FR" sz="1600" dirty="0" smtClean="0"/>
              <a:t>suivants en temps réel à des fins d'analyse :</a:t>
            </a:r>
          </a:p>
          <a:p>
            <a:pPr lvl="2"/>
            <a:r>
              <a:rPr lang="fr-FR" sz="1600" dirty="0" smtClean="0"/>
              <a:t>Processus IOS</a:t>
            </a:r>
          </a:p>
          <a:p>
            <a:pPr lvl="2"/>
            <a:r>
              <a:rPr lang="fr-FR" sz="1600" dirty="0" smtClean="0"/>
              <a:t>Protocoles</a:t>
            </a:r>
          </a:p>
          <a:p>
            <a:pPr lvl="2"/>
            <a:r>
              <a:rPr lang="fr-FR" sz="1600" dirty="0" smtClean="0"/>
              <a:t>Mécanismes</a:t>
            </a:r>
          </a:p>
          <a:p>
            <a:pPr lvl="2"/>
            <a:r>
              <a:rPr lang="fr-FR" sz="1600" dirty="0" smtClean="0"/>
              <a:t>Événements</a:t>
            </a:r>
          </a:p>
          <a:p>
            <a:pPr lvl="1"/>
            <a:r>
              <a:rPr lang="fr-FR" sz="1600" dirty="0" smtClean="0"/>
              <a:t>La commande </a:t>
            </a:r>
            <a:r>
              <a:rPr lang="fr-FR" sz="1600" b="1" dirty="0" smtClean="0"/>
              <a:t>undebug all</a:t>
            </a:r>
            <a:r>
              <a:rPr lang="fr-FR" sz="1600" dirty="0" smtClean="0"/>
              <a:t> désactive toutes les commandes de débogage</a:t>
            </a:r>
            <a:endParaRPr lang="fr-FR" sz="1600" b="1" dirty="0" smtClean="0"/>
          </a:p>
          <a:p>
            <a:pPr lvl="1"/>
            <a:r>
              <a:rPr lang="fr-FR" sz="1600" dirty="0" smtClean="0"/>
              <a:t>Quelles sont les commandes de débogage disponibles ?</a:t>
            </a:r>
          </a:p>
          <a:p>
            <a:pPr lvl="1"/>
            <a:r>
              <a:rPr lang="fr-FR" sz="1600" dirty="0" smtClean="0"/>
              <a:t>Que pouvez-vous faire pour limiter le nombre de messages affichés ?</a:t>
            </a:r>
          </a:p>
          <a:p>
            <a:r>
              <a:rPr lang="fr-FR" sz="1800" dirty="0" smtClean="0"/>
              <a:t>Commande terminal monitor</a:t>
            </a:r>
          </a:p>
          <a:p>
            <a:pPr lvl="1"/>
            <a:r>
              <a:rPr lang="fr-FR" sz="1600" dirty="0" smtClean="0"/>
              <a:t>Affiche les messages du journal dans le cas d'une connexion à distance, comme SSH</a:t>
            </a:r>
          </a:p>
          <a:p>
            <a:pPr lvl="1"/>
            <a:r>
              <a:rPr lang="fr-FR" sz="1600" dirty="0" smtClean="0"/>
              <a:t>Pour arrêter d'afficher le message du journal :</a:t>
            </a:r>
            <a:r>
              <a:rPr lang="fr-FR" sz="1600" b="1" dirty="0" smtClean="0"/>
              <a:t> terminal no monitor</a:t>
            </a:r>
            <a:endParaRPr lang="fr-FR" sz="1600" dirty="0"/>
          </a:p>
        </p:txBody>
      </p:sp>
      <p:pic>
        <p:nvPicPr>
          <p:cNvPr id="4" name="Picture 3"/>
          <p:cNvPicPr>
            <a:picLocks noChangeAspect="1"/>
          </p:cNvPicPr>
          <p:nvPr/>
        </p:nvPicPr>
        <p:blipFill>
          <a:blip r:embed="rId3"/>
          <a:stretch>
            <a:fillRect/>
          </a:stretch>
        </p:blipFill>
        <p:spPr>
          <a:xfrm>
            <a:off x="4992867" y="1547898"/>
            <a:ext cx="4030879" cy="2089823"/>
          </a:xfrm>
          <a:prstGeom prst="rect">
            <a:avLst/>
          </a:prstGeom>
        </p:spPr>
      </p:pic>
    </p:spTree>
    <p:extLst>
      <p:ext uri="{BB962C8B-B14F-4D97-AF65-F5344CB8AC3E}">
        <p14:creationId xmlns:p14="http://schemas.microsoft.com/office/powerpoint/2010/main" val="1925823151"/>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smtClean="0"/>
              <a:t>11.4 Dépannage du réseau</a:t>
            </a:r>
            <a:endParaRPr lang="fr-FR" sz="2400" dirty="0">
              <a:solidFill>
                <a:srgbClr val="00B0F0"/>
              </a:solidFill>
            </a:endParaRPr>
          </a:p>
        </p:txBody>
      </p:sp>
    </p:spTree>
    <p:extLst>
      <p:ext uri="{BB962C8B-B14F-4D97-AF65-F5344CB8AC3E}">
        <p14:creationId xmlns:p14="http://schemas.microsoft.com/office/powerpoint/2010/main" val="354641473"/>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8455"/>
            <a:ext cx="8772157" cy="838200"/>
          </a:xfrm>
        </p:spPr>
        <p:txBody>
          <a:bodyPr/>
          <a:lstStyle/>
          <a:p>
            <a:r>
              <a:rPr lang="fr-FR" sz="1800" dirty="0" smtClean="0"/>
              <a:t>Dépannage du réseau</a:t>
            </a:r>
            <a:r>
              <a:t/>
            </a:r>
            <a:br/>
            <a:r>
              <a:rPr lang="fr-FR" smtClean="0"/>
              <a:t>Méthodes de dépannage</a:t>
            </a:r>
            <a:endParaRPr lang="fr-FR" dirty="0"/>
          </a:p>
        </p:txBody>
      </p:sp>
      <p:sp>
        <p:nvSpPr>
          <p:cNvPr id="2" name="Content Placeholder 1"/>
          <p:cNvSpPr>
            <a:spLocks noGrp="1"/>
          </p:cNvSpPr>
          <p:nvPr>
            <p:ph idx="1"/>
          </p:nvPr>
        </p:nvSpPr>
        <p:spPr>
          <a:xfrm>
            <a:off x="251590" y="1206655"/>
            <a:ext cx="8591074" cy="4384101"/>
          </a:xfrm>
        </p:spPr>
        <p:txBody>
          <a:bodyPr>
            <a:spAutoFit/>
          </a:bodyPr>
          <a:lstStyle/>
          <a:p>
            <a:r>
              <a:rPr lang="fr-FR" sz="2000" dirty="0" smtClean="0"/>
              <a:t>Méthodes de dépannage de base</a:t>
            </a:r>
          </a:p>
          <a:p>
            <a:pPr lvl="1"/>
            <a:r>
              <a:rPr lang="fr-FR" sz="1800" dirty="0" smtClean="0"/>
              <a:t>Identifier le problème</a:t>
            </a:r>
          </a:p>
          <a:p>
            <a:pPr lvl="1"/>
            <a:r>
              <a:rPr lang="fr-FR" sz="1800" dirty="0"/>
              <a:t>Élaborer une </a:t>
            </a:r>
            <a:r>
              <a:rPr lang="fr-FR" sz="1800" dirty="0" smtClean="0"/>
              <a:t>théorie des causes probables</a:t>
            </a:r>
          </a:p>
          <a:p>
            <a:pPr lvl="1"/>
            <a:r>
              <a:rPr lang="fr-FR" sz="1800" dirty="0" smtClean="0"/>
              <a:t>Tester la théorie pour déterminer la cause</a:t>
            </a:r>
          </a:p>
          <a:p>
            <a:pPr lvl="1"/>
            <a:r>
              <a:rPr lang="fr-FR" sz="1800" dirty="0" smtClean="0"/>
              <a:t>Établir un plan d'action pour résoudre le problème et implémenter la solution</a:t>
            </a:r>
          </a:p>
          <a:p>
            <a:pPr lvl="1"/>
            <a:r>
              <a:rPr lang="fr-FR" sz="1800" dirty="0" smtClean="0"/>
              <a:t>Vérifier l'intégralité des fonctionnalités du système et implémenter des mesures préventives</a:t>
            </a:r>
          </a:p>
          <a:p>
            <a:pPr lvl="1"/>
            <a:r>
              <a:rPr lang="fr-FR" sz="1800" dirty="0"/>
              <a:t>Documenter les </a:t>
            </a:r>
            <a:r>
              <a:rPr lang="fr-FR" sz="1800" dirty="0" smtClean="0"/>
              <a:t>résultats des recherches et des actions entreprises</a:t>
            </a:r>
          </a:p>
          <a:p>
            <a:r>
              <a:rPr lang="fr-FR" sz="2000" dirty="0" smtClean="0"/>
              <a:t>Résoudre ou transférer ?</a:t>
            </a:r>
          </a:p>
          <a:p>
            <a:r>
              <a:rPr lang="fr-FR" sz="2000" dirty="0" smtClean="0"/>
              <a:t>Vérification et surveillance de la solution</a:t>
            </a:r>
          </a:p>
          <a:p>
            <a:pPr lvl="1"/>
            <a:r>
              <a:rPr lang="fr-FR" sz="1800" dirty="0" smtClean="0"/>
              <a:t>Quelles commandes IOS pouvez-vous utiliser pour vérifier et surveiller la solution ?</a:t>
            </a:r>
            <a:endParaRPr lang="fr-FR" sz="1800" dirty="0"/>
          </a:p>
        </p:txBody>
      </p:sp>
    </p:spTree>
    <p:extLst>
      <p:ext uri="{BB962C8B-B14F-4D97-AF65-F5344CB8AC3E}">
        <p14:creationId xmlns:p14="http://schemas.microsoft.com/office/powerpoint/2010/main" val="4019351694"/>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96000"/>
            <a:ext cx="8772157" cy="1218619"/>
          </a:xfrm>
        </p:spPr>
        <p:txBody>
          <a:bodyPr>
            <a:spAutoFit/>
          </a:bodyPr>
          <a:lstStyle/>
          <a:p>
            <a:r>
              <a:rPr lang="fr-FR" sz="1800" dirty="0" smtClean="0"/>
              <a:t>Dépannage du réseau</a:t>
            </a:r>
            <a:r>
              <a:rPr dirty="0"/>
              <a:t/>
            </a:r>
            <a:br>
              <a:rPr dirty="0"/>
            </a:br>
            <a:r>
              <a:rPr lang="fr-FR" dirty="0" smtClean="0"/>
              <a:t>Résolution des problèmes liés aux câbles et aux interfaces</a:t>
            </a:r>
            <a:endParaRPr lang="fr-FR" dirty="0"/>
          </a:p>
        </p:txBody>
      </p:sp>
      <p:sp>
        <p:nvSpPr>
          <p:cNvPr id="2" name="Content Placeholder 1"/>
          <p:cNvSpPr>
            <a:spLocks noGrp="1"/>
          </p:cNvSpPr>
          <p:nvPr>
            <p:ph idx="1"/>
          </p:nvPr>
        </p:nvSpPr>
        <p:spPr>
          <a:xfrm>
            <a:off x="251589" y="1728000"/>
            <a:ext cx="8383255" cy="3051429"/>
          </a:xfrm>
        </p:spPr>
        <p:txBody>
          <a:bodyPr>
            <a:spAutoFit/>
          </a:bodyPr>
          <a:lstStyle/>
          <a:p>
            <a:r>
              <a:rPr lang="fr-FR" sz="2000" dirty="0" smtClean="0"/>
              <a:t>Fonctionnement en duplex</a:t>
            </a:r>
          </a:p>
          <a:p>
            <a:pPr lvl="1"/>
            <a:r>
              <a:rPr lang="fr-FR" sz="1800" dirty="0" smtClean="0"/>
              <a:t>Désigne la direction de la transmission des données entre deux appareils.</a:t>
            </a:r>
          </a:p>
          <a:p>
            <a:pPr lvl="1"/>
            <a:r>
              <a:rPr lang="fr-FR" sz="1800" dirty="0" smtClean="0"/>
              <a:t>Pour des performances optimales, deux interfaces réseau Ethernet connectées doivent utiliser le même mode duplex.</a:t>
            </a:r>
          </a:p>
          <a:p>
            <a:r>
              <a:rPr lang="fr-FR" sz="2000" dirty="0" smtClean="0"/>
              <a:t>Conflit des paramètres duplex</a:t>
            </a:r>
          </a:p>
          <a:p>
            <a:pPr lvl="1"/>
            <a:r>
              <a:rPr lang="fr-FR" sz="1800" dirty="0" smtClean="0"/>
              <a:t>Les messages du journal peuvent signaler un problème de correspondance du mode duplex.</a:t>
            </a:r>
          </a:p>
          <a:p>
            <a:pPr lvl="1"/>
            <a:r>
              <a:rPr lang="fr-FR" sz="1800" dirty="0" smtClean="0"/>
              <a:t>Quelles commandes IOS pouvez-vous utiliser pour identifier un problème de correspondance du mode duplex ?</a:t>
            </a:r>
            <a:endParaRPr lang="fr-FR"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2202" y="4892876"/>
            <a:ext cx="3989986" cy="1385247"/>
          </a:xfrm>
          <a:prstGeom prst="rect">
            <a:avLst/>
          </a:prstGeom>
        </p:spPr>
      </p:pic>
    </p:spTree>
    <p:extLst>
      <p:ext uri="{BB962C8B-B14F-4D97-AF65-F5344CB8AC3E}">
        <p14:creationId xmlns:p14="http://schemas.microsoft.com/office/powerpoint/2010/main" val="1775937678"/>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8455"/>
            <a:ext cx="8772157" cy="838200"/>
          </a:xfrm>
        </p:spPr>
        <p:txBody>
          <a:bodyPr/>
          <a:lstStyle/>
          <a:p>
            <a:r>
              <a:rPr lang="fr-FR" sz="1800" dirty="0" smtClean="0"/>
              <a:t>Dépannage du réseau</a:t>
            </a:r>
            <a:r>
              <a:rPr dirty="0"/>
              <a:t/>
            </a:r>
            <a:br>
              <a:rPr dirty="0"/>
            </a:br>
            <a:r>
              <a:rPr lang="fr-FR" dirty="0" smtClean="0"/>
              <a:t>Scénarios de dépannage</a:t>
            </a:r>
            <a:endParaRPr lang="fr-FR" dirty="0"/>
          </a:p>
        </p:txBody>
      </p:sp>
      <p:sp>
        <p:nvSpPr>
          <p:cNvPr id="2" name="Content Placeholder 1"/>
          <p:cNvSpPr>
            <a:spLocks noGrp="1"/>
          </p:cNvSpPr>
          <p:nvPr>
            <p:ph idx="1"/>
          </p:nvPr>
        </p:nvSpPr>
        <p:spPr>
          <a:xfrm>
            <a:off x="251589" y="1206655"/>
            <a:ext cx="8733677" cy="4694956"/>
          </a:xfrm>
        </p:spPr>
        <p:txBody>
          <a:bodyPr>
            <a:spAutoFit/>
          </a:bodyPr>
          <a:lstStyle/>
          <a:p>
            <a:r>
              <a:rPr lang="fr-FR" sz="1800" dirty="0" smtClean="0"/>
              <a:t>Problèmes d'adressage IP sur périphériques IOS</a:t>
            </a:r>
          </a:p>
          <a:p>
            <a:pPr lvl="1"/>
            <a:r>
              <a:rPr lang="fr-FR" sz="1600" dirty="0" smtClean="0"/>
              <a:t>Erreurs d'affectation manuelle</a:t>
            </a:r>
          </a:p>
          <a:p>
            <a:pPr lvl="1"/>
            <a:r>
              <a:rPr lang="fr-FR" sz="1600" dirty="0" smtClean="0"/>
              <a:t>Erreurs liées à DHCP</a:t>
            </a:r>
          </a:p>
          <a:p>
            <a:pPr lvl="1"/>
            <a:r>
              <a:rPr lang="fr-FR" sz="1600" dirty="0" smtClean="0"/>
              <a:t>Quelle commande show ?</a:t>
            </a:r>
          </a:p>
          <a:p>
            <a:r>
              <a:rPr lang="fr-FR" sz="1800" dirty="0" smtClean="0"/>
              <a:t>Problèmes d'adressage IP sur des </a:t>
            </a:r>
            <a:br>
              <a:rPr lang="fr-FR" sz="1800" dirty="0" smtClean="0"/>
            </a:br>
            <a:r>
              <a:rPr lang="fr-FR" sz="1800" dirty="0" smtClean="0"/>
              <a:t>périphériques finaux</a:t>
            </a:r>
          </a:p>
          <a:p>
            <a:pPr lvl="1"/>
            <a:r>
              <a:rPr lang="fr-FR" sz="1600" dirty="0" smtClean="0"/>
              <a:t>169.254.0.0/16 sur un système Windows</a:t>
            </a:r>
          </a:p>
          <a:p>
            <a:pPr lvl="1"/>
            <a:r>
              <a:rPr lang="fr-FR" sz="1600" dirty="0" err="1" smtClean="0"/>
              <a:t>ipconfig</a:t>
            </a:r>
            <a:r>
              <a:rPr lang="fr-FR" sz="1600" dirty="0" smtClean="0"/>
              <a:t> pour vérifier les adresses IP attribuées à un système Windows</a:t>
            </a:r>
          </a:p>
          <a:p>
            <a:r>
              <a:rPr lang="fr-FR" sz="1800" dirty="0" smtClean="0"/>
              <a:t>Problèmes de passerelle par défaut</a:t>
            </a:r>
          </a:p>
          <a:p>
            <a:pPr lvl="1"/>
            <a:r>
              <a:rPr lang="fr-FR" sz="1600" dirty="0" smtClean="0"/>
              <a:t>Impossible de communiquer en dehors du réseau</a:t>
            </a:r>
          </a:p>
          <a:p>
            <a:pPr lvl="1"/>
            <a:r>
              <a:rPr lang="fr-FR" sz="1600" b="1" dirty="0"/>
              <a:t>ipconfig</a:t>
            </a:r>
            <a:r>
              <a:rPr lang="fr-FR" sz="1600" dirty="0" smtClean="0"/>
              <a:t> pour vérifier la passerelle par défaut attribuée à un système Windows</a:t>
            </a:r>
          </a:p>
          <a:p>
            <a:r>
              <a:rPr lang="fr-FR" sz="1800" dirty="0" smtClean="0"/>
              <a:t>Résolution des problèmes DNS</a:t>
            </a:r>
          </a:p>
          <a:p>
            <a:pPr lvl="1"/>
            <a:r>
              <a:rPr lang="fr-FR" sz="1600" b="1" dirty="0" smtClean="0"/>
              <a:t>ipconfig /all</a:t>
            </a:r>
            <a:r>
              <a:rPr lang="fr-FR" sz="1600" dirty="0" smtClean="0"/>
              <a:t> pour déterminer le serveur DNS utilisé</a:t>
            </a:r>
          </a:p>
          <a:p>
            <a:pPr lvl="1"/>
            <a:r>
              <a:rPr lang="fr-FR" sz="1600" b="1" dirty="0" smtClean="0"/>
              <a:t>nslookup</a:t>
            </a:r>
            <a:r>
              <a:rPr lang="fr-FR" sz="1600" dirty="0" smtClean="0"/>
              <a:t> pour lancer manuellement des requêtes DNS et analyser la réponse DNS</a:t>
            </a:r>
            <a:endParaRPr lang="fr-FR" sz="1800"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570381" y="1256568"/>
            <a:ext cx="3414031" cy="2103287"/>
          </a:xfrm>
          <a:prstGeom prst="rect">
            <a:avLst/>
          </a:prstGeom>
        </p:spPr>
      </p:pic>
    </p:spTree>
    <p:extLst>
      <p:ext uri="{BB962C8B-B14F-4D97-AF65-F5344CB8AC3E}">
        <p14:creationId xmlns:p14="http://schemas.microsoft.com/office/powerpoint/2010/main" val="3673465696"/>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52023" y="304807"/>
            <a:ext cx="8145462" cy="838200"/>
          </a:xfrm>
        </p:spPr>
        <p:txBody>
          <a:bodyPr/>
          <a:lstStyle/>
          <a:p>
            <a:pPr eaLnBrk="1" hangingPunct="1"/>
            <a:r>
              <a:rPr lang="fr-FR" smtClean="0"/>
              <a:t>Chapitre 11 : exercices</a:t>
            </a:r>
          </a:p>
        </p:txBody>
      </p:sp>
      <p:sp>
        <p:nvSpPr>
          <p:cNvPr id="6147" name="Rectangle 34"/>
          <p:cNvSpPr>
            <a:spLocks noGrp="1" noChangeArrowheads="1"/>
          </p:cNvSpPr>
          <p:nvPr>
            <p:ph type="body" idx="4294967295"/>
          </p:nvPr>
        </p:nvSpPr>
        <p:spPr>
          <a:xfrm>
            <a:off x="498322" y="1143007"/>
            <a:ext cx="7940675" cy="528796"/>
          </a:xfrm>
        </p:spPr>
        <p:txBody>
          <a:bodyPr/>
          <a:lstStyle/>
          <a:p>
            <a:pPr marL="0" indent="0" eaLnBrk="1" hangingPunct="1">
              <a:spcBef>
                <a:spcPct val="30000"/>
              </a:spcBef>
              <a:buNone/>
            </a:pPr>
            <a:r>
              <a:rPr lang="fr-FR" sz="2000" dirty="0" smtClean="0"/>
              <a:t>Quels sont les exercices associés à ce chapitre ?</a:t>
            </a:r>
            <a:endParaRPr lang="fr-FR" sz="2000" dirty="0">
              <a:solidFill>
                <a:srgbClr val="00B0F0"/>
              </a:solidFill>
            </a:endParaRPr>
          </a:p>
          <a:p>
            <a:pPr marL="0" indent="0" eaLnBrk="1" hangingPunct="1">
              <a:spcBef>
                <a:spcPct val="30000"/>
              </a:spcBef>
              <a:buNone/>
            </a:pPr>
            <a:endParaRPr lang="fr-FR" sz="2000" dirty="0" smtClean="0"/>
          </a:p>
          <a:p>
            <a:pPr marL="119063" indent="0" eaLnBrk="1" hangingPunct="1">
              <a:spcBef>
                <a:spcPct val="30000"/>
              </a:spcBef>
              <a:buNone/>
            </a:pPr>
            <a:endParaRPr lang="fr-FR" sz="2000" dirty="0" smtClean="0"/>
          </a:p>
          <a:p>
            <a:pPr marL="119063"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2553386412"/>
              </p:ext>
            </p:extLst>
          </p:nvPr>
        </p:nvGraphicFramePr>
        <p:xfrm>
          <a:off x="334800" y="1541470"/>
          <a:ext cx="8355600" cy="4511040"/>
        </p:xfrm>
        <a:graphic>
          <a:graphicData uri="http://schemas.openxmlformats.org/drawingml/2006/table">
            <a:tbl>
              <a:tblPr firstRow="1" bandRow="1">
                <a:tableStyleId>{5C22544A-7EE6-4342-B048-85BDC9FD1C3A}</a:tableStyleId>
              </a:tblPr>
              <a:tblGrid>
                <a:gridCol w="1119600"/>
                <a:gridCol w="1620000"/>
                <a:gridCol w="4104000"/>
                <a:gridCol w="1512000"/>
              </a:tblGrid>
              <a:tr h="0">
                <a:tc>
                  <a:txBody>
                    <a:bodyPr/>
                    <a:lstStyle/>
                    <a:p>
                      <a:r>
                        <a:rPr lang="en-US" sz="1400" dirty="0" smtClean="0"/>
                        <a:t>N° de page</a:t>
                      </a:r>
                      <a:endParaRPr lang="fr-FR" sz="1400" dirty="0"/>
                    </a:p>
                  </a:txBody>
                  <a:tcPr/>
                </a:tc>
                <a:tc>
                  <a:txBody>
                    <a:bodyPr/>
                    <a:lstStyle/>
                    <a:p>
                      <a:r>
                        <a:rPr lang="en-US" sz="1400" dirty="0" smtClean="0"/>
                        <a:t>Type d'exercice</a:t>
                      </a:r>
                      <a:endParaRPr lang="fr-FR" sz="1400" dirty="0"/>
                    </a:p>
                  </a:txBody>
                  <a:tcPr/>
                </a:tc>
                <a:tc>
                  <a:txBody>
                    <a:bodyPr/>
                    <a:lstStyle/>
                    <a:p>
                      <a:r>
                        <a:rPr lang="en-US" sz="1400" dirty="0" smtClean="0"/>
                        <a:t>Nom de l'exercice</a:t>
                      </a:r>
                      <a:endParaRPr lang="fr-FR" sz="1400" dirty="0"/>
                    </a:p>
                  </a:txBody>
                  <a:tcPr/>
                </a:tc>
                <a:tc>
                  <a:txBody>
                    <a:bodyPr/>
                    <a:lstStyle/>
                    <a:p>
                      <a:r>
                        <a:rPr lang="en-US" sz="1400" dirty="0" smtClean="0"/>
                        <a:t>Facultatif ?</a:t>
                      </a:r>
                      <a:endParaRPr lang="fr-FR" sz="1400" dirty="0"/>
                    </a:p>
                  </a:txBody>
                  <a:tcPr/>
                </a:tc>
              </a:tr>
              <a:tr h="0">
                <a:tc>
                  <a:txBody>
                    <a:bodyPr/>
                    <a:lstStyle/>
                    <a:p>
                      <a:r>
                        <a:rPr lang="en-US" sz="1400" dirty="0" smtClean="0">
                          <a:solidFill>
                            <a:schemeClr val="tx1"/>
                          </a:solidFill>
                        </a:rPr>
                        <a:t>11.0.1.2</a:t>
                      </a:r>
                      <a:endParaRPr lang="fr-FR" sz="1400" dirty="0">
                        <a:solidFill>
                          <a:schemeClr val="tx1"/>
                        </a:solidFill>
                      </a:endParaRPr>
                    </a:p>
                  </a:txBody>
                  <a:tcPr/>
                </a:tc>
                <a:tc>
                  <a:txBody>
                    <a:bodyPr/>
                    <a:lstStyle/>
                    <a:p>
                      <a:r>
                        <a:rPr lang="en-US" sz="1400" dirty="0" smtClean="0">
                          <a:solidFill>
                            <a:schemeClr val="tx1"/>
                          </a:solidFill>
                        </a:rPr>
                        <a:t>Exercice en classe</a:t>
                      </a:r>
                      <a:endParaRPr lang="fr-FR" sz="1400" dirty="0">
                        <a:solidFill>
                          <a:schemeClr val="tx1"/>
                        </a:solidFill>
                      </a:endParaRPr>
                    </a:p>
                  </a:txBody>
                  <a:tcPr/>
                </a:tc>
                <a:tc>
                  <a:txBody>
                    <a:bodyPr/>
                    <a:lstStyle/>
                    <a:p>
                      <a:r>
                        <a:rPr lang="en-US" sz="1400" dirty="0" smtClean="0">
                          <a:solidFill>
                            <a:schemeClr val="tx1"/>
                          </a:solidFill>
                        </a:rPr>
                        <a:t>Avez-vous remarqué. . . ?</a:t>
                      </a:r>
                      <a:endParaRPr lang="fr-FR" sz="1400" dirty="0">
                        <a:solidFill>
                          <a:schemeClr val="tx1"/>
                        </a:solidFill>
                      </a:endParaRPr>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solidFill>
                            <a:schemeClr val="tx1"/>
                          </a:solidFill>
                        </a:rPr>
                        <a:t>11.2.1.4</a:t>
                      </a:r>
                      <a:endParaRPr lang="fr-FR" sz="1400" dirty="0">
                        <a:solidFill>
                          <a:schemeClr val="tx1"/>
                        </a:solidFill>
                      </a:endParaRPr>
                    </a:p>
                  </a:txBody>
                  <a:tcPr/>
                </a:tc>
                <a:tc>
                  <a:txBody>
                    <a:bodyPr/>
                    <a:lstStyle/>
                    <a:p>
                      <a:r>
                        <a:rPr lang="en-US" sz="1400" dirty="0" smtClean="0">
                          <a:solidFill>
                            <a:schemeClr val="tx1"/>
                          </a:solidFill>
                        </a:rPr>
                        <a:t>Exercice interactif</a:t>
                      </a:r>
                      <a:endParaRPr lang="fr-FR" sz="1400" dirty="0">
                        <a:solidFill>
                          <a:schemeClr val="tx1"/>
                        </a:solidFill>
                      </a:endParaRPr>
                    </a:p>
                  </a:txBody>
                  <a:tcPr/>
                </a:tc>
                <a:tc>
                  <a:txBody>
                    <a:bodyPr/>
                    <a:lstStyle/>
                    <a:p>
                      <a:r>
                        <a:rPr lang="en-US" sz="1400" dirty="0" smtClean="0">
                          <a:solidFill>
                            <a:schemeClr val="tx1"/>
                          </a:solidFill>
                        </a:rPr>
                        <a:t>Menaces et failles de sécurité</a:t>
                      </a:r>
                      <a:endParaRPr lang="fr-FR" sz="1400" dirty="0">
                        <a:solidFill>
                          <a:schemeClr val="tx1"/>
                        </a:solidFill>
                      </a:endParaRPr>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solidFill>
                            <a:schemeClr val="tx1"/>
                          </a:solidFill>
                        </a:rPr>
                        <a:t>11.2.2.5</a:t>
                      </a:r>
                      <a:endParaRPr lang="fr-FR" sz="1400" dirty="0">
                        <a:solidFill>
                          <a:schemeClr val="tx1"/>
                        </a:solidFill>
                      </a:endParaRPr>
                    </a:p>
                  </a:txBody>
                  <a:tcPr/>
                </a:tc>
                <a:tc>
                  <a:txBody>
                    <a:bodyPr/>
                    <a:lstStyle/>
                    <a:p>
                      <a:r>
                        <a:rPr lang="en-US" sz="1400" dirty="0" smtClean="0">
                          <a:solidFill>
                            <a:schemeClr val="tx1"/>
                          </a:solidFill>
                        </a:rPr>
                        <a:t>Exercice interactif</a:t>
                      </a:r>
                      <a:endParaRPr lang="fr-FR" sz="1400" dirty="0">
                        <a:solidFill>
                          <a:schemeClr val="tx1"/>
                        </a:solidFill>
                      </a:endParaRPr>
                    </a:p>
                  </a:txBody>
                  <a:tcPr/>
                </a:tc>
                <a:tc>
                  <a:txBody>
                    <a:bodyPr/>
                    <a:lstStyle/>
                    <a:p>
                      <a:r>
                        <a:rPr lang="en-US" sz="1400" dirty="0" smtClean="0">
                          <a:solidFill>
                            <a:schemeClr val="tx1"/>
                          </a:solidFill>
                        </a:rPr>
                        <a:t>Types d'attaques</a:t>
                      </a:r>
                      <a:endParaRPr lang="fr-FR" sz="1400" dirty="0">
                        <a:solidFill>
                          <a:schemeClr val="tx1"/>
                        </a:solidFill>
                      </a:endParaRPr>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solidFill>
                            <a:schemeClr val="tx1"/>
                          </a:solidFill>
                        </a:rPr>
                        <a:t>11.2.2.6</a:t>
                      </a:r>
                      <a:endParaRPr lang="fr-FR" sz="1400" dirty="0">
                        <a:solidFill>
                          <a:schemeClr val="tx1"/>
                        </a:solidFill>
                      </a:endParaRPr>
                    </a:p>
                  </a:txBody>
                  <a:tcPr/>
                </a:tc>
                <a:tc>
                  <a:txBody>
                    <a:bodyPr/>
                    <a:lstStyle/>
                    <a:p>
                      <a:r>
                        <a:rPr lang="en-US" sz="1400" dirty="0" smtClean="0">
                          <a:solidFill>
                            <a:schemeClr val="tx1"/>
                          </a:solidFill>
                        </a:rPr>
                        <a:t>Travaux pratiques</a:t>
                      </a:r>
                      <a:endParaRPr lang="fr-FR" sz="1400" dirty="0">
                        <a:solidFill>
                          <a:schemeClr val="tx1"/>
                        </a:solidFill>
                      </a:endParaRPr>
                    </a:p>
                  </a:txBody>
                  <a:tcPr/>
                </a:tc>
                <a:tc>
                  <a:txBody>
                    <a:bodyPr/>
                    <a:lstStyle/>
                    <a:p>
                      <a:r>
                        <a:rPr lang="en-US" sz="1400" dirty="0" smtClean="0">
                          <a:solidFill>
                            <a:schemeClr val="tx1"/>
                          </a:solidFill>
                        </a:rPr>
                        <a:t>Menaces pour la sécurité du réseau</a:t>
                      </a:r>
                      <a:endParaRPr lang="fr-FR" sz="1400" dirty="0">
                        <a:solidFill>
                          <a:schemeClr val="tx1"/>
                        </a:solidFill>
                      </a:endParaRPr>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solidFill>
                            <a:schemeClr val="tx1"/>
                          </a:solidFill>
                        </a:rPr>
                        <a:t>11.2.4.5</a:t>
                      </a:r>
                      <a:endParaRPr lang="fr-FR" sz="1400" dirty="0">
                        <a:solidFill>
                          <a:schemeClr val="tx1"/>
                        </a:solidFill>
                      </a:endParaRPr>
                    </a:p>
                  </a:txBody>
                  <a:tcPr/>
                </a:tc>
                <a:tc>
                  <a:txBody>
                    <a:bodyPr/>
                    <a:lstStyle/>
                    <a:p>
                      <a:r>
                        <a:rPr lang="en-US" sz="1400" dirty="0" smtClean="0">
                          <a:solidFill>
                            <a:schemeClr val="tx1"/>
                          </a:solidFill>
                        </a:rPr>
                        <a:t>Packet Tracer</a:t>
                      </a:r>
                      <a:endParaRPr lang="fr-FR" sz="1400" dirty="0">
                        <a:solidFill>
                          <a:schemeClr val="tx1"/>
                        </a:solidFill>
                      </a:endParaRPr>
                    </a:p>
                  </a:txBody>
                  <a:tcPr/>
                </a:tc>
                <a:tc>
                  <a:txBody>
                    <a:bodyPr/>
                    <a:lstStyle/>
                    <a:p>
                      <a:r>
                        <a:rPr lang="en-US" sz="1400" dirty="0" smtClean="0">
                          <a:solidFill>
                            <a:schemeClr val="tx1"/>
                          </a:solidFill>
                        </a:rPr>
                        <a:t>Configuration de mots de passe sécurisés et de SSH</a:t>
                      </a:r>
                      <a:endParaRPr lang="fr-FR" sz="1400" dirty="0">
                        <a:solidFill>
                          <a:schemeClr val="tx1"/>
                        </a:solidFill>
                      </a:endParaRPr>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solidFill>
                            <a:schemeClr val="tx1"/>
                          </a:solidFill>
                        </a:rPr>
                        <a:t>11.2.4.6</a:t>
                      </a:r>
                      <a:endParaRPr lang="fr-FR" sz="1400" dirty="0">
                        <a:solidFill>
                          <a:schemeClr val="tx1"/>
                        </a:solidFill>
                      </a:endParaRPr>
                    </a:p>
                  </a:txBody>
                  <a:tcPr/>
                </a:tc>
                <a:tc>
                  <a:txBody>
                    <a:bodyPr/>
                    <a:lstStyle/>
                    <a:p>
                      <a:r>
                        <a:rPr lang="en-US" sz="1400" dirty="0" smtClean="0">
                          <a:solidFill>
                            <a:schemeClr val="tx1"/>
                          </a:solidFill>
                        </a:rPr>
                        <a:t>Travaux pratiques</a:t>
                      </a:r>
                      <a:endParaRPr lang="fr-FR" sz="1400" dirty="0">
                        <a:solidFill>
                          <a:schemeClr val="tx1"/>
                        </a:solidFill>
                      </a:endParaRPr>
                    </a:p>
                  </a:txBody>
                  <a:tcPr/>
                </a:tc>
                <a:tc>
                  <a:txBody>
                    <a:bodyPr/>
                    <a:lstStyle/>
                    <a:p>
                      <a:r>
                        <a:rPr lang="en-US" sz="1400" dirty="0" smtClean="0">
                          <a:solidFill>
                            <a:schemeClr val="tx1"/>
                          </a:solidFill>
                        </a:rPr>
                        <a:t>Accès aux périphériques réseau avec SSH</a:t>
                      </a:r>
                      <a:endParaRPr lang="fr-FR" sz="1400" dirty="0">
                        <a:solidFill>
                          <a:schemeClr val="tx1"/>
                        </a:solidFill>
                      </a:endParaRPr>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solidFill>
                            <a:schemeClr val="tx1"/>
                          </a:solidFill>
                        </a:rPr>
                        <a:t>11.2.4.7</a:t>
                      </a:r>
                      <a:endParaRPr lang="fr-FR" sz="1400" dirty="0">
                        <a:solidFill>
                          <a:schemeClr val="tx1"/>
                        </a:solidFill>
                      </a:endParaRPr>
                    </a:p>
                  </a:txBody>
                  <a:tcPr/>
                </a:tc>
                <a:tc>
                  <a:txBody>
                    <a:bodyPr/>
                    <a:lstStyle/>
                    <a:p>
                      <a:r>
                        <a:rPr lang="en-US" sz="1400" dirty="0" smtClean="0">
                          <a:solidFill>
                            <a:schemeClr val="tx1"/>
                          </a:solidFill>
                        </a:rPr>
                        <a:t>Travaux pratiques</a:t>
                      </a:r>
                      <a:endParaRPr lang="fr-FR" sz="1400" dirty="0">
                        <a:solidFill>
                          <a:schemeClr val="tx1"/>
                        </a:solidFill>
                      </a:endParaRPr>
                    </a:p>
                  </a:txBody>
                  <a:tcPr/>
                </a:tc>
                <a:tc>
                  <a:txBody>
                    <a:bodyPr/>
                    <a:lstStyle/>
                    <a:p>
                      <a:r>
                        <a:rPr lang="en-US" sz="1400" dirty="0" smtClean="0">
                          <a:solidFill>
                            <a:schemeClr val="tx1"/>
                          </a:solidFill>
                        </a:rPr>
                        <a:t>Analyse de Telnet et de SSH dans Wireshark</a:t>
                      </a:r>
                      <a:endParaRPr lang="fr-FR" sz="1400" dirty="0">
                        <a:solidFill>
                          <a:schemeClr val="tx1"/>
                        </a:solidFill>
                      </a:endParaRPr>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solidFill>
                            <a:schemeClr val="tx1"/>
                          </a:solidFill>
                        </a:rPr>
                        <a:t>11.2.4.8</a:t>
                      </a:r>
                      <a:endParaRPr lang="fr-FR" sz="1400" dirty="0">
                        <a:solidFill>
                          <a:schemeClr val="tx1"/>
                        </a:solidFill>
                      </a:endParaRPr>
                    </a:p>
                  </a:txBody>
                  <a:tcPr/>
                </a:tc>
                <a:tc>
                  <a:txBody>
                    <a:bodyPr/>
                    <a:lstStyle/>
                    <a:p>
                      <a:r>
                        <a:rPr lang="en-US" sz="1400" dirty="0" smtClean="0">
                          <a:solidFill>
                            <a:schemeClr val="tx1"/>
                          </a:solidFill>
                        </a:rPr>
                        <a:t>Travaux pratiques</a:t>
                      </a:r>
                      <a:endParaRPr lang="fr-FR" sz="1400" dirty="0">
                        <a:solidFill>
                          <a:schemeClr val="tx1"/>
                        </a:solidFill>
                      </a:endParaRPr>
                    </a:p>
                  </a:txBody>
                  <a:tcPr/>
                </a:tc>
                <a:tc>
                  <a:txBody>
                    <a:bodyPr/>
                    <a:lstStyle/>
                    <a:p>
                      <a:r>
                        <a:rPr lang="en-US" sz="1400" dirty="0" smtClean="0">
                          <a:solidFill>
                            <a:schemeClr val="tx1"/>
                          </a:solidFill>
                        </a:rPr>
                        <a:t>Sécurisation des périphériques réseau</a:t>
                      </a:r>
                      <a:endParaRPr lang="fr-FR" sz="1400" dirty="0">
                        <a:solidFill>
                          <a:schemeClr val="tx1"/>
                        </a:solidFill>
                      </a:endParaRPr>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solidFill>
                            <a:schemeClr val="tx1"/>
                          </a:solidFill>
                        </a:rPr>
                        <a:t>11.3.2.3</a:t>
                      </a:r>
                      <a:endParaRPr lang="fr-FR" sz="1400" dirty="0">
                        <a:solidFill>
                          <a:schemeClr val="tx1"/>
                        </a:solidFill>
                      </a:endParaRPr>
                    </a:p>
                  </a:txBody>
                  <a:tcPr/>
                </a:tc>
                <a:tc>
                  <a:txBody>
                    <a:bodyPr/>
                    <a:lstStyle/>
                    <a:p>
                      <a:r>
                        <a:rPr lang="en-US" sz="1400" dirty="0" smtClean="0">
                          <a:solidFill>
                            <a:schemeClr val="tx1"/>
                          </a:solidFill>
                        </a:rPr>
                        <a:t>Packet Tracer</a:t>
                      </a:r>
                      <a:endParaRPr lang="fr-FR" sz="1400" dirty="0">
                        <a:solidFill>
                          <a:schemeClr val="tx1"/>
                        </a:solidFill>
                      </a:endParaRPr>
                    </a:p>
                  </a:txBody>
                  <a:tcPr/>
                </a:tc>
                <a:tc>
                  <a:txBody>
                    <a:bodyPr/>
                    <a:lstStyle/>
                    <a:p>
                      <a:r>
                        <a:rPr lang="en-US" sz="1400" dirty="0" smtClean="0">
                          <a:solidFill>
                            <a:schemeClr val="tx1"/>
                          </a:solidFill>
                        </a:rPr>
                        <a:t>Test de la connectivité avec la commande Traceroute</a:t>
                      </a:r>
                      <a:endParaRPr lang="fr-FR" sz="1400" dirty="0">
                        <a:solidFill>
                          <a:schemeClr val="tx1"/>
                        </a:solidFill>
                      </a:endParaRPr>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solidFill>
                            <a:schemeClr val="tx1"/>
                          </a:solidFill>
                        </a:rPr>
                        <a:t>11.3.2.4</a:t>
                      </a:r>
                      <a:endParaRPr lang="fr-FR" sz="1400" dirty="0">
                        <a:solidFill>
                          <a:schemeClr val="tx1"/>
                        </a:solidFill>
                      </a:endParaRPr>
                    </a:p>
                  </a:txBody>
                  <a:tcPr/>
                </a:tc>
                <a:tc>
                  <a:txBody>
                    <a:bodyPr/>
                    <a:lstStyle/>
                    <a:p>
                      <a:r>
                        <a:rPr lang="en-US" sz="1400" dirty="0" smtClean="0">
                          <a:solidFill>
                            <a:schemeClr val="tx1"/>
                          </a:solidFill>
                        </a:rPr>
                        <a:t>Travaux pratiques</a:t>
                      </a:r>
                      <a:endParaRPr lang="fr-FR" sz="1400" dirty="0">
                        <a:solidFill>
                          <a:schemeClr val="tx1"/>
                        </a:solidFill>
                      </a:endParaRPr>
                    </a:p>
                  </a:txBody>
                  <a:tcPr/>
                </a:tc>
                <a:tc>
                  <a:txBody>
                    <a:bodyPr/>
                    <a:lstStyle/>
                    <a:p>
                      <a:r>
                        <a:rPr lang="en-US" sz="1400" dirty="0" smtClean="0">
                          <a:solidFill>
                            <a:schemeClr val="tx1"/>
                          </a:solidFill>
                        </a:rPr>
                        <a:t>Test de la latence réseau avec les commandes ping et traceroute</a:t>
                      </a:r>
                      <a:endParaRPr lang="fr-FR" sz="1400" dirty="0">
                        <a:solidFill>
                          <a:schemeClr val="tx1"/>
                        </a:solidFill>
                      </a:endParaRPr>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solidFill>
                            <a:schemeClr val="tx1"/>
                          </a:solidFill>
                        </a:rPr>
                        <a:t>11.3.3.2</a:t>
                      </a:r>
                      <a:endParaRPr lang="fr-FR" sz="1400" dirty="0">
                        <a:solidFill>
                          <a:schemeClr val="tx1"/>
                        </a:solidFill>
                      </a:endParaRPr>
                    </a:p>
                  </a:txBody>
                  <a:tcPr/>
                </a:tc>
                <a:tc>
                  <a:txBody>
                    <a:bodyPr/>
                    <a:lstStyle/>
                    <a:p>
                      <a:r>
                        <a:rPr lang="en-US" sz="1400" dirty="0" smtClean="0">
                          <a:solidFill>
                            <a:schemeClr val="tx1"/>
                          </a:solidFill>
                        </a:rPr>
                        <a:t>Vidéo</a:t>
                      </a:r>
                      <a:endParaRPr lang="fr-FR" sz="1400" dirty="0">
                        <a:solidFill>
                          <a:schemeClr val="tx1"/>
                        </a:solidFill>
                      </a:endParaRPr>
                    </a:p>
                  </a:txBody>
                  <a:tcPr/>
                </a:tc>
                <a:tc>
                  <a:txBody>
                    <a:bodyPr/>
                    <a:lstStyle/>
                    <a:p>
                      <a:r>
                        <a:rPr lang="en-US" sz="1400" dirty="0" smtClean="0">
                          <a:solidFill>
                            <a:schemeClr val="tx1"/>
                          </a:solidFill>
                        </a:rPr>
                        <a:t>Commande show version</a:t>
                      </a:r>
                      <a:endParaRPr lang="fr-FR" sz="1400" dirty="0">
                        <a:solidFill>
                          <a:schemeClr val="tx1"/>
                        </a:solidFill>
                      </a:endParaRPr>
                    </a:p>
                  </a:txBody>
                  <a:tcPr/>
                </a:tc>
                <a:tc>
                  <a:txBody>
                    <a:bodyPr/>
                    <a:lstStyle/>
                    <a:p>
                      <a:r>
                        <a:rPr lang="en-US" sz="1400" dirty="0" smtClean="0">
                          <a:solidFill>
                            <a:schemeClr val="tx1"/>
                          </a:solidFill>
                        </a:rPr>
                        <a:t>-</a:t>
                      </a:r>
                      <a:endParaRPr lang="en-US" sz="1400" dirty="0">
                        <a:solidFill>
                          <a:schemeClr val="tx1"/>
                        </a:solidFill>
                      </a:endParaRPr>
                    </a:p>
                  </a:txBody>
                  <a:tcPr/>
                </a:tc>
              </a:tr>
            </a:tbl>
          </a:graphicData>
        </a:graphic>
      </p:graphicFrame>
      <p:sp>
        <p:nvSpPr>
          <p:cNvPr id="6" name="Rectangle 5"/>
          <p:cNvSpPr/>
          <p:nvPr/>
        </p:nvSpPr>
        <p:spPr>
          <a:xfrm>
            <a:off x="408791" y="6048000"/>
            <a:ext cx="8145462" cy="590931"/>
          </a:xfrm>
          <a:prstGeom prst="rect">
            <a:avLst/>
          </a:prstGeom>
        </p:spPr>
        <p:txBody>
          <a:bodyPr wrap="square" anchor="ctr" anchorCtr="0">
            <a:spAutoFit/>
          </a:bodyPr>
          <a:lstStyle/>
          <a:p>
            <a:pPr marL="0" indent="0" algn="l" eaLnBrk="1" hangingPunct="1">
              <a:spcBef>
                <a:spcPct val="30000"/>
              </a:spcBef>
              <a:buNone/>
            </a:pPr>
            <a:r>
              <a:rPr lang="fr-FR" sz="1800" dirty="0"/>
              <a:t>Le mot de passe utilisé dans le cadre des exercices Packet Tracer de ce chapitre est : </a:t>
            </a:r>
            <a:r>
              <a:rPr lang="fr-FR" sz="1800" b="1" dirty="0" smtClean="0"/>
              <a:t>PT_ccna5</a:t>
            </a:r>
            <a:endParaRPr lang="fr-FR" sz="1800" b="1" dirty="0">
              <a:solidFill>
                <a:srgbClr val="00B0F0"/>
              </a:solidFill>
            </a:endParaRPr>
          </a:p>
        </p:txBody>
      </p:sp>
    </p:spTree>
    <p:extLst>
      <p:ext uri="{BB962C8B-B14F-4D97-AF65-F5344CB8AC3E}">
        <p14:creationId xmlns:p14="http://schemas.microsoft.com/office/powerpoint/2010/main" val="3307004754"/>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65470" y="2263775"/>
            <a:ext cx="4198889" cy="1481138"/>
          </a:xfrm>
        </p:spPr>
        <p:txBody>
          <a:bodyPr/>
          <a:lstStyle/>
          <a:p>
            <a:pPr eaLnBrk="1" hangingPunct="1"/>
            <a:r>
              <a:rPr lang="fr-FR" sz="2400" dirty="0" smtClean="0"/>
              <a:t>11.5 Synthèse du chapitre</a:t>
            </a:r>
            <a:endParaRPr lang="fr-FR" sz="2400" dirty="0"/>
          </a:p>
        </p:txBody>
      </p:sp>
    </p:spTree>
    <p:extLst>
      <p:ext uri="{BB962C8B-B14F-4D97-AF65-F5344CB8AC3E}">
        <p14:creationId xmlns:p14="http://schemas.microsoft.com/office/powerpoint/2010/main" val="1818553580"/>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9" y="1539502"/>
            <a:ext cx="8075848" cy="310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1600" dirty="0"/>
              <a:t>Expliquer comment un petit réseau peut être redimensionné en un réseau de plus grande taille</a:t>
            </a:r>
          </a:p>
          <a:p>
            <a:r>
              <a:rPr lang="fr-FR" sz="1600" dirty="0"/>
              <a:t>Configurer les commutateurs et les routeurs avec des fonctionnalités de sécurisation renforcée pour améliorer la sécurité</a:t>
            </a:r>
          </a:p>
          <a:p>
            <a:r>
              <a:rPr lang="fr-FR" sz="1600" dirty="0"/>
              <a:t>Déterminer un profil de référence des performances du réseau à l'aide de commandes et d'utilitaires show courants</a:t>
            </a:r>
          </a:p>
          <a:p>
            <a:r>
              <a:rPr lang="fr-FR" sz="1600" dirty="0" smtClean="0"/>
              <a:t>Appliquer des méthodes de dépannage et des commandes d'hôte et IOS pour résoudre des problèmes</a:t>
            </a:r>
            <a:endParaRPr lang="fr-FR" sz="1600" dirty="0"/>
          </a:p>
          <a:p>
            <a:r>
              <a:rPr lang="fr-FR" sz="1600" dirty="0"/>
              <a:t>Expliquer comment créer, configurer et vérifier un petit réseau de segments connectés </a:t>
            </a:r>
            <a:r>
              <a:rPr lang="fr-FR" sz="1600" dirty="0" smtClean="0"/>
              <a:t>directement</a:t>
            </a:r>
            <a:endParaRPr lang="fr-FR" sz="1600" dirty="0"/>
          </a:p>
        </p:txBody>
      </p:sp>
      <p:sp>
        <p:nvSpPr>
          <p:cNvPr id="21505" name="Rectangle 2"/>
          <p:cNvSpPr>
            <a:spLocks noGrp="1" noChangeArrowheads="1"/>
          </p:cNvSpPr>
          <p:nvPr>
            <p:ph type="title"/>
          </p:nvPr>
        </p:nvSpPr>
        <p:spPr/>
        <p:txBody>
          <a:bodyPr/>
          <a:lstStyle/>
          <a:p>
            <a:pPr eaLnBrk="1" hangingPunct="1"/>
            <a:r>
              <a:rPr lang="fr-FR" sz="1800" dirty="0" smtClean="0">
                <a:latin typeface="Arial" charset="0"/>
              </a:rPr>
              <a:t>Synthèse du chapitre</a:t>
            </a:r>
            <a:r>
              <a:t/>
            </a:r>
            <a:br/>
            <a:r>
              <a:rPr lang="fr-FR" dirty="0" smtClean="0">
                <a:latin typeface="Arial" charset="0"/>
              </a:rPr>
              <a:t>Synthèse</a:t>
            </a:r>
            <a:endParaRPr lang="fr-FR"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fr-FR" sz="1800" dirty="0" smtClean="0">
                <a:latin typeface="Arial" charset="0"/>
              </a:rPr>
              <a:t>Section 11.2</a:t>
            </a:r>
            <a:r>
              <a:t/>
            </a:r>
            <a:br/>
            <a:r>
              <a:rPr lang="fr-FR" smtClean="0"/>
              <a:t>Nouveaux termes/commandes</a:t>
            </a:r>
          </a:p>
        </p:txBody>
      </p:sp>
      <p:sp>
        <p:nvSpPr>
          <p:cNvPr id="4" name="Content Placeholder 1"/>
          <p:cNvSpPr>
            <a:spLocks noGrp="1"/>
          </p:cNvSpPr>
          <p:nvPr>
            <p:ph idx="1"/>
          </p:nvPr>
        </p:nvSpPr>
        <p:spPr>
          <a:xfrm>
            <a:off x="193867" y="1232592"/>
            <a:ext cx="4441807" cy="5214177"/>
          </a:xfrm>
        </p:spPr>
        <p:txBody>
          <a:bodyPr>
            <a:normAutofit/>
          </a:bodyPr>
          <a:lstStyle/>
          <a:p>
            <a:pPr>
              <a:lnSpc>
                <a:spcPct val="100000"/>
              </a:lnSpc>
            </a:pPr>
            <a:r>
              <a:rPr lang="fr-FR" sz="1600" kern="1200" dirty="0" smtClean="0"/>
              <a:t>Filtrage des applications</a:t>
            </a:r>
            <a:endParaRPr lang="fr-FR" sz="1600" dirty="0">
              <a:solidFill>
                <a:schemeClr val="bg2"/>
              </a:solidFill>
            </a:endParaRPr>
          </a:p>
          <a:p>
            <a:pPr>
              <a:lnSpc>
                <a:spcPct val="100000"/>
              </a:lnSpc>
            </a:pPr>
            <a:r>
              <a:rPr lang="fr-FR" sz="1600" kern="1200" dirty="0" smtClean="0"/>
              <a:t>Authentification, autorisation et comptabilité (AAA)</a:t>
            </a:r>
            <a:endParaRPr lang="fr-FR" sz="1600" dirty="0">
              <a:solidFill>
                <a:schemeClr val="bg2"/>
              </a:solidFill>
            </a:endParaRPr>
          </a:p>
          <a:p>
            <a:pPr fontAlgn="b">
              <a:lnSpc>
                <a:spcPct val="100000"/>
              </a:lnSpc>
            </a:pPr>
            <a:r>
              <a:rPr lang="fr-FR" sz="1600" b="1" dirty="0"/>
              <a:t>auto secure </a:t>
            </a:r>
            <a:r>
              <a:rPr lang="fr-FR" sz="1600" dirty="0"/>
              <a:t>(commande)</a:t>
            </a:r>
            <a:endParaRPr lang="fr-FR" sz="1600" dirty="0">
              <a:solidFill>
                <a:schemeClr val="bg2"/>
              </a:solidFill>
            </a:endParaRPr>
          </a:p>
          <a:p>
            <a:pPr fontAlgn="b">
              <a:lnSpc>
                <a:spcPct val="100000"/>
              </a:lnSpc>
            </a:pPr>
            <a:r>
              <a:rPr lang="fr-FR" sz="1600" b="1" dirty="0" smtClean="0"/>
              <a:t>e</a:t>
            </a:r>
            <a:r>
              <a:rPr lang="fr-FR" sz="1600" b="1" kern="1200" dirty="0" smtClean="0"/>
              <a:t>xec timeout </a:t>
            </a:r>
            <a:r>
              <a:rPr lang="fr-FR" sz="1600" kern="1200" dirty="0" smtClean="0"/>
              <a:t>(commande)</a:t>
            </a:r>
            <a:endParaRPr lang="fr-FR" sz="1600" dirty="0">
              <a:solidFill>
                <a:schemeClr val="bg2"/>
              </a:solidFill>
            </a:endParaRPr>
          </a:p>
          <a:p>
            <a:pPr fontAlgn="b">
              <a:lnSpc>
                <a:spcPct val="100000"/>
              </a:lnSpc>
            </a:pPr>
            <a:r>
              <a:rPr lang="fr-FR" sz="1600" b="1" kern="1200" dirty="0"/>
              <a:t>crypto key generate rsa general-keys modulus taille du module </a:t>
            </a:r>
            <a:r>
              <a:rPr lang="fr-FR" sz="1600" kern="1200" dirty="0"/>
              <a:t>(commande)</a:t>
            </a:r>
            <a:endParaRPr lang="fr-FR" sz="1600" b="1" dirty="0" smtClean="0"/>
          </a:p>
          <a:p>
            <a:pPr>
              <a:lnSpc>
                <a:spcPct val="100000"/>
              </a:lnSpc>
            </a:pPr>
            <a:r>
              <a:rPr lang="fr-FR" sz="1600" dirty="0"/>
              <a:t>Sécurité des terminaux</a:t>
            </a:r>
            <a:endParaRPr lang="fr-FR" sz="1600" dirty="0">
              <a:solidFill>
                <a:schemeClr val="bg2"/>
              </a:solidFill>
            </a:endParaRPr>
          </a:p>
          <a:p>
            <a:pPr>
              <a:lnSpc>
                <a:spcPct val="100000"/>
              </a:lnSpc>
            </a:pPr>
            <a:r>
              <a:rPr lang="fr-FR" sz="1600" b="1" dirty="0"/>
              <a:t>ip domain-name</a:t>
            </a:r>
            <a:r>
              <a:rPr lang="fr-FR" sz="1600" dirty="0"/>
              <a:t> </a:t>
            </a:r>
            <a:r>
              <a:rPr lang="fr-FR" sz="1600" i="1" dirty="0"/>
              <a:t> </a:t>
            </a:r>
            <a:r>
              <a:rPr lang="fr-FR" sz="1600" i="1" dirty="0" err="1"/>
              <a:t>domain-name</a:t>
            </a:r>
            <a:r>
              <a:rPr lang="fr-FR" sz="1600" i="1" dirty="0"/>
              <a:t> </a:t>
            </a:r>
            <a:r>
              <a:rPr lang="fr-FR" sz="1600" dirty="0" smtClean="0"/>
              <a:t>(</a:t>
            </a:r>
            <a:r>
              <a:rPr lang="fr-FR" sz="1600" dirty="0"/>
              <a:t>commande)</a:t>
            </a:r>
            <a:endParaRPr lang="fr-FR" sz="1600" dirty="0">
              <a:solidFill>
                <a:schemeClr val="bg2"/>
              </a:solidFill>
            </a:endParaRPr>
          </a:p>
          <a:p>
            <a:pPr>
              <a:lnSpc>
                <a:spcPct val="100000"/>
              </a:lnSpc>
            </a:pPr>
            <a:r>
              <a:rPr lang="fr-FR" sz="1600" b="1" dirty="0"/>
              <a:t>login block-for 120 attempts 3 within 60</a:t>
            </a:r>
            <a:r>
              <a:rPr lang="fr-FR" sz="1600" dirty="0"/>
              <a:t> (commande)</a:t>
            </a:r>
          </a:p>
          <a:p>
            <a:pPr fontAlgn="b">
              <a:lnSpc>
                <a:spcPct val="100000"/>
              </a:lnSpc>
            </a:pPr>
            <a:endParaRPr lang="fr-FR" sz="1600" dirty="0"/>
          </a:p>
        </p:txBody>
      </p:sp>
      <p:sp>
        <p:nvSpPr>
          <p:cNvPr id="8" name="Content Placeholder 1"/>
          <p:cNvSpPr txBox="1">
            <a:spLocks/>
          </p:cNvSpPr>
          <p:nvPr/>
        </p:nvSpPr>
        <p:spPr bwMode="auto">
          <a:xfrm>
            <a:off x="4800600" y="1232592"/>
            <a:ext cx="4000500"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a:lnSpc>
                <a:spcPct val="100000"/>
              </a:lnSpc>
            </a:pPr>
            <a:r>
              <a:rPr lang="fr-FR" sz="1600" dirty="0"/>
              <a:t>Filtrage des paquets</a:t>
            </a:r>
          </a:p>
          <a:p>
            <a:pPr>
              <a:lnSpc>
                <a:spcPct val="100000"/>
              </a:lnSpc>
            </a:pPr>
            <a:r>
              <a:rPr lang="fr-FR" sz="1600" dirty="0"/>
              <a:t>Phrase secrète</a:t>
            </a:r>
            <a:endParaRPr lang="fr-FR" sz="1600" dirty="0">
              <a:solidFill>
                <a:schemeClr val="bg2"/>
              </a:solidFill>
            </a:endParaRPr>
          </a:p>
          <a:p>
            <a:pPr>
              <a:lnSpc>
                <a:spcPct val="100000"/>
              </a:lnSpc>
            </a:pPr>
            <a:r>
              <a:rPr lang="fr-FR" sz="1600" dirty="0"/>
              <a:t>Pare-feu personnels</a:t>
            </a:r>
          </a:p>
          <a:p>
            <a:pPr fontAlgn="b">
              <a:lnSpc>
                <a:spcPct val="100000"/>
              </a:lnSpc>
            </a:pPr>
            <a:r>
              <a:rPr lang="fr-FR" sz="1600" b="1" dirty="0" smtClean="0"/>
              <a:t>security passwords min-length</a:t>
            </a:r>
            <a:r>
              <a:rPr lang="fr-FR" sz="1600" dirty="0"/>
              <a:t> (commande)</a:t>
            </a:r>
          </a:p>
          <a:p>
            <a:pPr fontAlgn="b">
              <a:lnSpc>
                <a:spcPct val="100000"/>
              </a:lnSpc>
            </a:pPr>
            <a:r>
              <a:rPr lang="fr-FR" sz="1600" dirty="0" smtClean="0"/>
              <a:t>Inspection dynamique de paquets</a:t>
            </a:r>
            <a:endParaRPr lang="fr-FR" sz="1600" dirty="0">
              <a:solidFill>
                <a:schemeClr val="bg2"/>
              </a:solidFill>
            </a:endParaRPr>
          </a:p>
          <a:p>
            <a:pPr fontAlgn="b">
              <a:lnSpc>
                <a:spcPct val="100000"/>
              </a:lnSpc>
            </a:pPr>
            <a:r>
              <a:rPr lang="fr-FR" sz="1600" b="1" dirty="0" smtClean="0"/>
              <a:t>service password-encryption </a:t>
            </a:r>
            <a:r>
              <a:rPr lang="fr-FR" sz="1600" dirty="0"/>
              <a:t>(commande) </a:t>
            </a:r>
            <a:endParaRPr lang="fr-FR" sz="1600" dirty="0" smtClean="0"/>
          </a:p>
          <a:p>
            <a:pPr fontAlgn="b">
              <a:lnSpc>
                <a:spcPct val="100000"/>
              </a:lnSpc>
            </a:pPr>
            <a:r>
              <a:rPr lang="fr-FR" sz="1600" b="1" dirty="0" smtClean="0"/>
              <a:t>transport input ssh</a:t>
            </a:r>
            <a:endParaRPr lang="fr-FR" sz="1600" b="1" dirty="0" smtClean="0">
              <a:solidFill>
                <a:schemeClr val="bg2"/>
              </a:solidFill>
            </a:endParaRPr>
          </a:p>
          <a:p>
            <a:pPr fontAlgn="b">
              <a:lnSpc>
                <a:spcPct val="100000"/>
              </a:lnSpc>
            </a:pPr>
            <a:r>
              <a:rPr lang="fr-FR" sz="1600" dirty="0" smtClean="0"/>
              <a:t>Filtrage des URL</a:t>
            </a:r>
            <a:endParaRPr lang="fr-FR" sz="1600" dirty="0">
              <a:solidFill>
                <a:schemeClr val="bg2"/>
              </a:solidFill>
            </a:endParaRPr>
          </a:p>
          <a:p>
            <a:pPr fontAlgn="b">
              <a:lnSpc>
                <a:spcPct val="100000"/>
              </a:lnSpc>
            </a:pPr>
            <a:endParaRPr lang="fr-FR" sz="1600" dirty="0" smtClean="0"/>
          </a:p>
          <a:p>
            <a:pPr fontAlgn="b">
              <a:lnSpc>
                <a:spcPct val="100000"/>
              </a:lnSpc>
            </a:pPr>
            <a:endParaRPr lang="fr-FR" sz="1600" dirty="0" smtClean="0"/>
          </a:p>
          <a:p>
            <a:pPr fontAlgn="b">
              <a:lnSpc>
                <a:spcPct val="100000"/>
              </a:lnSpc>
            </a:pPr>
            <a:endParaRPr lang="fr-FR" sz="1600" dirty="0"/>
          </a:p>
        </p:txBody>
      </p:sp>
    </p:spTree>
    <p:extLst>
      <p:ext uri="{BB962C8B-B14F-4D97-AF65-F5344CB8AC3E}">
        <p14:creationId xmlns:p14="http://schemas.microsoft.com/office/powerpoint/2010/main" val="283593834"/>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fr-FR" sz="1800" dirty="0" smtClean="0">
                <a:latin typeface="Arial" charset="0"/>
              </a:rPr>
              <a:t>Section 11.3</a:t>
            </a:r>
            <a:r>
              <a:t/>
            </a:r>
            <a:br/>
            <a:r>
              <a:rPr lang="fr-FR" smtClean="0"/>
              <a:t>Nouveaux termes/commandes</a:t>
            </a:r>
          </a:p>
        </p:txBody>
      </p:sp>
      <p:sp>
        <p:nvSpPr>
          <p:cNvPr id="4" name="Content Placeholder 1"/>
          <p:cNvSpPr>
            <a:spLocks noGrp="1"/>
          </p:cNvSpPr>
          <p:nvPr>
            <p:ph idx="1"/>
          </p:nvPr>
        </p:nvSpPr>
        <p:spPr>
          <a:xfrm>
            <a:off x="193868" y="1232592"/>
            <a:ext cx="4523606" cy="5214177"/>
          </a:xfrm>
        </p:spPr>
        <p:txBody>
          <a:bodyPr>
            <a:normAutofit/>
          </a:bodyPr>
          <a:lstStyle/>
          <a:p>
            <a:r>
              <a:rPr lang="fr-FR" sz="1600" kern="1200" dirty="0" smtClean="0"/>
              <a:t>! . U</a:t>
            </a:r>
          </a:p>
          <a:p>
            <a:r>
              <a:rPr lang="fr-FR" sz="1600" kern="1200" dirty="0"/>
              <a:t>Protocole ARP (Address Resolution Protocol)</a:t>
            </a:r>
          </a:p>
          <a:p>
            <a:pPr fontAlgn="b"/>
            <a:r>
              <a:rPr lang="fr-FR" sz="1600" b="1" dirty="0" smtClean="0"/>
              <a:t>e</a:t>
            </a:r>
            <a:r>
              <a:rPr lang="fr-FR" sz="1600" b="1" kern="1200" dirty="0" smtClean="0"/>
              <a:t>xec timeout </a:t>
            </a:r>
            <a:r>
              <a:rPr lang="fr-FR" sz="1600" kern="1200" dirty="0" smtClean="0"/>
              <a:t>(commande)</a:t>
            </a:r>
            <a:endParaRPr lang="fr-FR" sz="1600" dirty="0">
              <a:solidFill>
                <a:schemeClr val="bg2"/>
              </a:solidFill>
            </a:endParaRPr>
          </a:p>
          <a:p>
            <a:pPr fontAlgn="b"/>
            <a:r>
              <a:rPr lang="fr-FR" sz="1600" b="1" kern="1200" dirty="0"/>
              <a:t>crypto key generate rsa general-keys </a:t>
            </a:r>
            <a:r>
              <a:rPr lang="fr-FR" sz="1600" b="1" kern="1200" dirty="0" err="1"/>
              <a:t>modulus</a:t>
            </a:r>
            <a:r>
              <a:rPr lang="fr-FR" sz="1600" b="1" kern="1200" dirty="0"/>
              <a:t> </a:t>
            </a:r>
            <a:r>
              <a:rPr lang="fr-FR" sz="1600" i="1" kern="1200" dirty="0" err="1"/>
              <a:t>modulus</a:t>
            </a:r>
            <a:r>
              <a:rPr lang="fr-FR" sz="1600" i="1" kern="1200" dirty="0"/>
              <a:t>-size</a:t>
            </a:r>
            <a:r>
              <a:rPr lang="fr-FR" sz="1600" dirty="0" smtClean="0"/>
              <a:t> </a:t>
            </a:r>
            <a:r>
              <a:rPr lang="fr-FR" sz="1600" kern="1200" dirty="0"/>
              <a:t>(commande)</a:t>
            </a:r>
            <a:endParaRPr lang="fr-FR" sz="1600" b="1" dirty="0" smtClean="0"/>
          </a:p>
          <a:p>
            <a:pPr fontAlgn="b"/>
            <a:r>
              <a:rPr lang="fr-FR" sz="1600" b="1" dirty="0"/>
              <a:t>ip domain-name</a:t>
            </a:r>
            <a:r>
              <a:rPr lang="fr-FR" sz="1600" dirty="0"/>
              <a:t> </a:t>
            </a:r>
            <a:r>
              <a:rPr lang="fr-FR" sz="1600" i="1" dirty="0"/>
              <a:t> </a:t>
            </a:r>
            <a:r>
              <a:rPr lang="fr-FR" sz="1600" i="1" dirty="0" err="1" smtClean="0"/>
              <a:t>domain-name</a:t>
            </a:r>
            <a:r>
              <a:rPr lang="fr-FR" sz="1600" dirty="0"/>
              <a:t> (commande)</a:t>
            </a:r>
            <a:endParaRPr lang="fr-FR" sz="1600" dirty="0">
              <a:solidFill>
                <a:schemeClr val="bg2"/>
              </a:solidFill>
            </a:endParaRPr>
          </a:p>
          <a:p>
            <a:r>
              <a:rPr lang="fr-FR" sz="1600" b="1" dirty="0"/>
              <a:t>ipconfig</a:t>
            </a:r>
            <a:r>
              <a:rPr lang="fr-FR" sz="1600" dirty="0"/>
              <a:t> (commande d'hôte)</a:t>
            </a:r>
            <a:endParaRPr lang="fr-FR" sz="1600" dirty="0">
              <a:solidFill>
                <a:schemeClr val="bg2"/>
              </a:solidFill>
            </a:endParaRPr>
          </a:p>
          <a:p>
            <a:r>
              <a:rPr lang="fr-FR" sz="1600" b="1" dirty="0"/>
              <a:t>login block-for 120 attempts 3 within 60</a:t>
            </a:r>
            <a:r>
              <a:rPr lang="fr-FR" sz="1600" dirty="0"/>
              <a:t> (commande)</a:t>
            </a:r>
          </a:p>
          <a:p>
            <a:r>
              <a:rPr lang="fr-FR" sz="1600" dirty="0"/>
              <a:t>Adresse de bouclage 127.0.0.1</a:t>
            </a:r>
            <a:endParaRPr lang="fr-FR" sz="1600" dirty="0">
              <a:solidFill>
                <a:schemeClr val="bg2"/>
              </a:solidFill>
            </a:endParaRPr>
          </a:p>
          <a:p>
            <a:r>
              <a:rPr lang="fr-FR" sz="1600" b="1" dirty="0"/>
              <a:t>ping</a:t>
            </a:r>
            <a:r>
              <a:rPr lang="fr-FR" sz="1600" dirty="0"/>
              <a:t> (commande)</a:t>
            </a:r>
            <a:endParaRPr lang="fr-FR" sz="1600" dirty="0">
              <a:solidFill>
                <a:schemeClr val="bg2"/>
              </a:solidFill>
            </a:endParaRPr>
          </a:p>
          <a:p>
            <a:pPr fontAlgn="b"/>
            <a:endParaRPr lang="fr-FR" sz="1600" dirty="0"/>
          </a:p>
        </p:txBody>
      </p:sp>
      <p:sp>
        <p:nvSpPr>
          <p:cNvPr id="6" name="Content Placeholder 1"/>
          <p:cNvSpPr txBox="1">
            <a:spLocks/>
          </p:cNvSpPr>
          <p:nvPr/>
        </p:nvSpPr>
        <p:spPr bwMode="auto">
          <a:xfrm>
            <a:off x="2925125" y="1232593"/>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endParaRPr lang="en-US" sz="1600" b="1" dirty="0">
              <a:solidFill>
                <a:schemeClr val="bg2"/>
              </a:solidFill>
            </a:endParaRPr>
          </a:p>
          <a:p>
            <a:endParaRPr lang="en-US" sz="1600" dirty="0">
              <a:solidFill>
                <a:schemeClr val="bg2"/>
              </a:solidFill>
            </a:endParaRPr>
          </a:p>
          <a:p>
            <a:pPr fontAlgn="b"/>
            <a:endParaRPr lang="en-US" sz="1600" dirty="0">
              <a:solidFill>
                <a:schemeClr val="bg2"/>
              </a:solidFill>
            </a:endParaRPr>
          </a:p>
          <a:p>
            <a:pPr fontAlgn="b"/>
            <a:endParaRPr lang="en-US" sz="1600" dirty="0">
              <a:solidFill>
                <a:schemeClr val="bg2"/>
              </a:solidFill>
            </a:endParaRPr>
          </a:p>
        </p:txBody>
      </p:sp>
      <p:sp>
        <p:nvSpPr>
          <p:cNvPr id="8" name="Content Placeholder 1"/>
          <p:cNvSpPr txBox="1">
            <a:spLocks/>
          </p:cNvSpPr>
          <p:nvPr/>
        </p:nvSpPr>
        <p:spPr bwMode="auto">
          <a:xfrm>
            <a:off x="4717474" y="1232592"/>
            <a:ext cx="41563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fontAlgn="b"/>
            <a:r>
              <a:rPr lang="fr-FR" sz="1600" b="1" dirty="0"/>
              <a:t>security passwords min-length</a:t>
            </a:r>
            <a:r>
              <a:rPr lang="fr-FR" sz="1600" dirty="0"/>
              <a:t> (commande)</a:t>
            </a:r>
          </a:p>
          <a:p>
            <a:pPr fontAlgn="b"/>
            <a:r>
              <a:rPr lang="fr-FR" sz="1600" b="1" dirty="0"/>
              <a:t>service password-encryption </a:t>
            </a:r>
            <a:r>
              <a:rPr lang="fr-FR" sz="1600" dirty="0"/>
              <a:t>(commande) </a:t>
            </a:r>
          </a:p>
          <a:p>
            <a:pPr fontAlgn="b"/>
            <a:r>
              <a:rPr lang="fr-FR" sz="1600" b="1" dirty="0" smtClean="0"/>
              <a:t>show cdp neighbors</a:t>
            </a:r>
            <a:r>
              <a:rPr lang="fr-FR" sz="1600" dirty="0"/>
              <a:t> (commande IOS)</a:t>
            </a:r>
            <a:endParaRPr lang="fr-FR" sz="1600" dirty="0">
              <a:solidFill>
                <a:schemeClr val="bg2"/>
              </a:solidFill>
            </a:endParaRPr>
          </a:p>
          <a:p>
            <a:pPr fontAlgn="b"/>
            <a:r>
              <a:rPr lang="fr-FR" sz="1600" b="1" dirty="0"/>
              <a:t>show ip interface brief</a:t>
            </a:r>
            <a:r>
              <a:rPr lang="fr-FR" sz="1600" dirty="0"/>
              <a:t>  (commande IOS)</a:t>
            </a:r>
            <a:endParaRPr lang="fr-FR" sz="1600" dirty="0">
              <a:solidFill>
                <a:schemeClr val="bg2"/>
              </a:solidFill>
            </a:endParaRPr>
          </a:p>
          <a:p>
            <a:pPr fontAlgn="b"/>
            <a:r>
              <a:rPr lang="fr-FR" sz="1600" b="1" dirty="0" smtClean="0"/>
              <a:t>tracert</a:t>
            </a:r>
            <a:r>
              <a:rPr lang="fr-FR" sz="1600" smtClean="0"/>
              <a:t> </a:t>
            </a:r>
            <a:r>
              <a:rPr lang="fr-FR" sz="1600" dirty="0"/>
              <a:t>(commande d'hôte)</a:t>
            </a:r>
          </a:p>
          <a:p>
            <a:pPr fontAlgn="b"/>
            <a:r>
              <a:rPr lang="fr-FR" sz="1600" b="1" dirty="0"/>
              <a:t>traceroute </a:t>
            </a:r>
            <a:r>
              <a:rPr lang="fr-FR" sz="1600" dirty="0"/>
              <a:t>(commande IOS)</a:t>
            </a:r>
          </a:p>
          <a:p>
            <a:pPr fontAlgn="b"/>
            <a:r>
              <a:rPr lang="fr-FR" sz="1600" b="1" dirty="0" smtClean="0"/>
              <a:t>transport input ssh</a:t>
            </a:r>
            <a:endParaRPr lang="fr-FR" sz="1600" b="1" dirty="0" smtClean="0">
              <a:solidFill>
                <a:schemeClr val="bg2"/>
              </a:solidFill>
            </a:endParaRPr>
          </a:p>
          <a:p>
            <a:pPr fontAlgn="b"/>
            <a:endParaRPr lang="fr-FR" sz="1600" dirty="0" smtClean="0"/>
          </a:p>
          <a:p>
            <a:pPr fontAlgn="b"/>
            <a:endParaRPr lang="fr-FR" sz="1600" dirty="0" smtClean="0"/>
          </a:p>
          <a:p>
            <a:pPr fontAlgn="b"/>
            <a:endParaRPr lang="fr-FR" sz="1600" dirty="0"/>
          </a:p>
        </p:txBody>
      </p:sp>
    </p:spTree>
    <p:extLst>
      <p:ext uri="{BB962C8B-B14F-4D97-AF65-F5344CB8AC3E}">
        <p14:creationId xmlns:p14="http://schemas.microsoft.com/office/powerpoint/2010/main" val="2453516412"/>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452023" y="304807"/>
            <a:ext cx="8145462" cy="838200"/>
          </a:xfrm>
        </p:spPr>
        <p:txBody>
          <a:bodyPr/>
          <a:lstStyle/>
          <a:p>
            <a:pPr eaLnBrk="1" hangingPunct="1"/>
            <a:r>
              <a:rPr lang="fr-FR" smtClean="0"/>
              <a:t>Chapitre 11 : exercices (suite)</a:t>
            </a:r>
          </a:p>
        </p:txBody>
      </p:sp>
      <p:sp>
        <p:nvSpPr>
          <p:cNvPr id="6147" name="Rectangle 34"/>
          <p:cNvSpPr>
            <a:spLocks noGrp="1" noChangeArrowheads="1"/>
          </p:cNvSpPr>
          <p:nvPr>
            <p:ph type="body" idx="4294967295"/>
          </p:nvPr>
        </p:nvSpPr>
        <p:spPr>
          <a:xfrm>
            <a:off x="498322" y="1143007"/>
            <a:ext cx="7940675" cy="528796"/>
          </a:xfrm>
        </p:spPr>
        <p:txBody>
          <a:bodyPr/>
          <a:lstStyle/>
          <a:p>
            <a:pPr marL="0" indent="0" eaLnBrk="1" hangingPunct="1">
              <a:spcBef>
                <a:spcPct val="30000"/>
              </a:spcBef>
              <a:buNone/>
            </a:pPr>
            <a:r>
              <a:rPr lang="fr-FR" sz="2000" dirty="0" smtClean="0"/>
              <a:t>Quels sont les exercices associés à ce chapitre ?</a:t>
            </a:r>
            <a:endParaRPr lang="fr-FR" sz="2000" dirty="0">
              <a:solidFill>
                <a:srgbClr val="00B0F0"/>
              </a:solidFill>
            </a:endParaRPr>
          </a:p>
          <a:p>
            <a:pPr marL="0" indent="0" eaLnBrk="1" hangingPunct="1">
              <a:spcBef>
                <a:spcPct val="30000"/>
              </a:spcBef>
              <a:buNone/>
            </a:pPr>
            <a:endParaRPr lang="fr-FR" sz="2000" dirty="0" smtClean="0"/>
          </a:p>
          <a:p>
            <a:pPr marL="119063" indent="0" eaLnBrk="1" hangingPunct="1">
              <a:spcBef>
                <a:spcPct val="30000"/>
              </a:spcBef>
              <a:buNone/>
            </a:pPr>
            <a:endParaRPr lang="fr-FR" sz="2000" dirty="0" smtClean="0"/>
          </a:p>
          <a:p>
            <a:pPr marL="119063" indent="0" eaLnBrk="1" hangingPunct="1">
              <a:spcBef>
                <a:spcPct val="30000"/>
              </a:spcBef>
              <a:buNone/>
            </a:pPr>
            <a:endParaRPr lang="fr-FR" sz="2000" dirty="0" smtClean="0"/>
          </a:p>
        </p:txBody>
      </p:sp>
      <p:graphicFrame>
        <p:nvGraphicFramePr>
          <p:cNvPr id="2" name="Table 1"/>
          <p:cNvGraphicFramePr>
            <a:graphicFrameLocks noGrp="1"/>
          </p:cNvGraphicFramePr>
          <p:nvPr>
            <p:extLst>
              <p:ext uri="{D42A27DB-BD31-4B8C-83A1-F6EECF244321}">
                <p14:modId xmlns:p14="http://schemas.microsoft.com/office/powerpoint/2010/main" val="1091659861"/>
              </p:ext>
            </p:extLst>
          </p:nvPr>
        </p:nvGraphicFramePr>
        <p:xfrm>
          <a:off x="334297" y="1541470"/>
          <a:ext cx="8356582" cy="4206240"/>
        </p:xfrm>
        <a:graphic>
          <a:graphicData uri="http://schemas.openxmlformats.org/drawingml/2006/table">
            <a:tbl>
              <a:tblPr firstRow="1" bandRow="1">
                <a:tableStyleId>{5C22544A-7EE6-4342-B048-85BDC9FD1C3A}</a:tableStyleId>
              </a:tblPr>
              <a:tblGrid>
                <a:gridCol w="1119600"/>
                <a:gridCol w="1620982"/>
                <a:gridCol w="4104000"/>
                <a:gridCol w="1512000"/>
              </a:tblGrid>
              <a:tr h="0">
                <a:tc>
                  <a:txBody>
                    <a:bodyPr/>
                    <a:lstStyle/>
                    <a:p>
                      <a:r>
                        <a:rPr lang="en-US" sz="1400" dirty="0" smtClean="0"/>
                        <a:t>N° de page</a:t>
                      </a:r>
                      <a:endParaRPr lang="fr-FR" sz="1400" dirty="0"/>
                    </a:p>
                  </a:txBody>
                  <a:tcPr/>
                </a:tc>
                <a:tc>
                  <a:txBody>
                    <a:bodyPr/>
                    <a:lstStyle/>
                    <a:p>
                      <a:r>
                        <a:rPr lang="en-US" sz="1400" dirty="0" smtClean="0"/>
                        <a:t>Type d'exercice</a:t>
                      </a:r>
                      <a:endParaRPr lang="fr-FR" sz="1400" dirty="0"/>
                    </a:p>
                  </a:txBody>
                  <a:tcPr/>
                </a:tc>
                <a:tc>
                  <a:txBody>
                    <a:bodyPr/>
                    <a:lstStyle/>
                    <a:p>
                      <a:r>
                        <a:rPr lang="en-US" sz="1400" dirty="0" smtClean="0"/>
                        <a:t>Nom de l'exercice</a:t>
                      </a:r>
                      <a:endParaRPr lang="fr-FR" sz="1400" dirty="0"/>
                    </a:p>
                  </a:txBody>
                  <a:tcPr/>
                </a:tc>
                <a:tc>
                  <a:txBody>
                    <a:bodyPr/>
                    <a:lstStyle/>
                    <a:p>
                      <a:r>
                        <a:rPr lang="en-US" sz="1400" dirty="0" smtClean="0"/>
                        <a:t>Facultatif </a:t>
                      </a:r>
                      <a:r>
                        <a:rPr lang="en-US" sz="1400" dirty="0" smtClean="0"/>
                        <a:t>?</a:t>
                      </a:r>
                      <a:endParaRPr lang="fr-FR" sz="1400" dirty="0"/>
                    </a:p>
                  </a:txBody>
                  <a:tcPr/>
                </a:tc>
              </a:tr>
              <a:tr h="0">
                <a:tc>
                  <a:txBody>
                    <a:bodyPr/>
                    <a:lstStyle/>
                    <a:p>
                      <a:r>
                        <a:rPr lang="en-US" sz="1400" dirty="0" smtClean="0">
                          <a:solidFill>
                            <a:schemeClr val="tx1"/>
                          </a:solidFill>
                        </a:rPr>
                        <a:t>11.3.3.3</a:t>
                      </a:r>
                      <a:endParaRPr lang="fr-FR" sz="1400" dirty="0">
                        <a:solidFill>
                          <a:schemeClr val="tx1"/>
                        </a:solidFill>
                      </a:endParaRPr>
                    </a:p>
                  </a:txBody>
                  <a:tcPr/>
                </a:tc>
                <a:tc>
                  <a:txBody>
                    <a:bodyPr/>
                    <a:lstStyle/>
                    <a:p>
                      <a:r>
                        <a:rPr lang="en-US" sz="1400" dirty="0" smtClean="0">
                          <a:solidFill>
                            <a:schemeClr val="tx1"/>
                          </a:solidFill>
                        </a:rPr>
                        <a:t>Packet Tracer</a:t>
                      </a:r>
                      <a:endParaRPr lang="fr-FR" sz="1400" dirty="0">
                        <a:solidFill>
                          <a:schemeClr val="tx1"/>
                        </a:solidFill>
                      </a:endParaRPr>
                    </a:p>
                  </a:txBody>
                  <a:tcPr/>
                </a:tc>
                <a:tc>
                  <a:txBody>
                    <a:bodyPr/>
                    <a:lstStyle/>
                    <a:p>
                      <a:r>
                        <a:rPr lang="en-US" sz="1400" dirty="0" smtClean="0">
                          <a:solidFill>
                            <a:schemeClr val="tx1"/>
                          </a:solidFill>
                        </a:rPr>
                        <a:t>Utilisation des commandes show</a:t>
                      </a:r>
                      <a:endParaRPr lang="fr-FR" sz="1400" dirty="0">
                        <a:solidFill>
                          <a:schemeClr val="tx1"/>
                        </a:solidFill>
                      </a:endParaRPr>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solidFill>
                            <a:schemeClr val="tx1"/>
                          </a:solidFill>
                        </a:rPr>
                        <a:t>11.3.4.5</a:t>
                      </a:r>
                      <a:endParaRPr lang="fr-FR" sz="1400" dirty="0">
                        <a:solidFill>
                          <a:schemeClr val="tx1"/>
                        </a:solidFill>
                      </a:endParaRPr>
                    </a:p>
                  </a:txBody>
                  <a:tcPr/>
                </a:tc>
                <a:tc>
                  <a:txBody>
                    <a:bodyPr/>
                    <a:lstStyle/>
                    <a:p>
                      <a:r>
                        <a:rPr lang="en-US" sz="1400" dirty="0" smtClean="0">
                          <a:solidFill>
                            <a:schemeClr val="tx1"/>
                          </a:solidFill>
                        </a:rPr>
                        <a:t>Exercice interactif</a:t>
                      </a:r>
                      <a:endParaRPr lang="fr-FR" sz="1400" dirty="0">
                        <a:solidFill>
                          <a:schemeClr val="tx1"/>
                        </a:solidFill>
                      </a:endParaRPr>
                    </a:p>
                  </a:txBody>
                  <a:tcPr/>
                </a:tc>
                <a:tc>
                  <a:txBody>
                    <a:bodyPr/>
                    <a:lstStyle/>
                    <a:p>
                      <a:r>
                        <a:rPr lang="en-US" sz="1400" dirty="0" smtClean="0">
                          <a:solidFill>
                            <a:schemeClr val="tx1"/>
                          </a:solidFill>
                        </a:rPr>
                        <a:t>Commandes show</a:t>
                      </a:r>
                      <a:endParaRPr lang="fr-FR" sz="1400" dirty="0">
                        <a:solidFill>
                          <a:schemeClr val="tx1"/>
                        </a:solidFill>
                      </a:endParaRPr>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solidFill>
                            <a:schemeClr val="tx1"/>
                          </a:solidFill>
                        </a:rPr>
                        <a:t>11.3.4.6</a:t>
                      </a:r>
                      <a:endParaRPr lang="fr-FR" sz="1400" dirty="0">
                        <a:solidFill>
                          <a:schemeClr val="tx1"/>
                        </a:solidFill>
                      </a:endParaRPr>
                    </a:p>
                  </a:txBody>
                  <a:tcPr/>
                </a:tc>
                <a:tc>
                  <a:txBody>
                    <a:bodyPr/>
                    <a:lstStyle/>
                    <a:p>
                      <a:r>
                        <a:rPr lang="en-US" sz="1400" dirty="0" smtClean="0">
                          <a:solidFill>
                            <a:schemeClr val="tx1"/>
                          </a:solidFill>
                        </a:rPr>
                        <a:t>Travaux pratiques</a:t>
                      </a:r>
                      <a:endParaRPr lang="fr-FR" sz="1400" dirty="0">
                        <a:solidFill>
                          <a:schemeClr val="tx1"/>
                        </a:solidFill>
                      </a:endParaRPr>
                    </a:p>
                  </a:txBody>
                  <a:tcPr/>
                </a:tc>
                <a:tc>
                  <a:txBody>
                    <a:bodyPr/>
                    <a:lstStyle/>
                    <a:p>
                      <a:r>
                        <a:rPr lang="en-US" sz="1400" dirty="0" smtClean="0">
                          <a:solidFill>
                            <a:schemeClr val="tx1"/>
                          </a:solidFill>
                        </a:rPr>
                        <a:t>Utilisation de l'interface de ligne de commande pour la collecte d'informations sur les périphériques réseau</a:t>
                      </a:r>
                      <a:endParaRPr lang="fr-FR" sz="1400" dirty="0">
                        <a:solidFill>
                          <a:schemeClr val="tx1"/>
                        </a:solidFill>
                      </a:endParaRPr>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solidFill>
                            <a:schemeClr val="tx1"/>
                          </a:solidFill>
                        </a:rPr>
                        <a:t>11.4.1.4</a:t>
                      </a:r>
                      <a:endParaRPr lang="fr-FR" sz="1400" dirty="0">
                        <a:solidFill>
                          <a:schemeClr val="tx1"/>
                        </a:solidFill>
                      </a:endParaRPr>
                    </a:p>
                  </a:txBody>
                  <a:tcPr/>
                </a:tc>
                <a:tc>
                  <a:txBody>
                    <a:bodyPr/>
                    <a:lstStyle/>
                    <a:p>
                      <a:r>
                        <a:rPr lang="en-US" sz="1400" dirty="0" smtClean="0">
                          <a:solidFill>
                            <a:schemeClr val="tx1"/>
                          </a:solidFill>
                        </a:rPr>
                        <a:t>Exercice interactif</a:t>
                      </a:r>
                      <a:endParaRPr lang="fr-FR" sz="1400" dirty="0">
                        <a:solidFill>
                          <a:schemeClr val="tx1"/>
                        </a:solidFill>
                      </a:endParaRPr>
                    </a:p>
                  </a:txBody>
                  <a:tcPr/>
                </a:tc>
                <a:tc>
                  <a:txBody>
                    <a:bodyPr/>
                    <a:lstStyle/>
                    <a:p>
                      <a:r>
                        <a:rPr lang="en-US" sz="1400" dirty="0" smtClean="0">
                          <a:solidFill>
                            <a:schemeClr val="tx1"/>
                          </a:solidFill>
                        </a:rPr>
                        <a:t>Classer les étapes de dépannage</a:t>
                      </a:r>
                      <a:endParaRPr lang="fr-FR" sz="1400" dirty="0">
                        <a:solidFill>
                          <a:schemeClr val="tx1"/>
                        </a:solidFill>
                      </a:endParaRPr>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solidFill>
                            <a:schemeClr val="tx1"/>
                          </a:solidFill>
                        </a:rPr>
                        <a:t>11.4.3.5</a:t>
                      </a:r>
                      <a:endParaRPr lang="fr-FR" sz="1400" dirty="0">
                        <a:solidFill>
                          <a:schemeClr val="tx1"/>
                        </a:solidFill>
                      </a:endParaRPr>
                    </a:p>
                  </a:txBody>
                  <a:tcPr/>
                </a:tc>
                <a:tc>
                  <a:txBody>
                    <a:bodyPr/>
                    <a:lstStyle/>
                    <a:p>
                      <a:r>
                        <a:rPr lang="en-US" sz="1400" dirty="0" smtClean="0">
                          <a:solidFill>
                            <a:schemeClr val="tx1"/>
                          </a:solidFill>
                        </a:rPr>
                        <a:t>Travaux pratiques</a:t>
                      </a:r>
                      <a:endParaRPr lang="fr-FR" sz="1400" dirty="0">
                        <a:solidFill>
                          <a:schemeClr val="tx1"/>
                        </a:solidFill>
                      </a:endParaRPr>
                    </a:p>
                  </a:txBody>
                  <a:tcPr/>
                </a:tc>
                <a:tc>
                  <a:txBody>
                    <a:bodyPr/>
                    <a:lstStyle/>
                    <a:p>
                      <a:r>
                        <a:rPr lang="en-US" sz="1400" dirty="0" smtClean="0">
                          <a:solidFill>
                            <a:schemeClr val="tx1"/>
                          </a:solidFill>
                        </a:rPr>
                        <a:t>Résolution des problèmes liés aux câbles et aux interfaces</a:t>
                      </a:r>
                      <a:endParaRPr lang="fr-FR" sz="1400" dirty="0">
                        <a:solidFill>
                          <a:schemeClr val="tx1"/>
                        </a:solidFill>
                      </a:endParaRPr>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solidFill>
                            <a:schemeClr val="tx1"/>
                          </a:solidFill>
                        </a:rPr>
                        <a:t>11.4.3.6</a:t>
                      </a:r>
                      <a:endParaRPr lang="fr-FR" sz="1400" dirty="0">
                        <a:solidFill>
                          <a:schemeClr val="tx1"/>
                        </a:solidFill>
                      </a:endParaRPr>
                    </a:p>
                  </a:txBody>
                  <a:tcPr/>
                </a:tc>
                <a:tc>
                  <a:txBody>
                    <a:bodyPr/>
                    <a:lstStyle/>
                    <a:p>
                      <a:r>
                        <a:rPr lang="en-US" sz="1400" dirty="0" smtClean="0">
                          <a:solidFill>
                            <a:schemeClr val="tx1"/>
                          </a:solidFill>
                        </a:rPr>
                        <a:t>Packet Tracer</a:t>
                      </a:r>
                      <a:endParaRPr lang="fr-FR" sz="1400" dirty="0">
                        <a:solidFill>
                          <a:schemeClr val="tx1"/>
                        </a:solidFill>
                      </a:endParaRPr>
                    </a:p>
                  </a:txBody>
                  <a:tcPr/>
                </a:tc>
                <a:tc>
                  <a:txBody>
                    <a:bodyPr/>
                    <a:lstStyle/>
                    <a:p>
                      <a:r>
                        <a:rPr lang="en-US" sz="1400" dirty="0" smtClean="0">
                          <a:solidFill>
                            <a:schemeClr val="tx1"/>
                          </a:solidFill>
                        </a:rPr>
                        <a:t>Résolution des problèmes de connectivité</a:t>
                      </a:r>
                      <a:endParaRPr lang="fr-FR" sz="1400" dirty="0">
                        <a:solidFill>
                          <a:schemeClr val="tx1"/>
                        </a:solidFill>
                      </a:endParaRPr>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solidFill>
                            <a:schemeClr val="tx1"/>
                          </a:solidFill>
                        </a:rPr>
                        <a:t>11.5.1.1</a:t>
                      </a:r>
                      <a:endParaRPr lang="fr-FR" sz="1400" dirty="0">
                        <a:solidFill>
                          <a:schemeClr val="tx1"/>
                        </a:solidFill>
                      </a:endParaRPr>
                    </a:p>
                  </a:txBody>
                  <a:tcPr/>
                </a:tc>
                <a:tc>
                  <a:txBody>
                    <a:bodyPr/>
                    <a:lstStyle/>
                    <a:p>
                      <a:r>
                        <a:rPr lang="en-US" sz="1400" dirty="0" smtClean="0">
                          <a:solidFill>
                            <a:schemeClr val="tx1"/>
                          </a:solidFill>
                        </a:rPr>
                        <a:t>Exercice en classe</a:t>
                      </a:r>
                      <a:endParaRPr lang="fr-FR" sz="1400" dirty="0">
                        <a:solidFill>
                          <a:schemeClr val="tx1"/>
                        </a:solidFill>
                      </a:endParaRPr>
                    </a:p>
                  </a:txBody>
                  <a:tcPr/>
                </a:tc>
                <a:tc>
                  <a:txBody>
                    <a:bodyPr/>
                    <a:lstStyle/>
                    <a:p>
                      <a:r>
                        <a:rPr lang="en-US" sz="1400" dirty="0" smtClean="0">
                          <a:solidFill>
                            <a:schemeClr val="tx1"/>
                          </a:solidFill>
                        </a:rPr>
                        <a:t>Concevoir et mettre en œuvre le réseau d'une petite entreprise</a:t>
                      </a:r>
                      <a:endParaRPr lang="fr-FR" sz="1400" dirty="0">
                        <a:solidFill>
                          <a:schemeClr val="tx1"/>
                        </a:solidFill>
                      </a:endParaRPr>
                    </a:p>
                  </a:txBody>
                  <a:tcPr/>
                </a:tc>
                <a:tc>
                  <a:txBody>
                    <a:bodyPr/>
                    <a:lstStyle/>
                    <a:p>
                      <a:r>
                        <a:rPr lang="en-US" sz="1400" dirty="0" smtClean="0">
                          <a:solidFill>
                            <a:schemeClr val="tx1"/>
                          </a:solidFill>
                        </a:rPr>
                        <a:t>En option</a:t>
                      </a:r>
                      <a:endParaRPr lang="fr-FR" sz="1400" dirty="0">
                        <a:solidFill>
                          <a:schemeClr val="tx1"/>
                        </a:solidFill>
                      </a:endParaRPr>
                    </a:p>
                  </a:txBody>
                  <a:tcPr/>
                </a:tc>
              </a:tr>
              <a:tr h="0">
                <a:tc>
                  <a:txBody>
                    <a:bodyPr/>
                    <a:lstStyle/>
                    <a:p>
                      <a:r>
                        <a:rPr lang="en-US" sz="1400" dirty="0" smtClean="0">
                          <a:solidFill>
                            <a:schemeClr val="tx1"/>
                          </a:solidFill>
                        </a:rPr>
                        <a:t>11.5.1.2</a:t>
                      </a:r>
                      <a:endParaRPr lang="fr-FR" sz="1400" dirty="0">
                        <a:solidFill>
                          <a:schemeClr val="tx1"/>
                        </a:solidFill>
                      </a:endParaRPr>
                    </a:p>
                  </a:txBody>
                  <a:tcPr/>
                </a:tc>
                <a:tc>
                  <a:txBody>
                    <a:bodyPr/>
                    <a:lstStyle/>
                    <a:p>
                      <a:r>
                        <a:rPr lang="en-US" sz="1400" dirty="0" smtClean="0">
                          <a:solidFill>
                            <a:schemeClr val="tx1"/>
                          </a:solidFill>
                        </a:rPr>
                        <a:t>Packet Tracer</a:t>
                      </a:r>
                      <a:endParaRPr lang="fr-FR" sz="1400" dirty="0">
                        <a:solidFill>
                          <a:schemeClr val="tx1"/>
                        </a:solidFill>
                      </a:endParaRPr>
                    </a:p>
                  </a:txBody>
                  <a:tcPr/>
                </a:tc>
                <a:tc>
                  <a:txBody>
                    <a:bodyPr/>
                    <a:lstStyle/>
                    <a:p>
                      <a:r>
                        <a:rPr lang="en-US" sz="1400" dirty="0" err="1" smtClean="0">
                          <a:solidFill>
                            <a:schemeClr val="tx1"/>
                          </a:solidFill>
                        </a:rPr>
                        <a:t>Intégration</a:t>
                      </a:r>
                      <a:r>
                        <a:rPr lang="en-US" sz="1400" dirty="0" smtClean="0">
                          <a:solidFill>
                            <a:schemeClr val="tx1"/>
                          </a:solidFill>
                        </a:rPr>
                        <a:t> des compétences</a:t>
                      </a:r>
                      <a:endParaRPr lang="fr-FR" sz="1400" dirty="0">
                        <a:solidFill>
                          <a:schemeClr val="tx1"/>
                        </a:solidFill>
                      </a:endParaRPr>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solidFill>
                            <a:schemeClr val="tx1"/>
                          </a:solidFill>
                        </a:rPr>
                        <a:t>11.5.1.3</a:t>
                      </a:r>
                      <a:endParaRPr lang="fr-FR" sz="1400" dirty="0">
                        <a:solidFill>
                          <a:schemeClr val="tx1"/>
                        </a:solidFill>
                      </a:endParaRPr>
                    </a:p>
                  </a:txBody>
                  <a:tcPr/>
                </a:tc>
                <a:tc>
                  <a:txBody>
                    <a:bodyPr/>
                    <a:lstStyle/>
                    <a:p>
                      <a:r>
                        <a:rPr lang="en-US" sz="1400" dirty="0" smtClean="0">
                          <a:solidFill>
                            <a:schemeClr val="tx1"/>
                          </a:solidFill>
                        </a:rPr>
                        <a:t>Packet Tracer</a:t>
                      </a:r>
                      <a:endParaRPr lang="fr-FR" sz="1400" dirty="0">
                        <a:solidFill>
                          <a:schemeClr val="tx1"/>
                        </a:solidFill>
                      </a:endParaRPr>
                    </a:p>
                  </a:txBody>
                  <a:tcPr/>
                </a:tc>
                <a:tc>
                  <a:txBody>
                    <a:bodyPr/>
                    <a:lstStyle/>
                    <a:p>
                      <a:r>
                        <a:rPr lang="en-US" sz="1400" dirty="0" smtClean="0">
                          <a:solidFill>
                            <a:schemeClr val="tx1"/>
                          </a:solidFill>
                        </a:rPr>
                        <a:t>Exercice de dépannage</a:t>
                      </a:r>
                      <a:endParaRPr lang="fr-FR" sz="1400" dirty="0">
                        <a:solidFill>
                          <a:schemeClr val="tx1"/>
                        </a:solidFill>
                      </a:endParaRPr>
                    </a:p>
                  </a:txBody>
                  <a:tcPr/>
                </a:tc>
                <a:tc>
                  <a:txBody>
                    <a:bodyPr/>
                    <a:lstStyle/>
                    <a:p>
                      <a:r>
                        <a:rPr lang="en-US" sz="1400" dirty="0" smtClean="0">
                          <a:solidFill>
                            <a:schemeClr val="tx1"/>
                          </a:solidFill>
                        </a:rPr>
                        <a:t>Recommandé</a:t>
                      </a:r>
                      <a:endParaRPr lang="fr-FR" sz="1400" dirty="0">
                        <a:solidFill>
                          <a:schemeClr val="tx1"/>
                        </a:solidFill>
                      </a:endParaRPr>
                    </a:p>
                  </a:txBody>
                  <a:tcPr/>
                </a:tc>
              </a:tr>
              <a:tr h="0">
                <a:tc>
                  <a:txBody>
                    <a:bodyPr/>
                    <a:lstStyle/>
                    <a:p>
                      <a:r>
                        <a:rPr lang="en-US" sz="1400" dirty="0" smtClean="0">
                          <a:solidFill>
                            <a:schemeClr val="tx1"/>
                          </a:solidFill>
                        </a:rPr>
                        <a:t>Annexe</a:t>
                      </a:r>
                      <a:endParaRPr lang="fr-FR" sz="1400" dirty="0">
                        <a:solidFill>
                          <a:schemeClr val="tx1"/>
                        </a:solidFill>
                      </a:endParaRPr>
                    </a:p>
                  </a:txBody>
                  <a:tcPr/>
                </a:tc>
                <a:tc>
                  <a:txBody>
                    <a:bodyPr/>
                    <a:lstStyle/>
                    <a:p>
                      <a:r>
                        <a:rPr lang="en-US" sz="1400" dirty="0" smtClean="0">
                          <a:solidFill>
                            <a:schemeClr val="tx1"/>
                          </a:solidFill>
                        </a:rPr>
                        <a:t>Packet Tracer</a:t>
                      </a:r>
                      <a:endParaRPr lang="fr-FR" sz="1400" dirty="0">
                        <a:solidFill>
                          <a:schemeClr val="tx1"/>
                        </a:solidFill>
                      </a:endParaRPr>
                    </a:p>
                  </a:txBody>
                  <a:tcPr/>
                </a:tc>
                <a:tc>
                  <a:txBody>
                    <a:bodyPr/>
                    <a:lstStyle/>
                    <a:p>
                      <a:r>
                        <a:rPr lang="en-US" sz="1400" dirty="0" smtClean="0">
                          <a:solidFill>
                            <a:schemeClr val="tx1"/>
                          </a:solidFill>
                        </a:rPr>
                        <a:t>Configuration d'un routeur Linksys</a:t>
                      </a:r>
                      <a:endParaRPr lang="fr-FR" sz="1400" dirty="0">
                        <a:solidFill>
                          <a:schemeClr val="tx1"/>
                        </a:solidFill>
                      </a:endParaRPr>
                    </a:p>
                  </a:txBody>
                  <a:tcPr/>
                </a:tc>
                <a:tc>
                  <a:txBody>
                    <a:bodyPr/>
                    <a:lstStyle/>
                    <a:p>
                      <a:r>
                        <a:rPr lang="en-US" sz="1400" dirty="0" smtClean="0">
                          <a:solidFill>
                            <a:schemeClr val="tx1"/>
                          </a:solidFill>
                        </a:rPr>
                        <a:t>Pour approfondir</a:t>
                      </a:r>
                      <a:endParaRPr lang="fr-FR" sz="1400" dirty="0">
                        <a:solidFill>
                          <a:schemeClr val="tx1"/>
                        </a:solidFill>
                      </a:endParaRPr>
                    </a:p>
                  </a:txBody>
                  <a:tcPr/>
                </a:tc>
              </a:tr>
            </a:tbl>
          </a:graphicData>
        </a:graphic>
      </p:graphicFrame>
      <p:sp>
        <p:nvSpPr>
          <p:cNvPr id="6" name="Rectangle 5"/>
          <p:cNvSpPr/>
          <p:nvPr/>
        </p:nvSpPr>
        <p:spPr>
          <a:xfrm>
            <a:off x="408791" y="6048000"/>
            <a:ext cx="8145462" cy="590931"/>
          </a:xfrm>
          <a:prstGeom prst="rect">
            <a:avLst/>
          </a:prstGeom>
        </p:spPr>
        <p:txBody>
          <a:bodyPr wrap="square" anchor="b" anchorCtr="0">
            <a:spAutoFit/>
          </a:bodyPr>
          <a:lstStyle/>
          <a:p>
            <a:pPr marL="0" indent="0" algn="l" eaLnBrk="1" hangingPunct="1">
              <a:spcBef>
                <a:spcPct val="30000"/>
              </a:spcBef>
              <a:buNone/>
            </a:pPr>
            <a:r>
              <a:rPr lang="fr-FR" sz="1800" dirty="0"/>
              <a:t>Le mot de passe utilisé dans le cadre des exercices Packet Tracer de ce chapitre est : </a:t>
            </a:r>
            <a:r>
              <a:rPr lang="fr-FR" sz="1800" b="1" dirty="0" smtClean="0"/>
              <a:t>PT_ccna5</a:t>
            </a:r>
            <a:endParaRPr lang="fr-FR" sz="1800" b="1" dirty="0">
              <a:solidFill>
                <a:srgbClr val="00B0F0"/>
              </a:solidFill>
            </a:endParaRPr>
          </a:p>
        </p:txBody>
      </p:sp>
    </p:spTree>
    <p:extLst>
      <p:ext uri="{BB962C8B-B14F-4D97-AF65-F5344CB8AC3E}">
        <p14:creationId xmlns:p14="http://schemas.microsoft.com/office/powerpoint/2010/main" val="1832768477"/>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11 : évaluation</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fr-FR" sz="2000" dirty="0" smtClean="0"/>
              <a:t>Une fois qu'ils ont terminé le chapitre 11, les </a:t>
            </a:r>
            <a:r>
              <a:rPr lang="fr-FR" sz="2000" dirty="0"/>
              <a:t>élèves </a:t>
            </a:r>
            <a:r>
              <a:rPr lang="fr-FR" sz="2000" dirty="0" smtClean="0"/>
              <a:t>doivent se soumettre à l'évaluation correspondante.</a:t>
            </a:r>
          </a:p>
          <a:p>
            <a:pPr eaLnBrk="1" hangingPunct="1">
              <a:spcBef>
                <a:spcPct val="30000"/>
              </a:spcBef>
            </a:pPr>
            <a:r>
              <a:rPr lang="fr-FR" sz="2000" dirty="0" smtClean="0"/>
              <a:t>Les questionnaires, les travaux pratiques, les exercices dans Packet Tracer, ainsi que les autres activités peuvent servir à évaluer, de manière informelle, les progrès des </a:t>
            </a:r>
            <a:r>
              <a:rPr lang="fr-FR" sz="2000" dirty="0"/>
              <a:t>élèves.</a:t>
            </a:r>
            <a:endParaRPr lang="fr-FR"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idx="1"/>
          </p:nvPr>
        </p:nvSpPr>
        <p:spPr>
          <a:xfrm>
            <a:off x="213108" y="1093838"/>
            <a:ext cx="8733677" cy="4967338"/>
          </a:xfrm>
        </p:spPr>
        <p:txBody>
          <a:bodyPr>
            <a:spAutoFit/>
          </a:bodyPr>
          <a:lstStyle/>
          <a:p>
            <a:pPr>
              <a:lnSpc>
                <a:spcPct val="100000"/>
              </a:lnSpc>
            </a:pPr>
            <a:r>
              <a:rPr lang="fr-FR" sz="1800" dirty="0" smtClean="0"/>
              <a:t>Avant d'enseigner le contenu du chapitre 11, </a:t>
            </a:r>
            <a:r>
              <a:rPr lang="fr-FR" sz="1800" dirty="0"/>
              <a:t>le formateur </a:t>
            </a:r>
            <a:r>
              <a:rPr lang="fr-FR" sz="1800" dirty="0" smtClean="0"/>
              <a:t>doit :</a:t>
            </a:r>
          </a:p>
          <a:p>
            <a:pPr>
              <a:lnSpc>
                <a:spcPct val="100000"/>
              </a:lnSpc>
            </a:pPr>
            <a:r>
              <a:rPr lang="fr-FR" sz="1800" dirty="0" smtClean="0"/>
              <a:t>Réussir la partie « Évaluation » du chapitre 11.</a:t>
            </a:r>
          </a:p>
          <a:p>
            <a:pPr>
              <a:lnSpc>
                <a:spcPct val="100000"/>
              </a:lnSpc>
            </a:pPr>
            <a:r>
              <a:rPr lang="fr-FR" sz="1800" dirty="0" smtClean="0"/>
              <a:t>Assurez-vous que les élèves connaissent bien les modèles TCP/IP et OSI, et l'adressage IP. Ce chapitre explique comment ceux-ci sont implémentés sur un petit réseau.</a:t>
            </a:r>
          </a:p>
          <a:p>
            <a:pPr>
              <a:lnSpc>
                <a:spcPct val="100000"/>
              </a:lnSpc>
            </a:pPr>
            <a:r>
              <a:rPr lang="fr-FR" sz="1800" dirty="0" smtClean="0"/>
              <a:t>Section 11.1</a:t>
            </a:r>
          </a:p>
          <a:p>
            <a:pPr lvl="1">
              <a:lnSpc>
                <a:spcPct val="100000"/>
              </a:lnSpc>
            </a:pPr>
            <a:r>
              <a:rPr lang="fr-FR" sz="1600" dirty="0" smtClean="0"/>
              <a:t>Insistez sur la fonction des commutateurs et des routeurs et sur l'importance de la structure hiérarchique du réseau. </a:t>
            </a:r>
          </a:p>
          <a:p>
            <a:pPr lvl="1">
              <a:lnSpc>
                <a:spcPct val="100000"/>
              </a:lnSpc>
            </a:pPr>
            <a:r>
              <a:rPr lang="fr-FR" sz="1600" dirty="0" smtClean="0"/>
              <a:t>Expliquez les facteurs à prendre en compte lors de la sélection d'un commutateur et d'un routeur pour une entreprise. Parmi ces facteurs, on compte notamment le nombre d'utilisateurs/de réseaux nécessaires, le coût, la performance, l'évolutivité, la redondance et les fonctions requises. Travaillez avec le département IT de votre établissement ou une PME locale et demandez aux élèves de rechercher des mises à niveau pour le réseau.</a:t>
            </a:r>
          </a:p>
          <a:p>
            <a:pPr lvl="1">
              <a:lnSpc>
                <a:spcPct val="100000"/>
              </a:lnSpc>
            </a:pPr>
            <a:r>
              <a:rPr lang="fr-FR" sz="1600" dirty="0" smtClean="0"/>
              <a:t>Consultez le livre blanc Cisco sur les bonnes pratiques en matière de planification initiale :</a:t>
            </a:r>
          </a:p>
          <a:p>
            <a:pPr marL="461963" lvl="2" indent="0">
              <a:lnSpc>
                <a:spcPct val="100000"/>
              </a:lnSpc>
              <a:buNone/>
            </a:pPr>
            <a:r>
              <a:rPr lang="fr-FR" sz="1600" dirty="0" smtClean="0">
                <a:hlinkClick r:id="rId3"/>
              </a:rPr>
              <a:t>http://www.cisco.com/en/US/tech/tk869/tk769/technologies_white_paper09186a008014fb3b.shtml</a:t>
            </a:r>
            <a:endParaRPr lang="fr-FR" sz="1600" dirty="0" smtClean="0"/>
          </a:p>
        </p:txBody>
      </p:sp>
      <p:sp>
        <p:nvSpPr>
          <p:cNvPr id="4" name="Rectangle 33"/>
          <p:cNvSpPr txBox="1">
            <a:spLocks noChangeArrowheads="1"/>
          </p:cNvSpPr>
          <p:nvPr/>
        </p:nvSpPr>
        <p:spPr bwMode="auto">
          <a:xfrm>
            <a:off x="507216" y="255638"/>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11 : Les meilleures pratiques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idx="1"/>
          </p:nvPr>
        </p:nvSpPr>
        <p:spPr>
          <a:xfrm>
            <a:off x="213109" y="1093838"/>
            <a:ext cx="8733677" cy="4767283"/>
          </a:xfrm>
        </p:spPr>
        <p:txBody>
          <a:bodyPr>
            <a:spAutoFit/>
          </a:bodyPr>
          <a:lstStyle/>
          <a:p>
            <a:pPr>
              <a:lnSpc>
                <a:spcPct val="100000"/>
              </a:lnSpc>
            </a:pPr>
            <a:r>
              <a:rPr lang="fr-FR" sz="2000" dirty="0" smtClean="0"/>
              <a:t>Section 11.2</a:t>
            </a:r>
          </a:p>
          <a:p>
            <a:pPr lvl="1">
              <a:lnSpc>
                <a:spcPct val="100000"/>
              </a:lnSpc>
            </a:pPr>
            <a:r>
              <a:rPr lang="fr-FR" sz="1800" dirty="0" smtClean="0"/>
              <a:t>Présentez la sécurité du réseau et les cyberattaques récentes qui ont ciblé les entreprises et le gouvernement.</a:t>
            </a:r>
          </a:p>
          <a:p>
            <a:pPr lvl="1">
              <a:lnSpc>
                <a:spcPct val="100000"/>
              </a:lnSpc>
            </a:pPr>
            <a:r>
              <a:rPr lang="fr-FR" sz="1800" dirty="0" smtClean="0"/>
              <a:t>Utilisez le site http://map.norsecorp.com/ pour afficher une carte des attaques réseau.</a:t>
            </a:r>
          </a:p>
          <a:p>
            <a:pPr lvl="1">
              <a:lnSpc>
                <a:spcPct val="100000"/>
              </a:lnSpc>
            </a:pPr>
            <a:r>
              <a:rPr lang="fr-FR" sz="1800" dirty="0" smtClean="0"/>
              <a:t>Découvrez la procédure de récupération des mots de passe 1941 : </a:t>
            </a:r>
          </a:p>
          <a:p>
            <a:pPr marL="461963" lvl="1" indent="0">
              <a:lnSpc>
                <a:spcPct val="100000"/>
              </a:lnSpc>
              <a:buNone/>
            </a:pPr>
            <a:r>
              <a:rPr lang="fr-FR" sz="1800" dirty="0">
                <a:hlinkClick r:id="rId3"/>
              </a:rPr>
              <a:t>http://www.cisco.com/c/en/us/support/docs/routers/3800-series-integrated-services-routers/112058-c1900-pwd-rec-00.html</a:t>
            </a:r>
            <a:endParaRPr lang="fr-FR" sz="1800" dirty="0"/>
          </a:p>
          <a:p>
            <a:pPr lvl="1">
              <a:lnSpc>
                <a:spcPct val="100000"/>
              </a:lnSpc>
            </a:pPr>
            <a:r>
              <a:rPr lang="fr-FR" sz="1800" dirty="0" smtClean="0"/>
              <a:t>Découvrez le commutateur </a:t>
            </a:r>
            <a:r>
              <a:rPr lang="fr-FR" sz="1800" dirty="0" err="1" smtClean="0"/>
              <a:t>Catalyst</a:t>
            </a:r>
            <a:r>
              <a:rPr lang="fr-FR" sz="1800" dirty="0" smtClean="0"/>
              <a:t> 2960 de récupération des mots de passe :</a:t>
            </a:r>
          </a:p>
          <a:p>
            <a:pPr marL="461963" lvl="1" indent="0">
              <a:lnSpc>
                <a:spcPct val="100000"/>
              </a:lnSpc>
              <a:buNone/>
            </a:pPr>
            <a:r>
              <a:rPr lang="fr-FR" sz="1800" dirty="0" smtClean="0">
                <a:hlinkClick r:id="rId4"/>
              </a:rPr>
              <a:t>http://www.cisco.com/c/en/us/support/switches/catalyst-2960-series-switches/products-password-recoveries-list.html</a:t>
            </a:r>
            <a:endParaRPr lang="fr-FR" sz="1800" dirty="0"/>
          </a:p>
          <a:p>
            <a:pPr lvl="1">
              <a:lnSpc>
                <a:spcPct val="100000"/>
              </a:lnSpc>
            </a:pPr>
            <a:r>
              <a:rPr lang="fr-FR" sz="1800" dirty="0" smtClean="0"/>
              <a:t>Pour en savoir plus sur la gestion des fichiers de configuration, visitez :</a:t>
            </a:r>
          </a:p>
          <a:p>
            <a:pPr marL="461963" lvl="2" indent="0">
              <a:lnSpc>
                <a:spcPct val="100000"/>
              </a:lnSpc>
              <a:buNone/>
            </a:pPr>
            <a:r>
              <a:rPr lang="fr-FR" sz="1800" dirty="0">
                <a:hlinkClick r:id="rId5"/>
              </a:rPr>
              <a:t>http://</a:t>
            </a:r>
            <a:r>
              <a:rPr lang="fr-FR" sz="1800" dirty="0" smtClean="0">
                <a:hlinkClick r:id="rId5"/>
              </a:rPr>
              <a:t>www.cisco.com/en/US/docs/ios/fundamentals/configuration/guide/usb_flash_keys_ps6350_TSD_Products_Configuration_Guide_Chapter.html</a:t>
            </a:r>
            <a:endParaRPr lang="fr-FR" sz="1800" dirty="0" smtClean="0"/>
          </a:p>
        </p:txBody>
      </p:sp>
      <p:sp>
        <p:nvSpPr>
          <p:cNvPr id="4" name="Rectangle 33"/>
          <p:cNvSpPr txBox="1">
            <a:spLocks noChangeArrowheads="1"/>
          </p:cNvSpPr>
          <p:nvPr/>
        </p:nvSpPr>
        <p:spPr bwMode="auto">
          <a:xfrm>
            <a:off x="507216" y="255638"/>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11 : bonnes pratiques (suite)</a:t>
            </a:r>
            <a:endParaRPr lang="fr-FR" sz="3200" b="1" kern="0" dirty="0">
              <a:solidFill>
                <a:srgbClr val="708CA1"/>
              </a:solidFill>
              <a:latin typeface="+mj-lt"/>
              <a:ea typeface="+mj-ea"/>
              <a:cs typeface="+mj-cs"/>
            </a:endParaRPr>
          </a:p>
        </p:txBody>
      </p:sp>
    </p:spTree>
    <p:extLst>
      <p:ext uri="{BB962C8B-B14F-4D97-AF65-F5344CB8AC3E}">
        <p14:creationId xmlns:p14="http://schemas.microsoft.com/office/powerpoint/2010/main" val="3940015390"/>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idx="1"/>
          </p:nvPr>
        </p:nvSpPr>
        <p:spPr>
          <a:xfrm>
            <a:off x="213109" y="1093838"/>
            <a:ext cx="8733677" cy="5372069"/>
          </a:xfrm>
        </p:spPr>
        <p:txBody>
          <a:bodyPr>
            <a:normAutofit fontScale="92500" lnSpcReduction="10000"/>
          </a:bodyPr>
          <a:lstStyle/>
          <a:p>
            <a:r>
              <a:rPr lang="fr-FR" dirty="0" smtClean="0"/>
              <a:t>Section 11.3</a:t>
            </a:r>
          </a:p>
          <a:p>
            <a:pPr lvl="1"/>
            <a:r>
              <a:rPr lang="fr-FR" dirty="0" smtClean="0"/>
              <a:t>Les élèves doivent très bien connaître les commandes de base d'hôte et IOS pour être capables de trouver des informations sur les appareils d'un réseau. Donnez-leur autant que possible la possibilité de s'entraîner.</a:t>
            </a:r>
          </a:p>
          <a:p>
            <a:pPr lvl="1"/>
            <a:r>
              <a:rPr lang="fr-FR" dirty="0" smtClean="0"/>
              <a:t>Commandes d'hôte : </a:t>
            </a:r>
            <a:r>
              <a:rPr lang="fr-FR" dirty="0" err="1" smtClean="0"/>
              <a:t>ipconfig</a:t>
            </a:r>
            <a:r>
              <a:rPr lang="fr-FR" dirty="0" smtClean="0"/>
              <a:t>, </a:t>
            </a:r>
            <a:r>
              <a:rPr lang="fr-FR" dirty="0" err="1" smtClean="0"/>
              <a:t>ping</a:t>
            </a:r>
            <a:r>
              <a:rPr lang="fr-FR" dirty="0" smtClean="0"/>
              <a:t>, </a:t>
            </a:r>
            <a:r>
              <a:rPr lang="fr-FR" dirty="0" err="1" smtClean="0"/>
              <a:t>tracert</a:t>
            </a:r>
            <a:endParaRPr lang="fr-FR" dirty="0"/>
          </a:p>
          <a:p>
            <a:pPr lvl="1"/>
            <a:r>
              <a:rPr lang="fr-FR" dirty="0" smtClean="0"/>
              <a:t>Commandes IOS : show running-config, show version, show interfaces, show </a:t>
            </a:r>
            <a:r>
              <a:rPr lang="fr-FR" dirty="0" err="1" smtClean="0"/>
              <a:t>ip</a:t>
            </a:r>
            <a:r>
              <a:rPr lang="fr-FR" dirty="0" smtClean="0"/>
              <a:t> interface </a:t>
            </a:r>
            <a:r>
              <a:rPr lang="fr-FR" dirty="0" err="1" smtClean="0"/>
              <a:t>brief</a:t>
            </a:r>
            <a:r>
              <a:rPr lang="fr-FR" dirty="0" smtClean="0"/>
              <a:t>, show </a:t>
            </a:r>
            <a:r>
              <a:rPr lang="fr-FR" dirty="0" err="1" smtClean="0"/>
              <a:t>cdp</a:t>
            </a:r>
            <a:r>
              <a:rPr lang="fr-FR" dirty="0" smtClean="0"/>
              <a:t> </a:t>
            </a:r>
            <a:r>
              <a:rPr lang="fr-FR" dirty="0" err="1" smtClean="0"/>
              <a:t>neighbors</a:t>
            </a:r>
            <a:r>
              <a:rPr lang="fr-FR" dirty="0" smtClean="0"/>
              <a:t>, </a:t>
            </a:r>
            <a:r>
              <a:rPr lang="fr-FR" dirty="0" err="1" smtClean="0"/>
              <a:t>traceroute</a:t>
            </a:r>
            <a:r>
              <a:rPr lang="fr-FR" dirty="0" smtClean="0"/>
              <a:t>, show </a:t>
            </a:r>
            <a:r>
              <a:rPr lang="fr-FR" dirty="0" err="1" smtClean="0"/>
              <a:t>ip</a:t>
            </a:r>
            <a:r>
              <a:rPr lang="fr-FR" dirty="0" smtClean="0"/>
              <a:t> route</a:t>
            </a:r>
          </a:p>
          <a:p>
            <a:r>
              <a:rPr lang="fr-FR" dirty="0" smtClean="0"/>
              <a:t>Section 11.4</a:t>
            </a:r>
          </a:p>
          <a:p>
            <a:pPr lvl="1"/>
            <a:r>
              <a:rPr lang="fr-FR" dirty="0" smtClean="0"/>
              <a:t>Les élèves doivent se familiariser avec la procédure de dépannage.</a:t>
            </a:r>
          </a:p>
          <a:p>
            <a:pPr lvl="1"/>
            <a:r>
              <a:rPr lang="fr-FR" dirty="0" smtClean="0"/>
              <a:t>Utilisez les commandes d'hôte et IOS pour résoudre facilement les problèmes.</a:t>
            </a:r>
            <a:endParaRPr lang="fr-FR" dirty="0"/>
          </a:p>
          <a:p>
            <a:r>
              <a:rPr lang="fr-FR" dirty="0" smtClean="0"/>
              <a:t>Section 11.5</a:t>
            </a:r>
          </a:p>
          <a:p>
            <a:pPr lvl="1"/>
            <a:r>
              <a:rPr lang="fr-FR" dirty="0" smtClean="0"/>
              <a:t>Les exercices suivants sont fortement </a:t>
            </a:r>
            <a:r>
              <a:rPr lang="fr-FR" dirty="0"/>
              <a:t>recommandés :</a:t>
            </a:r>
            <a:endParaRPr lang="fr-FR" dirty="0" smtClean="0"/>
          </a:p>
          <a:p>
            <a:pPr marL="688975" lvl="2" indent="-227013"/>
            <a:r>
              <a:rPr lang="fr-FR" dirty="0" err="1" smtClean="0"/>
              <a:t>Packet</a:t>
            </a:r>
            <a:r>
              <a:rPr lang="fr-FR" dirty="0" smtClean="0"/>
              <a:t> Tracer : 11.5.1.2 : challenge d'intégration des compétences</a:t>
            </a:r>
          </a:p>
          <a:p>
            <a:pPr marL="688975" lvl="2" indent="-227013"/>
            <a:r>
              <a:rPr lang="fr-FR" dirty="0" err="1" smtClean="0"/>
              <a:t>Packet</a:t>
            </a:r>
            <a:r>
              <a:rPr lang="fr-FR" dirty="0" smtClean="0"/>
              <a:t> Tracer : 11.5.1.3 : challenge de dépannage</a:t>
            </a:r>
          </a:p>
        </p:txBody>
      </p:sp>
      <p:sp>
        <p:nvSpPr>
          <p:cNvPr id="4" name="Rectangle 33"/>
          <p:cNvSpPr txBox="1">
            <a:spLocks noChangeArrowheads="1"/>
          </p:cNvSpPr>
          <p:nvPr/>
        </p:nvSpPr>
        <p:spPr bwMode="auto">
          <a:xfrm>
            <a:off x="507216" y="255638"/>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11 : bonnes pratiques (suite)</a:t>
            </a:r>
            <a:endParaRPr lang="fr-FR" sz="3200" b="1" kern="0" dirty="0">
              <a:solidFill>
                <a:srgbClr val="708CA1"/>
              </a:solidFill>
              <a:latin typeface="+mj-lt"/>
              <a:ea typeface="+mj-ea"/>
              <a:cs typeface="+mj-cs"/>
            </a:endParaRPr>
          </a:p>
        </p:txBody>
      </p:sp>
    </p:spTree>
    <p:extLst>
      <p:ext uri="{BB962C8B-B14F-4D97-AF65-F5344CB8AC3E}">
        <p14:creationId xmlns:p14="http://schemas.microsoft.com/office/powerpoint/2010/main" val="797318595"/>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24495</TotalTime>
  <Pages>28</Pages>
  <Words>1983</Words>
  <Application>Microsoft Office PowerPoint</Application>
  <PresentationFormat>On-screen Show (4:3)</PresentationFormat>
  <Paragraphs>605</Paragraphs>
  <Slides>45</Slides>
  <Notes>45</Notes>
  <HiddenSlides>13</HiddenSlides>
  <MMClips>0</MMClips>
  <ScaleCrop>false</ScaleCrop>
  <HeadingPairs>
    <vt:vector size="4" baseType="variant">
      <vt:variant>
        <vt:lpstr>Theme</vt:lpstr>
      </vt:variant>
      <vt:variant>
        <vt:i4>2</vt:i4>
      </vt:variant>
      <vt:variant>
        <vt:lpstr>Slide Titles</vt:lpstr>
      </vt:variant>
      <vt:variant>
        <vt:i4>45</vt:i4>
      </vt:variant>
    </vt:vector>
  </HeadingPairs>
  <TitlesOfParts>
    <vt:vector size="47" baseType="lpstr">
      <vt:lpstr>PPT-TMPLT-WHT_C</vt:lpstr>
      <vt:lpstr>NetAcad-4F_PPT-WHT_060408</vt:lpstr>
      <vt:lpstr>Support du formateur Chapitre 11 : Conception d'un réseau de petite taille</vt:lpstr>
      <vt:lpstr>Supports du formateur – Chapitre 11 Guide de planification</vt:lpstr>
      <vt:lpstr>PowerPoint Presentation</vt:lpstr>
      <vt:lpstr>Chapitre 11 : exercices</vt:lpstr>
      <vt:lpstr>Chapitre 11 : exercices (suite)</vt:lpstr>
      <vt:lpstr>Chapitre 11 : évaluation</vt:lpstr>
      <vt:lpstr>PowerPoint Presentation</vt:lpstr>
      <vt:lpstr>PowerPoint Presentation</vt:lpstr>
      <vt:lpstr>PowerPoint Presentation</vt:lpstr>
      <vt:lpstr>PowerPoint Presentation</vt:lpstr>
      <vt:lpstr>Chapitre 11 : aide supplémentaire</vt:lpstr>
      <vt:lpstr>PowerPoint Presentation</vt:lpstr>
      <vt:lpstr>Chapitre 11 : Conception d'un réseau de petite taille</vt:lpstr>
      <vt:lpstr>Chapitre 11 – Sections et objectifs</vt:lpstr>
      <vt:lpstr>Chapitre 11 : Sections et objectifs (suite)</vt:lpstr>
      <vt:lpstr>11.1 Conception du réseau</vt:lpstr>
      <vt:lpstr>Conception du réseau Les appareils d'un petit réseau</vt:lpstr>
      <vt:lpstr>Conception du réseau Les appareils d'un petit réseau (suite)</vt:lpstr>
      <vt:lpstr>Conception du réseau Les applications et les protocoles des réseaux de petite taille</vt:lpstr>
      <vt:lpstr>Conception du réseau Évolution vers de plus grands réseaux</vt:lpstr>
      <vt:lpstr>11.2 Sécurité du réseau</vt:lpstr>
      <vt:lpstr>Sécurité du réseau Menaces pour la sécurité et vulnérabilités</vt:lpstr>
      <vt:lpstr>Sécurité du réseau Attaques réseau</vt:lpstr>
      <vt:lpstr>Sécurité du réseau Attaques réseau (suite)</vt:lpstr>
      <vt:lpstr>Sécurité du réseau Réduction des attaques réseau</vt:lpstr>
      <vt:lpstr>Sécurité du réseau Réduction des attaques réseau (suite)</vt:lpstr>
      <vt:lpstr>Sécurité du réseau Sécurité des appareils</vt:lpstr>
      <vt:lpstr>Sécurité du réseau Sécurité des appareils (suite)</vt:lpstr>
      <vt:lpstr>11.3 Les performances réseau de base</vt:lpstr>
      <vt:lpstr>Les performances réseau de base La commande ping</vt:lpstr>
      <vt:lpstr>Les performances réseau de base Les commandes traceroute et tracert</vt:lpstr>
      <vt:lpstr>Les performances réseau de base Les commandes show</vt:lpstr>
      <vt:lpstr>Les performances réseau de base Les commandes d'hôte et IOS</vt:lpstr>
      <vt:lpstr>Les performances réseau de base Les commandes d'hôte et IOS (suite)</vt:lpstr>
      <vt:lpstr>Les performances réseau de base Débogage</vt:lpstr>
      <vt:lpstr>11.4 Dépannage du réseau</vt:lpstr>
      <vt:lpstr>Dépannage du réseau Méthodes de dépannage</vt:lpstr>
      <vt:lpstr>Dépannage du réseau Résolution des problèmes liés aux câbles et aux interfaces</vt:lpstr>
      <vt:lpstr>Dépannage du réseau Scénarios de dépannage</vt:lpstr>
      <vt:lpstr>11.5 Synthèse du chapitre</vt:lpstr>
      <vt:lpstr>Synthèse du chapitre Synthèse</vt:lpstr>
      <vt:lpstr>PowerPoint Presentation</vt:lpstr>
      <vt:lpstr>PowerPoint Presentation</vt:lpstr>
      <vt:lpstr>Section 11.2 Nouveaux termes/commandes</vt:lpstr>
      <vt:lpstr>Section 11.3 Nouveaux termes/commandes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USER</cp:lastModifiedBy>
  <cp:revision>949</cp:revision>
  <cp:lastPrinted>1999-01-27T00:54:54Z</cp:lastPrinted>
  <dcterms:created xsi:type="dcterms:W3CDTF">2006-10-23T15:07:30Z</dcterms:created>
  <dcterms:modified xsi:type="dcterms:W3CDTF">2017-03-29T02:45:41Z</dcterms:modified>
</cp:coreProperties>
</file>