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3"/>
  </p:notesMasterIdLst>
  <p:handoutMasterIdLst>
    <p:handoutMasterId r:id="rId44"/>
  </p:handoutMasterIdLst>
  <p:sldIdLst>
    <p:sldId id="812" r:id="rId3"/>
    <p:sldId id="903" r:id="rId4"/>
    <p:sldId id="871" r:id="rId5"/>
    <p:sldId id="904" r:id="rId6"/>
    <p:sldId id="932" r:id="rId7"/>
    <p:sldId id="931" r:id="rId8"/>
    <p:sldId id="873" r:id="rId9"/>
    <p:sldId id="874" r:id="rId10"/>
    <p:sldId id="908" r:id="rId11"/>
    <p:sldId id="933" r:id="rId12"/>
    <p:sldId id="909" r:id="rId13"/>
    <p:sldId id="910" r:id="rId14"/>
    <p:sldId id="911" r:id="rId15"/>
    <p:sldId id="934" r:id="rId16"/>
    <p:sldId id="935" r:id="rId17"/>
    <p:sldId id="936" r:id="rId18"/>
    <p:sldId id="875" r:id="rId19"/>
    <p:sldId id="877" r:id="rId20"/>
    <p:sldId id="500" r:id="rId21"/>
    <p:sldId id="786" r:id="rId22"/>
    <p:sldId id="791" r:id="rId23"/>
    <p:sldId id="912" r:id="rId24"/>
    <p:sldId id="937" r:id="rId25"/>
    <p:sldId id="938" r:id="rId26"/>
    <p:sldId id="939" r:id="rId27"/>
    <p:sldId id="913" r:id="rId28"/>
    <p:sldId id="940" r:id="rId29"/>
    <p:sldId id="941" r:id="rId30"/>
    <p:sldId id="942" r:id="rId31"/>
    <p:sldId id="914" r:id="rId32"/>
    <p:sldId id="943" r:id="rId33"/>
    <p:sldId id="945" r:id="rId34"/>
    <p:sldId id="944" r:id="rId35"/>
    <p:sldId id="915" r:id="rId36"/>
    <p:sldId id="883" r:id="rId37"/>
    <p:sldId id="946" r:id="rId38"/>
    <p:sldId id="947" r:id="rId39"/>
    <p:sldId id="948" r:id="rId40"/>
    <p:sldId id="884" r:id="rId41"/>
    <p:sldId id="885" r:id="rId4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427" autoAdjust="0"/>
    <p:restoredTop sz="89277" autoAdjust="0"/>
  </p:normalViewPr>
  <p:slideViewPr>
    <p:cSldViewPr snapToGrid="0">
      <p:cViewPr>
        <p:scale>
          <a:sx n="66" d="100"/>
          <a:sy n="66" d="100"/>
        </p:scale>
        <p:origin x="-606" y="-75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492" y="51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13" Type="http://schemas.openxmlformats.org/officeDocument/2006/relationships/slide" Target="slides/slide37.xml"/><Relationship Id="rId3" Type="http://schemas.openxmlformats.org/officeDocument/2006/relationships/slide" Target="slides/slide24.xml"/><Relationship Id="rId7" Type="http://schemas.openxmlformats.org/officeDocument/2006/relationships/slide" Target="slides/slide29.xml"/><Relationship Id="rId12" Type="http://schemas.openxmlformats.org/officeDocument/2006/relationships/slide" Target="slides/slide36.xml"/><Relationship Id="rId2" Type="http://schemas.openxmlformats.org/officeDocument/2006/relationships/slide" Target="slides/slide23.xml"/><Relationship Id="rId1" Type="http://schemas.openxmlformats.org/officeDocument/2006/relationships/slide" Target="slides/slide22.xml"/><Relationship Id="rId6" Type="http://schemas.openxmlformats.org/officeDocument/2006/relationships/slide" Target="slides/slide28.xml"/><Relationship Id="rId11" Type="http://schemas.openxmlformats.org/officeDocument/2006/relationships/slide" Target="slides/slide35.xml"/><Relationship Id="rId5" Type="http://schemas.openxmlformats.org/officeDocument/2006/relationships/slide" Target="slides/slide27.xml"/><Relationship Id="rId10" Type="http://schemas.openxmlformats.org/officeDocument/2006/relationships/slide" Target="slides/slide33.xml"/><Relationship Id="rId4" Type="http://schemas.openxmlformats.org/officeDocument/2006/relationships/slide" Target="slides/slide25.xml"/><Relationship Id="rId9" Type="http://schemas.openxmlformats.org/officeDocument/2006/relationships/slide" Target="slides/slide32.xml"/><Relationship Id="rId14"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smtClean="0"/>
              <a:t>Introduction to Networks v6.0</a:t>
            </a:r>
            <a:endParaRPr lang="fr-FR" b="0" dirty="0"/>
          </a:p>
          <a:p>
            <a:pPr>
              <a:buFontTx/>
              <a:buNone/>
            </a:pPr>
            <a:r>
              <a:rPr lang="fr-FR" sz="1400" dirty="0" smtClean="0">
                <a:latin typeface="Arial" charset="0"/>
              </a:rPr>
              <a:t>Chapitre 2 : Configuration d'un système d'exploitation réseau</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1735622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2550294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2762531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13</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2645624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14</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201089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15</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2977091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16</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806803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17</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18</a:t>
            </a:fld>
            <a:endParaRPr lang="fr-FR"/>
          </a:p>
        </p:txBody>
      </p:sp>
    </p:spTree>
    <p:extLst>
      <p:ext uri="{BB962C8B-B14F-4D97-AF65-F5344CB8AC3E}">
        <p14:creationId xmlns:p14="http://schemas.microsoft.com/office/powerpoint/2010/main" val="1250389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19</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dirty="0" smtClean="0">
                <a:latin typeface="Arial" charset="0"/>
              </a:rPr>
              <a:t>Chapitre 2 : Configuration d'un système d'exploitation réseau</a:t>
            </a:r>
            <a:endParaRPr lang="fr-FR" b="0" dirty="0"/>
          </a:p>
        </p:txBody>
      </p:sp>
    </p:spTree>
    <p:extLst>
      <p:ext uri="{BB962C8B-B14F-4D97-AF65-F5344CB8AC3E}">
        <p14:creationId xmlns:p14="http://schemas.microsoft.com/office/powerpoint/2010/main" val="47694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20</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72380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2 : Configuration d'un système d'exploitation réseau</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2.1 : Séminaire IOS</a:t>
            </a:r>
          </a:p>
          <a:p>
            <a:pPr>
              <a:lnSpc>
                <a:spcPct val="80000"/>
              </a:lnSpc>
              <a:buFontTx/>
              <a:buNone/>
            </a:pPr>
            <a:r>
              <a:rPr lang="fr-FR" dirty="0" smtClean="0">
                <a:latin typeface="Arial" charset="0"/>
              </a:rPr>
              <a:t>2.1.1 : Cisco IOS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1504448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2.1 : Séminaire IOS</a:t>
            </a:r>
          </a:p>
          <a:p>
            <a:pPr>
              <a:lnSpc>
                <a:spcPct val="80000"/>
              </a:lnSpc>
              <a:buFontTx/>
              <a:buNone/>
            </a:pPr>
            <a:r>
              <a:rPr lang="fr-FR" dirty="0" smtClean="0">
                <a:latin typeface="Arial" charset="0"/>
              </a:rPr>
              <a:t>2.1.3 : Accès à Cisco IOS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500948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2.1 : Séminaire IOS</a:t>
            </a:r>
          </a:p>
          <a:p>
            <a:pPr>
              <a:lnSpc>
                <a:spcPct val="80000"/>
              </a:lnSpc>
              <a:buFontTx/>
              <a:buNone/>
            </a:pPr>
            <a:r>
              <a:rPr lang="fr-FR" dirty="0" smtClean="0">
                <a:latin typeface="Arial" charset="0"/>
              </a:rPr>
              <a:t>2.1.3</a:t>
            </a:r>
            <a:r>
              <a:rPr lang="fr-FR" altLang="zh-CN" dirty="0"/>
              <a:t> :</a:t>
            </a:r>
            <a:r>
              <a:rPr lang="fr-FR" dirty="0" smtClean="0">
                <a:latin typeface="Arial" charset="0"/>
              </a:rPr>
              <a:t> Explorer IOS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597780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2.1 : Séminaire IOS</a:t>
            </a:r>
          </a:p>
          <a:p>
            <a:pPr>
              <a:lnSpc>
                <a:spcPct val="80000"/>
              </a:lnSpc>
              <a:buFontTx/>
              <a:buNone/>
            </a:pPr>
            <a:r>
              <a:rPr lang="fr-FR" dirty="0" smtClean="0">
                <a:latin typeface="Arial" charset="0"/>
              </a:rPr>
              <a:t>2.1.3 : La structure des commandes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1875982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26</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2 : Configuration d'un système d'exploitation réseau</a:t>
            </a:r>
            <a:endParaRPr lang="fr-FR" b="0" dirty="0"/>
          </a:p>
        </p:txBody>
      </p:sp>
    </p:spTree>
    <p:extLst>
      <p:ext uri="{BB962C8B-B14F-4D97-AF65-F5344CB8AC3E}">
        <p14:creationId xmlns:p14="http://schemas.microsoft.com/office/powerpoint/2010/main" val="2196270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2.2 : </a:t>
            </a:r>
            <a:r>
              <a:rPr lang="fr-FR" smtClean="0"/>
              <a:t>Configuration de base des appareils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2.2.1 : Noms d'hôte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395058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2.2 : </a:t>
            </a:r>
            <a:r>
              <a:rPr lang="fr-FR" smtClean="0"/>
              <a:t>Configuration de base des appareils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2.2.2 : Limiter l'accès aux configurations d'un appareil</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2665983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2.2 : </a:t>
            </a:r>
            <a:r>
              <a:rPr lang="fr-FR" smtClean="0"/>
              <a:t>Configuration de base des appareils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2.2.3 : Enregistrer des configurations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105808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Introduction to Network Guide de planification</a:t>
            </a:r>
          </a:p>
          <a:p>
            <a:pPr marL="0" indent="0" algn="l" defTabSz="814388">
              <a:lnSpc>
                <a:spcPct val="90000"/>
              </a:lnSpc>
              <a:buNone/>
              <a:defRPr/>
            </a:pPr>
            <a:r>
              <a:rPr lang="fr-FR" b="0" dirty="0" smtClean="0">
                <a:solidFill>
                  <a:schemeClr val="bg1"/>
                </a:solidFill>
                <a:latin typeface="Arial" pitchFamily="34" charset="0"/>
              </a:rPr>
              <a:t>Chapitre 2 : Configuration d'un système d'exploitation réseau</a:t>
            </a:r>
            <a:endParaRPr lang="fr-FR"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2 : Configuration d'un système d'exploitation réseau</a:t>
            </a:r>
            <a:endParaRPr lang="fr-FR" b="0" dirty="0"/>
          </a:p>
        </p:txBody>
      </p:sp>
    </p:spTree>
    <p:extLst>
      <p:ext uri="{BB962C8B-B14F-4D97-AF65-F5344CB8AC3E}">
        <p14:creationId xmlns:p14="http://schemas.microsoft.com/office/powerpoint/2010/main" val="1388080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2.3 : </a:t>
            </a:r>
            <a:r>
              <a:rPr lang="fr-FR" smtClean="0"/>
              <a:t>Schémas d'adressage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2.3.1 : Ports et adresses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1904185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2.3 : </a:t>
            </a:r>
            <a:r>
              <a:rPr lang="fr-FR" smtClean="0"/>
              <a:t>Schémas d'adressage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2.3.2 : Configurer l'adressage IP</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3182710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2.3 : </a:t>
            </a:r>
            <a:r>
              <a:rPr lang="fr-FR" smtClean="0"/>
              <a:t>Schémas d'adressage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2.3.3 : Vérifier la connectivité</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761411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34</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2 : Configuration d'un système d'exploitation réseau</a:t>
            </a:r>
            <a:endParaRPr lang="fr-FR" b="0" dirty="0"/>
          </a:p>
        </p:txBody>
      </p:sp>
    </p:spTree>
    <p:extLst>
      <p:ext uri="{BB962C8B-B14F-4D97-AF65-F5344CB8AC3E}">
        <p14:creationId xmlns:p14="http://schemas.microsoft.com/office/powerpoint/2010/main" val="4728730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2.4.1</a:t>
            </a:r>
            <a:r>
              <a:rPr lang="fr-FR" altLang="zh-CN" dirty="0"/>
              <a:t> :</a:t>
            </a:r>
            <a:r>
              <a:rPr lang="fr-FR" sz="1200" kern="1200" dirty="0" smtClean="0">
                <a:solidFill>
                  <a:schemeClr val="tx1"/>
                </a:solidFill>
                <a:latin typeface="Arial" charset="0"/>
              </a:rPr>
              <a:t> </a:t>
            </a:r>
            <a:r>
              <a:rPr lang="fr-FR" dirty="0" smtClean="0"/>
              <a:t>Synthèse</a:t>
            </a:r>
            <a:endParaRPr lang="fr-FR" dirty="0"/>
          </a:p>
        </p:txBody>
      </p:sp>
    </p:spTree>
    <p:extLst>
      <p:ext uri="{BB962C8B-B14F-4D97-AF65-F5344CB8AC3E}">
        <p14:creationId xmlns:p14="http://schemas.microsoft.com/office/powerpoint/2010/main" val="1130828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36</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val="3880524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37</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val="21175337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38</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val="10437616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39</a:t>
            </a:fld>
            <a:endParaRPr lang="fr-FR"/>
          </a:p>
        </p:txBody>
      </p:sp>
    </p:spTree>
    <p:extLst>
      <p:ext uri="{BB962C8B-B14F-4D97-AF65-F5344CB8AC3E}">
        <p14:creationId xmlns:p14="http://schemas.microsoft.com/office/powerpoint/2010/main" val="154250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057119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40</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95155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6651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7</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3733137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529"/>
            <a:ext cx="2443720"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2007 - 2010, Cisco </a:t>
            </a:r>
            <a:r>
              <a:rPr lang="fr-FR" sz="700" dirty="0" err="1">
                <a:solidFill>
                  <a:srgbClr val="D3D3D3"/>
                </a:solidFill>
              </a:rPr>
              <a:t>Systems</a:t>
            </a:r>
            <a:r>
              <a:rPr lang="fr-FR" sz="700" dirty="0">
                <a:solidFill>
                  <a:srgbClr val="D3D3D3"/>
                </a:solidFill>
              </a:rPr>
              <a:t>, Inc. Tous droits réservés.</a:t>
            </a:r>
          </a:p>
        </p:txBody>
      </p:sp>
      <p:sp>
        <p:nvSpPr>
          <p:cNvPr id="6" name="Rectangle 4"/>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smtClean="0">
                <a:solidFill>
                  <a:srgbClr val="D3D3D3"/>
                </a:solidFill>
              </a:rPr>
              <a:t>Chapitre 2</a:t>
            </a:r>
            <a:endParaRPr lang="fr-FR"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0529"/>
            <a:ext cx="2137546"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2008 Cisco </a:t>
            </a:r>
            <a:r>
              <a:rPr lang="fr-FR" sz="700" dirty="0" err="1">
                <a:solidFill>
                  <a:srgbClr val="D3D3D3"/>
                </a:solidFill>
              </a:rPr>
              <a:t>Systems</a:t>
            </a:r>
            <a:r>
              <a:rPr lang="fr-FR" sz="700" dirty="0">
                <a:solidFill>
                  <a:srgbClr val="D3D3D3"/>
                </a:solidFill>
              </a:rPr>
              <a:t>, Inc. Tous droits réservés.</a:t>
            </a:r>
          </a:p>
        </p:txBody>
      </p:sp>
      <p:sp>
        <p:nvSpPr>
          <p:cNvPr id="6" name="Rectangle 279"/>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smtClean="0">
                <a:solidFill>
                  <a:srgbClr val="D3D3D3"/>
                </a:solidFill>
              </a:rPr>
              <a:t>Chapitre 2</a:t>
            </a:r>
            <a:endParaRPr lang="fr-FR"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529"/>
            <a:ext cx="2443720"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2007 - 2010, Cisco </a:t>
            </a:r>
            <a:r>
              <a:rPr lang="fr-FR" sz="700" dirty="0" err="1">
                <a:solidFill>
                  <a:srgbClr val="D3D3D3"/>
                </a:solidFill>
              </a:rPr>
              <a:t>Systems</a:t>
            </a:r>
            <a:r>
              <a:rPr lang="fr-FR" sz="700" dirty="0">
                <a:solidFill>
                  <a:srgbClr val="D3D3D3"/>
                </a:solidFill>
              </a:rPr>
              <a:t>, Inc. Tous droits réservés.</a:t>
            </a:r>
          </a:p>
        </p:txBody>
      </p:sp>
      <p:sp>
        <p:nvSpPr>
          <p:cNvPr id="1032" name="Rectangle 9"/>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0529"/>
            <a:ext cx="2137546"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2008 Cisco </a:t>
            </a:r>
            <a:r>
              <a:rPr lang="fr-FR" sz="700" dirty="0" err="1">
                <a:solidFill>
                  <a:srgbClr val="D3D3D3"/>
                </a:solidFill>
              </a:rPr>
              <a:t>Systems</a:t>
            </a:r>
            <a:r>
              <a:rPr lang="fr-FR" sz="700" dirty="0">
                <a:solidFill>
                  <a:srgbClr val="D3D3D3"/>
                </a:solidFill>
              </a:rPr>
              <a:t>, Inc. Tous droits réservés.</a:t>
            </a:r>
          </a:p>
        </p:txBody>
      </p:sp>
      <p:sp>
        <p:nvSpPr>
          <p:cNvPr id="3079" name="Rectangle 6313"/>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logmett.com/index.php?/download/free-downloads.html"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hyperlink" Target="http://software.cisco.com/download/release.html?mdfid=282774238&amp;flowid=714&amp;softwareid=282855122&amp;release=3.1&amp;relind=AVAILABLE&amp;rellifecycle=&amp;reltype=lates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netacad.com/group/communities/community-home"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hyperlink" Target="https://www.netacad.com/group/communities/ccna-blo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24384" y="800403"/>
            <a:ext cx="6788150" cy="100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0" indent="0" algn="l" defTabSz="814388" rtl="0" eaLnBrk="0" fontAlgn="base" hangingPunct="0">
              <a:lnSpc>
                <a:spcPct val="90000"/>
              </a:lnSpc>
              <a:spcBef>
                <a:spcPct val="50000"/>
              </a:spcBef>
              <a:spcAft>
                <a:spcPct val="0"/>
              </a:spcAft>
              <a:buClr>
                <a:srgbClr val="708CA1"/>
              </a:buClr>
              <a:buFont typeface="Wingdings" pitchFamily="2" charset="2"/>
              <a:buNone/>
              <a:defRPr sz="2000" b="1">
                <a:solidFill>
                  <a:schemeClr val="bg2"/>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hangingPunct="1">
              <a:buFont typeface="Wingdings" charset="0"/>
              <a:buNone/>
            </a:pPr>
            <a:endParaRPr lang="en-US" kern="0" dirty="0">
              <a:latin typeface="Arial" charset="0"/>
            </a:endParaRPr>
          </a:p>
        </p:txBody>
      </p:sp>
      <p:sp>
        <p:nvSpPr>
          <p:cNvPr id="7" name="Rectangle 2"/>
          <p:cNvSpPr>
            <a:spLocks noGrp="1" noChangeArrowheads="1"/>
          </p:cNvSpPr>
          <p:nvPr>
            <p:ph type="ctrTitle"/>
          </p:nvPr>
        </p:nvSpPr>
        <p:spPr>
          <a:xfrm>
            <a:off x="311150" y="2671763"/>
            <a:ext cx="4146550" cy="830262"/>
          </a:xfrm>
        </p:spPr>
        <p:txBody>
          <a:bodyPr/>
          <a:lstStyle/>
          <a:p>
            <a:pPr eaLnBrk="1" hangingPunct="1"/>
            <a:r>
              <a:rPr lang="fr-FR" sz="2400" dirty="0">
                <a:latin typeface="Arial" charset="0"/>
              </a:rPr>
              <a:t>Support du formateur</a:t>
            </a:r>
            <a:r>
              <a:rPr dirty="0"/>
              <a:t/>
            </a:r>
            <a:br>
              <a:rPr dirty="0"/>
            </a:br>
            <a:r>
              <a:rPr lang="fr-FR" sz="2400" dirty="0">
                <a:latin typeface="Arial" charset="0"/>
              </a:rPr>
              <a:t>Chapitre 2 : Configuration d'un système d'exploitation réseau</a:t>
            </a:r>
            <a:endParaRPr lang="fr-FR" sz="2400" dirty="0">
              <a:solidFill>
                <a:srgbClr val="00B0F0"/>
              </a:solidFill>
              <a:latin typeface="Arial" charset="0"/>
            </a:endParaRPr>
          </a:p>
        </p:txBody>
      </p:sp>
      <p:sp>
        <p:nvSpPr>
          <p:cNvPr id="3" name="Subtitle 2"/>
          <p:cNvSpPr>
            <a:spLocks noGrp="1"/>
          </p:cNvSpPr>
          <p:nvPr>
            <p:ph type="subTitle" idx="1"/>
          </p:nvPr>
        </p:nvSpPr>
        <p:spPr>
          <a:xfrm>
            <a:off x="311150" y="4672012"/>
            <a:ext cx="4103688" cy="1061813"/>
          </a:xfrm>
        </p:spPr>
        <p:txBody>
          <a:bodyPr/>
          <a:lstStyle/>
          <a:p>
            <a:pPr eaLnBrk="1" hangingPunct="1"/>
            <a:r>
              <a:rPr lang="fr-FR" dirty="0">
                <a:latin typeface="Arial" charset="0"/>
              </a:rPr>
              <a:t>CCNA Routing and Switching,</a:t>
            </a:r>
          </a:p>
          <a:p>
            <a:pPr eaLnBrk="1" hangingPunct="1"/>
            <a:r>
              <a:rPr lang="fr-FR" dirty="0">
                <a:latin typeface="Arial" charset="0"/>
              </a:rPr>
              <a:t>Introduction to Networks v6.0</a:t>
            </a:r>
          </a:p>
          <a:p>
            <a:endParaRPr lang="fr-FR" dirty="0"/>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2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lvl="0">
              <a:lnSpc>
                <a:spcPct val="85000"/>
              </a:lnSpc>
              <a:spcBef>
                <a:spcPct val="30000"/>
              </a:spcBef>
            </a:pPr>
            <a:r>
              <a:rPr lang="fr-FR" sz="2000" dirty="0"/>
              <a:t>Téléchargement de TeraTerm : </a:t>
            </a:r>
            <a:r>
              <a:rPr lang="fr-FR" sz="2000" u="sng" dirty="0">
                <a:hlinkClick r:id="rId3"/>
              </a:rPr>
              <a:t>http://logmett.com/index.php?/download/free-downloads.html</a:t>
            </a:r>
            <a:endParaRPr lang="fr-FR" sz="2000" u="sng" dirty="0"/>
          </a:p>
          <a:p>
            <a:pPr lvl="0"/>
            <a:r>
              <a:rPr lang="fr-FR" sz="2000" dirty="0"/>
              <a:t>Câble de console mini USB – Un pilote est nécessaire (</a:t>
            </a:r>
            <a:r>
              <a:rPr lang="fr-FR" sz="2000" u="sng" dirty="0">
                <a:hlinkClick r:id="rId4"/>
              </a:rPr>
              <a:t>http://software.cisco.com/download/release.html?mdfid=282774238&amp;flowid=714&amp;softwareid=282855122&amp;release=3.1&amp;relind=AVAILABLE&amp;rellifecycle=&amp;reltype=latest</a:t>
            </a:r>
            <a:r>
              <a:rPr lang="fr-FR" sz="2000" dirty="0"/>
              <a:t>) ainsi que des câbles USB vers mini USB.</a:t>
            </a:r>
          </a:p>
          <a:p>
            <a:pPr>
              <a:lnSpc>
                <a:spcPct val="85000"/>
              </a:lnSpc>
              <a:spcBef>
                <a:spcPct val="30000"/>
              </a:spcBef>
            </a:pPr>
            <a:r>
              <a:rPr lang="fr-FR" sz="2000" dirty="0"/>
              <a:t>? est une clé pour la pérennité d'IOS. Apprenez aux élèves que ? est leur ami.</a:t>
            </a:r>
          </a:p>
          <a:p>
            <a:pPr lvl="0"/>
            <a:r>
              <a:rPr lang="fr-FR" sz="2000" dirty="0"/>
              <a:t>Les élèves doivent connaître les messages d'erreur qui peuvent s'afficher dans la CLI.</a:t>
            </a:r>
          </a:p>
          <a:p>
            <a:pPr lvl="0"/>
            <a:r>
              <a:rPr lang="fr-FR" sz="2000" dirty="0"/>
              <a:t>Lorsqu'un utilisateur appuie sur Entrée pour terminer une commande, vérifiez que la commande a été acceptée.</a:t>
            </a:r>
          </a:p>
        </p:txBody>
      </p:sp>
    </p:spTree>
    <p:extLst>
      <p:ext uri="{BB962C8B-B14F-4D97-AF65-F5344CB8AC3E}">
        <p14:creationId xmlns:p14="http://schemas.microsoft.com/office/powerpoint/2010/main" val="76706114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9672"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2 : bonnes pratiques (suite)</a:t>
            </a:r>
            <a:endParaRPr lang="fr-FR" sz="3200" b="1" kern="0" dirty="0">
              <a:solidFill>
                <a:srgbClr val="708CA1"/>
              </a:solidFill>
              <a:latin typeface="+mj-lt"/>
              <a:ea typeface="+mj-ea"/>
              <a:cs typeface="+mj-cs"/>
            </a:endParaRPr>
          </a:p>
        </p:txBody>
      </p:sp>
      <p:sp>
        <p:nvSpPr>
          <p:cNvPr id="5" name="Text Placeholder 2"/>
          <p:cNvSpPr txBox="1">
            <a:spLocks/>
          </p:cNvSpPr>
          <p:nvPr/>
        </p:nvSpPr>
        <p:spPr>
          <a:xfrm>
            <a:off x="419672" y="1344168"/>
            <a:ext cx="8327949"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100000"/>
              </a:lnSpc>
            </a:pPr>
            <a:r>
              <a:rPr lang="fr-FR" sz="1800" dirty="0"/>
              <a:t>Expliquez aux élèves que ce chapitre porte sur trois notions de base qu'ils doivent connaître pour configurer et tester un réseau :</a:t>
            </a:r>
          </a:p>
          <a:p>
            <a:pPr marL="393700" lvl="2">
              <a:lnSpc>
                <a:spcPct val="100000"/>
              </a:lnSpc>
              <a:spcBef>
                <a:spcPct val="30000"/>
              </a:spcBef>
            </a:pPr>
            <a:r>
              <a:rPr lang="fr-FR" sz="1800" dirty="0" smtClean="0"/>
              <a:t>Avant de configurer les appareils, vous devez connaître les fonctions des terminaux Cisco IOS, et apprendre à communiquer avec IOS et à vous connecter physiquement aux terminaux.</a:t>
            </a:r>
          </a:p>
          <a:p>
            <a:pPr marL="393700" lvl="2">
              <a:lnSpc>
                <a:spcPct val="100000"/>
              </a:lnSpc>
              <a:spcBef>
                <a:spcPct val="30000"/>
              </a:spcBef>
            </a:pPr>
            <a:r>
              <a:rPr lang="fr-FR" sz="1800" dirty="0" smtClean="0"/>
              <a:t>Vous devez connaître les principes fondamentaux de la configuration des appareils, notamment sécuriser et nommer les terminaux, et activer les interfaces.</a:t>
            </a:r>
          </a:p>
          <a:p>
            <a:pPr marL="393700" lvl="2">
              <a:lnSpc>
                <a:spcPct val="100000"/>
              </a:lnSpc>
              <a:spcBef>
                <a:spcPct val="30000"/>
              </a:spcBef>
            </a:pPr>
            <a:r>
              <a:rPr lang="fr-FR" sz="1800" dirty="0" smtClean="0"/>
              <a:t>Vous devez connaître les outils de base qui permettent de vérifier la connectivité du réseau, comme </a:t>
            </a:r>
            <a:r>
              <a:rPr lang="fr-FR" sz="1800" b="1" dirty="0"/>
              <a:t>ping</a:t>
            </a:r>
            <a:r>
              <a:rPr lang="fr-FR" sz="1800" dirty="0" smtClean="0"/>
              <a:t> et</a:t>
            </a:r>
            <a:r>
              <a:rPr lang="fr-FR" sz="1800" b="1" dirty="0"/>
              <a:t> Traceroute</a:t>
            </a:r>
            <a:r>
              <a:rPr lang="fr-FR" sz="1800" dirty="0" smtClean="0"/>
              <a:t>.</a:t>
            </a:r>
          </a:p>
          <a:p>
            <a:pPr>
              <a:lnSpc>
                <a:spcPct val="100000"/>
              </a:lnSpc>
              <a:spcBef>
                <a:spcPct val="30000"/>
              </a:spcBef>
            </a:pPr>
            <a:r>
              <a:rPr lang="fr-FR" sz="1800" dirty="0"/>
              <a:t>Assurez-vous qu'ils savent tous qu'un routeur ou un commutateur exécute un IOS. Demandez à des volontaires d'expliquer comment accéder à l'IOS.</a:t>
            </a:r>
          </a:p>
          <a:p>
            <a:pPr marL="393700" lvl="2">
              <a:lnSpc>
                <a:spcPct val="100000"/>
              </a:lnSpc>
              <a:spcBef>
                <a:spcPct val="30000"/>
              </a:spcBef>
            </a:pPr>
            <a:r>
              <a:rPr lang="fr-FR" sz="1800" dirty="0" smtClean="0"/>
              <a:t>Les appareils sont accessibles via le port de console (une connexion physique directe) ou via Telnet, SSH (une connexion virtuelle), HTTP ou AUX (modem téléphonique ou RNIS).</a:t>
            </a:r>
            <a:endParaRPr lang="fr-FR" sz="1800" dirty="0"/>
          </a:p>
        </p:txBody>
      </p:sp>
    </p:spTree>
    <p:extLst>
      <p:ext uri="{BB962C8B-B14F-4D97-AF65-F5344CB8AC3E}">
        <p14:creationId xmlns:p14="http://schemas.microsoft.com/office/powerpoint/2010/main" val="104381746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2 : bonnes pratiques (suite)</a:t>
            </a:r>
            <a:endParaRPr lang="fr-FR" sz="3200" b="1" kern="0" dirty="0">
              <a:solidFill>
                <a:srgbClr val="708CA1"/>
              </a:solidFill>
              <a:latin typeface="+mj-lt"/>
              <a:ea typeface="+mj-ea"/>
              <a:cs typeface="+mj-cs"/>
            </a:endParaRPr>
          </a:p>
        </p:txBody>
      </p:sp>
      <p:sp>
        <p:nvSpPr>
          <p:cNvPr id="6"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000" dirty="0"/>
              <a:t>Écrivez les modes de configuration suivants au tableau et demandez à la classe d'expliquer ou de définir ces modes :</a:t>
            </a:r>
          </a:p>
          <a:p>
            <a:pPr marL="393700" lvl="2"/>
            <a:r>
              <a:rPr lang="fr-FR" dirty="0" smtClean="0"/>
              <a:t>Mode d’exécution utilisateur</a:t>
            </a:r>
          </a:p>
          <a:p>
            <a:pPr marL="393700" lvl="2"/>
            <a:r>
              <a:rPr lang="fr-FR" dirty="0" smtClean="0"/>
              <a:t>Mode d'exécution privilégié</a:t>
            </a:r>
          </a:p>
          <a:p>
            <a:pPr marL="393700" lvl="2"/>
            <a:r>
              <a:rPr lang="fr-FR" dirty="0" smtClean="0"/>
              <a:t>Mode de configuration globale</a:t>
            </a:r>
          </a:p>
          <a:p>
            <a:r>
              <a:rPr lang="fr-FR" sz="2000" dirty="0"/>
              <a:t>Expliquez à la classe que les appareils portent des noms par défaut.</a:t>
            </a:r>
          </a:p>
          <a:p>
            <a:pPr marL="393700" lvl="2"/>
            <a:r>
              <a:rPr lang="fr-FR" dirty="0" smtClean="0"/>
              <a:t>Expliquez que les noms ne sont pas attribués de manière aléatoire. Par exemple, un routeur est appelé « router » par défaut et un commutateur « switch ». </a:t>
            </a:r>
          </a:p>
          <a:p>
            <a:pPr marL="393700" lvl="2"/>
            <a:r>
              <a:rPr lang="fr-FR" dirty="0" smtClean="0"/>
              <a:t>La commande show running-configuration permet d'afficher l'état de la configuration « </a:t>
            </a:r>
            <a:r>
              <a:rPr lang="fr-FR" dirty="0" err="1" smtClean="0"/>
              <a:t>hostname</a:t>
            </a:r>
            <a:r>
              <a:rPr lang="fr-FR" dirty="0" smtClean="0"/>
              <a:t> switch » ou « </a:t>
            </a:r>
            <a:r>
              <a:rPr lang="fr-FR" dirty="0" err="1" smtClean="0"/>
              <a:t>hostname</a:t>
            </a:r>
            <a:r>
              <a:rPr lang="fr-FR" dirty="0" smtClean="0"/>
              <a:t> router ».</a:t>
            </a:r>
          </a:p>
          <a:p>
            <a:pPr marL="393700" lvl="2"/>
            <a:r>
              <a:rPr lang="fr-FR" dirty="0" smtClean="0"/>
              <a:t>Un professionnel des réseaux crée une convention d'attribution de noms applicable dans toute l'entreprise pour assurer la continuité et se préparer à la croissance future.</a:t>
            </a:r>
            <a:endParaRPr lang="fr-FR" sz="1400" dirty="0"/>
          </a:p>
        </p:txBody>
      </p:sp>
    </p:spTree>
    <p:extLst>
      <p:ext uri="{BB962C8B-B14F-4D97-AF65-F5344CB8AC3E}">
        <p14:creationId xmlns:p14="http://schemas.microsoft.com/office/powerpoint/2010/main" val="3733312861"/>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2 : bonnes pratiques (suite)</a:t>
            </a:r>
            <a:endParaRPr lang="fr-FR" sz="3200" b="1" kern="0" dirty="0">
              <a:solidFill>
                <a:srgbClr val="708CA1"/>
              </a:solidFill>
              <a:latin typeface="+mj-lt"/>
              <a:ea typeface="+mj-ea"/>
              <a:cs typeface="+mj-cs"/>
            </a:endParaRPr>
          </a:p>
        </p:txBody>
      </p:sp>
      <p:sp>
        <p:nvSpPr>
          <p:cNvPr id="7"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000" dirty="0"/>
              <a:t>Affichez une interface de routeur et décrivez les modes et l'invite de commandes de chacun d'eux. </a:t>
            </a:r>
          </a:p>
          <a:p>
            <a:r>
              <a:rPr lang="fr-FR" sz="2000" dirty="0"/>
              <a:t>Expliquez également comment quitter le mode d'exécution privilégié pour passer en mode d'exécution utilisateur avec la commande </a:t>
            </a:r>
            <a:r>
              <a:rPr lang="fr-FR" sz="2000" b="1" dirty="0"/>
              <a:t>disable</a:t>
            </a:r>
            <a:r>
              <a:rPr lang="fr-FR" sz="2000" dirty="0"/>
              <a:t>. </a:t>
            </a:r>
          </a:p>
          <a:p>
            <a:r>
              <a:rPr lang="fr-FR" sz="2000" dirty="0"/>
              <a:t>Montrez ensuite les diverses aides contextuelles disponibles.</a:t>
            </a:r>
          </a:p>
          <a:p>
            <a:r>
              <a:rPr lang="fr-FR" sz="2000" dirty="0"/>
              <a:t>À l'aide d'une configuration prédéfinie, présentez une connexion de bout en bout avec</a:t>
            </a:r>
            <a:r>
              <a:rPr lang="fr-FR" sz="2000" b="1" dirty="0"/>
              <a:t> ping</a:t>
            </a:r>
            <a:r>
              <a:rPr lang="fr-FR" sz="2000" dirty="0"/>
              <a:t> et</a:t>
            </a:r>
            <a:r>
              <a:rPr lang="fr-FR" sz="2000" b="1" dirty="0"/>
              <a:t> Traceroute</a:t>
            </a:r>
            <a:r>
              <a:rPr lang="fr-FR" sz="2000" dirty="0"/>
              <a:t>.</a:t>
            </a:r>
          </a:p>
          <a:p>
            <a:r>
              <a:rPr lang="fr-FR" sz="2000" dirty="0"/>
              <a:t>Insistez sur le fait que les commandes </a:t>
            </a:r>
            <a:r>
              <a:rPr lang="fr-FR" sz="2000" b="1" dirty="0"/>
              <a:t>show</a:t>
            </a:r>
            <a:r>
              <a:rPr lang="fr-FR" sz="2000" dirty="0"/>
              <a:t> constituent de puissants outils de dépannage.</a:t>
            </a:r>
          </a:p>
        </p:txBody>
      </p:sp>
    </p:spTree>
    <p:extLst>
      <p:ext uri="{BB962C8B-B14F-4D97-AF65-F5344CB8AC3E}">
        <p14:creationId xmlns:p14="http://schemas.microsoft.com/office/powerpoint/2010/main" val="1581850005"/>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2 : bonnes pratiques (suite)</a:t>
            </a:r>
            <a:endParaRPr lang="fr-FR" sz="3200" b="1" kern="0" dirty="0">
              <a:solidFill>
                <a:srgbClr val="708CA1"/>
              </a:solidFill>
              <a:latin typeface="+mj-lt"/>
              <a:ea typeface="+mj-ea"/>
              <a:cs typeface="+mj-cs"/>
            </a:endParaRPr>
          </a:p>
        </p:txBody>
      </p:sp>
      <p:sp>
        <p:nvSpPr>
          <p:cNvPr id="7"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lvl="0"/>
            <a:r>
              <a:rPr lang="fr-FR" sz="2000" dirty="0"/>
              <a:t>Assurez-vous que les élèves savent ce qu'est un « séparateur ».</a:t>
            </a:r>
          </a:p>
          <a:p>
            <a:r>
              <a:rPr lang="fr-FR" sz="2000" dirty="0"/>
              <a:t>Expliquez qu'en dehors de la sécurité physique des équipements, qui est toujours requise, il est également possible d'utiliser des mots de passe pour renforcer la sécurité.  Sur le tableau, écrivez les 4 types de mots de passe qu'ils apprendront à configurer dans l'exercice Packet Tracer</a:t>
            </a:r>
            <a:r>
              <a:rPr lang="fr-FR" sz="2000" dirty="0" smtClean="0"/>
              <a:t>.</a:t>
            </a:r>
            <a:endParaRPr lang="fr-FR" sz="2000" dirty="0"/>
          </a:p>
          <a:p>
            <a:pPr marL="393700" lvl="2"/>
            <a:r>
              <a:rPr lang="fr-FR" dirty="0" smtClean="0"/>
              <a:t>Mot de passe de console : sert à limiter l'accès des appareils via une connexion console</a:t>
            </a:r>
          </a:p>
          <a:p>
            <a:pPr marL="393700" lvl="2"/>
            <a:r>
              <a:rPr lang="fr-FR" dirty="0" smtClean="0"/>
              <a:t>Mot de passe d'activation (</a:t>
            </a:r>
            <a:r>
              <a:rPr lang="fr-FR" dirty="0" err="1" smtClean="0"/>
              <a:t>enable</a:t>
            </a:r>
            <a:r>
              <a:rPr lang="fr-FR" dirty="0" smtClean="0"/>
              <a:t>) : sert à restreindre l'accès au mode d'exécution privilégié</a:t>
            </a:r>
          </a:p>
          <a:p>
            <a:pPr marL="393700" lvl="2"/>
            <a:r>
              <a:rPr lang="fr-FR" dirty="0" smtClean="0"/>
              <a:t>Mot de passe secret d'activation (</a:t>
            </a:r>
            <a:r>
              <a:rPr lang="fr-FR" dirty="0" err="1" smtClean="0"/>
              <a:t>enable</a:t>
            </a:r>
            <a:r>
              <a:rPr lang="fr-FR" dirty="0" smtClean="0"/>
              <a:t> secret) : chiffré, sert à restreindre l'accès au mode d'exécution privilégié</a:t>
            </a:r>
          </a:p>
          <a:p>
            <a:pPr marL="393700" lvl="2"/>
            <a:r>
              <a:rPr lang="fr-FR" dirty="0" smtClean="0"/>
              <a:t>Mot de passe VTY : sert à limiter l'accès des appareils via Telnet</a:t>
            </a:r>
          </a:p>
          <a:p>
            <a:pPr marL="237600" indent="-237600"/>
            <a:r>
              <a:rPr lang="fr-FR" sz="2000" dirty="0"/>
              <a:t>Insistez sur l'utilisation des commandes </a:t>
            </a:r>
            <a:r>
              <a:rPr lang="fr-FR" sz="2000" b="1" dirty="0"/>
              <a:t>copy running-config startup-config</a:t>
            </a:r>
            <a:r>
              <a:rPr lang="fr-FR" sz="2000" dirty="0"/>
              <a:t> ou </a:t>
            </a:r>
            <a:r>
              <a:rPr lang="fr-FR" sz="2000" b="1" dirty="0"/>
              <a:t>copy run start</a:t>
            </a:r>
            <a:r>
              <a:rPr lang="fr-FR" sz="2000" dirty="0"/>
              <a:t>.</a:t>
            </a:r>
          </a:p>
        </p:txBody>
      </p:sp>
    </p:spTree>
    <p:extLst>
      <p:ext uri="{BB962C8B-B14F-4D97-AF65-F5344CB8AC3E}">
        <p14:creationId xmlns:p14="http://schemas.microsoft.com/office/powerpoint/2010/main" val="1321813013"/>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2 : bonnes pratiques (suite)</a:t>
            </a:r>
            <a:endParaRPr lang="fr-FR" sz="3200" b="1" kern="0" dirty="0">
              <a:solidFill>
                <a:srgbClr val="708CA1"/>
              </a:solidFill>
              <a:latin typeface="+mj-lt"/>
              <a:ea typeface="+mj-ea"/>
              <a:cs typeface="+mj-cs"/>
            </a:endParaRPr>
          </a:p>
        </p:txBody>
      </p:sp>
      <p:sp>
        <p:nvSpPr>
          <p:cNvPr id="7"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000" dirty="0"/>
              <a:t>Expliquez bien aux élèves qu'ils peuvent utiliser la commande</a:t>
            </a:r>
            <a:r>
              <a:rPr lang="fr-FR" sz="2000" b="1" dirty="0"/>
              <a:t> show run</a:t>
            </a:r>
            <a:r>
              <a:rPr lang="fr-FR" sz="2000" dirty="0"/>
              <a:t> pour afficher des commandes, telles que</a:t>
            </a:r>
            <a:r>
              <a:rPr lang="fr-FR" sz="2000" b="1" dirty="0"/>
              <a:t> hostname </a:t>
            </a:r>
            <a:r>
              <a:rPr lang="fr-FR" sz="2000" dirty="0"/>
              <a:t>et </a:t>
            </a:r>
            <a:r>
              <a:rPr lang="fr-FR" sz="2000" b="1" dirty="0"/>
              <a:t>line console 0</a:t>
            </a:r>
            <a:r>
              <a:rPr lang="fr-FR" sz="2000" dirty="0" smtClean="0"/>
              <a:t>.</a:t>
            </a:r>
            <a:endParaRPr lang="fr-FR" sz="2000" dirty="0"/>
          </a:p>
          <a:p>
            <a:r>
              <a:rPr lang="fr-FR" sz="2000" dirty="0"/>
              <a:t>Précisez qu'il existe deux types de fichiers de configuration : </a:t>
            </a:r>
          </a:p>
          <a:p>
            <a:pPr marL="393700" lvl="2"/>
            <a:r>
              <a:rPr lang="fr-FR" dirty="0" smtClean="0"/>
              <a:t>Fichiers de configuration initiale (startup-config) : ils sont stockés dans la NVRAM et restent intacts si le routeur est mis hors tension.</a:t>
            </a:r>
          </a:p>
          <a:p>
            <a:pPr marL="393700" lvl="2"/>
            <a:r>
              <a:rPr lang="fr-FR" dirty="0" smtClean="0"/>
              <a:t>Fichiers de configuration en cours (running-config) : au démarrage d'un routeur, la configuration initiale (startup-config) est chargée dans la mémoire vive (RAM) et devient le deuxième type de fichier de configuration, à savoir le fichier de configuration en cours. Ce fichier change immédiatement si un administrateur modifie un périphérique. Suite à cette modification, le fichier de configuration en cours devient différent du fichier de configuration initiale. Étant donné que la configuration en cours est stockée dans la mémoire vive, si l'alimentation est interrompue puis rétablie et que les changements n'ont pas été reportés dans le fichier de configuration initiale, toutes les modifications apportées seront perdues.</a:t>
            </a:r>
          </a:p>
        </p:txBody>
      </p:sp>
    </p:spTree>
    <p:extLst>
      <p:ext uri="{BB962C8B-B14F-4D97-AF65-F5344CB8AC3E}">
        <p14:creationId xmlns:p14="http://schemas.microsoft.com/office/powerpoint/2010/main" val="2895996435"/>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2 : bonnes pratiques (suite)</a:t>
            </a:r>
            <a:endParaRPr lang="fr-FR" sz="3200" b="1" kern="0" dirty="0">
              <a:solidFill>
                <a:srgbClr val="708CA1"/>
              </a:solidFill>
              <a:latin typeface="+mj-lt"/>
              <a:ea typeface="+mj-ea"/>
              <a:cs typeface="+mj-cs"/>
            </a:endParaRPr>
          </a:p>
        </p:txBody>
      </p:sp>
      <p:sp>
        <p:nvSpPr>
          <p:cNvPr id="7"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2000" dirty="0"/>
              <a:t>Écrivez au tableau les définitions suivantes et demandez aux élèves de donner le nom de la commande.</a:t>
            </a:r>
          </a:p>
          <a:p>
            <a:pPr marL="514350" lvl="1" indent="-285750">
              <a:buFont typeface="Arial" panose="020B0604020202020204" pitchFamily="34" charset="0"/>
              <a:buChar char="•"/>
            </a:pPr>
            <a:r>
              <a:rPr lang="fr-FR" dirty="0" smtClean="0"/>
              <a:t>Affiche le fichier de configuration stocké dans la mémoire vive. (</a:t>
            </a:r>
            <a:r>
              <a:rPr lang="fr-FR" b="1" dirty="0"/>
              <a:t>show running-config</a:t>
            </a:r>
            <a:r>
              <a:rPr lang="fr-FR" dirty="0" smtClean="0"/>
              <a:t>)</a:t>
            </a:r>
          </a:p>
          <a:p>
            <a:pPr marL="514350" lvl="1" indent="-285750">
              <a:buFont typeface="Arial" panose="020B0604020202020204" pitchFamily="34" charset="0"/>
              <a:buChar char="•"/>
            </a:pPr>
            <a:r>
              <a:rPr lang="fr-FR" dirty="0" smtClean="0"/>
              <a:t>Ce fichier sera modifié au moindre changement apporté au routeur. (</a:t>
            </a:r>
            <a:r>
              <a:rPr lang="fr-FR" b="1" dirty="0"/>
              <a:t>running-config</a:t>
            </a:r>
            <a:r>
              <a:rPr lang="fr-FR" dirty="0" smtClean="0"/>
              <a:t>)</a:t>
            </a:r>
          </a:p>
          <a:p>
            <a:pPr marL="514350" lvl="1" indent="-285750">
              <a:buFont typeface="Arial" panose="020B0604020202020204" pitchFamily="34" charset="0"/>
              <a:buChar char="•"/>
            </a:pPr>
            <a:r>
              <a:rPr lang="fr-FR" dirty="0" smtClean="0"/>
              <a:t>Ce fichier est stocké dans la NVRAM et deviendra le fichier de configuration en cours après une coupure de l'alimentation. (</a:t>
            </a:r>
            <a:r>
              <a:rPr lang="fr-FR" b="1" dirty="0"/>
              <a:t>startup-config</a:t>
            </a:r>
            <a:r>
              <a:rPr lang="fr-FR" dirty="0" smtClean="0"/>
              <a:t>)</a:t>
            </a:r>
          </a:p>
          <a:p>
            <a:pPr marL="514350" lvl="1" indent="-285750">
              <a:buFont typeface="Arial" panose="020B0604020202020204" pitchFamily="34" charset="0"/>
              <a:buChar char="•"/>
            </a:pPr>
            <a:r>
              <a:rPr lang="fr-FR" dirty="0" smtClean="0"/>
              <a:t>Copie la configuration actuelle de la RAM vers la NVRAM. (</a:t>
            </a:r>
            <a:r>
              <a:rPr lang="fr-FR" b="1" dirty="0"/>
              <a:t>copy running-config startup-config</a:t>
            </a:r>
            <a:r>
              <a:rPr lang="fr-FR" dirty="0" smtClean="0"/>
              <a:t>)</a:t>
            </a:r>
          </a:p>
          <a:p>
            <a:pPr marL="514350" lvl="1" indent="-285750">
              <a:buFont typeface="Arial" panose="020B0604020202020204" pitchFamily="34" charset="0"/>
              <a:buChar char="•"/>
            </a:pPr>
            <a:r>
              <a:rPr lang="fr-FR" dirty="0" smtClean="0"/>
              <a:t>Entraîne le rechargement par le terminal du fichier de configuration initiale dans la mémoire vive. (</a:t>
            </a:r>
            <a:r>
              <a:rPr lang="fr-FR" b="1" dirty="0"/>
              <a:t>reload</a:t>
            </a:r>
            <a:r>
              <a:rPr lang="fr-FR" dirty="0" smtClean="0"/>
              <a:t>)</a:t>
            </a:r>
          </a:p>
        </p:txBody>
      </p:sp>
    </p:spTree>
    <p:extLst>
      <p:ext uri="{BB962C8B-B14F-4D97-AF65-F5344CB8AC3E}">
        <p14:creationId xmlns:p14="http://schemas.microsoft.com/office/powerpoint/2010/main" val="94933407"/>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395786" y="350288"/>
            <a:ext cx="8145462" cy="838200"/>
          </a:xfrm>
        </p:spPr>
        <p:txBody>
          <a:bodyPr/>
          <a:lstStyle/>
          <a:p>
            <a:pPr eaLnBrk="1" hangingPunct="1"/>
            <a:r>
              <a:rPr lang="fr-FR" smtClean="0"/>
              <a:t>Chapitre 2 : aide supplémentaire</a:t>
            </a:r>
          </a:p>
        </p:txBody>
      </p:sp>
      <p:sp>
        <p:nvSpPr>
          <p:cNvPr id="20483" name="Rectangle 34"/>
          <p:cNvSpPr>
            <a:spLocks noGrp="1" noChangeArrowheads="1"/>
          </p:cNvSpPr>
          <p:nvPr>
            <p:ph type="body" idx="4294967295"/>
          </p:nvPr>
        </p:nvSpPr>
        <p:spPr>
          <a:xfrm>
            <a:off x="395786" y="1260910"/>
            <a:ext cx="8200528" cy="4351220"/>
          </a:xfrm>
        </p:spPr>
        <p:txBody>
          <a:bodyPr/>
          <a:lstStyle/>
          <a:p>
            <a:pPr>
              <a:lnSpc>
                <a:spcPct val="85000"/>
              </a:lnSpc>
              <a:spcBef>
                <a:spcPct val="30000"/>
              </a:spcBef>
              <a:spcAft>
                <a:spcPts val="1200"/>
              </a:spcAft>
              <a:defRPr/>
            </a:pPr>
            <a:r>
              <a:rPr lang="fr-FR" sz="2000" dirty="0" smtClean="0"/>
              <a:t>Pour obtenir davantage d'aide sur les stratégies d'enseignement, notamment les plans de cours, l'utilisation d'analogies pour expliquer des concepts difficiles et les sujets de discussion, consultez la communauté CCNA à l'adresse </a:t>
            </a:r>
            <a:r>
              <a:rPr lang="fr-FR" sz="2000" dirty="0">
                <a:hlinkClick r:id="rId3"/>
              </a:rPr>
              <a:t>https://www.netacad.com/group/communities/community-home</a:t>
            </a:r>
            <a:endParaRPr lang="fr-FR" sz="2000" dirty="0"/>
          </a:p>
          <a:p>
            <a:pPr>
              <a:lnSpc>
                <a:spcPct val="85000"/>
              </a:lnSpc>
              <a:spcBef>
                <a:spcPct val="30000"/>
              </a:spcBef>
              <a:spcAft>
                <a:spcPts val="1200"/>
              </a:spcAft>
              <a:defRPr/>
            </a:pPr>
            <a:r>
              <a:rPr lang="fr-FR" sz="2000" dirty="0"/>
              <a:t>Les bonnes pratiques du monde entier relatives au programme CCNA Routing and Switching. </a:t>
            </a:r>
            <a:r>
              <a:rPr lang="fr-FR" sz="2000" dirty="0">
                <a:hlinkClick r:id="rId4"/>
              </a:rPr>
              <a:t>https://www.netacad.com/group/communities/ccna-blog</a:t>
            </a:r>
            <a:endParaRPr lang="fr-FR" sz="2000" dirty="0"/>
          </a:p>
          <a:p>
            <a:pPr>
              <a:lnSpc>
                <a:spcPct val="85000"/>
              </a:lnSpc>
              <a:spcBef>
                <a:spcPct val="30000"/>
              </a:spcBef>
              <a:defRPr/>
            </a:pPr>
            <a:r>
              <a:rPr lang="fr-FR" sz="2000" dirty="0"/>
              <a:t>Si vous souhaitez partager des plans de cours ou des ressources, téléchargez-les sur le site de la communauté CCNA afin d'aider les autres instructeurs.</a:t>
            </a:r>
          </a:p>
          <a:p>
            <a:r>
              <a:rPr lang="fr-FR" sz="2000" dirty="0"/>
              <a:t>Les élèves peuvent s'inscrire à la formation </a:t>
            </a:r>
            <a:r>
              <a:rPr lang="fr-FR" sz="2000" b="1" dirty="0"/>
              <a:t>Packet Tracer Know How 1: Packet Tracer 101 </a:t>
            </a:r>
            <a:r>
              <a:rPr lang="fr-FR" sz="2000" dirty="0"/>
              <a:t>(inscription en libre-service)</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z="2400" dirty="0" smtClean="0">
                <a:latin typeface="Arial" charset="0"/>
              </a:rPr>
              <a:t>Chapitre 2 : Configuration d'un système d'exploitation réseau</a:t>
            </a:r>
            <a:endParaRPr lang="fr-FR"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fr-FR" smtClean="0"/>
              <a:t>Introduction to Networks v6.0</a:t>
            </a:r>
            <a:endParaRPr lang="fr-FR" dirty="0">
              <a:solidFill>
                <a:srgbClr val="00B0F0"/>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de l’instructeur – Chapitre 2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dirty="0" smtClean="0"/>
              <a:t>Cette présentation PowerPoint est divisée en deux parties :</a:t>
            </a:r>
          </a:p>
          <a:p>
            <a:pPr marL="457200" indent="-457200">
              <a:buFont typeface="+mj-lt"/>
              <a:buAutoNum type="arabicPeriod"/>
            </a:pPr>
            <a:r>
              <a:rPr lang="fr-FR" sz="2000" dirty="0" smtClean="0"/>
              <a:t>Guide de planification de l'enseignant</a:t>
            </a:r>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smtClean="0"/>
              <a:t>Présentation en classe pour l'enseignant</a:t>
            </a:r>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19</a:t>
            </a:r>
            <a:endParaRPr lang="fr-FR" sz="1600" b="1" dirty="0">
              <a:solidFill>
                <a:srgbClr val="00B0F0"/>
              </a:solidFill>
            </a:endParaRPr>
          </a:p>
          <a:p>
            <a:pPr marL="0" indent="0">
              <a:buNone/>
            </a:pPr>
            <a:r>
              <a:rPr lang="fr-FR" sz="2000" dirty="0"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10457619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350288"/>
            <a:ext cx="8145462" cy="838200"/>
          </a:xfrm>
        </p:spPr>
        <p:txBody>
          <a:bodyPr/>
          <a:lstStyle/>
          <a:p>
            <a:pPr eaLnBrk="1" hangingPunct="1"/>
            <a:r>
              <a:rPr lang="fr-FR" smtClean="0"/>
              <a:t>Chapitre 2 - Sections et objectifs</a:t>
            </a:r>
          </a:p>
        </p:txBody>
      </p:sp>
      <p:sp>
        <p:nvSpPr>
          <p:cNvPr id="4099" name="Rectangle 34"/>
          <p:cNvSpPr>
            <a:spLocks noGrp="1" noChangeArrowheads="1"/>
          </p:cNvSpPr>
          <p:nvPr>
            <p:ph type="body" idx="4294967295"/>
          </p:nvPr>
        </p:nvSpPr>
        <p:spPr>
          <a:xfrm>
            <a:off x="655638" y="1337482"/>
            <a:ext cx="8156892" cy="5246198"/>
          </a:xfrm>
        </p:spPr>
        <p:txBody>
          <a:bodyPr/>
          <a:lstStyle/>
          <a:p>
            <a:pPr>
              <a:buFont typeface="Wingdings" charset="2"/>
              <a:buChar char="§"/>
            </a:pPr>
            <a:r>
              <a:rPr lang="fr-FR" sz="1800" dirty="0"/>
              <a:t>2.1 Formation intensive à IOS</a:t>
            </a:r>
          </a:p>
          <a:p>
            <a:pPr marL="625475" lvl="1" indent="-285750">
              <a:buFont typeface="Arial" panose="020B0604020202020204" pitchFamily="34" charset="0"/>
              <a:buChar char="•"/>
            </a:pPr>
            <a:r>
              <a:rPr lang="fr-FR" sz="1600" dirty="0"/>
              <a:t>Expliquer le rôle de Cisco IOS</a:t>
            </a:r>
          </a:p>
          <a:p>
            <a:pPr marL="625475" lvl="1" indent="-285750">
              <a:buFont typeface="Arial" panose="020B0604020202020204" pitchFamily="34" charset="0"/>
              <a:buChar char="•"/>
            </a:pPr>
            <a:r>
              <a:rPr lang="fr-FR" sz="1600" dirty="0"/>
              <a:t>Expliquer comment accéder à un périphérique Cisco IOS pour le configurer</a:t>
            </a:r>
          </a:p>
          <a:p>
            <a:pPr marL="625475" lvl="1" indent="-285750">
              <a:buFont typeface="Arial" panose="020B0604020202020204" pitchFamily="34" charset="0"/>
              <a:buChar char="•"/>
            </a:pPr>
            <a:r>
              <a:rPr lang="fr-FR" sz="1600" dirty="0"/>
              <a:t>Expliquer comment naviguer dans Cisco IOS pour configurer les périphériques réseau</a:t>
            </a:r>
          </a:p>
          <a:p>
            <a:pPr marL="625475" lvl="1" indent="-285750">
              <a:buFont typeface="Arial" panose="020B0604020202020204" pitchFamily="34" charset="0"/>
              <a:buChar char="•"/>
            </a:pPr>
            <a:r>
              <a:rPr lang="fr-FR" sz="1600" dirty="0"/>
              <a:t>Décrire la structure des commandes du logiciel Cisco IOS</a:t>
            </a:r>
            <a:endParaRPr lang="fr-FR" sz="1400" dirty="0" smtClean="0"/>
          </a:p>
          <a:p>
            <a:pPr marL="344488" indent="-342900">
              <a:buFont typeface="Wingdings" panose="05000000000000000000" pitchFamily="2" charset="2"/>
              <a:buChar char="§"/>
            </a:pPr>
            <a:r>
              <a:rPr lang="fr-FR" sz="1800" dirty="0" smtClean="0"/>
              <a:t>2.2 Configuration de base des périphériques</a:t>
            </a:r>
          </a:p>
          <a:p>
            <a:pPr marL="625475" lvl="1" indent="-285750">
              <a:buFont typeface="Arial" panose="020B0604020202020204" pitchFamily="34" charset="0"/>
              <a:buChar char="•"/>
            </a:pPr>
            <a:r>
              <a:rPr lang="fr-FR" sz="1600" dirty="0"/>
              <a:t>Configurer les noms d'hôte d'un périphérique Cisco IOS à l'aide de l'interface en ligne de commande</a:t>
            </a:r>
          </a:p>
          <a:p>
            <a:pPr marL="625475" lvl="1" indent="-285750">
              <a:buFont typeface="Arial" panose="020B0604020202020204" pitchFamily="34" charset="0"/>
              <a:buChar char="•"/>
            </a:pPr>
            <a:r>
              <a:rPr lang="fr-FR" sz="1600" dirty="0"/>
              <a:t>Utiliser des commandes Cisco IOS pour limiter l'accès aux configurations de périphérique</a:t>
            </a:r>
          </a:p>
          <a:p>
            <a:pPr marL="625475" lvl="1" indent="-285750">
              <a:buFont typeface="Arial" panose="020B0604020202020204" pitchFamily="34" charset="0"/>
              <a:buChar char="•"/>
            </a:pPr>
            <a:r>
              <a:rPr lang="fr-FR" sz="1600" dirty="0"/>
              <a:t>Utiliser les commandes IOS pour enregistrer la configuration en cours</a:t>
            </a:r>
          </a:p>
          <a:p>
            <a:pPr>
              <a:buFont typeface="Wingdings" charset="2"/>
              <a:buChar char="§"/>
            </a:pPr>
            <a:r>
              <a:rPr lang="fr-FR" sz="1800" dirty="0" smtClean="0"/>
              <a:t>2.3 Schémas d'adressage</a:t>
            </a:r>
          </a:p>
          <a:p>
            <a:pPr marL="627063" lvl="1" indent="-285750">
              <a:buFont typeface="Arial" panose="020B0604020202020204" pitchFamily="34" charset="0"/>
              <a:buChar char="•"/>
            </a:pPr>
            <a:r>
              <a:rPr lang="fr-FR" sz="1600" dirty="0"/>
              <a:t>Expliquer comment les périphériques communiquent sur les supports de transmission</a:t>
            </a:r>
          </a:p>
          <a:p>
            <a:pPr marL="627063" lvl="1" indent="-285750">
              <a:buFont typeface="Arial" panose="020B0604020202020204" pitchFamily="34" charset="0"/>
              <a:buChar char="•"/>
            </a:pPr>
            <a:r>
              <a:rPr lang="fr-FR" sz="1600" dirty="0"/>
              <a:t>Configurer un périphérique hôte à l'aide d'une adresse IP</a:t>
            </a:r>
          </a:p>
          <a:p>
            <a:pPr marL="627063" lvl="1" indent="-285750">
              <a:buFont typeface="Arial" panose="020B0604020202020204" pitchFamily="34" charset="0"/>
              <a:buChar char="•"/>
            </a:pPr>
            <a:r>
              <a:rPr lang="fr-FR" sz="1600" dirty="0"/>
              <a:t>Vérifier la connectivité entre deux périphériques finaux</a:t>
            </a:r>
            <a:endParaRPr lang="fr-FR" sz="14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552190" cy="1481138"/>
          </a:xfrm>
        </p:spPr>
        <p:txBody>
          <a:bodyPr/>
          <a:lstStyle/>
          <a:p>
            <a:pPr eaLnBrk="1" hangingPunct="1"/>
            <a:r>
              <a:rPr lang="fr-FR" sz="2400" dirty="0"/>
              <a:t>2.1 Formation intensive à IOS</a:t>
            </a:r>
            <a:endParaRPr lang="fr-FR"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347504" y="3957325"/>
            <a:ext cx="3796496" cy="264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5" name="Rectangle 2"/>
          <p:cNvSpPr>
            <a:spLocks noGrp="1" noChangeArrowheads="1"/>
          </p:cNvSpPr>
          <p:nvPr>
            <p:ph type="title"/>
          </p:nvPr>
        </p:nvSpPr>
        <p:spPr/>
        <p:txBody>
          <a:bodyPr/>
          <a:lstStyle/>
          <a:p>
            <a:pPr eaLnBrk="1" hangingPunct="1"/>
            <a:r>
              <a:rPr lang="fr-FR" sz="1800" dirty="0" smtClean="0">
                <a:latin typeface="Arial" charset="0"/>
              </a:rPr>
              <a:t>Séminaire IOS</a:t>
            </a:r>
            <a:r>
              <a:t/>
            </a:r>
            <a:br/>
            <a:r>
              <a:rPr lang="fr-FR" dirty="0" smtClean="0">
                <a:latin typeface="Arial" charset="0"/>
              </a:rPr>
              <a:t>Cisco IOS</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5134393" cy="5093780"/>
          </a:xfrm>
        </p:spPr>
        <p:txBody>
          <a:bodyPr/>
          <a:lstStyle/>
          <a:p>
            <a:r>
              <a:rPr lang="fr-FR" sz="1600" dirty="0" smtClean="0"/>
              <a:t>Systèmes d'exploitation</a:t>
            </a:r>
          </a:p>
          <a:p>
            <a:pPr lvl="1"/>
            <a:r>
              <a:rPr lang="fr-FR" sz="1200" dirty="0" smtClean="0"/>
              <a:t>Le système d'exploitation permet à l'utilisateur d'interagir avec l'ordinateur.</a:t>
            </a:r>
          </a:p>
          <a:p>
            <a:pPr lvl="1"/>
            <a:r>
              <a:rPr lang="fr-FR" sz="1200" dirty="0" smtClean="0"/>
              <a:t>Les interactions entre l'utilisateur et l'ordinateur sont souvent réalisées par l'intermédiaire d'une souris, d'un clavier et d'un écran.</a:t>
            </a:r>
          </a:p>
          <a:p>
            <a:pPr lvl="1"/>
            <a:r>
              <a:rPr lang="fr-FR" sz="1200" dirty="0" smtClean="0"/>
              <a:t>Cisco IOS est également un système d'exploitation.</a:t>
            </a:r>
          </a:p>
          <a:p>
            <a:pPr lvl="1"/>
            <a:r>
              <a:rPr lang="fr-FR" sz="1200" dirty="0" smtClean="0"/>
              <a:t>Cisco IOS permet aux utilisateurs d'interagir avec des appareils Cisco.</a:t>
            </a:r>
          </a:p>
          <a:p>
            <a:r>
              <a:rPr lang="fr-FR" sz="1600" dirty="0" smtClean="0"/>
              <a:t>Cisco IOS permet à un technicien d'effectuer les tâches suivantes :</a:t>
            </a:r>
          </a:p>
          <a:p>
            <a:pPr lvl="1"/>
            <a:r>
              <a:rPr lang="fr-FR" sz="1200" dirty="0"/>
              <a:t>Utiliser un clavier pour exécuter des programmes réseau basés sur une CLI</a:t>
            </a:r>
          </a:p>
          <a:p>
            <a:pPr lvl="1"/>
            <a:r>
              <a:rPr lang="fr-FR" sz="1200" dirty="0"/>
              <a:t>Utiliser un clavier pour saisir du texte et des commandes textuelles</a:t>
            </a:r>
          </a:p>
          <a:p>
            <a:pPr lvl="1"/>
            <a:r>
              <a:rPr lang="fr-FR" sz="1200" dirty="0"/>
              <a:t>Afficher les sorties sur un écran</a:t>
            </a:r>
          </a:p>
          <a:p>
            <a:r>
              <a:rPr lang="fr-FR" sz="1600" dirty="0" smtClean="0"/>
              <a:t>Tous les appareils réseau Cisco sont livrés avec un IOS par défaut.</a:t>
            </a:r>
            <a:endParaRPr lang="fr-FR" sz="1600" dirty="0"/>
          </a:p>
          <a:p>
            <a:r>
              <a:rPr lang="fr-FR" sz="1600" dirty="0"/>
              <a:t>Il est possible de mettre à niveau la version ou un ensemble de fonctionnalités de l'IOS.</a:t>
            </a:r>
            <a:endParaRPr lang="fr-FR" sz="1600" dirty="0" smtClean="0"/>
          </a:p>
        </p:txBody>
      </p:sp>
    </p:spTree>
    <p:extLst>
      <p:ext uri="{BB962C8B-B14F-4D97-AF65-F5344CB8AC3E}">
        <p14:creationId xmlns:p14="http://schemas.microsoft.com/office/powerpoint/2010/main" val="270003087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Séminaire IOS</a:t>
            </a:r>
            <a:r>
              <a:t/>
            </a:r>
            <a:br/>
            <a:r>
              <a:rPr lang="fr-FR" smtClean="0"/>
              <a:t>Accès à </a:t>
            </a:r>
            <a:r>
              <a:rPr lang="fr-FR" dirty="0" smtClean="0">
                <a:latin typeface="Arial" charset="0"/>
              </a:rPr>
              <a:t>Cisco IOS</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3849547" cy="5093780"/>
          </a:xfrm>
        </p:spPr>
        <p:txBody>
          <a:bodyPr/>
          <a:lstStyle/>
          <a:p>
            <a:r>
              <a:rPr lang="fr-FR" sz="2000" dirty="0" smtClean="0"/>
              <a:t>Méthodes d'accès</a:t>
            </a:r>
          </a:p>
          <a:p>
            <a:pPr lvl="1"/>
            <a:r>
              <a:rPr lang="fr-FR" sz="1600" dirty="0" smtClean="0"/>
              <a:t>Console</a:t>
            </a:r>
          </a:p>
          <a:p>
            <a:pPr lvl="1"/>
            <a:r>
              <a:rPr lang="fr-FR" sz="1600" dirty="0" smtClean="0"/>
              <a:t>Auxiliaire</a:t>
            </a:r>
          </a:p>
          <a:p>
            <a:pPr lvl="1"/>
            <a:r>
              <a:rPr lang="fr-FR" sz="1600" dirty="0" smtClean="0"/>
              <a:t>Terminal virtuel (Telnet/SSH)</a:t>
            </a:r>
          </a:p>
          <a:p>
            <a:r>
              <a:rPr lang="fr-FR" sz="2000" dirty="0" smtClean="0"/>
              <a:t>Programmes d'émulation de terminal</a:t>
            </a:r>
          </a:p>
          <a:p>
            <a:pPr lvl="1"/>
            <a:r>
              <a:rPr lang="fr-FR" sz="1600" dirty="0" smtClean="0"/>
              <a:t>PuTTY</a:t>
            </a:r>
          </a:p>
          <a:p>
            <a:pPr lvl="1"/>
            <a:r>
              <a:rPr lang="fr-FR" sz="1600" dirty="0" smtClean="0"/>
              <a:t>Tera Term</a:t>
            </a:r>
          </a:p>
          <a:p>
            <a:pPr lvl="1"/>
            <a:r>
              <a:rPr lang="fr-FR" sz="1600" dirty="0" err="1" smtClean="0"/>
              <a:t>SecureCRT</a:t>
            </a:r>
            <a:endParaRPr lang="fr-FR" sz="1600" dirty="0"/>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62657" y="1571873"/>
            <a:ext cx="4903368" cy="475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2670692"/>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65133" y="5451966"/>
            <a:ext cx="2900891" cy="1006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21505" name="Rectangle 2"/>
          <p:cNvSpPr>
            <a:spLocks noGrp="1" noChangeArrowheads="1"/>
          </p:cNvSpPr>
          <p:nvPr>
            <p:ph type="title"/>
          </p:nvPr>
        </p:nvSpPr>
        <p:spPr/>
        <p:txBody>
          <a:bodyPr/>
          <a:lstStyle/>
          <a:p>
            <a:pPr eaLnBrk="1" hangingPunct="1"/>
            <a:r>
              <a:rPr lang="fr-FR" sz="1800" dirty="0" smtClean="0">
                <a:latin typeface="Arial" charset="0"/>
              </a:rPr>
              <a:t>Séminaire IOS</a:t>
            </a:r>
            <a:r>
              <a:t/>
            </a:r>
            <a:br/>
            <a:r>
              <a:rPr lang="fr-FR" dirty="0" smtClean="0">
                <a:latin typeface="Arial" charset="0"/>
              </a:rPr>
              <a:t>Explorer IOS</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8190110" cy="5093780"/>
          </a:xfrm>
        </p:spPr>
        <p:txBody>
          <a:bodyPr/>
          <a:lstStyle/>
          <a:p>
            <a:r>
              <a:rPr lang="fr-FR" sz="1800" dirty="0" smtClean="0"/>
              <a:t>Modes de fonctionnement de Cisco IOS</a:t>
            </a:r>
          </a:p>
          <a:p>
            <a:pPr lvl="1"/>
            <a:r>
              <a:rPr lang="fr-FR" sz="1400" dirty="0" smtClean="0"/>
              <a:t>La configuration initiale doit être effectuée via une connexion de console.</a:t>
            </a:r>
          </a:p>
          <a:p>
            <a:pPr lvl="1"/>
            <a:r>
              <a:rPr lang="fr-FR" sz="1400" dirty="0" smtClean="0"/>
              <a:t>Vous pouvez procéder à la configuration via divers modes de commandes CLI.</a:t>
            </a:r>
          </a:p>
          <a:p>
            <a:r>
              <a:rPr lang="fr-FR" sz="1800" dirty="0" smtClean="0"/>
              <a:t>Modes de commande principaux</a:t>
            </a:r>
          </a:p>
          <a:p>
            <a:pPr lvl="1"/>
            <a:r>
              <a:rPr lang="fr-FR" sz="1400" dirty="0" smtClean="0"/>
              <a:t>Mode d’exécution utilisateur</a:t>
            </a:r>
          </a:p>
          <a:p>
            <a:pPr lvl="1"/>
            <a:r>
              <a:rPr lang="fr-FR" sz="1400" dirty="0" smtClean="0"/>
              <a:t>Mode d'exécution privilégié</a:t>
            </a:r>
          </a:p>
          <a:p>
            <a:r>
              <a:rPr lang="fr-FR" sz="1800" dirty="0" smtClean="0"/>
              <a:t>Modes de commande de configuration</a:t>
            </a:r>
            <a:endParaRPr lang="fr-FR" sz="1800" dirty="0"/>
          </a:p>
          <a:p>
            <a:pPr lvl="1"/>
            <a:r>
              <a:rPr lang="fr-FR" sz="1400" dirty="0" smtClean="0"/>
              <a:t>La commande</a:t>
            </a:r>
            <a:r>
              <a:rPr lang="fr-FR" sz="1400" b="1" dirty="0" smtClean="0"/>
              <a:t> Configure Terminal</a:t>
            </a:r>
            <a:r>
              <a:rPr lang="fr-FR" sz="1400" dirty="0" smtClean="0"/>
              <a:t> vous permet d'entrer en mode de configuration globale.</a:t>
            </a:r>
          </a:p>
          <a:p>
            <a:pPr lvl="1"/>
            <a:r>
              <a:rPr lang="fr-FR" sz="1400" dirty="0" smtClean="0"/>
              <a:t>Les modes de sous-configuration sont accessibles à partir du mode d'exécution privilégié.</a:t>
            </a:r>
          </a:p>
          <a:p>
            <a:pPr lvl="1"/>
            <a:r>
              <a:rPr lang="fr-FR" sz="1400" dirty="0" smtClean="0"/>
              <a:t>Par exemple :</a:t>
            </a:r>
            <a:r>
              <a:rPr lang="fr-FR" sz="1400" b="1" dirty="0" smtClean="0"/>
              <a:t> switch (config-line)#</a:t>
            </a:r>
            <a:r>
              <a:rPr lang="fr-FR" sz="1400" dirty="0" smtClean="0"/>
              <a:t> et</a:t>
            </a:r>
            <a:r>
              <a:rPr lang="fr-FR" sz="1400" b="1" dirty="0" smtClean="0"/>
              <a:t> switch(config-if)#.</a:t>
            </a:r>
          </a:p>
          <a:p>
            <a:r>
              <a:rPr lang="fr-FR" sz="1800" dirty="0" smtClean="0"/>
              <a:t>Navigation entre les différents modes IOS</a:t>
            </a:r>
            <a:endParaRPr lang="fr-FR" sz="1800" dirty="0"/>
          </a:p>
          <a:p>
            <a:pPr lvl="1"/>
            <a:r>
              <a:rPr lang="fr-FR" sz="1400" dirty="0" smtClean="0"/>
              <a:t>Vous pouvez naviguer entre les modes via des commandes.</a:t>
            </a:r>
          </a:p>
          <a:p>
            <a:pPr lvl="1"/>
            <a:r>
              <a:rPr lang="fr-FR" sz="1400" dirty="0" smtClean="0"/>
              <a:t>La commande </a:t>
            </a:r>
            <a:r>
              <a:rPr lang="fr-FR" sz="1400" b="1" dirty="0" smtClean="0"/>
              <a:t>enable</a:t>
            </a:r>
            <a:r>
              <a:rPr lang="fr-FR" sz="1400" dirty="0" smtClean="0"/>
              <a:t> vous permet de passer en mode d'exécution privilégié.</a:t>
            </a:r>
          </a:p>
          <a:p>
            <a:pPr lvl="1"/>
            <a:r>
              <a:rPr lang="fr-FR" sz="1400" dirty="0" smtClean="0"/>
              <a:t>La commande </a:t>
            </a:r>
            <a:r>
              <a:rPr lang="fr-FR" sz="1400" b="1" dirty="0" smtClean="0"/>
              <a:t>exit</a:t>
            </a:r>
            <a:r>
              <a:rPr lang="fr-FR" sz="1400" dirty="0" smtClean="0"/>
              <a:t> vous permet de quitter le mode de commande parent.</a:t>
            </a:r>
            <a:endParaRPr lang="fr-FR" sz="1400" dirty="0"/>
          </a:p>
        </p:txBody>
      </p:sp>
    </p:spTree>
    <p:extLst>
      <p:ext uri="{BB962C8B-B14F-4D97-AF65-F5344CB8AC3E}">
        <p14:creationId xmlns:p14="http://schemas.microsoft.com/office/powerpoint/2010/main" val="2902884455"/>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Séminaire IOS</a:t>
            </a:r>
            <a:r>
              <a:t/>
            </a:r>
            <a:br/>
            <a:r>
              <a:rPr lang="fr-FR" dirty="0" smtClean="0">
                <a:latin typeface="Arial" charset="0"/>
              </a:rPr>
              <a:t>La structure des commandes</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8507980" cy="5093780"/>
          </a:xfrm>
        </p:spPr>
        <p:txBody>
          <a:bodyPr/>
          <a:lstStyle/>
          <a:p>
            <a:r>
              <a:rPr lang="fr-FR" sz="1800" dirty="0" smtClean="0"/>
              <a:t>Structure des commandes IOS de base</a:t>
            </a:r>
          </a:p>
          <a:p>
            <a:pPr lvl="1"/>
            <a:r>
              <a:rPr lang="fr-FR" sz="1400" dirty="0" smtClean="0"/>
              <a:t>En général, vous entrez une commande en tapant un nom de commande suivi des mots-clés et des arguments appropriés.</a:t>
            </a:r>
          </a:p>
          <a:p>
            <a:pPr lvl="1"/>
            <a:r>
              <a:rPr lang="fr-FR" sz="1400" dirty="0" smtClean="0"/>
              <a:t>Mot-clé : il s'agit d'un paramètre spécifique défini dans le système d'exploitation.</a:t>
            </a:r>
            <a:endParaRPr lang="fr-FR" sz="1400" dirty="0"/>
          </a:p>
          <a:p>
            <a:pPr lvl="1"/>
            <a:r>
              <a:rPr lang="fr-FR" sz="1400" dirty="0" smtClean="0"/>
              <a:t>Argument : non prédéfini ; il s'agit d'une valeur ou d'une variable définie par l'utilisateur.</a:t>
            </a:r>
            <a:endParaRPr lang="fr-FR" sz="1400" dirty="0"/>
          </a:p>
          <a:p>
            <a:r>
              <a:rPr lang="fr-FR" sz="1800" dirty="0" smtClean="0"/>
              <a:t>Syntaxe des commandes IOS</a:t>
            </a:r>
          </a:p>
          <a:p>
            <a:pPr lvl="1"/>
            <a:r>
              <a:rPr lang="fr-FR" sz="1400" dirty="0" smtClean="0"/>
              <a:t>La syntaxe indique le modèle ou le format que vous devez utiliser pour saisir une commande.</a:t>
            </a:r>
          </a:p>
          <a:p>
            <a:pPr lvl="1"/>
            <a:r>
              <a:rPr lang="fr-FR" sz="1400" dirty="0"/>
              <a:t>La référence des commandes Cisco IOS est la meilleure source d'informations pour une commande IOS spécifique.</a:t>
            </a:r>
          </a:p>
          <a:p>
            <a:r>
              <a:rPr lang="fr-FR" sz="1800" dirty="0" smtClean="0"/>
              <a:t>Fonctionnalités d'aide d'IOS</a:t>
            </a:r>
            <a:endParaRPr lang="fr-FR" sz="1800" dirty="0"/>
          </a:p>
          <a:p>
            <a:pPr lvl="1"/>
            <a:r>
              <a:rPr lang="fr-FR" sz="1400" dirty="0"/>
              <a:t>L'IOS propose deux formes d'aide : l'aide contextuelle et la vérification de la syntaxe des commandes.</a:t>
            </a:r>
          </a:p>
          <a:p>
            <a:r>
              <a:rPr lang="fr-FR" sz="1800" dirty="0" smtClean="0"/>
              <a:t>Touches d'accès rapide et raccourcis clavier</a:t>
            </a:r>
            <a:endParaRPr lang="fr-FR" sz="1800" dirty="0"/>
          </a:p>
          <a:p>
            <a:pPr lvl="1"/>
            <a:r>
              <a:rPr lang="fr-FR" sz="1400" dirty="0"/>
              <a:t>Il est possible de raccourcir les commandes et les mots-clés jusqu'au nombre minimal de caractères qui identifient une sélection unique.</a:t>
            </a:r>
          </a:p>
          <a:p>
            <a:pPr lvl="1"/>
            <a:r>
              <a:rPr lang="fr-FR" sz="1400" dirty="0" smtClean="0"/>
              <a:t>Les raccourcis clavier tels que Ctrl-A sont également pris en charge.</a:t>
            </a:r>
            <a:endParaRPr lang="fr-FR" sz="1400" dirty="0"/>
          </a:p>
        </p:txBody>
      </p:sp>
    </p:spTree>
    <p:extLst>
      <p:ext uri="{BB962C8B-B14F-4D97-AF65-F5344CB8AC3E}">
        <p14:creationId xmlns:p14="http://schemas.microsoft.com/office/powerpoint/2010/main" val="1825787074"/>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2.2 Configuration de base des appareils</a:t>
            </a:r>
            <a:endParaRPr lang="fr-FR"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Configuration de base des appareils</a:t>
            </a:r>
            <a:r>
              <a:rPr dirty="0"/>
              <a:t/>
            </a:r>
            <a:br>
              <a:rPr dirty="0"/>
            </a:br>
            <a:r>
              <a:rPr lang="fr-FR" dirty="0" smtClean="0">
                <a:latin typeface="Arial" charset="0"/>
              </a:rPr>
              <a:t>Noms d'hôte</a:t>
            </a:r>
            <a:endParaRPr lang="fr-FR" dirty="0">
              <a:solidFill>
                <a:srgbClr val="00B0F0"/>
              </a:solidFill>
              <a:latin typeface="Arial" charset="0"/>
            </a:endParaRPr>
          </a:p>
        </p:txBody>
      </p:sp>
      <p:sp>
        <p:nvSpPr>
          <p:cNvPr id="2" name="Content Placeholder 1"/>
          <p:cNvSpPr>
            <a:spLocks noGrp="1"/>
          </p:cNvSpPr>
          <p:nvPr>
            <p:ph idx="1"/>
          </p:nvPr>
        </p:nvSpPr>
        <p:spPr>
          <a:xfrm>
            <a:off x="213109" y="1232592"/>
            <a:ext cx="8752915" cy="3762318"/>
          </a:xfrm>
        </p:spPr>
        <p:txBody>
          <a:bodyPr/>
          <a:lstStyle/>
          <a:p>
            <a:r>
              <a:rPr lang="fr-FR" sz="2000" dirty="0" smtClean="0"/>
              <a:t>Noms de périphériques</a:t>
            </a:r>
          </a:p>
          <a:p>
            <a:pPr lvl="1"/>
            <a:r>
              <a:rPr lang="fr-FR" sz="1600" dirty="0"/>
              <a:t>Les noms d'hôte permettent aux administrateurs réseau d'identifier les périphériques sur un réseau ou sur Internet.</a:t>
            </a:r>
          </a:p>
          <a:p>
            <a:pPr lvl="1"/>
            <a:r>
              <a:rPr lang="fr-FR" sz="1600" dirty="0" smtClean="0"/>
              <a:t>Très importants, ils doivent également figurer dans la topologie.</a:t>
            </a:r>
            <a:endParaRPr lang="fr-FR" sz="1600" dirty="0"/>
          </a:p>
          <a:p>
            <a:r>
              <a:rPr lang="fr-FR" sz="2000" dirty="0" smtClean="0"/>
              <a:t>Configuration des noms d'hôte</a:t>
            </a:r>
          </a:p>
          <a:p>
            <a:pPr lvl="1"/>
            <a:r>
              <a:rPr lang="fr-FR" sz="1600" dirty="0" smtClean="0"/>
              <a:t>Les noms d'hôte IOS :</a:t>
            </a:r>
          </a:p>
          <a:p>
            <a:pPr lvl="1"/>
            <a:r>
              <a:rPr lang="fr-FR" sz="1600" dirty="0" smtClean="0"/>
              <a:t>débutent par une lettre ;</a:t>
            </a:r>
          </a:p>
          <a:p>
            <a:pPr lvl="1"/>
            <a:r>
              <a:rPr lang="fr-FR" sz="1600" dirty="0" smtClean="0"/>
              <a:t>ne contiennent pas d'espaces ;</a:t>
            </a:r>
          </a:p>
          <a:p>
            <a:pPr lvl="1"/>
            <a:r>
              <a:rPr lang="fr-FR" sz="1600" dirty="0" smtClean="0"/>
              <a:t>se terminent par une lettre ou un chiffre ;</a:t>
            </a:r>
          </a:p>
          <a:p>
            <a:pPr lvl="1"/>
            <a:r>
              <a:rPr lang="fr-FR" sz="1600" dirty="0" smtClean="0"/>
              <a:t>ne comportent que des lettres, des chiffres ou des tirets ;</a:t>
            </a:r>
          </a:p>
          <a:p>
            <a:pPr lvl="1"/>
            <a:r>
              <a:rPr lang="fr-FR" sz="1600" dirty="0" smtClean="0"/>
              <a:t>comportent moins de 64 caractères.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902" y="5166095"/>
            <a:ext cx="5304123" cy="1160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96673"/>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950132" cy="838200"/>
          </a:xfrm>
        </p:spPr>
        <p:txBody>
          <a:bodyPr/>
          <a:lstStyle/>
          <a:p>
            <a:pPr eaLnBrk="1" hangingPunct="1"/>
            <a:r>
              <a:rPr lang="fr-FR" sz="1800" dirty="0" smtClean="0">
                <a:latin typeface="Arial" charset="0"/>
              </a:rPr>
              <a:t>Configuration de base des appareils</a:t>
            </a:r>
            <a:r>
              <a:rPr dirty="0"/>
              <a:t/>
            </a:r>
            <a:br>
              <a:rPr dirty="0"/>
            </a:br>
            <a:r>
              <a:rPr lang="fr-FR" sz="3000" dirty="0" smtClean="0">
                <a:latin typeface="Arial" charset="0"/>
              </a:rPr>
              <a:t>Limiter l'accès aux configurations d'un appareil</a:t>
            </a:r>
            <a:endParaRPr lang="fr-FR" sz="3000" dirty="0">
              <a:solidFill>
                <a:srgbClr val="00B0F0"/>
              </a:solidFill>
              <a:latin typeface="Arial" charset="0"/>
            </a:endParaRPr>
          </a:p>
        </p:txBody>
      </p:sp>
      <p:sp>
        <p:nvSpPr>
          <p:cNvPr id="2" name="Content Placeholder 1"/>
          <p:cNvSpPr>
            <a:spLocks noGrp="1"/>
          </p:cNvSpPr>
          <p:nvPr>
            <p:ph idx="1"/>
          </p:nvPr>
        </p:nvSpPr>
        <p:spPr>
          <a:xfrm>
            <a:off x="213110" y="1209442"/>
            <a:ext cx="5516357" cy="5093780"/>
          </a:xfrm>
        </p:spPr>
        <p:txBody>
          <a:bodyPr/>
          <a:lstStyle/>
          <a:p>
            <a:r>
              <a:rPr lang="fr-FR" sz="1800" dirty="0" smtClean="0"/>
              <a:t>Accès sécurisé aux périphériques</a:t>
            </a:r>
          </a:p>
          <a:p>
            <a:pPr lvl="1"/>
            <a:r>
              <a:rPr lang="fr-FR" sz="1400" dirty="0" smtClean="0"/>
              <a:t>Sécuriser l'accès aux modes d'exécution utilisateur et privilégié avec un mot de passe.</a:t>
            </a:r>
          </a:p>
          <a:p>
            <a:pPr lvl="1"/>
            <a:r>
              <a:rPr lang="fr-FR" sz="1400" dirty="0" smtClean="0"/>
              <a:t>Sécuriser les lignes du terminal virtuel avec un mot de passe.</a:t>
            </a:r>
            <a:endParaRPr lang="fr-FR" sz="1400" dirty="0"/>
          </a:p>
          <a:p>
            <a:r>
              <a:rPr lang="fr-FR" sz="1800" dirty="0" smtClean="0"/>
              <a:t>Configuration des mots de passe</a:t>
            </a:r>
          </a:p>
          <a:p>
            <a:pPr lvl="1"/>
            <a:r>
              <a:rPr lang="fr-FR" sz="1400" dirty="0" smtClean="0"/>
              <a:t>Utilisez des mots de passe forts.</a:t>
            </a:r>
          </a:p>
          <a:p>
            <a:pPr lvl="1"/>
            <a:r>
              <a:rPr lang="fr-FR" sz="1400" dirty="0" smtClean="0"/>
              <a:t>Évitez de réutiliser des mots de passe.</a:t>
            </a:r>
          </a:p>
          <a:p>
            <a:r>
              <a:rPr lang="fr-FR" sz="1800" dirty="0" smtClean="0"/>
              <a:t>Chiffrement des mots de passe</a:t>
            </a:r>
          </a:p>
          <a:p>
            <a:pPr lvl="1"/>
            <a:r>
              <a:rPr lang="fr-FR" sz="1400" dirty="0" smtClean="0"/>
              <a:t>Cisco IOS affiche les mots de passe en texte brut par défaut.</a:t>
            </a:r>
          </a:p>
          <a:p>
            <a:pPr lvl="1"/>
            <a:r>
              <a:rPr lang="fr-FR" sz="1400" dirty="0" smtClean="0"/>
              <a:t>Les mots de passe doivent être chiffrés.</a:t>
            </a:r>
            <a:endParaRPr lang="fr-FR" sz="1400" dirty="0"/>
          </a:p>
          <a:p>
            <a:r>
              <a:rPr lang="fr-FR" sz="1800" dirty="0" smtClean="0"/>
              <a:t>Messages de bannière</a:t>
            </a:r>
            <a:endParaRPr lang="fr-FR" sz="1800" dirty="0"/>
          </a:p>
          <a:p>
            <a:pPr lvl="1"/>
            <a:r>
              <a:rPr lang="fr-FR" sz="1400" dirty="0" smtClean="0"/>
              <a:t>Élément important en cas de poursuite contre une personne ayant accédé sans autorisation à un appareil.</a:t>
            </a:r>
          </a:p>
          <a:p>
            <a:pPr lvl="1"/>
            <a:r>
              <a:rPr lang="fr-FR" sz="1400" dirty="0"/>
              <a:t>Suggérer que l'utilisateur qui se connecte est « bienvenu » ou « invité à se connecter » est une mauvaise idée.</a:t>
            </a:r>
          </a:p>
          <a:p>
            <a:pPr lvl="1"/>
            <a:r>
              <a:rPr lang="fr-FR" sz="1400" dirty="0"/>
              <a:t>Ces messages s'utilisent souvent comme mention légale, parce qu'ils apparaissent sur tous les terminaux connectés</a:t>
            </a:r>
            <a:r>
              <a:rPr lang="fr-FR" sz="1400" dirty="0" smtClean="0"/>
              <a:t>.</a:t>
            </a:r>
            <a:endParaRPr lang="fr-FR" sz="1400" dirty="0"/>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954" t="1033" r="33335" b="11242"/>
          <a:stretch/>
        </p:blipFill>
        <p:spPr bwMode="auto">
          <a:xfrm>
            <a:off x="5729467" y="2231761"/>
            <a:ext cx="3236557" cy="2640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6985022"/>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Configuration de base des appareils</a:t>
            </a:r>
            <a:r>
              <a:t/>
            </a:r>
            <a:br/>
            <a:r>
              <a:rPr lang="fr-FR" dirty="0" smtClean="0">
                <a:latin typeface="Arial" charset="0"/>
              </a:rPr>
              <a:t>Enregistrer des configurations</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5458485" cy="5093780"/>
          </a:xfrm>
        </p:spPr>
        <p:txBody>
          <a:bodyPr/>
          <a:lstStyle/>
          <a:p>
            <a:r>
              <a:rPr lang="fr-FR" sz="1800" dirty="0" smtClean="0"/>
              <a:t>Enregistrer le fichier de configuration en cours</a:t>
            </a:r>
          </a:p>
          <a:p>
            <a:pPr lvl="1"/>
            <a:r>
              <a:rPr lang="fr-FR" sz="1400" dirty="0"/>
              <a:t>Ce fichier stocké dans la mémoire vive non volatile contient toutes les commandes qui seront utilisées au démarrage ou au redémarrage.</a:t>
            </a:r>
          </a:p>
          <a:p>
            <a:pPr lvl="1"/>
            <a:r>
              <a:rPr lang="fr-FR" sz="1400" dirty="0" smtClean="0"/>
              <a:t>La mémoire vive non volatile ne perd pas son contenu lors de la mise hors tension d'un routeur.</a:t>
            </a:r>
            <a:endParaRPr lang="fr-FR" sz="1400" dirty="0"/>
          </a:p>
          <a:p>
            <a:r>
              <a:rPr lang="fr-FR" sz="1800" dirty="0" smtClean="0"/>
              <a:t>Modification de la configuration en cours</a:t>
            </a:r>
          </a:p>
          <a:p>
            <a:pPr lvl="1"/>
            <a:r>
              <a:rPr lang="fr-FR" sz="1400" dirty="0"/>
              <a:t>Ce fichier stocké dans la mémoire vive reflète la configuration en cours. Sa modification se répercute immédiatement sur le fonctionnement d'un appareil Cisco.</a:t>
            </a:r>
          </a:p>
          <a:p>
            <a:pPr lvl="1"/>
            <a:r>
              <a:rPr lang="fr-FR" sz="1400" dirty="0" smtClean="0"/>
              <a:t>La mémoire vive perd tout son contenu lorsque le routeur est mis hors tension ou redémarré.</a:t>
            </a:r>
          </a:p>
          <a:p>
            <a:r>
              <a:rPr lang="fr-FR" sz="1800" dirty="0" smtClean="0"/>
              <a:t>Capturer la configuration dans un fichier texte</a:t>
            </a:r>
            <a:endParaRPr lang="fr-FR" sz="1800" dirty="0"/>
          </a:p>
          <a:p>
            <a:pPr lvl="1"/>
            <a:r>
              <a:rPr lang="fr-FR" sz="1400" dirty="0"/>
              <a:t>Vous pouvez aussi enregistrer et archiver les fichiers de configuration dans un document texte.</a:t>
            </a:r>
          </a:p>
          <a:p>
            <a:pPr lvl="1"/>
            <a:r>
              <a:rPr lang="fr-FR" sz="1400" dirty="0" smtClean="0"/>
              <a:t>La configuration peut alors être modifiée à l'aide d'un éditeur de texte et être réintégrée dans l'appareil.</a:t>
            </a:r>
            <a:endParaRPr lang="fr-FR" sz="1400" dirty="0"/>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35543" t="10836" b="30678"/>
          <a:stretch/>
        </p:blipFill>
        <p:spPr bwMode="auto">
          <a:xfrm>
            <a:off x="5690837" y="4012253"/>
            <a:ext cx="3294430" cy="2314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664532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Introduction to Network </a:t>
            </a:r>
            <a:r>
              <a:rPr lang="fr-FR" kern="0" dirty="0" smtClean="0">
                <a:solidFill>
                  <a:schemeClr val="bg1"/>
                </a:solidFill>
                <a:latin typeface="+mj-lt"/>
              </a:rPr>
              <a:t>6.0 </a:t>
            </a: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2 : Configuration d'un système d'exploitation réseau</a:t>
            </a:r>
            <a:endParaRPr lang="fr-FR" b="0" kern="0" dirty="0">
              <a:solidFill>
                <a:srgbClr val="00B0F0"/>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2.3 Schémas d'adressage</a:t>
            </a:r>
            <a:endParaRPr lang="fr-FR" sz="2400" dirty="0">
              <a:solidFill>
                <a:srgbClr val="00B0F0"/>
              </a:solidFill>
            </a:endParaRPr>
          </a:p>
        </p:txBody>
      </p:sp>
    </p:spTree>
    <p:extLst>
      <p:ext uri="{BB962C8B-B14F-4D97-AF65-F5344CB8AC3E}">
        <p14:creationId xmlns:p14="http://schemas.microsoft.com/office/powerpoint/2010/main" val="1085013060"/>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Schémas d'adressage</a:t>
            </a:r>
            <a:r>
              <a:t/>
            </a:r>
            <a:br/>
            <a:r>
              <a:rPr lang="fr-FR" dirty="0" smtClean="0">
                <a:latin typeface="Arial" charset="0"/>
              </a:rPr>
              <a:t>Ports et adresses</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5813811" cy="5093780"/>
          </a:xfrm>
        </p:spPr>
        <p:txBody>
          <a:bodyPr/>
          <a:lstStyle/>
          <a:p>
            <a:r>
              <a:rPr lang="fr-FR" sz="1800" dirty="0" smtClean="0"/>
              <a:t>Adresses IP</a:t>
            </a:r>
          </a:p>
          <a:p>
            <a:pPr lvl="1"/>
            <a:r>
              <a:rPr lang="fr-FR" sz="1400" dirty="0" smtClean="0"/>
              <a:t>Chaque périphérique final d'un réseau doit être configuré avec une adresse IP.</a:t>
            </a:r>
          </a:p>
          <a:p>
            <a:pPr lvl="1"/>
            <a:r>
              <a:rPr lang="fr-FR" sz="1400" dirty="0" smtClean="0"/>
              <a:t>Autorisez les appareils à établir une communication de bout en bout sur Internet.</a:t>
            </a:r>
          </a:p>
          <a:p>
            <a:pPr lvl="1"/>
            <a:r>
              <a:rPr lang="fr-FR" sz="1400" dirty="0"/>
              <a:t>La structure d'une adresse IPv4 est appelée « notation décimale à point » et est composée de quatre nombres décimaux compris entre 0 et 255. </a:t>
            </a:r>
          </a:p>
          <a:p>
            <a:pPr lvl="1"/>
            <a:r>
              <a:rPr lang="fr-FR" sz="1400" dirty="0" smtClean="0"/>
              <a:t>Version la plus récente du protocole Internet (IP), l'IPv6 est amené à remplacer l'IPv4.</a:t>
            </a:r>
          </a:p>
          <a:p>
            <a:r>
              <a:rPr lang="fr-FR" sz="1800" dirty="0" smtClean="0"/>
              <a:t>Interfaces et ports</a:t>
            </a:r>
          </a:p>
          <a:p>
            <a:pPr lvl="1"/>
            <a:r>
              <a:rPr lang="fr-FR" sz="1400" dirty="0"/>
              <a:t>Les communications réseau dépendent des interfaces et des câbles de connexion.</a:t>
            </a:r>
          </a:p>
          <a:p>
            <a:pPr lvl="1"/>
            <a:r>
              <a:rPr lang="fr-FR" sz="1400" dirty="0" smtClean="0"/>
              <a:t>Les différents types de supports réseau possèdent divers avantages et fonctionnalités.</a:t>
            </a:r>
          </a:p>
          <a:p>
            <a:pPr lvl="1"/>
            <a:r>
              <a:rPr lang="fr-FR" sz="1400" dirty="0"/>
              <a:t>Ethernet est la technologie de réseau local (LAN) la plus répandue aujourd'hui.</a:t>
            </a:r>
          </a:p>
          <a:p>
            <a:pPr lvl="1"/>
            <a:r>
              <a:rPr lang="fr-FR" sz="1400" dirty="0" smtClean="0"/>
              <a:t>L'interface virtuelle de commutateur permet de gérer à distance le commutateur sur un réseau.</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921" y="4178461"/>
            <a:ext cx="2939104" cy="2147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734635561"/>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Schémas d'adressage</a:t>
            </a:r>
            <a:r>
              <a:t/>
            </a:r>
            <a:br/>
            <a:r>
              <a:rPr lang="fr-FR" dirty="0" smtClean="0">
                <a:latin typeface="Arial" charset="0"/>
              </a:rPr>
              <a:t>Configurer l'adressage IP</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5296439" cy="5282508"/>
          </a:xfrm>
        </p:spPr>
        <p:txBody>
          <a:bodyPr/>
          <a:lstStyle/>
          <a:p>
            <a:r>
              <a:rPr lang="fr-FR" sz="1800" dirty="0" smtClean="0"/>
              <a:t>Configuration manuelle des adresses IP des périphériques finaux</a:t>
            </a:r>
          </a:p>
          <a:p>
            <a:pPr lvl="1"/>
            <a:r>
              <a:rPr lang="fr-FR" sz="1400" dirty="0"/>
              <a:t>Pour configurer manuellement une adresse IPv4 sur un hôte Windows, ouvrez Panneau de configuration &gt; Centre Réseau et partage &gt; Modifier les paramètres de la carte et choisissez la carte. </a:t>
            </a:r>
            <a:endParaRPr lang="fr-FR" sz="1400" dirty="0" smtClean="0"/>
          </a:p>
          <a:p>
            <a:pPr lvl="1"/>
            <a:r>
              <a:rPr lang="fr-FR" sz="1400" dirty="0" smtClean="0"/>
              <a:t>Cliquez ensuite avec le bouton droit et sélectionnez Propriétés pour afficher les Propriétés de connexion au réseau local présentées dans la Figure 1.</a:t>
            </a:r>
            <a:endParaRPr lang="fr-FR" sz="1400" dirty="0"/>
          </a:p>
          <a:p>
            <a:r>
              <a:rPr lang="fr-FR" sz="1800" dirty="0" smtClean="0"/>
              <a:t>Configuration automatique des adresses IP des périphériques finaux</a:t>
            </a:r>
          </a:p>
          <a:p>
            <a:pPr lvl="1"/>
            <a:r>
              <a:rPr lang="fr-FR" sz="1400" dirty="0"/>
              <a:t>Le protocole DHCP assure la configuration automatique des adresses IPv4 pour chaque appareil final utilisant DHCP. Aucune configuration supplémentaire n'est nécessaire.</a:t>
            </a:r>
          </a:p>
          <a:p>
            <a:r>
              <a:rPr lang="fr-FR" sz="1800" dirty="0" smtClean="0"/>
              <a:t>Configuration de l'interface de commutateur virtuelle</a:t>
            </a:r>
            <a:endParaRPr lang="fr-FR" sz="1800" dirty="0"/>
          </a:p>
          <a:p>
            <a:pPr lvl="1"/>
            <a:r>
              <a:rPr lang="fr-FR" sz="1400" dirty="0" smtClean="0"/>
              <a:t>Pour configurer une SVI sur un commutateur, utilisez la commande de configuration globale interface vlan 1. Vlan 1 n'est pas une interface physique réelle mais une interface virtuelle.</a:t>
            </a:r>
          </a:p>
        </p:txBody>
      </p:sp>
      <p:pic>
        <p:nvPicPr>
          <p:cNvPr id="6"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08458" y="2430685"/>
            <a:ext cx="3357567" cy="3895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4370562"/>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2511" t="4204" r="2706" b="50752"/>
          <a:stretch/>
        </p:blipFill>
        <p:spPr bwMode="auto">
          <a:xfrm>
            <a:off x="213111" y="4806606"/>
            <a:ext cx="3803305" cy="1473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21505" name="Rectangle 2"/>
          <p:cNvSpPr>
            <a:spLocks noGrp="1" noChangeArrowheads="1"/>
          </p:cNvSpPr>
          <p:nvPr>
            <p:ph type="title"/>
          </p:nvPr>
        </p:nvSpPr>
        <p:spPr/>
        <p:txBody>
          <a:bodyPr/>
          <a:lstStyle/>
          <a:p>
            <a:pPr eaLnBrk="1" hangingPunct="1"/>
            <a:r>
              <a:rPr lang="fr-FR" sz="1800" dirty="0" smtClean="0">
                <a:latin typeface="Arial" charset="0"/>
              </a:rPr>
              <a:t>Schémas d'adressage</a:t>
            </a:r>
            <a:r>
              <a:rPr dirty="0"/>
              <a:t/>
            </a:r>
            <a:br>
              <a:rPr dirty="0"/>
            </a:br>
            <a:r>
              <a:rPr lang="fr-FR" dirty="0" smtClean="0">
                <a:latin typeface="Arial" charset="0"/>
              </a:rPr>
              <a:t>Vérifier la connectivité</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4081098" cy="3574014"/>
          </a:xfrm>
        </p:spPr>
        <p:txBody>
          <a:bodyPr/>
          <a:lstStyle/>
          <a:p>
            <a:r>
              <a:rPr lang="fr-FR" sz="2000" dirty="0" smtClean="0"/>
              <a:t>Vérification de l'adressage de l'interface</a:t>
            </a:r>
          </a:p>
          <a:p>
            <a:pPr lvl="1"/>
            <a:r>
              <a:rPr lang="fr-FR" sz="1600" dirty="0" smtClean="0"/>
              <a:t>Cisco IOS prend en charge l'utilisation de commandes pour vérifier la configuration IP.</a:t>
            </a:r>
            <a:endParaRPr lang="fr-FR" sz="1600" dirty="0"/>
          </a:p>
          <a:p>
            <a:r>
              <a:rPr lang="fr-FR" sz="2000" dirty="0" smtClean="0"/>
              <a:t>Test de la connectivité de bout en bout</a:t>
            </a:r>
          </a:p>
          <a:p>
            <a:pPr lvl="1"/>
            <a:r>
              <a:rPr lang="fr-FR" sz="1600" dirty="0"/>
              <a:t>La commande ping peut être utilisée pour tester la connectivité à un autre appareil sur le réseau ou à un site web sur Internet</a:t>
            </a:r>
            <a:r>
              <a:rPr lang="fr-FR" sz="1600" dirty="0" smtClean="0"/>
              <a:t>.</a:t>
            </a:r>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035" y="2269027"/>
            <a:ext cx="4775990" cy="406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30638340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2.4 Synthèse du chapitre</a:t>
            </a:r>
            <a:endParaRPr lang="fr-FR" sz="2400" dirty="0">
              <a:solidFill>
                <a:srgbClr val="00B0F0"/>
              </a:solidFill>
            </a:endParaRPr>
          </a:p>
        </p:txBody>
      </p:sp>
    </p:spTree>
    <p:extLst>
      <p:ext uri="{BB962C8B-B14F-4D97-AF65-F5344CB8AC3E}">
        <p14:creationId xmlns:p14="http://schemas.microsoft.com/office/powerpoint/2010/main" val="2987867139"/>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2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600" dirty="0"/>
              <a:t>Expliquer les caractéristiques et les fonctions du logiciel Cisco IOS</a:t>
            </a:r>
          </a:p>
          <a:p>
            <a:r>
              <a:rPr lang="fr-FR" sz="1600" dirty="0"/>
              <a:t>Configurez les paramètres initiaux d'un périphérique réseau avec le logiciel Cisco IOS </a:t>
            </a:r>
          </a:p>
          <a:p>
            <a:r>
              <a:rPr lang="fr-FR" sz="1600" dirty="0"/>
              <a:t>À partir d'un schéma d'adressage IP, configurer les paramètres d'adresse IP sur les périphériques pour assurer la connectivité de bout en bout d'un réseau de PME.</a:t>
            </a:r>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Synthèse du chapitre</a:t>
            </a:r>
            <a:r>
              <a:t/>
            </a:r>
            <a:br/>
            <a:r>
              <a:rPr lang="fr-FR" dirty="0" smtClean="0">
                <a:latin typeface="Arial" charset="0"/>
              </a:rPr>
              <a:t>Synthèse</a:t>
            </a:r>
            <a:endParaRPr lang="fr-FR"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Section 2.1</a:t>
            </a:r>
            <a:r>
              <a:t/>
            </a:r>
            <a:br/>
            <a:r>
              <a:rPr lang="fr-FR" smtClean="0"/>
              <a:t>Nouveaux termes/commandes</a:t>
            </a:r>
          </a:p>
        </p:txBody>
      </p:sp>
      <p:sp>
        <p:nvSpPr>
          <p:cNvPr id="4" name="Content Placeholder 1"/>
          <p:cNvSpPr>
            <a:spLocks noGrp="1"/>
          </p:cNvSpPr>
          <p:nvPr>
            <p:ph idx="1"/>
          </p:nvPr>
        </p:nvSpPr>
        <p:spPr>
          <a:xfrm>
            <a:off x="276908" y="1358745"/>
            <a:ext cx="2721476" cy="4946358"/>
          </a:xfrm>
        </p:spPr>
        <p:txBody>
          <a:bodyPr/>
          <a:lstStyle/>
          <a:p>
            <a:pPr fontAlgn="b"/>
            <a:r>
              <a:rPr lang="fr-FR" sz="1400" dirty="0"/>
              <a:t>kernel</a:t>
            </a:r>
          </a:p>
          <a:p>
            <a:pPr fontAlgn="b"/>
            <a:r>
              <a:rPr lang="fr-FR" sz="1400" dirty="0"/>
              <a:t>interpréteur de commandes</a:t>
            </a:r>
          </a:p>
          <a:p>
            <a:pPr fontAlgn="b"/>
            <a:r>
              <a:rPr lang="fr-FR" sz="1400" dirty="0"/>
              <a:t>Interface de ligne de commande</a:t>
            </a:r>
          </a:p>
          <a:p>
            <a:pPr fontAlgn="b"/>
            <a:r>
              <a:rPr lang="fr-FR" sz="1400" dirty="0"/>
              <a:t>interface utilisateur graphique (GUI)</a:t>
            </a:r>
          </a:p>
          <a:p>
            <a:pPr fontAlgn="b"/>
            <a:r>
              <a:rPr lang="fr-FR" sz="1400" dirty="0"/>
              <a:t>Cisco IOS</a:t>
            </a:r>
          </a:p>
          <a:p>
            <a:pPr fontAlgn="b"/>
            <a:r>
              <a:rPr lang="fr-FR" sz="1400" dirty="0"/>
              <a:t>Firmware</a:t>
            </a:r>
          </a:p>
          <a:p>
            <a:pPr fontAlgn="b"/>
            <a:r>
              <a:rPr lang="fr-FR" sz="1400" dirty="0"/>
              <a:t>Console</a:t>
            </a:r>
            <a:br>
              <a:rPr lang="fr-FR" sz="1400" dirty="0"/>
            </a:br>
            <a:r>
              <a:rPr lang="fr-FR" sz="1400" dirty="0"/>
              <a:t>Hors bande</a:t>
            </a:r>
          </a:p>
          <a:p>
            <a:pPr fontAlgn="b"/>
            <a:r>
              <a:rPr lang="fr-FR" sz="1400" dirty="0"/>
              <a:t>SSH</a:t>
            </a:r>
          </a:p>
          <a:p>
            <a:pPr fontAlgn="b"/>
            <a:r>
              <a:rPr lang="fr-FR" sz="1400" dirty="0"/>
              <a:t>Telnet</a:t>
            </a:r>
          </a:p>
          <a:p>
            <a:pPr fontAlgn="b"/>
            <a:r>
              <a:rPr lang="fr-FR" sz="1400" dirty="0"/>
              <a:t>Port auxiliaire (AUX)</a:t>
            </a:r>
          </a:p>
          <a:p>
            <a:pPr fontAlgn="b"/>
            <a:r>
              <a:rPr lang="fr-FR" sz="1400" dirty="0"/>
              <a:t>PuTTY</a:t>
            </a:r>
          </a:p>
          <a:p>
            <a:pPr fontAlgn="b"/>
            <a:r>
              <a:rPr lang="fr-FR" sz="1400" dirty="0"/>
              <a:t>Tera Term</a:t>
            </a: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r>
              <a:rPr lang="fr-FR" sz="1400" dirty="0"/>
              <a:t>SecureCRT</a:t>
            </a:r>
          </a:p>
          <a:p>
            <a:pPr fontAlgn="b"/>
            <a:r>
              <a:rPr lang="fr-FR" sz="1400" dirty="0"/>
              <a:t>Terminal OS X</a:t>
            </a:r>
          </a:p>
          <a:p>
            <a:pPr fontAlgn="b"/>
            <a:r>
              <a:rPr lang="fr-FR" sz="1400" dirty="0"/>
              <a:t>Modes Cisco IOS</a:t>
            </a:r>
          </a:p>
          <a:p>
            <a:pPr fontAlgn="b"/>
            <a:r>
              <a:rPr lang="fr-FR" sz="1400" dirty="0"/>
              <a:t>Mode d’exécution utilisateur</a:t>
            </a:r>
          </a:p>
          <a:p>
            <a:pPr fontAlgn="b"/>
            <a:r>
              <a:rPr lang="fr-FR" sz="1400" dirty="0"/>
              <a:t>Mode d'exécution privilégié</a:t>
            </a:r>
          </a:p>
          <a:p>
            <a:pPr fontAlgn="b"/>
            <a:r>
              <a:rPr lang="fr-FR" sz="1400" dirty="0"/>
              <a:t>Mode de configuration globale</a:t>
            </a:r>
          </a:p>
          <a:p>
            <a:pPr fontAlgn="b"/>
            <a:r>
              <a:rPr lang="fr-FR" sz="1400" dirty="0"/>
              <a:t>Mode de configuration de ligne</a:t>
            </a:r>
          </a:p>
          <a:p>
            <a:pPr fontAlgn="b"/>
            <a:r>
              <a:rPr lang="fr-FR" sz="1400" dirty="0"/>
              <a:t>Mode de configuration d'interface</a:t>
            </a:r>
          </a:p>
          <a:p>
            <a:pPr fontAlgn="b"/>
            <a:r>
              <a:rPr lang="fr-FR" sz="1400" dirty="0"/>
              <a:t>Commande enable</a:t>
            </a:r>
          </a:p>
          <a:p>
            <a:pPr fontAlgn="b"/>
            <a:r>
              <a:rPr lang="fr-FR" sz="1400" dirty="0"/>
              <a:t>Commande disable</a:t>
            </a:r>
          </a:p>
          <a:p>
            <a:pPr fontAlgn="b"/>
            <a:r>
              <a:rPr lang="fr-FR" sz="1400" dirty="0"/>
              <a:t>Commande exit</a:t>
            </a:r>
          </a:p>
          <a:p>
            <a:pPr fontAlgn="b"/>
            <a:r>
              <a:rPr lang="fr-FR" sz="1400" dirty="0"/>
              <a:t>Commande end</a:t>
            </a:r>
          </a:p>
          <a:p>
            <a:pPr fontAlgn="b"/>
            <a:r>
              <a:rPr lang="fr-FR" sz="1400" dirty="0"/>
              <a:t>Combinaison de touches – Ctrl+Z</a:t>
            </a:r>
          </a:p>
          <a:p>
            <a:pPr fontAlgn="b"/>
            <a:r>
              <a:rPr lang="fr-FR" sz="1400" dirty="0"/>
              <a:t>Aide contextuelle</a:t>
            </a:r>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r>
              <a:rPr lang="fr-FR" sz="1400" dirty="0"/>
              <a:t>Vérification de la syntaxe d'une commande</a:t>
            </a:r>
          </a:p>
          <a:p>
            <a:pPr fontAlgn="b"/>
            <a:r>
              <a:rPr lang="fr-FR" sz="1400" dirty="0"/>
              <a:t>Combinaisons de touches d'accès rapide et raccourcis de la CLI</a:t>
            </a:r>
          </a:p>
          <a:p>
            <a:pPr fontAlgn="b"/>
            <a:r>
              <a:rPr lang="fr-FR" sz="1400" dirty="0"/>
              <a:t>Noms </a:t>
            </a:r>
            <a:r>
              <a:rPr lang="fr-FR" sz="1400" dirty="0" smtClean="0"/>
              <a:t>d'hôte</a:t>
            </a:r>
            <a:endParaRPr lang="fr-FR" sz="1400" dirty="0"/>
          </a:p>
        </p:txBody>
      </p:sp>
    </p:spTree>
    <p:extLst>
      <p:ext uri="{BB962C8B-B14F-4D97-AF65-F5344CB8AC3E}">
        <p14:creationId xmlns:p14="http://schemas.microsoft.com/office/powerpoint/2010/main" val="3150004748"/>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Section 2.2</a:t>
            </a:r>
            <a:r>
              <a:t/>
            </a:r>
            <a:br/>
            <a:r>
              <a:rPr lang="fr-FR" smtClean="0"/>
              <a:t>Nouveaux termes/commandes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fr-FR" sz="1500" dirty="0"/>
              <a:t>hostname </a:t>
            </a:r>
            <a:r>
              <a:rPr lang="fr-FR" sz="1500" i="1" dirty="0"/>
              <a:t>nom</a:t>
            </a:r>
            <a:endParaRPr lang="fr-FR" sz="1500" dirty="0"/>
          </a:p>
          <a:p>
            <a:pPr eaLnBrk="1" fontAlgn="b" hangingPunct="1"/>
            <a:r>
              <a:rPr lang="fr-FR" sz="1500" dirty="0"/>
              <a:t>Mots de passe forts</a:t>
            </a:r>
          </a:p>
          <a:p>
            <a:pPr eaLnBrk="1" fontAlgn="b" hangingPunct="1"/>
            <a:r>
              <a:rPr lang="fr-FR" sz="1500" dirty="0"/>
              <a:t>enable secret class</a:t>
            </a:r>
          </a:p>
          <a:p>
            <a:pPr eaLnBrk="1" fontAlgn="b" hangingPunct="1"/>
            <a:r>
              <a:rPr lang="fr-FR" sz="1500" dirty="0"/>
              <a:t>line console 0</a:t>
            </a:r>
          </a:p>
          <a:p>
            <a:pPr eaLnBrk="1" fontAlgn="b" hangingPunct="1"/>
            <a:r>
              <a:rPr lang="fr-FR" sz="1500" dirty="0"/>
              <a:t>password cisco</a:t>
            </a:r>
          </a:p>
          <a:p>
            <a:pPr eaLnBrk="1" fontAlgn="b" hangingPunct="1"/>
            <a:r>
              <a:rPr lang="fr-FR" sz="1500" dirty="0"/>
              <a:t>login</a:t>
            </a:r>
          </a:p>
          <a:p>
            <a:pPr eaLnBrk="1" fontAlgn="b" hangingPunct="1"/>
            <a:r>
              <a:rPr lang="fr-FR" sz="1500" dirty="0"/>
              <a:t>line vty 0 15</a:t>
            </a:r>
          </a:p>
          <a:p>
            <a:pPr eaLnBrk="1" fontAlgn="b" hangingPunct="1"/>
            <a:r>
              <a:rPr lang="fr-FR" sz="1500" dirty="0"/>
              <a:t>service password-encryption</a:t>
            </a:r>
          </a:p>
          <a:p>
            <a:pPr eaLnBrk="1" fontAlgn="b" hangingPunct="1"/>
            <a:r>
              <a:rPr lang="fr-FR" sz="1500" dirty="0"/>
              <a:t>Bannière MOTD #</a:t>
            </a:r>
            <a:r>
              <a:rPr lang="fr-FR" sz="1500" i="1" dirty="0" smtClean="0"/>
              <a:t>message of the </a:t>
            </a:r>
            <a:r>
              <a:rPr lang="fr-FR" sz="1500" i="1" dirty="0" err="1" smtClean="0"/>
              <a:t>day</a:t>
            </a:r>
            <a:r>
              <a:rPr lang="fr-FR" sz="1500" i="1" dirty="0" smtClean="0"/>
              <a:t> ou message du jour</a:t>
            </a:r>
            <a:r>
              <a:rPr lang="fr-FR" sz="1500" dirty="0"/>
              <a:t>#</a:t>
            </a:r>
          </a:p>
          <a:p>
            <a:pPr eaLnBrk="1" fontAlgn="b" hangingPunct="1"/>
            <a:r>
              <a:rPr lang="fr-FR" sz="1500" dirty="0"/>
              <a:t>Configuration du démarrage</a:t>
            </a:r>
          </a:p>
          <a:p>
            <a:pPr eaLnBrk="1" fontAlgn="b" hangingPunct="1"/>
            <a:r>
              <a:rPr lang="fr-FR" sz="1500" dirty="0"/>
              <a:t>Mémoire vive non volatile (NVRAM)</a:t>
            </a:r>
          </a:p>
          <a:p>
            <a:pPr eaLnBrk="1" fontAlgn="b" hangingPunct="1"/>
            <a:r>
              <a:rPr lang="fr-FR" sz="1500" dirty="0"/>
              <a:t>Configuration en cours</a:t>
            </a: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fr-FR" sz="1500" dirty="0"/>
              <a:t>mémoire vive (RAM)</a:t>
            </a:r>
          </a:p>
          <a:p>
            <a:pPr eaLnBrk="1" fontAlgn="b" hangingPunct="1"/>
            <a:r>
              <a:rPr lang="fr-FR" sz="1500" dirty="0"/>
              <a:t>show running-config</a:t>
            </a:r>
          </a:p>
          <a:p>
            <a:pPr eaLnBrk="1" fontAlgn="b" hangingPunct="1"/>
            <a:r>
              <a:rPr lang="fr-FR" sz="1500" dirty="0"/>
              <a:t>copy running-config startup-config</a:t>
            </a:r>
          </a:p>
          <a:p>
            <a:pPr eaLnBrk="1" fontAlgn="b" hangingPunct="1"/>
            <a:r>
              <a:rPr lang="fr-FR" sz="1500" dirty="0"/>
              <a:t>reload</a:t>
            </a:r>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endParaRPr lang="en-US" sz="1600" dirty="0"/>
          </a:p>
        </p:txBody>
      </p:sp>
    </p:spTree>
    <p:extLst>
      <p:ext uri="{BB962C8B-B14F-4D97-AF65-F5344CB8AC3E}">
        <p14:creationId xmlns:p14="http://schemas.microsoft.com/office/powerpoint/2010/main" val="1606104559"/>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Section 2.3</a:t>
            </a:r>
            <a:r>
              <a:t/>
            </a:r>
            <a:br/>
            <a:r>
              <a:rPr lang="fr-FR" smtClean="0"/>
              <a:t>Nouveaux termes/commandes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fr-FR" sz="1600" dirty="0"/>
              <a:t>adresse IPv4</a:t>
            </a:r>
          </a:p>
          <a:p>
            <a:pPr eaLnBrk="1" fontAlgn="b" hangingPunct="1"/>
            <a:r>
              <a:rPr lang="fr-FR" sz="1600" dirty="0"/>
              <a:t>Masque de sous-réseau</a:t>
            </a:r>
          </a:p>
          <a:p>
            <a:pPr eaLnBrk="1" fontAlgn="b" hangingPunct="1"/>
            <a:r>
              <a:rPr lang="fr-FR" sz="1600" dirty="0"/>
              <a:t>Passerelle par défaut</a:t>
            </a:r>
          </a:p>
          <a:p>
            <a:pPr eaLnBrk="1" fontAlgn="b" hangingPunct="1"/>
            <a:r>
              <a:rPr lang="fr-FR" sz="1600" dirty="0"/>
              <a:t>Ports physiques</a:t>
            </a:r>
          </a:p>
          <a:p>
            <a:pPr eaLnBrk="1" fontAlgn="b" hangingPunct="1"/>
            <a:r>
              <a:rPr lang="fr-FR" sz="1600" dirty="0"/>
              <a:t>Interface virtuelle</a:t>
            </a:r>
          </a:p>
          <a:p>
            <a:pPr eaLnBrk="1" fontAlgn="b" hangingPunct="1"/>
            <a:r>
              <a:rPr lang="fr-FR" sz="1600" dirty="0"/>
              <a:t>Cuivre</a:t>
            </a:r>
          </a:p>
          <a:p>
            <a:pPr eaLnBrk="1" fontAlgn="b" hangingPunct="1"/>
            <a:r>
              <a:rPr lang="fr-FR" sz="1600" dirty="0"/>
              <a:t>Fibre optique</a:t>
            </a:r>
          </a:p>
          <a:p>
            <a:pPr eaLnBrk="1" fontAlgn="b" hangingPunct="1"/>
            <a:r>
              <a:rPr lang="fr-FR" sz="1600" dirty="0"/>
              <a:t>Sans fil</a:t>
            </a:r>
          </a:p>
          <a:p>
            <a:pPr eaLnBrk="1" fontAlgn="b" hangingPunct="1"/>
            <a:r>
              <a:rPr lang="fr-FR" sz="1600" dirty="0"/>
              <a:t>Ethernet</a:t>
            </a:r>
          </a:p>
          <a:p>
            <a:pPr eaLnBrk="1" fontAlgn="b" hangingPunct="1"/>
            <a:r>
              <a:rPr lang="fr-FR" sz="1600" dirty="0"/>
              <a:t>réseau local (LAN)</a:t>
            </a:r>
          </a:p>
          <a:p>
            <a:pPr eaLnBrk="1" fontAlgn="b" hangingPunct="1"/>
            <a:r>
              <a:rPr lang="fr-FR" sz="1600" dirty="0"/>
              <a:t>Commutateur de couche 2</a:t>
            </a:r>
          </a:p>
          <a:p>
            <a:pPr eaLnBrk="1" fontAlgn="b" hangingPunct="1"/>
            <a:r>
              <a:rPr lang="fr-FR" sz="1600" dirty="0"/>
              <a:t>Adresses de couche 3</a:t>
            </a:r>
          </a:p>
          <a:p>
            <a:pPr eaLnBrk="1" fontAlgn="b" hangingPunct="1"/>
            <a:r>
              <a:rPr lang="fr-FR" sz="1600" dirty="0"/>
              <a:t>SVI (interface virtuelle du commutateur)</a:t>
            </a: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fr-FR" sz="1600" dirty="0"/>
              <a:t>DHCP (Dynamic Host Configuration)</a:t>
            </a:r>
          </a:p>
          <a:p>
            <a:pPr eaLnBrk="1" fontAlgn="b" hangingPunct="1"/>
            <a:r>
              <a:rPr lang="fr-FR" sz="1600" dirty="0"/>
              <a:t>le système de noms de domaine (DNS)</a:t>
            </a:r>
          </a:p>
          <a:p>
            <a:pPr eaLnBrk="1" fontAlgn="b" hangingPunct="1"/>
            <a:r>
              <a:rPr lang="fr-FR" sz="1600" dirty="0" smtClean="0"/>
              <a:t>Invite de commande </a:t>
            </a:r>
            <a:r>
              <a:rPr lang="fr-FR" sz="1600" b="1" dirty="0"/>
              <a:t>ipconfig</a:t>
            </a:r>
            <a:r>
              <a:rPr lang="fr-FR" sz="1600" dirty="0"/>
              <a:t> </a:t>
            </a:r>
          </a:p>
          <a:p>
            <a:pPr eaLnBrk="1" fontAlgn="b" hangingPunct="1"/>
            <a:r>
              <a:rPr lang="fr-FR" sz="1600" b="1" dirty="0"/>
              <a:t>interface vlan 1</a:t>
            </a:r>
            <a:endParaRPr lang="fr-FR" sz="16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endParaRPr lang="en-US" sz="1600" dirty="0"/>
          </a:p>
        </p:txBody>
      </p:sp>
    </p:spTree>
    <p:extLst>
      <p:ext uri="{BB962C8B-B14F-4D97-AF65-F5344CB8AC3E}">
        <p14:creationId xmlns:p14="http://schemas.microsoft.com/office/powerpoint/2010/main" val="2859828675"/>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fr-FR" smtClean="0"/>
              <a:t>Chapitre 2 : exercices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334667728"/>
              </p:ext>
            </p:extLst>
          </p:nvPr>
        </p:nvGraphicFramePr>
        <p:xfrm>
          <a:off x="445863" y="1641144"/>
          <a:ext cx="8315996" cy="3992880"/>
        </p:xfrm>
        <a:graphic>
          <a:graphicData uri="http://schemas.openxmlformats.org/drawingml/2006/table">
            <a:tbl>
              <a:tblPr firstRow="1" bandRow="1">
                <a:tableStyleId>{5C22544A-7EE6-4342-B048-85BDC9FD1C3A}</a:tableStyleId>
              </a:tblPr>
              <a:tblGrid>
                <a:gridCol w="976322"/>
                <a:gridCol w="1964622"/>
                <a:gridCol w="3962654"/>
                <a:gridCol w="1412398"/>
              </a:tblGrid>
              <a:tr h="0">
                <a:tc>
                  <a:txBody>
                    <a:bodyPr/>
                    <a:lstStyle/>
                    <a:p>
                      <a:r>
                        <a:rPr lang="en-US" sz="1400" dirty="0" smtClean="0"/>
                        <a:t>Page no.</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t>2.0.1.2</a:t>
                      </a:r>
                      <a:endParaRPr lang="fr-FR" sz="1400" dirty="0"/>
                    </a:p>
                  </a:txBody>
                  <a:tcPr/>
                </a:tc>
                <a:tc>
                  <a:txBody>
                    <a:bodyPr/>
                    <a:lstStyle/>
                    <a:p>
                      <a:r>
                        <a:rPr lang="en-US" sz="1400" dirty="0" smtClean="0"/>
                        <a:t>Exercice en classe</a:t>
                      </a:r>
                      <a:endParaRPr lang="fr-FR" sz="1400" dirty="0"/>
                    </a:p>
                  </a:txBody>
                  <a:tcPr/>
                </a:tc>
                <a:tc>
                  <a:txBody>
                    <a:bodyPr/>
                    <a:lstStyle/>
                    <a:p>
                      <a:r>
                        <a:rPr lang="en-US" sz="1400" dirty="0" smtClean="0"/>
                        <a:t>Ce n'est qu'un système d'exploitation</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2.1.2.3</a:t>
                      </a:r>
                      <a:endParaRPr lang="fr-FR" sz="1400" dirty="0"/>
                    </a:p>
                  </a:txBody>
                  <a:tcPr/>
                </a:tc>
                <a:tc>
                  <a:txBody>
                    <a:bodyPr/>
                    <a:lstStyle/>
                    <a:p>
                      <a:r>
                        <a:rPr lang="en-US" sz="1400" baseline="0" dirty="0" smtClean="0"/>
                        <a:t>Exercice en classe</a:t>
                      </a:r>
                      <a:endParaRPr lang="fr-FR" sz="1400" dirty="0"/>
                    </a:p>
                  </a:txBody>
                  <a:tcPr/>
                </a:tc>
                <a:tc>
                  <a:txBody>
                    <a:bodyPr/>
                    <a:lstStyle/>
                    <a:p>
                      <a:r>
                        <a:rPr lang="en-US" sz="1400" dirty="0" smtClean="0"/>
                        <a:t>Accès aux appareils</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2.1.3.1</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Session console PC vers commutateur 2960</a:t>
                      </a:r>
                      <a:endParaRPr lang="fr-FR" sz="1400" dirty="0" smtClean="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2.1.3.3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Principaux modes de commande de la CLI d'IOS</a:t>
                      </a:r>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2.1.3.4</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r>
                        <a:rPr lang="en-US" sz="1400" dirty="0" smtClean="0"/>
                        <a:t>Sélection des différents modes CLI IOS</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2.1.4.3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r>
                        <a:rPr lang="en-US" sz="1400" dirty="0" smtClean="0"/>
                        <a:t>Aide contextuelle et vérification de la syntaxe des commandes</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2.1.4.5</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r>
                        <a:rPr lang="en-US" sz="1400" dirty="0" smtClean="0"/>
                        <a:t>Touches d’accès rapide et raccourcis.</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2.1.4.6</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r>
                        <a:rPr lang="en-US" sz="1400" dirty="0" smtClean="0"/>
                        <a:t>Utilisation de Cisco IOS</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2.1.4.7</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Travaux pratiques</a:t>
                      </a:r>
                    </a:p>
                  </a:txBody>
                  <a:tcPr/>
                </a:tc>
                <a:tc>
                  <a:txBody>
                    <a:bodyPr/>
                    <a:lstStyle/>
                    <a:p>
                      <a:r>
                        <a:rPr lang="en-US" sz="1400" dirty="0" smtClean="0"/>
                        <a:t>Ouverture d'une session en mode console avec Tera Term</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2.2.1.2</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Contrôleur de syntaxe</a:t>
                      </a:r>
                    </a:p>
                  </a:txBody>
                  <a:tcPr/>
                </a:tc>
                <a:tc>
                  <a:txBody>
                    <a:bodyPr/>
                    <a:lstStyle/>
                    <a:p>
                      <a:r>
                        <a:rPr lang="en-US" sz="1400" dirty="0" smtClean="0"/>
                        <a:t>Configuration des noms d'hôtes</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fr-FR" sz="1600" kern="0" dirty="0" smtClean="0"/>
              <a:t>Le mot de passe utilisé dans le cadre des exercices Packet Tracer de ce chapitre est : </a:t>
            </a:r>
            <a:r>
              <a:rPr lang="fr-FR" sz="1600" b="1" kern="0" dirty="0" smtClean="0"/>
              <a:t>PT_ccna5</a:t>
            </a:r>
            <a:endParaRPr lang="fr-FR" sz="2000" kern="0" dirty="0"/>
          </a:p>
        </p:txBody>
      </p:sp>
    </p:spTree>
    <p:extLst>
      <p:ext uri="{BB962C8B-B14F-4D97-AF65-F5344CB8AC3E}">
        <p14:creationId xmlns:p14="http://schemas.microsoft.com/office/powerpoint/2010/main" val="3307004754"/>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fr-FR" smtClean="0"/>
              <a:t>Chapitre 2 : exercices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2434464550"/>
              </p:ext>
            </p:extLst>
          </p:nvPr>
        </p:nvGraphicFramePr>
        <p:xfrm>
          <a:off x="445863" y="1641144"/>
          <a:ext cx="8315996" cy="3901440"/>
        </p:xfrm>
        <a:graphic>
          <a:graphicData uri="http://schemas.openxmlformats.org/drawingml/2006/table">
            <a:tbl>
              <a:tblPr firstRow="1" bandRow="1">
                <a:tableStyleId>{5C22544A-7EE6-4342-B048-85BDC9FD1C3A}</a:tableStyleId>
              </a:tblPr>
              <a:tblGrid>
                <a:gridCol w="976322"/>
                <a:gridCol w="1964622"/>
                <a:gridCol w="3962654"/>
                <a:gridCol w="1412398"/>
              </a:tblGrid>
              <a:tr h="0">
                <a:tc>
                  <a:txBody>
                    <a:bodyPr/>
                    <a:lstStyle/>
                    <a:p>
                      <a:r>
                        <a:rPr lang="en-US" sz="1400" dirty="0" smtClean="0"/>
                        <a:t>Page no.</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t>2.2.2.3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Contrôleur de syntaxe</a:t>
                      </a:r>
                    </a:p>
                  </a:txBody>
                  <a:tcPr/>
                </a:tc>
                <a:tc>
                  <a:txBody>
                    <a:bodyPr/>
                    <a:lstStyle/>
                    <a:p>
                      <a:r>
                        <a:rPr lang="en-US" sz="1400" dirty="0" smtClean="0"/>
                        <a:t>Configuration du chiffrement des mots de passe</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2.2.2.4</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Sécuriser les méthodes d'accès</a:t>
                      </a:r>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2.2.2.5</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Contrôleur de syntaxe</a:t>
                      </a:r>
                    </a:p>
                  </a:txBody>
                  <a:tcPr/>
                </a:tc>
                <a:tc>
                  <a:txBody>
                    <a:bodyPr/>
                    <a:lstStyle/>
                    <a:p>
                      <a:r>
                        <a:rPr lang="en-US" sz="1400" dirty="0" smtClean="0"/>
                        <a:t>Limiter l'accès à un commutateur</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2.2.3.2</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Enregistrement des configurations</a:t>
                      </a:r>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2.2.3.4</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r>
                        <a:rPr lang="en-US" sz="1400" dirty="0" smtClean="0"/>
                        <a:t>Configuration des paramètres initiaux du commutateur</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2.3.2.2</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Contrôleur de syntaxe</a:t>
                      </a:r>
                    </a:p>
                  </a:txBody>
                  <a:tcPr/>
                </a:tc>
                <a:tc>
                  <a:txBody>
                    <a:bodyPr/>
                    <a:lstStyle/>
                    <a:p>
                      <a:r>
                        <a:rPr lang="en-US" sz="1400" dirty="0" smtClean="0"/>
                        <a:t>Vérification de la configuration IP d'un PC Windows</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2.3.2.3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r>
                        <a:rPr lang="en-US" sz="1400" dirty="0" smtClean="0"/>
                        <a:t>Configuration d'une interface virtuelle de commutateur</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2.3.2.4</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Contrôleur de syntaxe</a:t>
                      </a:r>
                      <a:endParaRPr lang="fr-FR" sz="1400" dirty="0" smtClean="0"/>
                    </a:p>
                  </a:txBody>
                  <a:tcPr/>
                </a:tc>
                <a:tc>
                  <a:txBody>
                    <a:bodyPr/>
                    <a:lstStyle/>
                    <a:p>
                      <a:r>
                        <a:rPr lang="en-US" sz="1400" dirty="0" smtClean="0"/>
                        <a:t>Configuration d'une interface virtuelle de commutateur</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2.3.2.5</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r>
                        <a:rPr lang="en-US" sz="1400" dirty="0" smtClean="0"/>
                        <a:t>Mise en œuvre de la connectivité de base</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fr-FR" sz="1600" kern="0" dirty="0" smtClean="0"/>
              <a:t>Le mot de passe utilisé dans le cadre des exercices Packet Tracer de ce chapitre est : </a:t>
            </a:r>
            <a:r>
              <a:rPr lang="fr-FR" sz="1600" b="1" kern="0" dirty="0" smtClean="0"/>
              <a:t>PT_ccna5</a:t>
            </a:r>
          </a:p>
          <a:p>
            <a:pPr marL="0" indent="0" eaLnBrk="1" hangingPunct="1">
              <a:spcBef>
                <a:spcPct val="30000"/>
              </a:spcBef>
              <a:buFont typeface="Wingdings" charset="0"/>
              <a:buNone/>
            </a:pPr>
            <a:endParaRPr lang="fr-FR" sz="2000" kern="0" dirty="0" smtClean="0"/>
          </a:p>
          <a:p>
            <a:pPr marL="119063"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a:p>
        </p:txBody>
      </p:sp>
    </p:spTree>
    <p:extLst>
      <p:ext uri="{BB962C8B-B14F-4D97-AF65-F5344CB8AC3E}">
        <p14:creationId xmlns:p14="http://schemas.microsoft.com/office/powerpoint/2010/main" val="394600889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fr-FR" smtClean="0"/>
              <a:t>Chapitre 2 : exercices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945468445"/>
              </p:ext>
            </p:extLst>
          </p:nvPr>
        </p:nvGraphicFramePr>
        <p:xfrm>
          <a:off x="445863" y="1641144"/>
          <a:ext cx="8315996" cy="3261360"/>
        </p:xfrm>
        <a:graphic>
          <a:graphicData uri="http://schemas.openxmlformats.org/drawingml/2006/table">
            <a:tbl>
              <a:tblPr firstRow="1" bandRow="1">
                <a:tableStyleId>{5C22544A-7EE6-4342-B048-85BDC9FD1C3A}</a:tableStyleId>
              </a:tblPr>
              <a:tblGrid>
                <a:gridCol w="976322"/>
                <a:gridCol w="1964622"/>
                <a:gridCol w="3962654"/>
                <a:gridCol w="1412398"/>
              </a:tblGrid>
              <a:tr h="0">
                <a:tc>
                  <a:txBody>
                    <a:bodyPr/>
                    <a:lstStyle/>
                    <a:p>
                      <a:r>
                        <a:rPr lang="en-US" sz="1400" dirty="0" smtClean="0"/>
                        <a:t>Page no.</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t>2.3.3.1</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Démonstration vidéo</a:t>
                      </a:r>
                    </a:p>
                  </a:txBody>
                  <a:tcPr/>
                </a:tc>
                <a:tc>
                  <a:txBody>
                    <a:bodyPr/>
                    <a:lstStyle/>
                    <a:p>
                      <a:r>
                        <a:rPr lang="en-US" sz="1400" dirty="0" smtClean="0"/>
                        <a:t>Test de l’affectation des interfaces</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2.3.3.2</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Démonstration vidéo</a:t>
                      </a:r>
                    </a:p>
                  </a:txBody>
                  <a:tcPr/>
                </a:tc>
                <a:tc>
                  <a:txBody>
                    <a:bodyPr/>
                    <a:lstStyle/>
                    <a:p>
                      <a:r>
                        <a:rPr lang="en-US" sz="1400" dirty="0" smtClean="0"/>
                        <a:t>Test de la connectivité de bout en bout</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2.3.3.3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Travaux pratiques</a:t>
                      </a:r>
                    </a:p>
                  </a:txBody>
                  <a:tcPr/>
                </a:tc>
                <a:tc>
                  <a:txBody>
                    <a:bodyPr/>
                    <a:lstStyle/>
                    <a:p>
                      <a:r>
                        <a:rPr lang="en-US" sz="1400" dirty="0" smtClean="0"/>
                        <a:t>Conception d'un réseau simple</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2.3.3.4</a:t>
                      </a:r>
                      <a:endParaRPr lang="fr-FR" sz="1400" dirty="0"/>
                    </a:p>
                  </a:txBody>
                  <a:tcPr/>
                </a:tc>
                <a:tc>
                  <a:txBody>
                    <a:bodyPr/>
                    <a:lstStyle/>
                    <a:p>
                      <a:r>
                        <a:rPr lang="en-US" sz="1400" dirty="0" smtClean="0"/>
                        <a:t>Travaux pratiques</a:t>
                      </a:r>
                      <a:endParaRPr lang="fr-FR" sz="1400" dirty="0"/>
                    </a:p>
                  </a:txBody>
                  <a:tcPr/>
                </a:tc>
                <a:tc>
                  <a:txBody>
                    <a:bodyPr/>
                    <a:lstStyle/>
                    <a:p>
                      <a:r>
                        <a:rPr lang="en-US" sz="1400" dirty="0" smtClean="0"/>
                        <a:t>Configuration d'une adresse de gestion de commutateur</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2.4.1.1</a:t>
                      </a:r>
                      <a:endParaRPr lang="fr-FR" sz="1400" dirty="0"/>
                    </a:p>
                  </a:txBody>
                  <a:tcPr/>
                </a:tc>
                <a:tc>
                  <a:txBody>
                    <a:bodyPr/>
                    <a:lstStyle/>
                    <a:p>
                      <a:r>
                        <a:rPr lang="en-US" sz="1400" baseline="0" dirty="0" smtClean="0"/>
                        <a:t>Exercice en classe</a:t>
                      </a:r>
                      <a:endParaRPr lang="fr-FR" sz="1400" dirty="0"/>
                    </a:p>
                  </a:txBody>
                  <a:tcPr/>
                </a:tc>
                <a:tc>
                  <a:txBody>
                    <a:bodyPr/>
                    <a:lstStyle/>
                    <a:p>
                      <a:r>
                        <a:rPr lang="en-US" sz="1400" dirty="0" smtClean="0"/>
                        <a:t>Tutorat</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2.4.1.2</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Packet Tracer</a:t>
                      </a:r>
                      <a:endParaRPr lang="fr-FR" sz="1400" dirty="0" smtClean="0"/>
                    </a:p>
                  </a:txBody>
                  <a:tcPr/>
                </a:tc>
                <a:tc>
                  <a:txBody>
                    <a:bodyPr/>
                    <a:lstStyle/>
                    <a:p>
                      <a:r>
                        <a:rPr lang="en-US" sz="1400" dirty="0" smtClean="0"/>
                        <a:t>Challenge d'intégration des compétences</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endParaRPr lang="en-US" sz="1400" dirty="0"/>
                    </a:p>
                  </a:txBody>
                  <a:tcPr/>
                </a:tc>
                <a:tc>
                  <a:txBody>
                    <a:bodyPr/>
                    <a:lstStyle/>
                    <a:p>
                      <a:endParaRPr lang="en-US" sz="1400" dirty="0">
                        <a:solidFill>
                          <a:schemeClr val="tx1"/>
                        </a:solidFill>
                      </a:endParaRPr>
                    </a:p>
                  </a:txBody>
                  <a:tcPr/>
                </a:tc>
              </a:tr>
              <a:tr h="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endParaRPr lang="en-US" sz="1400" dirty="0"/>
                    </a:p>
                  </a:txBody>
                  <a:tcPr/>
                </a:tc>
                <a:tc>
                  <a:txBody>
                    <a:bodyPr/>
                    <a:lstStyle/>
                    <a:p>
                      <a:endParaRPr lang="en-US" sz="1400" dirty="0">
                        <a:solidFill>
                          <a:schemeClr val="tx1"/>
                        </a:solidFill>
                      </a:endParaRPr>
                    </a:p>
                  </a:txBody>
                  <a:tcPr/>
                </a:tc>
              </a:tr>
              <a:tr h="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endParaRPr lang="en-US" sz="1400" dirty="0"/>
                    </a:p>
                  </a:txBody>
                  <a:tcPr/>
                </a:tc>
                <a:tc>
                  <a:txBody>
                    <a:bodyPr/>
                    <a:lstStyle/>
                    <a:p>
                      <a:endParaRPr lang="en-US"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fr-FR" sz="1600" kern="0" dirty="0" smtClean="0"/>
              <a:t>Le mot de passe utilisé dans le cadre des exercices Packet Tracer de ce chapitre est : </a:t>
            </a:r>
            <a:r>
              <a:rPr lang="fr-FR" sz="1600" b="1" kern="0" dirty="0" smtClean="0"/>
              <a:t>PT_ccna5</a:t>
            </a:r>
          </a:p>
          <a:p>
            <a:pPr marL="0" indent="0" eaLnBrk="1" hangingPunct="1">
              <a:spcBef>
                <a:spcPct val="30000"/>
              </a:spcBef>
              <a:buFont typeface="Wingdings" charset="0"/>
              <a:buNone/>
            </a:pPr>
            <a:endParaRPr lang="fr-FR" sz="2000" kern="0" dirty="0" smtClean="0"/>
          </a:p>
          <a:p>
            <a:pPr marL="119063"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a:p>
        </p:txBody>
      </p:sp>
    </p:spTree>
    <p:extLst>
      <p:ext uri="{BB962C8B-B14F-4D97-AF65-F5344CB8AC3E}">
        <p14:creationId xmlns:p14="http://schemas.microsoft.com/office/powerpoint/2010/main" val="816967682"/>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46113" y="340092"/>
            <a:ext cx="8145462" cy="838200"/>
          </a:xfrm>
        </p:spPr>
        <p:txBody>
          <a:bodyPr/>
          <a:lstStyle/>
          <a:p>
            <a:pPr eaLnBrk="1" hangingPunct="1"/>
            <a:r>
              <a:rPr lang="fr-FR" smtClean="0"/>
              <a:t>Chapitre 2 : évaluation</a:t>
            </a:r>
          </a:p>
        </p:txBody>
      </p:sp>
      <p:sp>
        <p:nvSpPr>
          <p:cNvPr id="7171" name="Rectangle 34"/>
          <p:cNvSpPr>
            <a:spLocks noGrp="1" noChangeArrowheads="1"/>
          </p:cNvSpPr>
          <p:nvPr>
            <p:ph type="body" idx="4294967295"/>
          </p:nvPr>
        </p:nvSpPr>
        <p:spPr>
          <a:xfrm>
            <a:off x="646113" y="1285841"/>
            <a:ext cx="7940675" cy="3571875"/>
          </a:xfrm>
        </p:spPr>
        <p:txBody>
          <a:bodyPr/>
          <a:lstStyle/>
          <a:p>
            <a:pPr eaLnBrk="1" hangingPunct="1">
              <a:spcBef>
                <a:spcPct val="30000"/>
              </a:spcBef>
            </a:pPr>
            <a:r>
              <a:rPr lang="fr-FR" sz="2000" dirty="0" smtClean="0"/>
              <a:t>Une fois qu'ils ont terminé le chapitre 2, les étudiants doivent se soumettre à l'évaluation correspondante.</a:t>
            </a:r>
          </a:p>
          <a:p>
            <a:pPr eaLnBrk="1" hangingPunct="1">
              <a:spcBef>
                <a:spcPct val="30000"/>
              </a:spcBef>
            </a:pPr>
            <a:r>
              <a:rPr lang="fr-FR" sz="2000" dirty="0" smtClean="0"/>
              <a:t>Les questionnaires, les travaux pratiques, les exercices dans Packet Tracer, ainsi que les autres activités peuvent servir à évaluer, de manière informelle, les progrès des étudiants.</a:t>
            </a:r>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05510" y="1214404"/>
            <a:ext cx="7940675" cy="5186398"/>
          </a:xfrm>
        </p:spPr>
        <p:txBody>
          <a:bodyPr/>
          <a:lstStyle/>
          <a:p>
            <a:pPr marL="0" indent="0" eaLnBrk="1" hangingPunct="1">
              <a:lnSpc>
                <a:spcPct val="85000"/>
              </a:lnSpc>
              <a:spcBef>
                <a:spcPct val="30000"/>
              </a:spcBef>
              <a:buNone/>
            </a:pPr>
            <a:r>
              <a:rPr lang="fr-FR" sz="2000" dirty="0" smtClean="0"/>
              <a:t>Avant d'enseigner le contenu du chapitre 2, l'instructeur doit :</a:t>
            </a:r>
          </a:p>
          <a:p>
            <a:pPr eaLnBrk="1" hangingPunct="1">
              <a:lnSpc>
                <a:spcPct val="85000"/>
              </a:lnSpc>
              <a:spcBef>
                <a:spcPct val="30000"/>
              </a:spcBef>
            </a:pPr>
            <a:r>
              <a:rPr lang="fr-FR" sz="2000" dirty="0"/>
              <a:t>Réussir la partie « Évaluation » du chapitre 2.</a:t>
            </a:r>
          </a:p>
          <a:p>
            <a:pPr eaLnBrk="1" hangingPunct="1">
              <a:lnSpc>
                <a:spcPct val="85000"/>
              </a:lnSpc>
              <a:spcBef>
                <a:spcPct val="30000"/>
              </a:spcBef>
            </a:pPr>
            <a:r>
              <a:rPr lang="fr-FR" sz="2000" dirty="0"/>
              <a:t>Les objectifs de ce chapitre sont les suivants :</a:t>
            </a:r>
          </a:p>
          <a:p>
            <a:pPr marL="742950" lvl="1" indent="-285750">
              <a:buFont typeface="Arial" panose="020B0604020202020204" pitchFamily="34" charset="0"/>
              <a:buChar char="•"/>
            </a:pPr>
            <a:r>
              <a:rPr lang="fr-FR" sz="1600" dirty="0"/>
              <a:t>Expliquer le rôle de Cisco </a:t>
            </a:r>
            <a:r>
              <a:rPr lang="fr-FR" sz="1600" dirty="0" smtClean="0"/>
              <a:t>IOS</a:t>
            </a:r>
            <a:endParaRPr lang="fr-FR" sz="1600" dirty="0"/>
          </a:p>
          <a:p>
            <a:pPr marL="742950" lvl="1" indent="-285750">
              <a:buFont typeface="Arial" panose="020B0604020202020204" pitchFamily="34" charset="0"/>
              <a:buChar char="•"/>
            </a:pPr>
            <a:r>
              <a:rPr lang="fr-FR" sz="1600" dirty="0"/>
              <a:t>Expliquer comment accéder à un périphérique Cisco IOS pour le configurer</a:t>
            </a:r>
          </a:p>
          <a:p>
            <a:pPr marL="742950" lvl="1" indent="-285750">
              <a:buFont typeface="Arial" panose="020B0604020202020204" pitchFamily="34" charset="0"/>
              <a:buChar char="•"/>
            </a:pPr>
            <a:r>
              <a:rPr lang="fr-FR" sz="1600" dirty="0"/>
              <a:t>Expliquer comment naviguer dans Cisco IOS pour configurer les périphériques réseau</a:t>
            </a:r>
          </a:p>
          <a:p>
            <a:pPr marL="742950" lvl="1" indent="-285750">
              <a:buFont typeface="Arial" panose="020B0604020202020204" pitchFamily="34" charset="0"/>
              <a:buChar char="•"/>
            </a:pPr>
            <a:r>
              <a:rPr lang="fr-FR" sz="1600" dirty="0"/>
              <a:t>Décrire la structure des commandes du logiciel Cisco IOS</a:t>
            </a:r>
          </a:p>
          <a:p>
            <a:pPr marL="742950" lvl="1" indent="-285750">
              <a:buFont typeface="Arial" panose="020B0604020202020204" pitchFamily="34" charset="0"/>
              <a:buChar char="•"/>
            </a:pPr>
            <a:r>
              <a:rPr lang="fr-FR" sz="1600" dirty="0"/>
              <a:t>Configurer les noms d'hôte d'un périphérique Cisco IOS à l'aide de l'interface en ligne de commande</a:t>
            </a:r>
          </a:p>
          <a:p>
            <a:pPr marL="742950" lvl="1" indent="-285750">
              <a:buFont typeface="Arial" panose="020B0604020202020204" pitchFamily="34" charset="0"/>
              <a:buChar char="•"/>
            </a:pPr>
            <a:r>
              <a:rPr lang="fr-FR" sz="1600" dirty="0"/>
              <a:t>Utiliser des commandes Cisco IOS pour limiter l'accès aux configurations de périphérique</a:t>
            </a:r>
          </a:p>
          <a:p>
            <a:pPr marL="742950" lvl="1" indent="-285750">
              <a:buFont typeface="Arial" panose="020B0604020202020204" pitchFamily="34" charset="0"/>
              <a:buChar char="•"/>
            </a:pPr>
            <a:r>
              <a:rPr lang="fr-FR" sz="1600" dirty="0"/>
              <a:t>Utiliser les commandes Cisco IOS pour enregistrer la configuration en cours</a:t>
            </a:r>
          </a:p>
          <a:p>
            <a:pPr marL="742950" lvl="1" indent="-285750">
              <a:buFont typeface="Arial" panose="020B0604020202020204" pitchFamily="34" charset="0"/>
              <a:buChar char="•"/>
            </a:pPr>
            <a:r>
              <a:rPr lang="fr-FR" sz="1600" dirty="0"/>
              <a:t>Expliquer comment les périphériques communiquent sur les supports de transmission</a:t>
            </a:r>
          </a:p>
          <a:p>
            <a:pPr marL="742950" lvl="1" indent="-285750">
              <a:buFont typeface="Arial" panose="020B0604020202020204" pitchFamily="34" charset="0"/>
              <a:buChar char="•"/>
            </a:pPr>
            <a:r>
              <a:rPr lang="fr-FR" sz="1600" dirty="0"/>
              <a:t>Configurer un périphérique hôte à l'aide d'une adresse IP</a:t>
            </a:r>
          </a:p>
          <a:p>
            <a:pPr marL="742950" lvl="1" indent="-285750">
              <a:buFont typeface="Arial" panose="020B0604020202020204" pitchFamily="34" charset="0"/>
              <a:buChar char="•"/>
            </a:pPr>
            <a:r>
              <a:rPr lang="fr-FR" sz="1600" dirty="0"/>
              <a:t>Vérifier la connectivité entre deux périphériques </a:t>
            </a:r>
            <a:r>
              <a:rPr lang="fr-FR" sz="1600" dirty="0" smtClean="0"/>
              <a:t>finaux</a:t>
            </a:r>
            <a:endParaRPr lang="fr-FR" sz="2000" dirty="0" smtClean="0"/>
          </a:p>
        </p:txBody>
      </p:sp>
      <p:sp>
        <p:nvSpPr>
          <p:cNvPr id="4" name="Rectangle 33"/>
          <p:cNvSpPr txBox="1">
            <a:spLocks noChangeArrowheads="1"/>
          </p:cNvSpPr>
          <p:nvPr/>
        </p:nvSpPr>
        <p:spPr bwMode="auto">
          <a:xfrm>
            <a:off x="505510" y="35115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2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2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50794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900" dirty="0"/>
              <a:t>Créez un Packet Tracer avec un commutateur (int vlan 1 configuré) et un routeur (int g0/0 configuré) afin de pouvoir utiliser la démonstration tout au long du chapitre.</a:t>
            </a:r>
          </a:p>
          <a:p>
            <a:r>
              <a:rPr lang="fr-FR" sz="1900" dirty="0"/>
              <a:t>L'annexe du chapitre inclut une vidéo qui présente </a:t>
            </a:r>
            <a:r>
              <a:rPr lang="fr-FR" sz="1900" dirty="0" smtClean="0"/>
              <a:t>Cisco Connection Online</a:t>
            </a:r>
            <a:r>
              <a:rPr lang="fr-FR" sz="1900" dirty="0"/>
              <a:t>.</a:t>
            </a:r>
          </a:p>
          <a:p>
            <a:pPr marL="342900" lvl="2"/>
            <a:r>
              <a:rPr lang="fr-FR" sz="1900" dirty="0" smtClean="0"/>
              <a:t>Veillez à ce que tous les élèves disposent d'un compte CCO avant la fin du cours 1, mais qu'ils sachent qu'ils ne peuvent pas télécharger un IOS sans compte SMARTNET.</a:t>
            </a:r>
          </a:p>
          <a:p>
            <a:pPr marL="342900" lvl="2"/>
            <a:r>
              <a:rPr lang="fr-FR" sz="1900" dirty="0" smtClean="0"/>
              <a:t>Un compte CCO permet également d'accéder à de la documentation supplémentaire à cette adresse : learningnetwork.cisco.com</a:t>
            </a:r>
          </a:p>
          <a:p>
            <a:pPr marL="342900" lvl="2"/>
            <a:r>
              <a:rPr lang="fr-FR" sz="1900" dirty="0" smtClean="0"/>
              <a:t>Les enseignants peuvent télécharger un IOS avec un contrat de maintenance </a:t>
            </a:r>
            <a:r>
              <a:rPr lang="fr-FR" sz="1900" dirty="0" err="1" smtClean="0"/>
              <a:t>Netacad</a:t>
            </a:r>
            <a:r>
              <a:rPr lang="fr-FR" sz="1900" dirty="0" smtClean="0"/>
              <a:t>. Vous trouverez plus d'informations sur </a:t>
            </a:r>
            <a:r>
              <a:rPr lang="fr-FR" sz="1900" dirty="0" err="1" smtClean="0"/>
              <a:t>NetSpace</a:t>
            </a:r>
            <a:r>
              <a:rPr lang="fr-FR" sz="1900" dirty="0" smtClean="0"/>
              <a:t> (netacad.com) &gt; PROGRAMME &gt; ÉQUIPEMENT &gt; MAINTENANCE NETACAD.</a:t>
            </a:r>
          </a:p>
          <a:p>
            <a:r>
              <a:rPr lang="fr-FR" sz="1900" dirty="0"/>
              <a:t>Expliquez que c'est l'IOS qui procure ses fonctionnalités à l'équipement réseau.</a:t>
            </a:r>
            <a:endParaRPr lang="en-US" sz="1900" dirty="0"/>
          </a:p>
        </p:txBody>
      </p:sp>
    </p:spTree>
    <p:extLst>
      <p:ext uri="{BB962C8B-B14F-4D97-AF65-F5344CB8AC3E}">
        <p14:creationId xmlns:p14="http://schemas.microsoft.com/office/powerpoint/2010/main" val="322527194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25911</TotalTime>
  <Pages>28</Pages>
  <Words>1355</Words>
  <Application>Microsoft Office PowerPoint</Application>
  <PresentationFormat>On-screen Show (4:3)</PresentationFormat>
  <Paragraphs>500</Paragraphs>
  <Slides>40</Slides>
  <Notes>40</Notes>
  <HiddenSlides>20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PPT-TMPLT-WHT_C</vt:lpstr>
      <vt:lpstr>NetAcad-4F_PPT-WHT_060408</vt:lpstr>
      <vt:lpstr>Support du formateur Chapitre 2 : Configuration d'un système d'exploitation réseau</vt:lpstr>
      <vt:lpstr>Supports de l’instructeur – Chapitre 2 Guide de planification</vt:lpstr>
      <vt:lpstr>PowerPoint Presentation</vt:lpstr>
      <vt:lpstr>Chapitre 2 : exercices</vt:lpstr>
      <vt:lpstr>Chapitre 2 : exercices</vt:lpstr>
      <vt:lpstr>Chapitre 2 : exercices</vt:lpstr>
      <vt:lpstr>Chapitre 2 : évaluation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Chapitre 2 : aide supplémentaire</vt:lpstr>
      <vt:lpstr>PowerPoint Presentation</vt:lpstr>
      <vt:lpstr>Chapitre 2 : Configuration d'un système d'exploitation réseau</vt:lpstr>
      <vt:lpstr>Chapitre 2 - Sections et objectifs</vt:lpstr>
      <vt:lpstr>2.1 Formation intensive à IOS</vt:lpstr>
      <vt:lpstr>Séminaire IOS Cisco IOS</vt:lpstr>
      <vt:lpstr>Séminaire IOS Accès à Cisco IOS</vt:lpstr>
      <vt:lpstr>Séminaire IOS Explorer IOS</vt:lpstr>
      <vt:lpstr>Séminaire IOS La structure des commandes</vt:lpstr>
      <vt:lpstr>2.2 Configuration de base des appareils</vt:lpstr>
      <vt:lpstr>Configuration de base des appareils Noms d'hôte</vt:lpstr>
      <vt:lpstr>Configuration de base des appareils Limiter l'accès aux configurations d'un appareil</vt:lpstr>
      <vt:lpstr>Configuration de base des appareils Enregistrer des configurations</vt:lpstr>
      <vt:lpstr>2.3 Schémas d'adressage</vt:lpstr>
      <vt:lpstr>Schémas d'adressage Ports et adresses</vt:lpstr>
      <vt:lpstr>Schémas d'adressage Configurer l'adressage IP</vt:lpstr>
      <vt:lpstr>Schémas d'adressage Vérifier la connectivité</vt:lpstr>
      <vt:lpstr>2.4 Synthèse du chapitre</vt:lpstr>
      <vt:lpstr>Synthèse du chapitre Synthèse</vt:lpstr>
      <vt:lpstr>Section 2.1 Nouveaux termes/commandes</vt:lpstr>
      <vt:lpstr>Section 2.2 Nouveaux termes/commandes</vt:lpstr>
      <vt:lpstr>Section 2.3 Nouveaux termes/commandes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SDWM</cp:lastModifiedBy>
  <cp:revision>944</cp:revision>
  <cp:lastPrinted>1999-01-27T00:54:54Z</cp:lastPrinted>
  <dcterms:created xsi:type="dcterms:W3CDTF">2006-10-23T15:07:30Z</dcterms:created>
  <dcterms:modified xsi:type="dcterms:W3CDTF">2017-03-22T07:43:29Z</dcterms:modified>
</cp:coreProperties>
</file>