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5"/>
  </p:notesMasterIdLst>
  <p:handoutMasterIdLst>
    <p:handoutMasterId r:id="rId36"/>
  </p:handoutMasterIdLst>
  <p:sldIdLst>
    <p:sldId id="812" r:id="rId3"/>
    <p:sldId id="903" r:id="rId4"/>
    <p:sldId id="871" r:id="rId5"/>
    <p:sldId id="904" r:id="rId6"/>
    <p:sldId id="873" r:id="rId7"/>
    <p:sldId id="874" r:id="rId8"/>
    <p:sldId id="916" r:id="rId9"/>
    <p:sldId id="922" r:id="rId10"/>
    <p:sldId id="923" r:id="rId11"/>
    <p:sldId id="924" r:id="rId12"/>
    <p:sldId id="925" r:id="rId13"/>
    <p:sldId id="875" r:id="rId14"/>
    <p:sldId id="877" r:id="rId15"/>
    <p:sldId id="500" r:id="rId16"/>
    <p:sldId id="786" r:id="rId17"/>
    <p:sldId id="791" r:id="rId18"/>
    <p:sldId id="906" r:id="rId19"/>
    <p:sldId id="915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882" r:id="rId28"/>
    <p:sldId id="883" r:id="rId29"/>
    <p:sldId id="884" r:id="rId30"/>
    <p:sldId id="885" r:id="rId31"/>
    <p:sldId id="918" r:id="rId32"/>
    <p:sldId id="919" r:id="rId33"/>
    <p:sldId id="920" r:id="rId3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83" autoAdjust="0"/>
    <p:restoredTop sz="89277" autoAdjust="0"/>
  </p:normalViewPr>
  <p:slideViewPr>
    <p:cSldViewPr snapToGrid="0">
      <p:cViewPr>
        <p:scale>
          <a:sx n="66" d="100"/>
          <a:sy n="66" d="100"/>
        </p:scale>
        <p:origin x="-654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92" y="4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20.xml"/><Relationship Id="rId7" Type="http://schemas.openxmlformats.org/officeDocument/2006/relationships/slide" Target="slides/slide25.xml"/><Relationship Id="rId2" Type="http://schemas.openxmlformats.org/officeDocument/2006/relationships/slide" Target="slides/slide19.xml"/><Relationship Id="rId1" Type="http://schemas.openxmlformats.org/officeDocument/2006/relationships/slide" Target="slides/slide17.xml"/><Relationship Id="rId6" Type="http://schemas.openxmlformats.org/officeDocument/2006/relationships/slide" Target="slides/slide24.xml"/><Relationship Id="rId11" Type="http://schemas.openxmlformats.org/officeDocument/2006/relationships/slide" Target="slides/slide32.xml"/><Relationship Id="rId5" Type="http://schemas.openxmlformats.org/officeDocument/2006/relationships/slide" Target="slides/slide22.xml"/><Relationship Id="rId10" Type="http://schemas.openxmlformats.org/officeDocument/2006/relationships/slide" Target="slides/slide31.xml"/><Relationship Id="rId4" Type="http://schemas.openxmlformats.org/officeDocument/2006/relationships/slide" Target="slides/slide21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2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4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14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15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3.1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 Règles de communication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3.1.1 : Les règles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50885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</a:t>
            </a:r>
            <a:r>
              <a:rPr lang="fr-FR" smtClean="0"/>
              <a:t> Standards et protocoles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3.2.1 : Les protocoles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62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</a:t>
            </a:r>
            <a:r>
              <a:rPr lang="fr-FR" smtClean="0"/>
              <a:t> Standards et protocoles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3.2.2 : Les suites de protocoles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6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</a:t>
            </a:r>
            <a:r>
              <a:rPr lang="fr-FR" smtClean="0"/>
              <a:t> Standards et protocoles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3.2.3 : Les organismes de standardisation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27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fr-FR" smtClean="0"/>
              <a:t> 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:</a:t>
            </a:r>
            <a:r>
              <a:rPr lang="fr-FR" smtClean="0"/>
              <a:t> Standards et protocoles réseau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3.2.4 : Les modèles de référence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723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23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78628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3.3 : Transfert de données sur le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3.3.1 : L'encapsulation des données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480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3.3 : Transfert de données sur le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3.3.2 : L'accès aux données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191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3 </a:t>
            </a:r>
            <a:r>
              <a:rPr lang="fr-FR" sz="14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3.4.1.4 : </a:t>
            </a:r>
            <a:r>
              <a:rPr lang="fr-FR" dirty="0" smtClean="0">
                <a:latin typeface="Arial" charset="0"/>
              </a:rPr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790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du cours</a:t>
            </a:r>
            <a:endParaRPr lang="fr-FR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fr-FR" sz="1200" b="0" dirty="0" smtClean="0"/>
              <a:t>Chapitre 3 </a:t>
            </a:r>
            <a:r>
              <a:rPr lang="fr-FR" sz="1200" dirty="0" smtClean="0">
                <a:solidFill>
                  <a:schemeClr val="bg1"/>
                </a:solidFill>
                <a:latin typeface="Arial" charset="0"/>
              </a:rPr>
              <a:t>: Les protocoles et communications réseau</a:t>
            </a:r>
            <a:endParaRPr lang="fr-FR" b="0" dirty="0" smtClean="0"/>
          </a:p>
          <a:p>
            <a:pPr marL="0" indent="0" algn="l" defTabSz="814388">
              <a:lnSpc>
                <a:spcPct val="90000"/>
              </a:lnSpc>
              <a:buNone/>
              <a:defRPr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30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8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31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58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32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7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30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7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65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resharkdownloads.riverbed.com/video/wireshark/introduction-to-wireshar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tech.plymouth.ac.uk/spmc/staff/laanegekuh/Doc/OSIanalogy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resharkdownloads.riverbed.com/video/wireshark/introduction-to-wireshar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tech.plymouth.ac.uk/spmc/staff/laanegekuh/Doc/OSIanalogy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 du formateur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3 : Protocoles et communications réseau</a:t>
            </a:r>
            <a:endParaRPr lang="fr-FR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3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Section 3.3</a:t>
            </a:r>
          </a:p>
          <a:p>
            <a:pPr lvl="1"/>
            <a:r>
              <a:rPr lang="fr-FR" sz="1800" dirty="0" smtClean="0"/>
              <a:t>Montrez-leur, à l'aide de post-</a:t>
            </a:r>
            <a:r>
              <a:rPr lang="fr-FR" sz="1800" dirty="0" err="1" smtClean="0"/>
              <a:t>its</a:t>
            </a:r>
            <a:r>
              <a:rPr lang="fr-FR" sz="1800" dirty="0" smtClean="0"/>
              <a:t>, comment les données traversent la pile TCP/IP de haut en bas en ajoutant l'encapsulation à chaque couche. Suivez la remontée du flux dans la pile au niveau de la destination, avec la </a:t>
            </a:r>
            <a:r>
              <a:rPr lang="fr-FR" sz="1800" dirty="0" err="1" smtClean="0"/>
              <a:t>désencapsulation</a:t>
            </a:r>
            <a:r>
              <a:rPr lang="fr-FR" sz="1800" dirty="0" smtClean="0"/>
              <a:t>.</a:t>
            </a:r>
          </a:p>
          <a:p>
            <a:pPr lvl="1"/>
            <a:r>
              <a:rPr lang="fr-FR" sz="1800" dirty="0" smtClean="0"/>
              <a:t>Utilisez </a:t>
            </a:r>
            <a:r>
              <a:rPr lang="fr-FR" sz="1800" dirty="0" err="1" smtClean="0"/>
              <a:t>Packet</a:t>
            </a:r>
            <a:r>
              <a:rPr lang="fr-FR" sz="1800" dirty="0" smtClean="0"/>
              <a:t> Tracer pour présenter le trafic au niveau des couches du modèle TCP/IP et/ou demandez à vos élèves d'effectuer les travaux pratiques 3.2.4.6. </a:t>
            </a:r>
          </a:p>
          <a:p>
            <a:pPr lvl="1"/>
            <a:r>
              <a:rPr lang="fr-FR" sz="1800" dirty="0" smtClean="0"/>
              <a:t>Faites une démonstration de </a:t>
            </a:r>
            <a:r>
              <a:rPr lang="fr-FR" sz="1800" dirty="0" err="1" smtClean="0"/>
              <a:t>Wireshark</a:t>
            </a:r>
            <a:r>
              <a:rPr lang="fr-FR" sz="1800" dirty="0" smtClean="0"/>
              <a:t> avec du trafic en temps réel ou avec celui que vous avez capturé.</a:t>
            </a:r>
          </a:p>
          <a:p>
            <a:pPr marL="461963" lvl="1" indent="0">
              <a:buNone/>
            </a:pPr>
            <a:r>
              <a:rPr lang="fr-FR" sz="1800" dirty="0" smtClean="0">
                <a:hlinkClick r:id="rId3"/>
              </a:rPr>
              <a:t>http://wiresharkdownloads.riverbed.com/video/wireshark/introduction-to-wireshark/</a:t>
            </a:r>
            <a:r>
              <a:rPr lang="fr-FR" sz="1800" dirty="0" smtClean="0"/>
              <a:t> </a:t>
            </a:r>
            <a:r>
              <a:rPr lang="en-US" sz="1800" dirty="0" smtClean="0"/>
              <a:t>	</a:t>
            </a:r>
          </a:p>
          <a:p>
            <a:pPr lvl="1"/>
            <a:r>
              <a:rPr lang="fr-FR" sz="1800" dirty="0" smtClean="0"/>
              <a:t>Présentation du modèle OSI en le comparant à une bicyclette</a:t>
            </a:r>
          </a:p>
          <a:p>
            <a:pPr marL="461963" lvl="1" indent="0">
              <a:buNone/>
            </a:pPr>
            <a:r>
              <a:rPr lang="fr-FR" sz="1800" dirty="0" smtClean="0">
                <a:hlinkClick r:id="rId4"/>
              </a:rPr>
              <a:t>http://www.tech.plymouth.ac.uk/spmc/staff/laanegekuh/Doc/OSIanalogy.pdf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9567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3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Section 3.3</a:t>
            </a:r>
          </a:p>
          <a:p>
            <a:pPr lvl="1"/>
            <a:r>
              <a:rPr lang="fr-FR" sz="1800" dirty="0" smtClean="0"/>
              <a:t>Montrez-leur, à l'aide de post-</a:t>
            </a:r>
            <a:r>
              <a:rPr lang="fr-FR" sz="1800" dirty="0" err="1" smtClean="0"/>
              <a:t>its</a:t>
            </a:r>
            <a:r>
              <a:rPr lang="fr-FR" sz="1800" dirty="0" smtClean="0"/>
              <a:t>, comment les données traversent la pile TCP/IP de haut en bas en ajoutant l'encapsulation à chaque couche. Suivez la remontée du flux dans la pile au niveau de la destination, avec la </a:t>
            </a:r>
            <a:r>
              <a:rPr lang="fr-FR" sz="1800" dirty="0" err="1" smtClean="0"/>
              <a:t>désencapsulation</a:t>
            </a:r>
            <a:r>
              <a:rPr lang="fr-FR" sz="1800" dirty="0" smtClean="0"/>
              <a:t>.</a:t>
            </a:r>
          </a:p>
          <a:p>
            <a:pPr lvl="1"/>
            <a:r>
              <a:rPr lang="fr-FR" sz="1800" dirty="0" smtClean="0"/>
              <a:t>Utilisez </a:t>
            </a:r>
            <a:r>
              <a:rPr lang="fr-FR" sz="1800" dirty="0" err="1" smtClean="0"/>
              <a:t>Packet</a:t>
            </a:r>
            <a:r>
              <a:rPr lang="fr-FR" sz="1800" dirty="0" smtClean="0"/>
              <a:t> Tracer pour présenter le trafic au niveau des couches du modèle TCP/IP et/ou demandez à vos élèves d'effectuer les travaux pratiques 3.2.4.6. </a:t>
            </a:r>
          </a:p>
          <a:p>
            <a:pPr lvl="1"/>
            <a:r>
              <a:rPr lang="fr-FR" sz="1800" dirty="0" smtClean="0"/>
              <a:t>Faites une démonstration de </a:t>
            </a:r>
            <a:r>
              <a:rPr lang="fr-FR" sz="1800" dirty="0" err="1" smtClean="0"/>
              <a:t>Wireshark</a:t>
            </a:r>
            <a:r>
              <a:rPr lang="fr-FR" sz="1800" dirty="0" smtClean="0"/>
              <a:t> avec du trafic en temps réel ou avec celui que vous avez capturé.</a:t>
            </a:r>
          </a:p>
          <a:p>
            <a:pPr marL="461963" lvl="1" indent="0">
              <a:buNone/>
            </a:pPr>
            <a:r>
              <a:rPr lang="fr-FR" sz="1800" dirty="0" smtClean="0">
                <a:hlinkClick r:id="rId3"/>
              </a:rPr>
              <a:t>http://wiresharkdownloads.riverbed.com/video/wireshark/introduction-to-wireshark/</a:t>
            </a:r>
            <a:r>
              <a:rPr lang="fr-FR" sz="1800" dirty="0" smtClean="0"/>
              <a:t> </a:t>
            </a:r>
            <a:r>
              <a:rPr lang="en-US" sz="1800" dirty="0" smtClean="0"/>
              <a:t>	</a:t>
            </a:r>
          </a:p>
          <a:p>
            <a:pPr lvl="1"/>
            <a:r>
              <a:rPr lang="fr-FR" sz="1800" dirty="0" smtClean="0"/>
              <a:t>Présentation du modèle OSI en le comparant à une bicyclette</a:t>
            </a:r>
          </a:p>
          <a:p>
            <a:pPr marL="461963" lvl="1" indent="0">
              <a:buNone/>
            </a:pPr>
            <a:r>
              <a:rPr lang="fr-FR" sz="1800" dirty="0" smtClean="0">
                <a:hlinkClick r:id="rId4"/>
              </a:rPr>
              <a:t>http://www.tech.plymouth.ac.uk/spmc/staff/laanegekuh/Doc/OSIanalogy.pdf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1658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1416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3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430767"/>
            <a:ext cx="7940675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CCNA à l'adresse </a:t>
            </a:r>
            <a:r>
              <a:rPr lang="fr-FR" sz="2000" dirty="0">
                <a:hlinkClick r:id="rId3"/>
              </a:rPr>
              <a:t>https://www.netacad.com/group/communities/community-home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/>
              <a:t>Les bonnes pratiques du monde entier relatives au programme CCNA Routing and Switching. </a:t>
            </a:r>
            <a:r>
              <a:rPr lang="fr-FR" sz="2000" dirty="0">
                <a:hlinkClick r:id="rId4"/>
              </a:rPr>
              <a:t>https://www.netacad.com/group/communities/ccna-blog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/>
              <a:t>Si vous souhaitez partager des plans de cours ou des ressources, téléchargez-les sur le site de la communauté CCNA afin d'aider les autres instructeurs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>
                <a:latin typeface="Arial" charset="0"/>
              </a:rPr>
              <a:t>Chapitre 3 : Protocoles et communications réseau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 3 -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312434"/>
            <a:ext cx="8733677" cy="515347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3.1 Règles de communication</a:t>
            </a:r>
          </a:p>
          <a:p>
            <a:pPr lvl="1"/>
            <a:r>
              <a:rPr lang="fr-FR" sz="1900" dirty="0" smtClean="0"/>
              <a:t>Décrire les types de règles nécessaires pour communiquer</a:t>
            </a:r>
          </a:p>
          <a:p>
            <a:r>
              <a:rPr lang="fr-FR" dirty="0" smtClean="0"/>
              <a:t>3.2 Normes et protocoles réseau</a:t>
            </a:r>
          </a:p>
          <a:p>
            <a:pPr lvl="1"/>
            <a:r>
              <a:rPr lang="fr-FR" sz="1900" dirty="0" smtClean="0"/>
              <a:t>Expliquer pourquoi les protocoles sont indispensables à la communication </a:t>
            </a:r>
          </a:p>
          <a:p>
            <a:pPr lvl="1"/>
            <a:r>
              <a:rPr lang="fr-FR" sz="1900" dirty="0" smtClean="0"/>
              <a:t>Expliquer l'utilité d'adhérer à une suite de protocoles</a:t>
            </a:r>
          </a:p>
          <a:p>
            <a:pPr lvl="1"/>
            <a:r>
              <a:rPr lang="fr-FR" sz="1900" dirty="0" smtClean="0"/>
              <a:t>Expliquer le rôle des organismes de normalisation dans la définition des protocoles pour l'interopérabilité réseau</a:t>
            </a:r>
          </a:p>
          <a:p>
            <a:pPr lvl="1"/>
            <a:r>
              <a:rPr lang="fr-FR" sz="1900" dirty="0" smtClean="0"/>
              <a:t>Expliquer comment le modèle TCP/IP et le modèle OSI sont utilisés pour faciliter la normalisation dans le processus de communication</a:t>
            </a:r>
          </a:p>
          <a:p>
            <a:r>
              <a:rPr lang="fr-FR" dirty="0" smtClean="0"/>
              <a:t>3.3 Transfert de données sur le réseau</a:t>
            </a:r>
          </a:p>
          <a:p>
            <a:pPr lvl="1"/>
            <a:r>
              <a:rPr lang="fr-FR" sz="1900" dirty="0" smtClean="0"/>
              <a:t>Expliquer comment l'encapsulation de données permet la transmission des données sur le réseau</a:t>
            </a:r>
          </a:p>
          <a:p>
            <a:pPr lvl="1"/>
            <a:r>
              <a:rPr lang="fr-FR" sz="1900" dirty="0" smtClean="0"/>
              <a:t>Expliquer comment les hôtes locaux accèdent aux ressources locales sur un réseau</a:t>
            </a:r>
            <a:r>
              <a:rPr lang="en-US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3.1 Règles de communication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67" y="3851238"/>
            <a:ext cx="5260204" cy="266339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Règles de communication</a:t>
            </a:r>
            <a:r>
              <a:t/>
            </a:r>
            <a:br/>
            <a:r>
              <a:rPr lang="fr-FR" smtClean="0"/>
              <a:t>Les règles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834965" cy="539411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Définition des règles</a:t>
            </a:r>
          </a:p>
          <a:p>
            <a:pPr lvl="1"/>
            <a:r>
              <a:rPr lang="fr-FR" dirty="0" smtClean="0"/>
              <a:t>l'identification de l'expéditeur et du destinataire ;</a:t>
            </a:r>
          </a:p>
          <a:p>
            <a:pPr lvl="1"/>
            <a:r>
              <a:rPr lang="fr-FR" dirty="0" smtClean="0"/>
              <a:t>l'utilisation d'une langue et d'une syntaxe communes ;</a:t>
            </a:r>
          </a:p>
          <a:p>
            <a:pPr lvl="1"/>
            <a:r>
              <a:rPr lang="fr-FR" dirty="0" smtClean="0"/>
              <a:t>la vitesse et le rythme d'élocution ;</a:t>
            </a:r>
          </a:p>
          <a:p>
            <a:pPr lvl="1"/>
            <a:r>
              <a:rPr lang="fr-FR" dirty="0" smtClean="0"/>
              <a:t>la demande de confirmation ou d'accusé de réception.</a:t>
            </a:r>
          </a:p>
          <a:p>
            <a:r>
              <a:rPr lang="fr-FR" dirty="0" smtClean="0"/>
              <a:t>Codage des messages</a:t>
            </a:r>
          </a:p>
          <a:p>
            <a:pPr lvl="1"/>
            <a:r>
              <a:rPr lang="fr-FR" dirty="0" smtClean="0"/>
              <a:t>Le processus visant à convertir des informations dans un autre format acceptable</a:t>
            </a:r>
          </a:p>
          <a:p>
            <a:r>
              <a:rPr lang="fr-FR" dirty="0" smtClean="0"/>
              <a:t>Format et encapsulation des messages</a:t>
            </a:r>
          </a:p>
          <a:p>
            <a:r>
              <a:rPr lang="fr-FR" dirty="0" smtClean="0"/>
              <a:t>Taille des messages</a:t>
            </a:r>
          </a:p>
          <a:p>
            <a:r>
              <a:rPr lang="fr-FR" dirty="0" smtClean="0"/>
              <a:t>Synchronisation des messages</a:t>
            </a:r>
          </a:p>
          <a:p>
            <a:pPr lvl="1"/>
            <a:r>
              <a:rPr lang="fr-FR" dirty="0" smtClean="0"/>
              <a:t>Méthode d'accès</a:t>
            </a:r>
          </a:p>
          <a:p>
            <a:pPr lvl="1"/>
            <a:r>
              <a:rPr lang="fr-FR" dirty="0" smtClean="0"/>
              <a:t>Contrôle de flux</a:t>
            </a:r>
          </a:p>
          <a:p>
            <a:pPr lvl="1"/>
            <a:r>
              <a:rPr lang="fr-FR" dirty="0" smtClean="0"/>
              <a:t>Délai d'expiration de la réponse</a:t>
            </a:r>
          </a:p>
          <a:p>
            <a:r>
              <a:rPr lang="fr-FR" dirty="0" smtClean="0"/>
              <a:t>Options de remise des messages</a:t>
            </a:r>
          </a:p>
          <a:p>
            <a:pPr lvl="1"/>
            <a:r>
              <a:rPr lang="fr-FR" dirty="0" smtClean="0"/>
              <a:t>Monodiffusion</a:t>
            </a:r>
          </a:p>
          <a:p>
            <a:pPr lvl="1"/>
            <a:r>
              <a:rPr lang="fr-FR" dirty="0" smtClean="0"/>
              <a:t>Multidiffusion</a:t>
            </a:r>
          </a:p>
          <a:p>
            <a:pPr lvl="1"/>
            <a:r>
              <a:rPr lang="fr-FR" dirty="0" smtClean="0"/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3.2 Normes et protocoles réseau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4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Standards et protocoles réseau</a:t>
            </a:r>
            <a:r>
              <a:t/>
            </a:r>
            <a:br/>
            <a:r>
              <a:rPr lang="fr-FR" smtClean="0"/>
              <a:t>Les protocoles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3"/>
            <a:ext cx="8733677" cy="3000646"/>
          </a:xfrm>
        </p:spPr>
        <p:txBody>
          <a:bodyPr>
            <a:spAutoFit/>
          </a:bodyPr>
          <a:lstStyle/>
          <a:p>
            <a:r>
              <a:rPr lang="fr-FR" sz="1600" dirty="0" smtClean="0"/>
              <a:t>Règles qui régissent les communications</a:t>
            </a:r>
          </a:p>
          <a:p>
            <a:r>
              <a:rPr lang="fr-FR" sz="1600" dirty="0" smtClean="0"/>
              <a:t>Protocoles réseau</a:t>
            </a:r>
          </a:p>
          <a:p>
            <a:pPr lvl="1"/>
            <a:r>
              <a:rPr lang="fr-FR" sz="1400" dirty="0" smtClean="0"/>
              <a:t>Rôle des protocoles</a:t>
            </a:r>
          </a:p>
          <a:p>
            <a:pPr lvl="1"/>
            <a:r>
              <a:rPr lang="fr-FR" sz="1400" dirty="0" smtClean="0"/>
              <a:t>Format ou structure du message</a:t>
            </a:r>
          </a:p>
          <a:p>
            <a:pPr lvl="1"/>
            <a:r>
              <a:rPr lang="fr-FR" sz="1400" dirty="0" smtClean="0"/>
              <a:t>La méthode selon laquelle les périphériques réseau partagent des informations à propos des chemins avec d'autres réseaux</a:t>
            </a:r>
          </a:p>
          <a:p>
            <a:pPr lvl="1"/>
            <a:r>
              <a:rPr lang="fr-FR" sz="1400" dirty="0" smtClean="0"/>
              <a:t>Comment et à quel moment des messages d'erreur et système sont transférés entre des périphériques</a:t>
            </a:r>
          </a:p>
          <a:p>
            <a:pPr lvl="1"/>
            <a:r>
              <a:rPr lang="fr-FR" sz="1400" dirty="0" smtClean="0"/>
              <a:t>Configuration et arrêt des sessions de transfert de données</a:t>
            </a:r>
          </a:p>
          <a:p>
            <a:r>
              <a:rPr lang="fr-FR" sz="1600" dirty="0" smtClean="0"/>
              <a:t>Interaction entre les protocoles</a:t>
            </a:r>
          </a:p>
          <a:p>
            <a:pPr lvl="1"/>
            <a:r>
              <a:rPr lang="fr-FR" sz="1400" dirty="0" smtClean="0"/>
              <a:t>Exemple : serveur et client web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6897" y="3847244"/>
            <a:ext cx="4206357" cy="27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97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de l’instructeur – Chapitre 3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8321094" cy="453980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de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Présentation en classe pour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14</a:t>
            </a:r>
            <a:endParaRPr lang="fr-FR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Standards et protocoles réseaux</a:t>
            </a:r>
            <a:r>
              <a:t/>
            </a:r>
            <a:br/>
            <a:r>
              <a:rPr lang="fr-FR" smtClean="0"/>
              <a:t>Les suites de protocoles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443566" cy="291486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Suites de protocoles et normes de l'industrie</a:t>
            </a:r>
          </a:p>
          <a:p>
            <a:pPr lvl="1"/>
            <a:r>
              <a:rPr lang="fr-FR" sz="1800" dirty="0" smtClean="0"/>
              <a:t>TCP/IP est un standard ouvert</a:t>
            </a:r>
          </a:p>
          <a:p>
            <a:pPr lvl="1"/>
            <a:r>
              <a:rPr lang="fr-FR" sz="1800" dirty="0" smtClean="0"/>
              <a:t>Pouvez-vous nommer d'autres suites de protocoles ?</a:t>
            </a:r>
          </a:p>
          <a:p>
            <a:r>
              <a:rPr lang="fr-FR" sz="2000" dirty="0" smtClean="0"/>
              <a:t>Suites de protocoles TCP/IP</a:t>
            </a:r>
          </a:p>
          <a:p>
            <a:pPr lvl="1"/>
            <a:r>
              <a:rPr lang="fr-FR" sz="1800" dirty="0" smtClean="0"/>
              <a:t>Pouvez-vous nommer certains protocoles de la suite TCP/IP ?</a:t>
            </a:r>
          </a:p>
          <a:p>
            <a:r>
              <a:rPr lang="fr-FR" sz="2000" dirty="0" smtClean="0"/>
              <a:t>Processus de communication TCP/IP</a:t>
            </a:r>
          </a:p>
          <a:p>
            <a:pPr lvl="1"/>
            <a:r>
              <a:rPr lang="fr-FR" sz="1800" dirty="0" smtClean="0"/>
              <a:t>Pouvez-vous décrire le processus 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32" y="3790358"/>
            <a:ext cx="4584492" cy="28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95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Les standards et les protocoles réseaux</a:t>
            </a:r>
            <a:r>
              <a:t/>
            </a:r>
            <a:br/>
            <a:r>
              <a:rPr lang="fr-FR" smtClean="0"/>
              <a:t>Les organismes de standardisation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5619812" cy="4926405"/>
          </a:xfrm>
        </p:spPr>
        <p:txBody>
          <a:bodyPr/>
          <a:lstStyle/>
          <a:p>
            <a:r>
              <a:rPr lang="fr-FR" sz="2000" dirty="0" smtClean="0"/>
              <a:t>Normes ouvertes</a:t>
            </a:r>
          </a:p>
          <a:p>
            <a:pPr lvl="1"/>
            <a:r>
              <a:rPr lang="fr-FR" sz="1800" dirty="0" smtClean="0"/>
              <a:t>Citez quelques bénéfices des standards ouverts</a:t>
            </a:r>
          </a:p>
          <a:p>
            <a:r>
              <a:rPr lang="fr-FR" sz="2000" dirty="0" smtClean="0"/>
              <a:t>Normes Internet</a:t>
            </a:r>
          </a:p>
          <a:p>
            <a:pPr lvl="1"/>
            <a:r>
              <a:rPr lang="fr-FR" sz="1800" dirty="0" smtClean="0"/>
              <a:t>Nommez certains organismes de standardisation</a:t>
            </a:r>
          </a:p>
          <a:p>
            <a:r>
              <a:rPr lang="fr-FR" sz="2000" dirty="0" smtClean="0"/>
              <a:t>Organismes de standardisation des industries électroniques et de communication</a:t>
            </a:r>
          </a:p>
          <a:p>
            <a:pPr lvl="1"/>
            <a:r>
              <a:rPr lang="fr-FR" sz="1800" dirty="0" smtClean="0"/>
              <a:t>Nommez certains organismes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5356" y="3572974"/>
            <a:ext cx="4627824" cy="30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2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Les standards et les protocoles réseaux</a:t>
            </a:r>
            <a:r>
              <a:t/>
            </a:r>
            <a:br/>
            <a:r>
              <a:rPr lang="fr-FR" smtClean="0"/>
              <a:t>Les modèles de référence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4633858" cy="5337541"/>
          </a:xfrm>
        </p:spPr>
        <p:txBody>
          <a:bodyPr/>
          <a:lstStyle/>
          <a:p>
            <a:r>
              <a:rPr lang="fr-FR" dirty="0" smtClean="0"/>
              <a:t>Avantage de l'utilisation d'un modèle en couches</a:t>
            </a:r>
          </a:p>
          <a:p>
            <a:pPr lvl="1"/>
            <a:r>
              <a:rPr lang="fr-FR" dirty="0" smtClean="0"/>
              <a:t>Citez quelques bénéfices</a:t>
            </a:r>
          </a:p>
          <a:p>
            <a:r>
              <a:rPr lang="fr-FR" dirty="0" smtClean="0"/>
              <a:t>Modèle de référence OSI</a:t>
            </a:r>
          </a:p>
          <a:p>
            <a:pPr lvl="1"/>
            <a:r>
              <a:rPr lang="fr-FR" dirty="0" smtClean="0"/>
              <a:t>Fournit une liste des fonctions</a:t>
            </a:r>
          </a:p>
          <a:p>
            <a:pPr lvl="1"/>
            <a:r>
              <a:rPr lang="fr-FR" dirty="0" smtClean="0"/>
              <a:t>Décrit les interactions entre les couches</a:t>
            </a:r>
          </a:p>
          <a:p>
            <a:r>
              <a:rPr lang="fr-FR" dirty="0" smtClean="0"/>
              <a:t>Comparaison des modèles OSI et TCP/IP</a:t>
            </a:r>
          </a:p>
          <a:p>
            <a:pPr lvl="1"/>
            <a:r>
              <a:rPr lang="fr-FR" dirty="0" smtClean="0"/>
              <a:t>Similarité : les couches transport et réseau</a:t>
            </a:r>
          </a:p>
          <a:p>
            <a:pPr lvl="1"/>
            <a:r>
              <a:rPr lang="fr-FR" dirty="0" smtClean="0"/>
              <a:t>Différence : les relations entre les couches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4" y="2645077"/>
            <a:ext cx="4266702" cy="361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574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3.3 Transfert de données sur le réseau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77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439" y="3871856"/>
            <a:ext cx="4290747" cy="27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Transfert de données sur le réseau</a:t>
            </a:r>
            <a:r>
              <a:t/>
            </a:r>
            <a:br/>
            <a:r>
              <a:rPr lang="fr-FR" smtClean="0"/>
              <a:t>L'encapsulation des données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198726"/>
            <a:ext cx="8584274" cy="26282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Segmentation des messages</a:t>
            </a:r>
          </a:p>
          <a:p>
            <a:pPr lvl="1"/>
            <a:r>
              <a:rPr lang="fr-FR" dirty="0" smtClean="0"/>
              <a:t>Segmentation : diviser la communication en plusieurs parties</a:t>
            </a:r>
          </a:p>
          <a:p>
            <a:pPr lvl="1"/>
            <a:r>
              <a:rPr lang="fr-FR" dirty="0" smtClean="0"/>
              <a:t>Multiplexage : entrelacer les composants</a:t>
            </a:r>
          </a:p>
          <a:p>
            <a:r>
              <a:rPr lang="fr-FR" dirty="0" smtClean="0"/>
              <a:t>Unités de données de protocole</a:t>
            </a:r>
          </a:p>
          <a:p>
            <a:pPr lvl="1"/>
            <a:r>
              <a:rPr lang="fr-FR" dirty="0" smtClean="0"/>
              <a:t>Comment s'appellent les PDU à chaque couche ?</a:t>
            </a:r>
          </a:p>
          <a:p>
            <a:r>
              <a:rPr lang="fr-FR" dirty="0" smtClean="0"/>
              <a:t>Processus d'encapsulation et de </a:t>
            </a:r>
            <a:r>
              <a:rPr lang="fr-FR" dirty="0" err="1" smtClean="0"/>
              <a:t>désencapsulation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3025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Transfert de données sur le réseau</a:t>
            </a:r>
            <a:r>
              <a:t/>
            </a:r>
            <a:br/>
            <a:r>
              <a:rPr lang="fr-FR" smtClean="0"/>
              <a:t>L'accès aux données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550407" cy="3565185"/>
          </a:xfrm>
        </p:spPr>
        <p:txBody>
          <a:bodyPr>
            <a:noAutofit/>
          </a:bodyPr>
          <a:lstStyle/>
          <a:p>
            <a:r>
              <a:rPr lang="fr-FR" sz="1600" dirty="0" smtClean="0"/>
              <a:t>Adresses réseau</a:t>
            </a:r>
          </a:p>
          <a:p>
            <a:pPr lvl="1"/>
            <a:r>
              <a:rPr lang="fr-FR" sz="1400" dirty="0" smtClean="0"/>
              <a:t>Adresse IP source</a:t>
            </a:r>
          </a:p>
          <a:p>
            <a:pPr lvl="1"/>
            <a:r>
              <a:rPr lang="fr-FR" sz="1400" dirty="0" smtClean="0"/>
              <a:t>Adresse IP de destination</a:t>
            </a:r>
          </a:p>
          <a:p>
            <a:pPr lvl="1"/>
            <a:r>
              <a:rPr lang="fr-FR" sz="1400" dirty="0" smtClean="0"/>
              <a:t>Transmet le paquet IP de la source initiale jusqu'à la destination finale, que ce soit sur le même réseau ou sur un réseau distant.</a:t>
            </a:r>
          </a:p>
          <a:p>
            <a:r>
              <a:rPr lang="fr-FR" sz="1600" dirty="0" smtClean="0"/>
              <a:t>Adresses de liaison de données</a:t>
            </a:r>
          </a:p>
          <a:p>
            <a:pPr lvl="1"/>
            <a:r>
              <a:rPr lang="fr-FR" sz="1400" dirty="0" smtClean="0"/>
              <a:t>Adresse de liaison de données source </a:t>
            </a:r>
          </a:p>
          <a:p>
            <a:pPr lvl="1"/>
            <a:r>
              <a:rPr lang="fr-FR" sz="1400" dirty="0" smtClean="0"/>
              <a:t>Adresse de liaison de données de destination</a:t>
            </a:r>
          </a:p>
          <a:p>
            <a:pPr lvl="1"/>
            <a:r>
              <a:rPr lang="fr-FR" sz="1400" dirty="0" smtClean="0"/>
              <a:t>Transmet la trame liaison de données depuis une carte réseau vers une autre carte réseau sur le même réseau.</a:t>
            </a:r>
          </a:p>
          <a:p>
            <a:r>
              <a:rPr lang="fr-FR" sz="1600" dirty="0" smtClean="0"/>
              <a:t>Périphériques sur le même réseau</a:t>
            </a:r>
          </a:p>
          <a:p>
            <a:r>
              <a:rPr lang="fr-FR" sz="1600" dirty="0" smtClean="0"/>
              <a:t>Périphériques sur un réseau distant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6375" y="4799363"/>
            <a:ext cx="5569650" cy="18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3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3.4 Synthèse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dirty="0"/>
              <a:t>Expliquer comment les règles sont utilisées pour faciliter la communication</a:t>
            </a:r>
          </a:p>
          <a:p>
            <a:r>
              <a:rPr lang="fr-FR" sz="1600" dirty="0"/>
              <a:t>Expliquer le rôle des protocoles et des organismes de normalisation en tant que facilitateurs de l'interopérabilité des communications réseau</a:t>
            </a:r>
          </a:p>
          <a:p>
            <a:r>
              <a:rPr lang="fr-FR" sz="1600" dirty="0"/>
              <a:t>Expliquer comment les périphériques d'un réseau local accèdent aux ressources dans un réseau de </a:t>
            </a:r>
            <a:r>
              <a:rPr lang="fr-FR" sz="1600" dirty="0" smtClean="0"/>
              <a:t>PME</a:t>
            </a:r>
            <a:endParaRPr lang="fr-FR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smtClean="0">
                <a:latin typeface="Arial" charset="0"/>
              </a:rPr>
              <a:t>Synthèse du chapitre</a:t>
            </a:r>
            <a:r>
              <a:t/>
            </a:r>
            <a:br/>
            <a:r>
              <a:rPr lang="fr-FR" smtClean="0">
                <a:latin typeface="Arial" charset="0"/>
              </a:rPr>
              <a:t>Synthèse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372364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Présentation des réseaux v6.0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3 : Protocoles et communications réseau</a:t>
            </a:r>
            <a:endParaRPr lang="fr-FR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600" y="394392"/>
            <a:ext cx="8419425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3.1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46600" y="1539502"/>
            <a:ext cx="4142003" cy="4946358"/>
          </a:xfrm>
        </p:spPr>
        <p:txBody>
          <a:bodyPr/>
          <a:lstStyle/>
          <a:p>
            <a:pPr fontAlgn="b"/>
            <a:r>
              <a:rPr lang="fr-FR" sz="1600" dirty="0"/>
              <a:t>la méthode d'accès</a:t>
            </a:r>
          </a:p>
          <a:p>
            <a:pPr fontAlgn="b"/>
            <a:r>
              <a:rPr lang="fr-FR" sz="1600" dirty="0" smtClean="0"/>
              <a:t>Reçu</a:t>
            </a:r>
            <a:endParaRPr lang="fr-FR" sz="1600" dirty="0"/>
          </a:p>
          <a:p>
            <a:pPr fontAlgn="b"/>
            <a:r>
              <a:rPr lang="fr-FR" sz="1600" dirty="0"/>
              <a:t>diffusion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 smtClean="0"/>
              <a:t>décodeur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/>
              <a:t>l'encapsulation</a:t>
            </a:r>
          </a:p>
          <a:p>
            <a:pPr fontAlgn="b"/>
            <a:r>
              <a:rPr lang="fr-FR" sz="1600" dirty="0" smtClean="0"/>
              <a:t>encodeur</a:t>
            </a:r>
            <a:endParaRPr lang="fr-FR" sz="1600" dirty="0"/>
          </a:p>
          <a:p>
            <a:pPr fontAlgn="b"/>
            <a:r>
              <a:rPr lang="fr-FR" sz="1600" dirty="0"/>
              <a:t>contrôle de flux</a:t>
            </a:r>
          </a:p>
          <a:p>
            <a:pPr fontAlgn="b"/>
            <a:r>
              <a:rPr lang="fr-FR" sz="1600" dirty="0" smtClean="0"/>
              <a:t>le message</a:t>
            </a:r>
            <a:endParaRPr lang="fr-FR" sz="1600" dirty="0"/>
          </a:p>
          <a:p>
            <a:r>
              <a:rPr lang="fr-FR" sz="1600" dirty="0"/>
              <a:t>options de remise des messages</a:t>
            </a:r>
          </a:p>
          <a:p>
            <a:r>
              <a:rPr lang="fr-FR" sz="1600" dirty="0" smtClean="0"/>
              <a:t>Codage des messages</a:t>
            </a:r>
          </a:p>
          <a:p>
            <a:r>
              <a:rPr lang="fr-FR" sz="1600" dirty="0"/>
              <a:t>mise en forme des messages</a:t>
            </a:r>
          </a:p>
          <a:p>
            <a:r>
              <a:rPr lang="fr-FR" sz="1600" dirty="0" smtClean="0"/>
              <a:t>mise en forme et encapsulation des messages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688603" y="1539502"/>
            <a:ext cx="387448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600" dirty="0" smtClean="0"/>
              <a:t>La taille du message</a:t>
            </a:r>
          </a:p>
          <a:p>
            <a:r>
              <a:rPr lang="fr-FR" sz="1600" dirty="0"/>
              <a:t>synchronisation des messages</a:t>
            </a:r>
          </a:p>
          <a:p>
            <a:r>
              <a:rPr lang="fr-FR" sz="1600" dirty="0" smtClean="0"/>
              <a:t>multidiffusion</a:t>
            </a:r>
            <a:endParaRPr lang="fr-FR" sz="1600" dirty="0"/>
          </a:p>
          <a:p>
            <a:r>
              <a:rPr lang="fr-FR" sz="1600" dirty="0"/>
              <a:t>les protocoles</a:t>
            </a:r>
          </a:p>
          <a:p>
            <a:r>
              <a:rPr lang="fr-FR" sz="1600" dirty="0" smtClean="0"/>
              <a:t>récepteur</a:t>
            </a:r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 smtClean="0"/>
              <a:t>Délai d'attente de la réponse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/>
              <a:t>segmentation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/>
              <a:t>Support de transmission</a:t>
            </a:r>
          </a:p>
          <a:p>
            <a:pPr fontAlgn="b"/>
            <a:r>
              <a:rPr lang="fr-FR" sz="1600" dirty="0" smtClean="0"/>
              <a:t>émetteur</a:t>
            </a:r>
            <a:endParaRPr lang="fr-FR" sz="1600" dirty="0"/>
          </a:p>
          <a:p>
            <a:r>
              <a:rPr lang="fr-FR" sz="1600" dirty="0" smtClean="0"/>
              <a:t>sans accusé de réception</a:t>
            </a:r>
            <a:endParaRPr lang="fr-FR" sz="1600" dirty="0"/>
          </a:p>
          <a:p>
            <a:r>
              <a:rPr lang="fr-FR" sz="1600" dirty="0" smtClean="0"/>
              <a:t>monodiffusion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62493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3.2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2721476" cy="5214177"/>
          </a:xfrm>
        </p:spPr>
        <p:txBody>
          <a:bodyPr/>
          <a:lstStyle/>
          <a:p>
            <a:pPr fontAlgn="b"/>
            <a:r>
              <a:rPr lang="fr-FR" sz="1400" dirty="0"/>
              <a:t>ARPANET (Advanced Research Projects Agency Network)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 smtClean="0"/>
              <a:t>AppleTalk</a:t>
            </a:r>
            <a:endParaRPr lang="fr-FR" sz="1400" dirty="0"/>
          </a:p>
          <a:p>
            <a:pPr fontAlgn="b"/>
            <a:r>
              <a:rPr lang="fr-FR" sz="1400" dirty="0" smtClean="0"/>
              <a:t>Protocole d'application</a:t>
            </a:r>
          </a:p>
          <a:p>
            <a:pPr fontAlgn="b"/>
            <a:r>
              <a:rPr lang="fr-FR" sz="1400" dirty="0"/>
              <a:t>EIA (Electrical Industries Association)</a:t>
            </a:r>
          </a:p>
          <a:p>
            <a:pPr fontAlgn="b"/>
            <a:r>
              <a:rPr lang="fr-FR" sz="1400" dirty="0"/>
              <a:t>langage HTML (Hypertext Markup Language)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 smtClean="0"/>
              <a:t>IEEE 802.3</a:t>
            </a:r>
          </a:p>
          <a:p>
            <a:pPr fontAlgn="b"/>
            <a:r>
              <a:rPr lang="fr-FR" sz="1400" dirty="0"/>
              <a:t>IEEE 802.11</a:t>
            </a:r>
          </a:p>
          <a:p>
            <a:pPr fontAlgn="b"/>
            <a:r>
              <a:rPr lang="fr-FR" sz="1400" dirty="0"/>
              <a:t>IEEE (Institute of Electrical and Electronics Engineers - Institut des ingénieurs en équipements électriques et électroniques)</a:t>
            </a:r>
          </a:p>
          <a:p>
            <a:pPr fontAlgn="b"/>
            <a:r>
              <a:rPr lang="fr-FR" sz="1400" dirty="0"/>
              <a:t>ICANN (International Corporation for Assigned Names and </a:t>
            </a:r>
            <a:r>
              <a:rPr lang="fr-FR" sz="1400" dirty="0" err="1"/>
              <a:t>Numbers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25125" y="1232592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UIT-T (secteur de la standardisation des télécommunications de l'Union internationale des télécommunications)</a:t>
            </a:r>
          </a:p>
          <a:p>
            <a:pPr fontAlgn="b"/>
            <a:r>
              <a:rPr lang="fr-FR" sz="1400" dirty="0"/>
              <a:t>IAB (Internet Architecture Board)</a:t>
            </a:r>
          </a:p>
          <a:p>
            <a:pPr fontAlgn="b"/>
            <a:r>
              <a:rPr lang="fr-FR" sz="1400" dirty="0"/>
              <a:t>Internet Assigned Numbers Authority (IANA)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 smtClean="0"/>
              <a:t>L'Internet Engineering Task Force (IETF)</a:t>
            </a:r>
          </a:p>
          <a:p>
            <a:pPr fontAlgn="b"/>
            <a:r>
              <a:rPr lang="fr-FR" sz="1400" dirty="0" smtClean="0"/>
              <a:t>Protocole Internet</a:t>
            </a:r>
          </a:p>
          <a:p>
            <a:pPr fontAlgn="b"/>
            <a:r>
              <a:rPr lang="fr-FR" sz="1400" dirty="0"/>
              <a:t>ISOC (Internet Society)</a:t>
            </a:r>
          </a:p>
          <a:p>
            <a:pPr fontAlgn="b"/>
            <a:r>
              <a:rPr lang="fr-FR" sz="1400" dirty="0" smtClean="0"/>
              <a:t>protocole IPX/SPX (Internetwork Packet Exchange/Sequenced Packet Exchange)</a:t>
            </a:r>
          </a:p>
          <a:p>
            <a:pPr fontAlgn="b"/>
            <a:r>
              <a:rPr lang="fr-FR" sz="1400" dirty="0"/>
              <a:t>contrôle d'accès au support (MAC, Media Access Control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773339" y="1232592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protocoles d'accès réseau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/>
              <a:t>Suite de protocoles réseau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 smtClean="0"/>
              <a:t>Modèle de protocole</a:t>
            </a:r>
          </a:p>
          <a:p>
            <a:pPr fontAlgn="b"/>
            <a:r>
              <a:rPr lang="fr-FR" sz="1400" dirty="0"/>
              <a:t>La pile de protocoles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/>
              <a:t>protocole propriétaire</a:t>
            </a:r>
          </a:p>
          <a:p>
            <a:pPr fontAlgn="b"/>
            <a:r>
              <a:rPr lang="fr-FR" sz="1400" dirty="0" smtClean="0"/>
              <a:t>Modèle de référence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RFC (Request for Comments)</a:t>
            </a:r>
          </a:p>
          <a:p>
            <a:pPr fontAlgn="b"/>
            <a:r>
              <a:rPr lang="fr-FR" sz="1400" dirty="0" smtClean="0"/>
              <a:t>organismes de standardisation</a:t>
            </a:r>
          </a:p>
          <a:p>
            <a:pPr fontAlgn="b"/>
            <a:r>
              <a:rPr lang="fr-FR" sz="1400" dirty="0"/>
              <a:t>protocoles standard</a:t>
            </a:r>
          </a:p>
          <a:p>
            <a:pPr fontAlgn="b"/>
            <a:r>
              <a:rPr lang="fr-FR" sz="1400" dirty="0" smtClean="0"/>
              <a:t>TIA (Telecommunications Industry Association)</a:t>
            </a:r>
          </a:p>
          <a:p>
            <a:pPr fontAlgn="b"/>
            <a:r>
              <a:rPr lang="fr-FR" sz="1400" dirty="0"/>
              <a:t>TCP/IP (Transmission Control Protocol/IP)</a:t>
            </a:r>
          </a:p>
          <a:p>
            <a:pPr fontAlgn="b"/>
            <a:r>
              <a:rPr lang="fr-FR" sz="1400" dirty="0" smtClean="0"/>
              <a:t>Protocole de transport</a:t>
            </a:r>
          </a:p>
        </p:txBody>
      </p:sp>
    </p:spTree>
    <p:extLst>
      <p:ext uri="{BB962C8B-B14F-4D97-AF65-F5344CB8AC3E}">
        <p14:creationId xmlns:p14="http://schemas.microsoft.com/office/powerpoint/2010/main" val="3934602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3.3</a:t>
            </a:r>
            <a:r>
              <a:t/>
            </a:r>
            <a:br/>
            <a:r>
              <a:rPr lang="fr-FR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fontAlgn="b"/>
            <a:r>
              <a:rPr lang="fr-FR" sz="1600" dirty="0" smtClean="0"/>
              <a:t>Protocole ARP (Address Resolution Protocol)</a:t>
            </a:r>
            <a:endParaRPr lang="fr-FR" sz="1600" dirty="0">
              <a:solidFill>
                <a:srgbClr val="000000"/>
              </a:solidFill>
            </a:endParaRPr>
          </a:p>
          <a:p>
            <a:pPr fontAlgn="b"/>
            <a:r>
              <a:rPr lang="fr-FR" sz="1600" dirty="0" smtClean="0"/>
              <a:t>bit</a:t>
            </a:r>
          </a:p>
          <a:p>
            <a:pPr fontAlgn="b"/>
            <a:r>
              <a:rPr lang="fr-FR" sz="1600" dirty="0" smtClean="0"/>
              <a:t>données</a:t>
            </a:r>
          </a:p>
          <a:p>
            <a:pPr fontAlgn="b"/>
            <a:r>
              <a:rPr lang="fr-FR" sz="1600" dirty="0"/>
              <a:t>L'encapsulation de données</a:t>
            </a:r>
            <a:endParaRPr lang="fr-FR" sz="1600" dirty="0">
              <a:solidFill>
                <a:schemeClr val="bg2"/>
              </a:solidFill>
            </a:endParaRPr>
          </a:p>
          <a:p>
            <a:pPr fontAlgn="b"/>
            <a:r>
              <a:rPr lang="fr-FR" sz="1600" dirty="0"/>
              <a:t>adresse de liaison de données</a:t>
            </a:r>
          </a:p>
          <a:p>
            <a:pPr fontAlgn="b"/>
            <a:r>
              <a:rPr lang="fr-FR" sz="1600" dirty="0" smtClean="0"/>
              <a:t>Désencapsulation</a:t>
            </a:r>
          </a:p>
          <a:p>
            <a:pPr fontAlgn="b"/>
            <a:r>
              <a:rPr lang="fr-FR" sz="1600" dirty="0" smtClean="0"/>
              <a:t>passerelle par défaut</a:t>
            </a:r>
          </a:p>
          <a:p>
            <a:pPr fontAlgn="b"/>
            <a:r>
              <a:rPr lang="fr-FR" sz="1600" dirty="0"/>
              <a:t>adresse de liaison de données de </a:t>
            </a:r>
            <a:r>
              <a:rPr lang="fr-FR" sz="1600" dirty="0" smtClean="0"/>
              <a:t>destination</a:t>
            </a:r>
            <a:endParaRPr lang="fr-FR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600" dirty="0"/>
              <a:t>Adresse IP de destination</a:t>
            </a:r>
          </a:p>
          <a:p>
            <a:pPr fontAlgn="b"/>
            <a:r>
              <a:rPr lang="fr-FR" sz="1600" dirty="0"/>
              <a:t>trame</a:t>
            </a:r>
          </a:p>
          <a:p>
            <a:pPr fontAlgn="b"/>
            <a:r>
              <a:rPr lang="fr-FR" sz="1600" dirty="0" smtClean="0"/>
              <a:t>Multiplexage</a:t>
            </a:r>
          </a:p>
          <a:p>
            <a:pPr fontAlgn="b"/>
            <a:r>
              <a:rPr lang="fr-FR" sz="1600" dirty="0"/>
              <a:t>adresse réseau</a:t>
            </a:r>
          </a:p>
          <a:p>
            <a:pPr fontAlgn="b"/>
            <a:r>
              <a:rPr lang="fr-FR" sz="1600" dirty="0"/>
              <a:t>paquet</a:t>
            </a:r>
          </a:p>
          <a:p>
            <a:pPr fontAlgn="b"/>
            <a:r>
              <a:rPr lang="fr-FR" sz="1600" dirty="0" smtClean="0"/>
              <a:t>PDU (unité de données de protocole)</a:t>
            </a:r>
          </a:p>
          <a:p>
            <a:pPr fontAlgn="b"/>
            <a:r>
              <a:rPr lang="fr-FR" sz="1600" dirty="0" smtClean="0"/>
              <a:t>Adresse IP source</a:t>
            </a:r>
          </a:p>
          <a:p>
            <a:pPr fontAlgn="b"/>
            <a:r>
              <a:rPr lang="fr-FR" sz="1600" dirty="0" smtClean="0"/>
              <a:t>adresse de liaison de données source</a:t>
            </a:r>
          </a:p>
          <a:p>
            <a:pPr fontAlgn="b"/>
            <a:r>
              <a:rPr lang="fr-FR" sz="1600" dirty="0" smtClean="0"/>
              <a:t>Segment</a:t>
            </a:r>
          </a:p>
          <a:p>
            <a:pPr fontAlgn="b"/>
            <a:r>
              <a:rPr lang="fr-FR" sz="1600" dirty="0" smtClean="0"/>
              <a:t>segmentation</a:t>
            </a:r>
            <a:endParaRPr lang="fr-FR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endParaRPr lang="en-US" sz="1600" dirty="0"/>
          </a:p>
          <a:p>
            <a:pPr fontAlgn="b"/>
            <a:endParaRPr lang="en-US" sz="1600" dirty="0">
              <a:solidFill>
                <a:srgbClr val="000000"/>
              </a:solidFill>
            </a:endParaRPr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96585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62166"/>
            <a:ext cx="8392309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3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200366"/>
            <a:ext cx="7940675" cy="520858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40898"/>
              </p:ext>
            </p:extLst>
          </p:nvPr>
        </p:nvGraphicFramePr>
        <p:xfrm>
          <a:off x="408791" y="1721220"/>
          <a:ext cx="839230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30"/>
                <a:gridCol w="1731981"/>
                <a:gridCol w="4303059"/>
                <a:gridCol w="13998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no.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Facultatif ? O/N</a:t>
                      </a:r>
                      <a:endParaRPr lang="fr-FR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3.0.1.2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Concevoir un système de communication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3.2.2.5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Mappage des protocoles de la suite TCP/IP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3.2.3.4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Recherche des standards réseau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3.2.4.5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Identification des couches et des fonctions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3.2.4.6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Packet Tracer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Analyse des modèles OSI et TCP/IP en action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3.3.1.5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Identification de la couche PDU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Installation de Wireshark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3.4.1.2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Utilisation de Wireshark pour voir le trafic réseau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3.4.1.3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Fiabilité à 100 %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6397" y="6171230"/>
            <a:ext cx="814546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sz="1800" dirty="0"/>
              <a:t>Le mot de passe utilisé dans le cadre des exercices Packet Tracer de ce chapitre est : </a:t>
            </a:r>
            <a:r>
              <a:rPr lang="fr-FR" sz="1800" b="1" dirty="0" smtClean="0"/>
              <a:t>PT_ccna5</a:t>
            </a:r>
            <a:endParaRPr lang="fr-FR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27775" y="362174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3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27775" y="1421727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3,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étudiants.</a:t>
            </a:r>
            <a:endParaRPr lang="fr-FR" sz="2000" dirty="0" smtClean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 3 : bonnes pratiques</a:t>
            </a:r>
            <a:endParaRPr lang="fr-FR" dirty="0"/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d'enseigner le contenu du chapitre 3, l'instructeur doit :</a:t>
            </a:r>
          </a:p>
          <a:p>
            <a:pPr lvl="1"/>
            <a:r>
              <a:rPr lang="fr-FR" dirty="0" smtClean="0"/>
              <a:t>Réussir la partie « Évaluation » du chapitre 3.</a:t>
            </a:r>
          </a:p>
          <a:p>
            <a:r>
              <a:rPr lang="fr-FR" dirty="0" smtClean="0"/>
              <a:t>Beaucoup de concepts seront étudiés plus en détail dans les chapitres suivants. Chaque couche du modèle OSI sera traitée dans son propre chapitre.</a:t>
            </a:r>
          </a:p>
          <a:p>
            <a:r>
              <a:rPr lang="fr-FR" dirty="0" smtClean="0"/>
              <a:t>Section 3.1</a:t>
            </a:r>
          </a:p>
          <a:p>
            <a:pPr lvl="1"/>
            <a:r>
              <a:rPr lang="fr-FR" dirty="0" smtClean="0"/>
              <a:t>Utilisez l'analogie d'un courrier postal pour expliquer comment les données sont envoyées sur un réseau.</a:t>
            </a:r>
          </a:p>
          <a:p>
            <a:pPr lvl="1"/>
            <a:r>
              <a:rPr lang="fr-FR" dirty="0" smtClean="0"/>
              <a:t>Présentez les règles d'adressage d'une lettre et expliquez pourquoi la Poste a défini ces règles. 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3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 3.2</a:t>
            </a:r>
          </a:p>
          <a:p>
            <a:pPr lvl="1"/>
            <a:r>
              <a:rPr lang="fr-FR" dirty="0" smtClean="0"/>
              <a:t>Expliquez le rôle des protocoles dans l'interopérabilité des communications réseau.</a:t>
            </a:r>
          </a:p>
          <a:p>
            <a:pPr lvl="1"/>
            <a:r>
              <a:rPr lang="fr-FR" dirty="0" smtClean="0"/>
              <a:t>Décrivez les protocoles de manière générale et expliquez leur rôle sur le réseau.</a:t>
            </a:r>
          </a:p>
          <a:p>
            <a:pPr lvl="1"/>
            <a:r>
              <a:rPr lang="fr-FR" dirty="0" smtClean="0"/>
              <a:t>TCP/IP : les élèves doivent mémoriser les couches, leurs fonctions et les protocoles qu'elles utilisent.</a:t>
            </a:r>
          </a:p>
          <a:p>
            <a:pPr lvl="1"/>
            <a:r>
              <a:rPr lang="fr-FR" dirty="0" smtClean="0"/>
              <a:t>Présentez les interactions entre un utilisateur et un serveur web.  Utilisez l'animation de la page 3.2.2.4.</a:t>
            </a:r>
          </a:p>
          <a:p>
            <a:pPr lvl="1"/>
            <a:r>
              <a:rPr lang="fr-FR" dirty="0" smtClean="0"/>
              <a:t>Exercice 3.2.2.5 : c'est un bon exercice pour approfondir les informations de cette section. </a:t>
            </a:r>
          </a:p>
          <a:p>
            <a:pPr lvl="1"/>
            <a:r>
              <a:rPr lang="fr-FR" dirty="0" smtClean="0"/>
              <a:t>Indiquez les avantages et les inconvénients d'un protocole standardisé et d'un protocole propriétaire.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7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3 : bonnes pratiques 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 3.2 (suite)</a:t>
            </a:r>
          </a:p>
          <a:p>
            <a:pPr lvl="1"/>
            <a:r>
              <a:rPr lang="fr-FR" dirty="0" smtClean="0"/>
              <a:t>Affichez une partie des standards RFC couramment utilisés dans les réseaux (ex : RFC 1918, RFC 1034 et 1035, et RFC 1178). </a:t>
            </a:r>
          </a:p>
          <a:p>
            <a:pPr lvl="1"/>
            <a:r>
              <a:rPr lang="fr-FR" dirty="0" smtClean="0"/>
              <a:t>3.2.3.4 - Travaux pratiques : recherche des standards réseau Faites participer toute la classe et donnez à chaque élève une ou deux questions sur lesquelles ils feront des recherches, puis présenteront leurs résultats au reste de la classe. </a:t>
            </a:r>
          </a:p>
          <a:p>
            <a:pPr lvl="1"/>
            <a:r>
              <a:rPr lang="fr-FR" dirty="0" smtClean="0"/>
              <a:t>Expliquez pourquoi nous utilisons un modèle en couches.</a:t>
            </a:r>
          </a:p>
          <a:p>
            <a:pPr lvl="1"/>
            <a:r>
              <a:rPr lang="fr-FR" dirty="0" smtClean="0"/>
              <a:t>Comparez le modèle de référence OSI au modèle TCP/IP.</a:t>
            </a:r>
          </a:p>
        </p:txBody>
      </p:sp>
    </p:spTree>
    <p:extLst>
      <p:ext uri="{BB962C8B-B14F-4D97-AF65-F5344CB8AC3E}">
        <p14:creationId xmlns:p14="http://schemas.microsoft.com/office/powerpoint/2010/main" val="28158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Chapitre 3 : bonnes pratiques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 3.2 (suite)</a:t>
            </a:r>
          </a:p>
          <a:p>
            <a:pPr lvl="1"/>
            <a:r>
              <a:rPr lang="fr-FR" dirty="0" smtClean="0"/>
              <a:t>Les élèves doivent connaître les couches du modèle OSI. Assurez-vous que chaque élève développe sa propre méthode mnémotechnique. </a:t>
            </a:r>
          </a:p>
          <a:p>
            <a:pPr lvl="1"/>
            <a:r>
              <a:rPr lang="fr-FR" dirty="0" smtClean="0"/>
              <a:t>Pour les lycéens : créez 8 cartes de 1/2 x 11 pour chaque couche du modèle OSI, distribuez-les au hasard et demandez aux élèves de se ranger dans le bon ordre sans se parler.</a:t>
            </a:r>
          </a:p>
          <a:p>
            <a:pPr lvl="1"/>
            <a:r>
              <a:rPr lang="fr-FR" dirty="0" smtClean="0"/>
              <a:t>Demandez aux élèves de créer un schéma avec les couches TCP/IP et les couches OSI en s'appuyant sur la figure 3.2.4.4. Demandez aux élèves d'y ajouter les définitions, les protocoles et les PDU au fur et à mesure qu'ils étudient ce chapitre et les suivants.</a:t>
            </a:r>
          </a:p>
        </p:txBody>
      </p:sp>
    </p:spTree>
    <p:extLst>
      <p:ext uri="{BB962C8B-B14F-4D97-AF65-F5344CB8AC3E}">
        <p14:creationId xmlns:p14="http://schemas.microsoft.com/office/powerpoint/2010/main" val="32816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28935</TotalTime>
  <Pages>28</Pages>
  <Words>991</Words>
  <Application>Microsoft Office PowerPoint</Application>
  <PresentationFormat>On-screen Show (4:3)</PresentationFormat>
  <Paragraphs>346</Paragraphs>
  <Slides>32</Slides>
  <Notes>32</Notes>
  <HiddenSlides>15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PPT-TMPLT-WHT_C</vt:lpstr>
      <vt:lpstr>NetAcad-4F_PPT-WHT_060408</vt:lpstr>
      <vt:lpstr>Support du formateur Chapitre 3 : Protocoles et communications réseau</vt:lpstr>
      <vt:lpstr>Supports de l’instructeur – Chapitre 3 Guide de planification</vt:lpstr>
      <vt:lpstr>PowerPoint Presentation</vt:lpstr>
      <vt:lpstr>Chapitre 3 : exercices</vt:lpstr>
      <vt:lpstr>Chapitre 3 : évaluation</vt:lpstr>
      <vt:lpstr>Chapitre 3 : bonnes pratiques</vt:lpstr>
      <vt:lpstr>Chapitre 3 : bonnes pratiques (suite)</vt:lpstr>
      <vt:lpstr>Chapitre 3 : bonnes pratiques (suite)</vt:lpstr>
      <vt:lpstr>Chapitre 3 : bonnes pratiques (suite)</vt:lpstr>
      <vt:lpstr>Chapitre 3 : bonnes pratiques (suite)</vt:lpstr>
      <vt:lpstr>Chapitre 3 : bonnes pratiques (suite)</vt:lpstr>
      <vt:lpstr>Chapitre 3 : aide supplémentaire</vt:lpstr>
      <vt:lpstr>PowerPoint Presentation</vt:lpstr>
      <vt:lpstr>Chapitre 3 : Protocoles et communications réseau</vt:lpstr>
      <vt:lpstr>Chapitre 3 - Sections et objectifs</vt:lpstr>
      <vt:lpstr>3.1 Règles de communication</vt:lpstr>
      <vt:lpstr>Règles de communication Les règles</vt:lpstr>
      <vt:lpstr>3.2 Normes et protocoles réseau</vt:lpstr>
      <vt:lpstr>Standards et protocoles réseau Les protocoles</vt:lpstr>
      <vt:lpstr>Standards et protocoles réseaux Les suites de protocoles</vt:lpstr>
      <vt:lpstr>Les standards et les protocoles réseaux Les organismes de standardisation</vt:lpstr>
      <vt:lpstr>Les standards et les protocoles réseaux Les modèles de référence</vt:lpstr>
      <vt:lpstr>3.3 Transfert de données sur le réseau</vt:lpstr>
      <vt:lpstr>Transfert de données sur le réseau L'encapsulation des données</vt:lpstr>
      <vt:lpstr>Transfert de données sur le réseau L'accès aux données</vt:lpstr>
      <vt:lpstr>3.4 Synthèse du chapitre</vt:lpstr>
      <vt:lpstr>Synthèse du chapitre Synthèse</vt:lpstr>
      <vt:lpstr>PowerPoint Presentation</vt:lpstr>
      <vt:lpstr>PowerPoint Presentation</vt:lpstr>
      <vt:lpstr>Section 3.1 Nouveaux termes/commandes</vt:lpstr>
      <vt:lpstr>Section 3.2 Nouveaux termes/commandes</vt:lpstr>
      <vt:lpstr>Section 3.3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SDWM</cp:lastModifiedBy>
  <cp:revision>914</cp:revision>
  <cp:lastPrinted>1999-01-27T00:54:54Z</cp:lastPrinted>
  <dcterms:created xsi:type="dcterms:W3CDTF">2006-10-23T15:07:30Z</dcterms:created>
  <dcterms:modified xsi:type="dcterms:W3CDTF">2017-03-22T07:44:20Z</dcterms:modified>
</cp:coreProperties>
</file>