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0"/>
  </p:notesMasterIdLst>
  <p:handoutMasterIdLst>
    <p:handoutMasterId r:id="rId41"/>
  </p:handoutMasterIdLst>
  <p:sldIdLst>
    <p:sldId id="812" r:id="rId3"/>
    <p:sldId id="903" r:id="rId4"/>
    <p:sldId id="871" r:id="rId5"/>
    <p:sldId id="904" r:id="rId6"/>
    <p:sldId id="873" r:id="rId7"/>
    <p:sldId id="874" r:id="rId8"/>
    <p:sldId id="912" r:id="rId9"/>
    <p:sldId id="913" r:id="rId10"/>
    <p:sldId id="914" r:id="rId11"/>
    <p:sldId id="915" r:id="rId12"/>
    <p:sldId id="877" r:id="rId13"/>
    <p:sldId id="500" r:id="rId14"/>
    <p:sldId id="786" r:id="rId15"/>
    <p:sldId id="791" r:id="rId16"/>
    <p:sldId id="906" r:id="rId17"/>
    <p:sldId id="917" r:id="rId18"/>
    <p:sldId id="916" r:id="rId19"/>
    <p:sldId id="918" r:id="rId20"/>
    <p:sldId id="919" r:id="rId21"/>
    <p:sldId id="920" r:id="rId22"/>
    <p:sldId id="921" r:id="rId23"/>
    <p:sldId id="929" r:id="rId24"/>
    <p:sldId id="922" r:id="rId25"/>
    <p:sldId id="923" r:id="rId26"/>
    <p:sldId id="924" r:id="rId27"/>
    <p:sldId id="925" r:id="rId28"/>
    <p:sldId id="926" r:id="rId29"/>
    <p:sldId id="927" r:id="rId30"/>
    <p:sldId id="928" r:id="rId31"/>
    <p:sldId id="882" r:id="rId32"/>
    <p:sldId id="883" r:id="rId33"/>
    <p:sldId id="884" r:id="rId34"/>
    <p:sldId id="885" r:id="rId35"/>
    <p:sldId id="908" r:id="rId36"/>
    <p:sldId id="909" r:id="rId37"/>
    <p:sldId id="910" r:id="rId38"/>
    <p:sldId id="911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325" autoAdjust="0"/>
    <p:restoredTop sz="89277" autoAdjust="0"/>
  </p:normalViewPr>
  <p:slideViewPr>
    <p:cSldViewPr snapToGrid="0">
      <p:cViewPr>
        <p:scale>
          <a:sx n="66" d="100"/>
          <a:sy n="66" d="100"/>
        </p:scale>
        <p:origin x="-606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492" y="46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31.xml"/><Relationship Id="rId3" Type="http://schemas.openxmlformats.org/officeDocument/2006/relationships/slide" Target="slides/slide17.xml"/><Relationship Id="rId7" Type="http://schemas.openxmlformats.org/officeDocument/2006/relationships/slide" Target="slides/slide22.xml"/><Relationship Id="rId12" Type="http://schemas.openxmlformats.org/officeDocument/2006/relationships/slide" Target="slides/slide29.xml"/><Relationship Id="rId17" Type="http://schemas.openxmlformats.org/officeDocument/2006/relationships/slide" Target="slides/slide37.xml"/><Relationship Id="rId2" Type="http://schemas.openxmlformats.org/officeDocument/2006/relationships/slide" Target="slides/slide16.xml"/><Relationship Id="rId16" Type="http://schemas.openxmlformats.org/officeDocument/2006/relationships/slide" Target="slides/slide36.xml"/><Relationship Id="rId1" Type="http://schemas.openxmlformats.org/officeDocument/2006/relationships/slide" Target="slides/slide15.xml"/><Relationship Id="rId6" Type="http://schemas.openxmlformats.org/officeDocument/2006/relationships/slide" Target="slides/slide21.xml"/><Relationship Id="rId11" Type="http://schemas.openxmlformats.org/officeDocument/2006/relationships/slide" Target="slides/slide28.xml"/><Relationship Id="rId5" Type="http://schemas.openxmlformats.org/officeDocument/2006/relationships/slide" Target="slides/slide20.xml"/><Relationship Id="rId15" Type="http://schemas.openxmlformats.org/officeDocument/2006/relationships/slide" Target="slides/slide35.xml"/><Relationship Id="rId10" Type="http://schemas.openxmlformats.org/officeDocument/2006/relationships/slide" Target="slides/slide27.xml"/><Relationship Id="rId4" Type="http://schemas.openxmlformats.org/officeDocument/2006/relationships/slide" Target="slides/slide19.xml"/><Relationship Id="rId9" Type="http://schemas.openxmlformats.org/officeDocument/2006/relationships/slide" Target="slides/slide26.xml"/><Relationship Id="rId1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fr-FR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© 2006, Cisco Systems, Inc. Tous droits réservés.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fr-FR" sz="800"/>
              <a:t>Presentation_ID.scr 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fr-FR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4 : Accès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397270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10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81661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12</a:t>
            </a:fld>
            <a:endParaRPr lang="fr-FR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4 : Accès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13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14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4 : Accès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4.1 : Protocoles de la couche physique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4.1.1 : Connexion à la couche physique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4.1 : Protocoles de la couche physique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4.1.2 : La fonction de la couche physique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727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4.1 : Protocoles de la couche physique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4.1.3 : Les caractéristiques de la couche physique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4926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4 : Accès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801736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4.2 : Supports réseau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4.2.1 : Câblage en cuivre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551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fr-FR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01638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4.2 : Supports réseau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4.2.2 : Câblage à paire torsadée non blindée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62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4.2 : Supports réseau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4.2.3 : Câblage à fibre optique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405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22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4.2 : Supports réseau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4.2.4 : Supports sans fil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7733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23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4 : Accès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665651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4.3 : </a:t>
            </a:r>
            <a:r>
              <a:rPr lang="fr-FR" smtClean="0"/>
              <a:t>Protocoles de la couche liaison de données</a:t>
            </a:r>
            <a:endParaRPr lang="fr-FR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4.3.1 : La fonction de la couche liaison de données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262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25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4 : Contrôle d'accès au support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1717566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4.4 : Contrôle d'accès au support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4.4.1 : Les topologies</a:t>
            </a:r>
            <a:endParaRPr lang="fr-FR" dirty="0" smtClean="0"/>
          </a:p>
          <a:p>
            <a:pPr>
              <a:lnSpc>
                <a:spcPct val="80000"/>
              </a:lnSpc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761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4.4 : Contrôle d'accès au support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4.4.2 : Les topologies WAN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077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28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4.4 : Contrôle d'accès au support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4.4.3 : Les topologies 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129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29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dirty="0" smtClean="0">
                <a:solidFill>
                  <a:schemeClr val="tx1"/>
                </a:solidFill>
                <a:latin typeface="Arial" charset="0"/>
              </a:rPr>
              <a:t>4.4 : Contrôle d'accès au support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4.4.4 : La t</a:t>
            </a:r>
            <a:r>
              <a:rPr lang="fr-FR" smtClean="0"/>
              <a:t>rame liaison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229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97EDCD-494B-463B-94F5-50E6B57D71C3}" type="slidenum">
              <a:rPr lang="en-US" smtClean="0"/>
              <a:pPr>
                <a:defRPr/>
              </a:pPr>
              <a:t>3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 defTabSz="814388">
              <a:lnSpc>
                <a:spcPct val="90000"/>
              </a:lnSpc>
              <a:buNone/>
              <a:defRPr/>
            </a:pPr>
            <a:r>
              <a:rPr lang="fr-FR" sz="800" b="0" kern="0" dirty="0" smtClean="0">
                <a:solidFill>
                  <a:schemeClr val="bg1"/>
                </a:solidFill>
                <a:latin typeface="Arial" charset="0"/>
              </a:rPr>
              <a:t>Guide de planification du cours</a:t>
            </a:r>
          </a:p>
          <a:p>
            <a:pPr>
              <a:buFontTx/>
              <a:buNone/>
            </a:pPr>
            <a:r>
              <a:rPr lang="fr-FR" sz="1200" b="0" dirty="0" smtClean="0"/>
              <a:t>Chapitre 4 : Accès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55188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30</a:t>
            </a:fld>
            <a:endParaRPr lang="fr-FR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fr-FR" b="0" dirty="0" smtClean="0"/>
              <a:t>Cisco Networking Academy Program</a:t>
            </a:r>
          </a:p>
          <a:p>
            <a:pPr marL="0" indent="0" eaLnBrk="1" hangingPunct="1">
              <a:buNone/>
            </a:pPr>
            <a:r>
              <a:rPr lang="fr-FR" dirty="0" smtClean="0">
                <a:latin typeface="Arial" charset="0"/>
              </a:rPr>
              <a:t>Introduction to Networks v6.0</a:t>
            </a:r>
          </a:p>
          <a:p>
            <a:pPr>
              <a:buFontTx/>
              <a:buNone/>
            </a:pPr>
            <a:r>
              <a:rPr lang="fr-FR" sz="1300" b="0" dirty="0" smtClean="0"/>
              <a:t>Chapitre 4 : Accès réseau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2633365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31</a:t>
            </a:fld>
            <a:endParaRPr lang="fr-FR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sz="1200" kern="1200" smtClean="0">
                <a:solidFill>
                  <a:schemeClr val="tx1"/>
                </a:solidFill>
                <a:latin typeface="Arial" charset="0"/>
              </a:rPr>
              <a:t>4.5.1</a:t>
            </a:r>
            <a:r>
              <a:rPr lang="fr-FR" smtClean="0"/>
              <a:t> </a:t>
            </a:r>
            <a:r>
              <a:rPr lang="fr-FR" sz="1200" kern="1200" baseline="0" dirty="0" smtClean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fr-FR" smtClean="0"/>
              <a:t>Synthèse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9153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34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422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35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397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36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781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37</a:t>
            </a:fld>
            <a:endParaRPr lang="fr-FR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fr-FR" dirty="0" smtClean="0">
                <a:latin typeface="Arial" charset="0"/>
              </a:rPr>
              <a:t>Nouveaux termes/commandes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47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fr-FR"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5711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fr-FR"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8440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36847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fr-FR"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0065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944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CE0E46-7F05-B940-8356-5580BE265E49}" type="slidenum">
              <a:rPr lang="en-US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7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2007 - 2010, 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© 2008 Cisco Systems, Inc. Tous droits réservés.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54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Chapitre 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529"/>
            <a:ext cx="24437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2007 - 2010, 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20620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Document public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ID_présentation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fr-FR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0529"/>
            <a:ext cx="213754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 dirty="0">
                <a:solidFill>
                  <a:srgbClr val="D3D3D3"/>
                </a:solidFill>
              </a:rPr>
              <a:t>© 2008 Cisco </a:t>
            </a:r>
            <a:r>
              <a:rPr lang="fr-FR" sz="700" dirty="0" err="1">
                <a:solidFill>
                  <a:srgbClr val="D3D3D3"/>
                </a:solidFill>
              </a:rPr>
              <a:t>Systems</a:t>
            </a:r>
            <a:r>
              <a:rPr lang="fr-FR" sz="700" dirty="0">
                <a:solidFill>
                  <a:srgbClr val="D3D3D3"/>
                </a:solidFill>
              </a:rPr>
              <a:t>, Inc. Tous droits réservés.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62618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fr-FR" sz="700">
                <a:solidFill>
                  <a:srgbClr val="D3D3D3"/>
                </a:solidFill>
              </a:rPr>
              <a:t>Informations confidentielles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7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netacad.com/group/communities/ccna-blo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akeasy.net/speed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1JEuzBkOD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youtube.com/watch?v=XQVzU_YQ3IQ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24384" y="800403"/>
            <a:ext cx="6788150" cy="100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0" indent="0" algn="l" defTabSz="814388" rtl="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None/>
              <a:defRPr sz="2000" b="1">
                <a:solidFill>
                  <a:schemeClr val="bg2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charset="0"/>
              <a:buNone/>
            </a:pPr>
            <a:endParaRPr lang="en-US" kern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671763"/>
            <a:ext cx="3956050" cy="830262"/>
          </a:xfrm>
        </p:spPr>
        <p:txBody>
          <a:bodyPr/>
          <a:lstStyle/>
          <a:p>
            <a:pPr eaLnBrk="1" hangingPunct="1"/>
            <a:r>
              <a:rPr lang="fr-FR" sz="2400" dirty="0" smtClean="0">
                <a:latin typeface="Arial" charset="0"/>
              </a:rPr>
              <a:t>Supports du formateur</a:t>
            </a:r>
            <a:r>
              <a:t/>
            </a:r>
            <a:br/>
            <a:r>
              <a:rPr lang="fr-FR" sz="2400" dirty="0" smtClean="0">
                <a:latin typeface="Arial" charset="0"/>
              </a:rPr>
              <a:t>Chapitre 4 : Accès réseau</a:t>
            </a:r>
            <a:endParaRPr lang="fr-FR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150" y="4672012"/>
            <a:ext cx="4103688" cy="1061813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CCNA Routing and Switching,</a:t>
            </a:r>
          </a:p>
          <a:p>
            <a:pPr eaLnBrk="1" hangingPunct="1"/>
            <a:r>
              <a:rPr lang="fr-FR" dirty="0">
                <a:latin typeface="Arial" charset="0"/>
              </a:rPr>
              <a:t>Introduction to Networks v6.0</a:t>
            </a:r>
          </a:p>
        </p:txBody>
      </p:sp>
    </p:spTree>
    <p:extLst>
      <p:ext uri="{BB962C8B-B14F-4D97-AF65-F5344CB8AC3E}">
        <p14:creationId xmlns:p14="http://schemas.microsoft.com/office/powerpoint/2010/main" val="25152646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50851" y="351416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4 : aide supplémentaire</a:t>
            </a:r>
          </a:p>
        </p:txBody>
      </p:sp>
      <p:sp>
        <p:nvSpPr>
          <p:cNvPr id="20483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50851" y="1430767"/>
            <a:ext cx="7940675" cy="357187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fr-FR" sz="2000" dirty="0" smtClean="0"/>
              <a:t>Pour obtenir davantage d'aide sur les stratégies d'enseignement, notamment les plans de cours, l'utilisation d'analogies pour expliquer des concepts difficiles et les sujets de discussion, consultez la communauté CCNA à l'adresse </a:t>
            </a:r>
            <a:r>
              <a:rPr lang="fr-FR" sz="2000" dirty="0">
                <a:hlinkClick r:id="rId3"/>
              </a:rPr>
              <a:t>https://www.netacad.com/group/communities/community-home</a:t>
            </a:r>
            <a:endParaRPr lang="fr-FR" sz="2000" dirty="0"/>
          </a:p>
          <a:p>
            <a:pPr>
              <a:lnSpc>
                <a:spcPct val="85000"/>
              </a:lnSpc>
              <a:spcBef>
                <a:spcPct val="30000"/>
              </a:spcBef>
              <a:spcAft>
                <a:spcPts val="600"/>
              </a:spcAft>
              <a:defRPr/>
            </a:pPr>
            <a:r>
              <a:rPr lang="fr-FR" sz="2000" dirty="0"/>
              <a:t>Les bonnes pratiques du monde entier relatives au programme CCNA Routing and Switching. </a:t>
            </a:r>
            <a:r>
              <a:rPr lang="fr-FR" sz="2000" dirty="0">
                <a:hlinkClick r:id="rId4"/>
              </a:rPr>
              <a:t>https://www.netacad.com/group/communities/ccna-blog</a:t>
            </a:r>
            <a:endParaRPr lang="fr-FR" sz="2000" dirty="0"/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fr-FR" sz="2000" dirty="0"/>
              <a:t>Si vous souhaitez partager des plans de cours ou des ressources, téléchargez-les sur le site de la communauté CCNA afin d'aider les autres instructeurs</a:t>
            </a:r>
            <a:r>
              <a:rPr lang="fr-F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3568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935386" cy="1481138"/>
          </a:xfrm>
        </p:spPr>
        <p:txBody>
          <a:bodyPr/>
          <a:lstStyle/>
          <a:p>
            <a:pPr eaLnBrk="1" hangingPunct="1"/>
            <a:r>
              <a:rPr lang="fr-FR" sz="2400" dirty="0">
                <a:latin typeface="Arial" charset="0"/>
              </a:rPr>
              <a:t>Chapitre 4 : Accès réseau</a:t>
            </a:r>
            <a:endParaRPr lang="fr-FR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CCNA Routing and Switching,</a:t>
            </a:r>
          </a:p>
          <a:p>
            <a:pPr eaLnBrk="1" hangingPunct="1"/>
            <a:r>
              <a:rPr lang="fr-FR" dirty="0">
                <a:latin typeface="Arial" charset="0"/>
              </a:rPr>
              <a:t>Introduction to Networks v6.0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368490" y="321891"/>
            <a:ext cx="8597535" cy="838200"/>
          </a:xfrm>
        </p:spPr>
        <p:txBody>
          <a:bodyPr/>
          <a:lstStyle/>
          <a:p>
            <a:r>
              <a:rPr lang="fr-FR" smtClean="0"/>
              <a:t>Chapitre 4 - Sections et objectifs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368490" y="1180548"/>
            <a:ext cx="8569770" cy="4456429"/>
          </a:xfrm>
        </p:spPr>
        <p:txBody>
          <a:bodyPr wrap="square">
            <a:spAutoFit/>
          </a:bodyPr>
          <a:lstStyle/>
          <a:p>
            <a:r>
              <a:rPr lang="fr-FR" sz="1400" dirty="0" smtClean="0"/>
              <a:t>4.1 Protocoles de couche physique</a:t>
            </a:r>
          </a:p>
          <a:p>
            <a:pPr lvl="1"/>
            <a:r>
              <a:rPr lang="fr-FR" sz="1200" dirty="0" smtClean="0"/>
              <a:t>Identifier les options de connectivité des périphériques</a:t>
            </a:r>
          </a:p>
          <a:p>
            <a:pPr lvl="1"/>
            <a:r>
              <a:rPr lang="fr-FR" sz="1200" dirty="0" smtClean="0"/>
              <a:t>Décrire le rôle et les fonctions de la couche physique dans le réseau</a:t>
            </a:r>
          </a:p>
          <a:p>
            <a:pPr lvl="1"/>
            <a:r>
              <a:rPr lang="fr-FR" sz="1200" dirty="0" smtClean="0"/>
              <a:t>Décrire les principes de base des normes de la couche physique</a:t>
            </a:r>
          </a:p>
          <a:p>
            <a:r>
              <a:rPr lang="fr-FR" sz="1400" dirty="0" smtClean="0"/>
              <a:t>4.2 Supports de transmission</a:t>
            </a:r>
          </a:p>
          <a:p>
            <a:pPr lvl="1"/>
            <a:r>
              <a:rPr lang="fr-FR" sz="1200" dirty="0" smtClean="0"/>
              <a:t>Identifier les caractéristiques de base du câblage en cuivre</a:t>
            </a:r>
          </a:p>
          <a:p>
            <a:pPr lvl="1"/>
            <a:r>
              <a:rPr lang="fr-FR" sz="1200" dirty="0" smtClean="0"/>
              <a:t>Fabriquer un câble à paires torsadées non blindées (UTP) utilisé dans les réseaux Ethernet (champ d'application : ne pas inclure dans une discussion sur la superficie de câblage)</a:t>
            </a:r>
          </a:p>
          <a:p>
            <a:pPr lvl="1"/>
            <a:r>
              <a:rPr lang="fr-FR" sz="1200" dirty="0" smtClean="0"/>
              <a:t>Décrire les câbles à fibre optique et leurs principaux avantages par rapport aux autres supports</a:t>
            </a:r>
          </a:p>
          <a:p>
            <a:pPr lvl="1"/>
            <a:r>
              <a:rPr lang="fr-FR" sz="1200" dirty="0" smtClean="0"/>
              <a:t>Connecter les périphériques en utilisant des médias filaires et sans fil</a:t>
            </a:r>
          </a:p>
          <a:p>
            <a:r>
              <a:rPr lang="fr-FR" sz="1400" dirty="0" smtClean="0"/>
              <a:t>4.3 Protocoles de couche liaison de données</a:t>
            </a:r>
          </a:p>
          <a:p>
            <a:pPr lvl="1"/>
            <a:r>
              <a:rPr lang="fr-FR" sz="1200" dirty="0" smtClean="0"/>
              <a:t>Décrire l'objectif et la fonction de la couche liaison de données pour préparer la transmission d'une communication sur un support spécifique</a:t>
            </a:r>
          </a:p>
          <a:p>
            <a:r>
              <a:rPr lang="fr-FR" sz="1400" dirty="0" smtClean="0"/>
              <a:t>4.4 Contrôle de l'accès aux supports</a:t>
            </a:r>
          </a:p>
          <a:p>
            <a:pPr lvl="1"/>
            <a:r>
              <a:rPr lang="fr-FR" sz="1200" dirty="0" smtClean="0"/>
              <a:t>Comparer les fonctions des topologies logiques et des topologies physiques</a:t>
            </a:r>
          </a:p>
          <a:p>
            <a:pPr lvl="1"/>
            <a:r>
              <a:rPr lang="fr-FR" sz="1200" dirty="0" smtClean="0"/>
              <a:t>Décrire les caractéristiques de base des méthodes de contrôle d'accès au support dans les topologies WAN</a:t>
            </a:r>
          </a:p>
          <a:p>
            <a:pPr lvl="1"/>
            <a:r>
              <a:rPr lang="fr-FR" sz="1200" dirty="0" smtClean="0"/>
              <a:t>Décrire les caractéristiques de base des méthodes de contrôle d'accès au support dans des topologies LAN</a:t>
            </a:r>
          </a:p>
          <a:p>
            <a:pPr lvl="1"/>
            <a:r>
              <a:rPr lang="fr-FR" sz="1200" dirty="0" smtClean="0"/>
              <a:t>Décrire les caractéristiques et les fonctions de la trame de liaison de données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4.1 : Accès réseau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Protocoles de la couche physique</a:t>
            </a:r>
            <a:r>
              <a:t/>
            </a:r>
            <a:br/>
            <a:r>
              <a:rPr lang="fr-FR" smtClean="0"/>
              <a:t>Connexion à la couche physique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3"/>
            <a:ext cx="5788418" cy="492412"/>
          </a:xfrm>
        </p:spPr>
        <p:txBody>
          <a:bodyPr/>
          <a:lstStyle/>
          <a:p>
            <a:r>
              <a:rPr lang="fr-FR" dirty="0" smtClean="0"/>
              <a:t>Types de connexion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906" y="1702554"/>
            <a:ext cx="2796808" cy="176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1510" y="1725411"/>
            <a:ext cx="4662346" cy="174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276978" y="3695562"/>
            <a:ext cx="5788418" cy="54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 smtClean="0"/>
              <a:t>Cartes réseau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5" y="4339988"/>
            <a:ext cx="3227110" cy="216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2690" y="4343233"/>
            <a:ext cx="4056716" cy="208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9581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Protocoles de la couche physique</a:t>
            </a:r>
            <a:r>
              <a:t/>
            </a:r>
            <a:br/>
            <a:r>
              <a:rPr lang="fr-FR" smtClean="0"/>
              <a:t>La fonction de la couche physique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1503" y="3402198"/>
            <a:ext cx="3777306" cy="306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233315"/>
          </a:xfrm>
        </p:spPr>
        <p:txBody>
          <a:bodyPr/>
          <a:lstStyle/>
          <a:p>
            <a:r>
              <a:rPr lang="fr-FR" dirty="0" smtClean="0"/>
              <a:t>La couche physique</a:t>
            </a:r>
          </a:p>
          <a:p>
            <a:pPr lvl="1"/>
            <a:r>
              <a:rPr lang="fr-FR" dirty="0" smtClean="0"/>
              <a:t>Accepte une trame complète de la couche liaison de données</a:t>
            </a:r>
          </a:p>
          <a:p>
            <a:pPr lvl="1"/>
            <a:r>
              <a:rPr lang="fr-FR" dirty="0" smtClean="0"/>
              <a:t>La convertit en une série de signaux transmis sur le support local</a:t>
            </a:r>
          </a:p>
          <a:p>
            <a:r>
              <a:rPr lang="fr-FR" dirty="0" smtClean="0"/>
              <a:t>Supports de la couche physique</a:t>
            </a:r>
          </a:p>
          <a:p>
            <a:pPr lvl="1"/>
            <a:r>
              <a:rPr lang="fr-FR" dirty="0" smtClean="0"/>
              <a:t>Description des types de supports</a:t>
            </a:r>
          </a:p>
          <a:p>
            <a:r>
              <a:rPr lang="fr-FR" dirty="0" smtClean="0"/>
              <a:t>Normes de la couche physique</a:t>
            </a:r>
          </a:p>
        </p:txBody>
      </p:sp>
    </p:spTree>
    <p:extLst>
      <p:ext uri="{BB962C8B-B14F-4D97-AF65-F5344CB8AC3E}">
        <p14:creationId xmlns:p14="http://schemas.microsoft.com/office/powerpoint/2010/main" val="2476038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526" y="3779069"/>
            <a:ext cx="3971499" cy="28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16700" y="353448"/>
            <a:ext cx="8772157" cy="838200"/>
          </a:xfrm>
        </p:spPr>
        <p:txBody>
          <a:bodyPr/>
          <a:lstStyle/>
          <a:p>
            <a:r>
              <a:rPr lang="fr-FR" sz="1800" dirty="0" smtClean="0"/>
              <a:t>Protocoles de la couche physique</a:t>
            </a:r>
            <a:r>
              <a:t/>
            </a:r>
            <a:br/>
            <a:r>
              <a:rPr lang="fr-FR" dirty="0">
                <a:latin typeface="Arial" charset="0"/>
              </a:rPr>
              <a:t>Les caractéristiques de la couche physique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942" y="1191649"/>
            <a:ext cx="8453218" cy="2984565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Fonctions</a:t>
            </a:r>
          </a:p>
          <a:p>
            <a:pPr lvl="1"/>
            <a:r>
              <a:rPr lang="fr-FR" dirty="0" smtClean="0"/>
              <a:t>Composants physiques</a:t>
            </a:r>
          </a:p>
          <a:p>
            <a:pPr lvl="1"/>
            <a:r>
              <a:rPr lang="fr-FR" dirty="0" smtClean="0"/>
              <a:t>codage</a:t>
            </a:r>
          </a:p>
          <a:p>
            <a:pPr lvl="1"/>
            <a:r>
              <a:rPr lang="fr-FR" dirty="0" smtClean="0"/>
              <a:t>Signalisation</a:t>
            </a:r>
          </a:p>
          <a:p>
            <a:r>
              <a:rPr lang="fr-FR" dirty="0" smtClean="0"/>
              <a:t>Transfert des données</a:t>
            </a:r>
          </a:p>
          <a:p>
            <a:pPr lvl="1"/>
            <a:r>
              <a:rPr lang="fr-FR" dirty="0" smtClean="0"/>
              <a:t>Bande passante : la capacité d'un support à transporter des données</a:t>
            </a:r>
          </a:p>
          <a:p>
            <a:pPr lvl="1"/>
            <a:r>
              <a:rPr lang="fr-FR" dirty="0" smtClean="0"/>
              <a:t>Débit : la mesure du transfert de bits sur le support</a:t>
            </a:r>
          </a:p>
          <a:p>
            <a:r>
              <a:rPr lang="fr-FR" dirty="0" smtClean="0"/>
              <a:t>Types de supports physiques</a:t>
            </a:r>
          </a:p>
        </p:txBody>
      </p:sp>
    </p:spTree>
    <p:extLst>
      <p:ext uri="{BB962C8B-B14F-4D97-AF65-F5344CB8AC3E}">
        <p14:creationId xmlns:p14="http://schemas.microsoft.com/office/powerpoint/2010/main" val="23559736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4.2 Supports de transmission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937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Supports réseau</a:t>
            </a:r>
            <a:r>
              <a:t/>
            </a:r>
            <a:br/>
            <a:r>
              <a:rPr lang="fr-FR" smtClean="0"/>
              <a:t>Câblage en cuivre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7593410" cy="5233315"/>
          </a:xfrm>
        </p:spPr>
        <p:txBody>
          <a:bodyPr/>
          <a:lstStyle/>
          <a:p>
            <a:r>
              <a:rPr lang="fr-FR" sz="2000" dirty="0" smtClean="0"/>
              <a:t>Caractéristiques du câblage en cuivre</a:t>
            </a:r>
          </a:p>
          <a:p>
            <a:pPr lvl="1"/>
            <a:r>
              <a:rPr lang="fr-FR" sz="1800" dirty="0" smtClean="0"/>
              <a:t>Peu coûteux, facile à installer, faible résistance au courant électrique</a:t>
            </a:r>
          </a:p>
          <a:p>
            <a:pPr lvl="1"/>
            <a:r>
              <a:rPr lang="fr-FR" sz="1800" dirty="0" smtClean="0"/>
              <a:t>Distance et interférence du signal</a:t>
            </a:r>
          </a:p>
          <a:p>
            <a:r>
              <a:rPr lang="fr-FR" sz="2000" dirty="0" smtClean="0"/>
              <a:t>Supports en cuivre</a:t>
            </a:r>
          </a:p>
          <a:p>
            <a:r>
              <a:rPr lang="fr-FR" sz="2000" dirty="0" smtClean="0"/>
              <a:t>Câble à paires torsadées non blindé</a:t>
            </a:r>
          </a:p>
          <a:p>
            <a:r>
              <a:rPr lang="fr-FR" sz="2000" dirty="0" smtClean="0"/>
              <a:t>Câble à paires torsadées blindées</a:t>
            </a:r>
          </a:p>
          <a:p>
            <a:r>
              <a:rPr lang="fr-FR" sz="2000" dirty="0" smtClean="0"/>
              <a:t>Câble coaxial</a:t>
            </a:r>
          </a:p>
          <a:p>
            <a:r>
              <a:rPr lang="fr-FR" sz="2000" dirty="0" smtClean="0"/>
              <a:t>Sécurité des supports en cuivre</a:t>
            </a:r>
          </a:p>
          <a:p>
            <a:pPr lvl="1"/>
            <a:r>
              <a:rPr lang="fr-FR" sz="1800" dirty="0" smtClean="0"/>
              <a:t>Risques d'incendie, risques électriques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7281" y="3070722"/>
            <a:ext cx="3974979" cy="321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4544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dirty="0">
                <a:latin typeface="Arial" charset="0"/>
              </a:rPr>
              <a:t>Supports de l’instructeur – Chapitre 4 Guide de planification</a:t>
            </a:r>
            <a:endParaRPr lang="fr-FR" dirty="0" smtClean="0"/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532586"/>
            <a:ext cx="7940675" cy="4539803"/>
          </a:xfrm>
        </p:spPr>
        <p:txBody>
          <a:bodyPr/>
          <a:lstStyle/>
          <a:p>
            <a:pPr marL="0" indent="0">
              <a:buNone/>
            </a:pPr>
            <a:r>
              <a:rPr lang="fr-FR" smtClean="0"/>
              <a:t>Cette présentation PowerPoint est divisée en deux parties :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Guide de planification de l'enseignant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Informations destinées à vous familiariser avec le chapitre</a:t>
            </a:r>
          </a:p>
          <a:p>
            <a:pPr lvl="1">
              <a:buFont typeface="Wingdings" charset="2"/>
              <a:buChar char="§"/>
            </a:pPr>
            <a:r>
              <a:rPr lang="fr-FR" sz="1600" dirty="0" smtClean="0"/>
              <a:t>Outils pédagogiques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Présentation en classe pour l'enseignant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Diapositives facultatives que vous pouvez utiliser en classe</a:t>
            </a:r>
          </a:p>
          <a:p>
            <a:pPr lvl="1">
              <a:buFont typeface="Wingdings" charset="2"/>
              <a:buChar char="§"/>
            </a:pPr>
            <a:r>
              <a:rPr lang="fr-FR" sz="1600" dirty="0"/>
              <a:t>Commence à la diapositive 12</a:t>
            </a:r>
            <a:endParaRPr lang="fr-FR" sz="16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sz="2000" dirty="0" smtClean="0"/>
              <a:t>Remarque : retirez le guide de planification de cette présentation avant de la partager avec quiconque.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45761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Supports réseau</a:t>
            </a:r>
            <a:r>
              <a:t/>
            </a:r>
            <a:br/>
            <a:r>
              <a:rPr lang="fr-FR" smtClean="0"/>
              <a:t>Câblage à paire torsadée non blindée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4220980"/>
          </a:xfrm>
        </p:spPr>
        <p:txBody>
          <a:bodyPr>
            <a:spAutoFit/>
          </a:bodyPr>
          <a:lstStyle/>
          <a:p>
            <a:r>
              <a:rPr lang="fr-FR" sz="1600" dirty="0" smtClean="0"/>
              <a:t>Propriétés du câblage à paires torsadées non blindées</a:t>
            </a:r>
          </a:p>
          <a:p>
            <a:pPr lvl="1"/>
            <a:r>
              <a:rPr lang="fr-FR" sz="1400" dirty="0" smtClean="0"/>
              <a:t>L'élimination des perturbations électromagnétiques et radioélectriques avec les paires torsadées</a:t>
            </a:r>
          </a:p>
          <a:p>
            <a:r>
              <a:rPr lang="fr-FR" sz="1600" dirty="0" smtClean="0"/>
              <a:t>Normes de câblage UTP</a:t>
            </a:r>
          </a:p>
          <a:p>
            <a:pPr lvl="1"/>
            <a:r>
              <a:rPr lang="fr-FR" sz="1400" dirty="0" smtClean="0"/>
              <a:t>TIA/EIA-568</a:t>
            </a:r>
          </a:p>
          <a:p>
            <a:pPr lvl="1"/>
            <a:r>
              <a:rPr lang="fr-FR" sz="1400" dirty="0" smtClean="0"/>
              <a:t>IEEE : Cat5, Cat5e, Cat6, Cat6e</a:t>
            </a:r>
          </a:p>
          <a:p>
            <a:r>
              <a:rPr lang="fr-FR" sz="1600" dirty="0" smtClean="0"/>
              <a:t>Connecteurs UTP</a:t>
            </a:r>
          </a:p>
          <a:p>
            <a:r>
              <a:rPr lang="fr-FR" sz="1600" dirty="0" smtClean="0"/>
              <a:t>Types de câble à paires torsadées non blindées</a:t>
            </a:r>
          </a:p>
          <a:p>
            <a:pPr lvl="1"/>
            <a:r>
              <a:rPr lang="fr-FR" sz="1400" dirty="0" smtClean="0"/>
              <a:t>Inversé</a:t>
            </a:r>
          </a:p>
          <a:p>
            <a:pPr lvl="1"/>
            <a:r>
              <a:rPr lang="fr-FR" sz="1400" dirty="0" smtClean="0"/>
              <a:t>Croisé</a:t>
            </a:r>
          </a:p>
          <a:p>
            <a:pPr lvl="1"/>
            <a:r>
              <a:rPr lang="fr-FR" sz="1400" dirty="0" smtClean="0"/>
              <a:t>Droit</a:t>
            </a:r>
          </a:p>
          <a:p>
            <a:r>
              <a:rPr lang="fr-FR" sz="1600" dirty="0" smtClean="0"/>
              <a:t>Test de câbles à paires torsadées non </a:t>
            </a:r>
            <a:br>
              <a:rPr lang="fr-FR" sz="1600" dirty="0" smtClean="0"/>
            </a:br>
            <a:r>
              <a:rPr lang="fr-FR" sz="1600" dirty="0" smtClean="0"/>
              <a:t>blindées</a:t>
            </a:r>
          </a:p>
          <a:p>
            <a:r>
              <a:rPr lang="fr-FR" sz="1600" dirty="0" smtClean="0"/>
              <a:t>Brochages des câbles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87" y="2886075"/>
            <a:ext cx="4238625" cy="1085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06" y="4601838"/>
            <a:ext cx="1796742" cy="20220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932" y="4596157"/>
            <a:ext cx="1853480" cy="20912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372" y="3721841"/>
            <a:ext cx="766534" cy="12524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9988" y="5315846"/>
            <a:ext cx="761070" cy="9943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1258113"/>
            <a:ext cx="2724150" cy="28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95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Supports réseau</a:t>
            </a:r>
            <a:r>
              <a:t/>
            </a:r>
            <a:br/>
            <a:r>
              <a:rPr lang="fr-FR" smtClean="0"/>
              <a:t>Câblage à fibre optique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233315"/>
          </a:xfrm>
        </p:spPr>
        <p:txBody>
          <a:bodyPr/>
          <a:lstStyle/>
          <a:p>
            <a:r>
              <a:rPr lang="fr-FR" sz="1800" dirty="0" smtClean="0"/>
              <a:t>Propriétés de la fibre optique</a:t>
            </a:r>
          </a:p>
          <a:p>
            <a:pPr lvl="1"/>
            <a:r>
              <a:rPr lang="fr-FR" sz="1600" dirty="0" smtClean="0"/>
              <a:t>Transmet les données sur de plus longues distances</a:t>
            </a:r>
          </a:p>
          <a:p>
            <a:pPr lvl="1"/>
            <a:r>
              <a:rPr lang="fr-FR" sz="1600" dirty="0" smtClean="0"/>
              <a:t>Fibres en verre flexibles, mais fines</a:t>
            </a:r>
          </a:p>
          <a:p>
            <a:pPr lvl="1"/>
            <a:r>
              <a:rPr lang="fr-FR" sz="1600" dirty="0" smtClean="0"/>
              <a:t>Transmet avec une atténuation moindre</a:t>
            </a:r>
          </a:p>
          <a:p>
            <a:pPr lvl="1"/>
            <a:r>
              <a:rPr lang="fr-FR" sz="1600" dirty="0" smtClean="0"/>
              <a:t>Il est insensible aux perturbations électromagnétiques et radioélectriques.</a:t>
            </a:r>
          </a:p>
          <a:p>
            <a:r>
              <a:rPr lang="fr-FR" sz="1800" dirty="0" smtClean="0"/>
              <a:t>Éléments d'un câble en fibre optique</a:t>
            </a:r>
          </a:p>
          <a:p>
            <a:r>
              <a:rPr lang="fr-FR" sz="1800" dirty="0" smtClean="0"/>
              <a:t>Types de supports en fibre optique</a:t>
            </a:r>
          </a:p>
          <a:p>
            <a:pPr lvl="1"/>
            <a:r>
              <a:rPr lang="fr-FR" sz="1600" dirty="0" smtClean="0"/>
              <a:t>Mode unique et multimode</a:t>
            </a:r>
          </a:p>
          <a:p>
            <a:r>
              <a:rPr lang="fr-FR" sz="1800" dirty="0" smtClean="0"/>
              <a:t>Connecteurs à fibre optique</a:t>
            </a:r>
          </a:p>
          <a:p>
            <a:r>
              <a:rPr lang="fr-FR" sz="1800" dirty="0" smtClean="0"/>
              <a:t>Test des fibres</a:t>
            </a:r>
          </a:p>
          <a:p>
            <a:r>
              <a:rPr lang="fr-FR" sz="1800" dirty="0" smtClean="0"/>
              <a:t>Fibre ou cuivre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89" y="1087872"/>
            <a:ext cx="3024536" cy="3066081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5123" y="4330895"/>
            <a:ext cx="4950902" cy="2308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1950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948" y="4498533"/>
            <a:ext cx="3558579" cy="2051208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Supports réseau</a:t>
            </a:r>
            <a:r>
              <a:t/>
            </a:r>
            <a:br/>
            <a:r>
              <a:rPr lang="fr-FR" smtClean="0"/>
              <a:t>Supports sans fil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3666953"/>
          </a:xfrm>
        </p:spPr>
        <p:txBody>
          <a:bodyPr>
            <a:normAutofit/>
          </a:bodyPr>
          <a:lstStyle/>
          <a:p>
            <a:r>
              <a:rPr lang="fr-FR" dirty="0" smtClean="0"/>
              <a:t>Propriétés des supports sans fil</a:t>
            </a:r>
          </a:p>
          <a:p>
            <a:pPr lvl="1"/>
            <a:r>
              <a:rPr lang="fr-FR" dirty="0" smtClean="0"/>
              <a:t>Communications de données via </a:t>
            </a:r>
            <a:r>
              <a:rPr lang="fr-FR" dirty="0" smtClean="0"/>
              <a:t>radiofréquences </a:t>
            </a:r>
            <a:r>
              <a:rPr lang="fr-FR" dirty="0" smtClean="0"/>
              <a:t>ou micro-ondes</a:t>
            </a:r>
          </a:p>
          <a:p>
            <a:r>
              <a:rPr lang="fr-FR" dirty="0" smtClean="0"/>
              <a:t>Types de support sans fil</a:t>
            </a:r>
          </a:p>
          <a:p>
            <a:pPr lvl="1"/>
            <a:r>
              <a:rPr lang="fr-FR" dirty="0" smtClean="0"/>
              <a:t>Wi-Fi, Bluetooth, WiMax</a:t>
            </a:r>
          </a:p>
          <a:p>
            <a:r>
              <a:rPr lang="fr-FR" dirty="0" smtClean="0"/>
              <a:t>LAN sans fil</a:t>
            </a:r>
          </a:p>
          <a:p>
            <a:pPr lvl="1"/>
            <a:r>
              <a:rPr lang="fr-FR" dirty="0" smtClean="0"/>
              <a:t>Point d'accès sans fil</a:t>
            </a:r>
          </a:p>
          <a:p>
            <a:pPr lvl="1"/>
            <a:r>
              <a:rPr lang="fr-FR" dirty="0" smtClean="0"/>
              <a:t>Cartes réseau sans </a:t>
            </a:r>
            <a:r>
              <a:rPr lang="fr-FR" dirty="0" smtClean="0"/>
              <a:t>fil</a:t>
            </a:r>
            <a:endParaRPr lang="fr-FR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12" y="1232592"/>
            <a:ext cx="25241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31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4.3 Protocoles de couche liaison de données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85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Protocoles de la couche liaison de données</a:t>
            </a:r>
            <a:r>
              <a:t/>
            </a:r>
            <a:br/>
            <a:r>
              <a:rPr lang="fr-FR" smtClean="0"/>
              <a:t>Fonction de la couche liaison de données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650" y="4105560"/>
            <a:ext cx="5286375" cy="249554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233315"/>
          </a:xfrm>
        </p:spPr>
        <p:txBody>
          <a:bodyPr/>
          <a:lstStyle/>
          <a:p>
            <a:r>
              <a:rPr lang="fr-FR" dirty="0" smtClean="0"/>
              <a:t>Couche liaison de données</a:t>
            </a:r>
          </a:p>
          <a:p>
            <a:pPr lvl="1"/>
            <a:r>
              <a:rPr lang="fr-FR" dirty="0" smtClean="0"/>
              <a:t>Quelle est la fonction de cette couche ?</a:t>
            </a:r>
          </a:p>
          <a:p>
            <a:r>
              <a:rPr lang="fr-FR" dirty="0" smtClean="0"/>
              <a:t>Sous-couches liaison de données</a:t>
            </a:r>
          </a:p>
          <a:p>
            <a:pPr lvl="1"/>
            <a:r>
              <a:rPr lang="fr-FR" dirty="0" smtClean="0"/>
              <a:t>LLC communique avec la couche réseau</a:t>
            </a:r>
          </a:p>
          <a:p>
            <a:pPr lvl="1"/>
            <a:r>
              <a:rPr lang="fr-FR" dirty="0" smtClean="0"/>
              <a:t>MAC définit les processus d'accès au support</a:t>
            </a:r>
          </a:p>
          <a:p>
            <a:r>
              <a:rPr lang="fr-FR" dirty="0" smtClean="0"/>
              <a:t>Accès aux supports</a:t>
            </a:r>
          </a:p>
          <a:p>
            <a:r>
              <a:rPr lang="fr-FR" dirty="0" smtClean="0"/>
              <a:t>Normes de couche liaison de données</a:t>
            </a:r>
          </a:p>
          <a:p>
            <a:pPr lvl="1"/>
            <a:r>
              <a:rPr lang="fr-FR" dirty="0" smtClean="0"/>
              <a:t>IEEE</a:t>
            </a:r>
          </a:p>
          <a:p>
            <a:pPr lvl="1"/>
            <a:r>
              <a:rPr lang="fr-FR" dirty="0" smtClean="0"/>
              <a:t>UIT</a:t>
            </a:r>
          </a:p>
          <a:p>
            <a:pPr lvl="1"/>
            <a:r>
              <a:rPr lang="fr-FR" dirty="0" smtClean="0"/>
              <a:t>ISO</a:t>
            </a:r>
          </a:p>
          <a:p>
            <a:pPr lvl="1"/>
            <a:r>
              <a:rPr lang="fr-FR" dirty="0" smtClean="0"/>
              <a:t>ANSI</a:t>
            </a:r>
          </a:p>
        </p:txBody>
      </p:sp>
    </p:spTree>
    <p:extLst>
      <p:ext uri="{BB962C8B-B14F-4D97-AF65-F5344CB8AC3E}">
        <p14:creationId xmlns:p14="http://schemas.microsoft.com/office/powerpoint/2010/main" val="2734678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4.4 Contrôle de l'accès aux supports</a:t>
            </a:r>
            <a:endParaRPr lang="fr-F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0312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Contrôle d'accès au support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Les topologies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232593"/>
            <a:ext cx="3239774" cy="1155766"/>
          </a:xfrm>
        </p:spPr>
        <p:txBody>
          <a:bodyPr/>
          <a:lstStyle/>
          <a:p>
            <a:r>
              <a:rPr lang="fr-FR" dirty="0" smtClean="0"/>
              <a:t>Contrôle d'accès au support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3260" y="783487"/>
            <a:ext cx="4850066" cy="229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93868" y="3159833"/>
            <a:ext cx="5788418" cy="52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 smtClean="0"/>
              <a:t>Topologies physiques et logiques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25" y="3739537"/>
            <a:ext cx="3927818" cy="267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3529" y="3736577"/>
            <a:ext cx="4465397" cy="258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9771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Contrôle d'accès au support</a:t>
            </a:r>
            <a:r>
              <a:t/>
            </a:r>
            <a:br/>
            <a:r>
              <a:rPr lang="fr-FR" smtClean="0"/>
              <a:t>Les topologies WAN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338184" cy="5233315"/>
          </a:xfrm>
        </p:spPr>
        <p:txBody>
          <a:bodyPr/>
          <a:lstStyle/>
          <a:p>
            <a:r>
              <a:rPr lang="fr-FR" dirty="0" smtClean="0"/>
              <a:t>Topologies physiques de réseau étendu courantes</a:t>
            </a:r>
          </a:p>
          <a:p>
            <a:pPr lvl="1"/>
            <a:r>
              <a:rPr lang="fr-FR" dirty="0" smtClean="0"/>
              <a:t>Point à point</a:t>
            </a:r>
          </a:p>
          <a:p>
            <a:pPr lvl="1"/>
            <a:r>
              <a:rPr lang="fr-FR" dirty="0" smtClean="0"/>
              <a:t>Topologie en étoile (Hub and </a:t>
            </a:r>
            <a:r>
              <a:rPr lang="fr-FR" dirty="0" err="1" smtClean="0"/>
              <a:t>Spoke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Maillé</a:t>
            </a:r>
          </a:p>
          <a:p>
            <a:r>
              <a:rPr lang="fr-FR" dirty="0" smtClean="0"/>
              <a:t>Topologie physique point à point</a:t>
            </a:r>
          </a:p>
          <a:p>
            <a:r>
              <a:rPr lang="fr-FR" dirty="0" smtClean="0"/>
              <a:t>Topologie point à point logique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294" y="2035706"/>
            <a:ext cx="1553297" cy="852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82" y="1078343"/>
            <a:ext cx="1431470" cy="12791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225" y="3247004"/>
            <a:ext cx="1629439" cy="1477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7" y="5082667"/>
            <a:ext cx="7253438" cy="12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693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Contrôle d'accès au support</a:t>
            </a:r>
            <a:r>
              <a:t/>
            </a:r>
            <a:br/>
            <a:r>
              <a:rPr lang="fr-FR" smtClean="0"/>
              <a:t>Les topologies LAN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5788418" cy="5233315"/>
          </a:xfrm>
        </p:spPr>
        <p:txBody>
          <a:bodyPr/>
          <a:lstStyle/>
          <a:p>
            <a:r>
              <a:rPr lang="fr-FR" dirty="0" smtClean="0"/>
              <a:t>Topologies LAN physiques</a:t>
            </a:r>
          </a:p>
          <a:p>
            <a:r>
              <a:rPr lang="fr-FR" dirty="0" smtClean="0"/>
              <a:t>Modes bidirectionnel simultané et bidirectionnel non simultané</a:t>
            </a:r>
          </a:p>
          <a:p>
            <a:r>
              <a:rPr lang="fr-FR" dirty="0" smtClean="0"/>
              <a:t>Méthodes de contrôle d'accès aux supports</a:t>
            </a:r>
          </a:p>
          <a:p>
            <a:r>
              <a:rPr lang="fr-FR" dirty="0" smtClean="0"/>
              <a:t>Accès avec gestion des conflits</a:t>
            </a:r>
          </a:p>
          <a:p>
            <a:pPr lvl="1"/>
            <a:r>
              <a:rPr lang="fr-FR" dirty="0" smtClean="0"/>
              <a:t>CSMA/CD contre CSMA/CA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508" y="813492"/>
            <a:ext cx="17145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04" y="4554652"/>
            <a:ext cx="2971800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845" y="4573702"/>
            <a:ext cx="2371725" cy="1619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408" y="2560247"/>
            <a:ext cx="2514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45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z="1800" dirty="0" smtClean="0"/>
              <a:t>Contrôle d'accès au support</a:t>
            </a:r>
            <a:r>
              <a:t/>
            </a:r>
            <a:br/>
            <a:r>
              <a:rPr lang="fr-FR" smtClean="0"/>
              <a:t>Trame liaison de données</a:t>
            </a:r>
            <a:endParaRPr lang="fr-F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3"/>
            <a:ext cx="4536310" cy="2793498"/>
          </a:xfrm>
        </p:spPr>
        <p:txBody>
          <a:bodyPr>
            <a:normAutofit/>
          </a:bodyPr>
          <a:lstStyle/>
          <a:p>
            <a:r>
              <a:rPr lang="fr-FR" dirty="0" smtClean="0"/>
              <a:t>Trame</a:t>
            </a:r>
          </a:p>
          <a:p>
            <a:pPr lvl="1"/>
            <a:r>
              <a:rPr lang="fr-FR" dirty="0" smtClean="0"/>
              <a:t>En-tête</a:t>
            </a:r>
          </a:p>
          <a:p>
            <a:pPr lvl="1"/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Queue de bande</a:t>
            </a:r>
          </a:p>
          <a:p>
            <a:r>
              <a:rPr lang="fr-FR" dirty="0" smtClean="0"/>
              <a:t>Champs de trame</a:t>
            </a:r>
          </a:p>
          <a:p>
            <a:r>
              <a:rPr lang="fr-FR" dirty="0" smtClean="0"/>
              <a:t>Adresse de couche 2</a:t>
            </a:r>
          </a:p>
          <a:p>
            <a:endParaRPr lang="fr-F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6770" y="4415450"/>
            <a:ext cx="6884106" cy="199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749421" y="1232593"/>
            <a:ext cx="4107421" cy="279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 smtClean="0"/>
              <a:t>Trames LAN et WAN</a:t>
            </a:r>
          </a:p>
          <a:p>
            <a:pPr lvl="1"/>
            <a:r>
              <a:rPr lang="fr-FR" kern="0" dirty="0" smtClean="0"/>
              <a:t>Trame 802.11 sans fil</a:t>
            </a:r>
          </a:p>
          <a:p>
            <a:pPr lvl="1"/>
            <a:r>
              <a:rPr lang="fr-FR" kern="0" dirty="0" smtClean="0"/>
              <a:t>Trame PPP</a:t>
            </a:r>
          </a:p>
          <a:p>
            <a:pPr lvl="1"/>
            <a:r>
              <a:rPr lang="fr-FR" kern="0" dirty="0" smtClean="0"/>
              <a:t>HDLC</a:t>
            </a:r>
          </a:p>
          <a:p>
            <a:pPr lvl="1"/>
            <a:r>
              <a:rPr lang="fr-FR" kern="0" dirty="0" smtClean="0"/>
              <a:t>Frame Relay</a:t>
            </a:r>
          </a:p>
          <a:p>
            <a:pPr lvl="1"/>
            <a:r>
              <a:rPr lang="fr-FR" kern="0" dirty="0" smtClean="0"/>
              <a:t>Trame Ethernet</a:t>
            </a:r>
          </a:p>
          <a:p>
            <a:endParaRPr lang="fr-FR" kern="0" dirty="0" smtClean="0"/>
          </a:p>
          <a:p>
            <a:endParaRPr lang="fr-FR" kern="0" dirty="0" smtClean="0"/>
          </a:p>
        </p:txBody>
      </p:sp>
    </p:spTree>
    <p:extLst>
      <p:ext uri="{BB962C8B-B14F-4D97-AF65-F5344CB8AC3E}">
        <p14:creationId xmlns:p14="http://schemas.microsoft.com/office/powerpoint/2010/main" val="2041353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3"/>
          <p:cNvSpPr txBox="1">
            <a:spLocks noChangeArrowheads="1"/>
          </p:cNvSpPr>
          <p:nvPr/>
        </p:nvSpPr>
        <p:spPr bwMode="white">
          <a:xfrm>
            <a:off x="311148" y="2155592"/>
            <a:ext cx="4189413" cy="1838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ctr"/>
          <a:lstStyle/>
          <a:p>
            <a:pPr algn="l" defTabSz="814388">
              <a:defRPr/>
            </a:pPr>
            <a:r>
              <a:rPr lang="fr-FR" kern="0" dirty="0" smtClean="0">
                <a:solidFill>
                  <a:schemeClr val="bg1"/>
                </a:solidFill>
                <a:latin typeface="+mj-lt"/>
              </a:rPr>
              <a:t>Introduction to Networks v6.0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kern="0" dirty="0" smtClean="0">
                <a:solidFill>
                  <a:schemeClr val="bg1"/>
                </a:solidFill>
                <a:latin typeface="+mj-lt"/>
              </a:rPr>
              <a:t>Guide de planification</a:t>
            </a:r>
          </a:p>
          <a:p>
            <a:pPr algn="l" defTabSz="814388">
              <a:lnSpc>
                <a:spcPct val="90000"/>
              </a:lnSpc>
              <a:defRPr/>
            </a:pPr>
            <a:r>
              <a:rPr lang="fr-FR" b="0" dirty="0" smtClean="0">
                <a:solidFill>
                  <a:schemeClr val="bg1"/>
                </a:solidFill>
                <a:latin typeface="Arial" pitchFamily="34" charset="0"/>
              </a:rPr>
              <a:t>Chapitre 4 : Accès réseau</a:t>
            </a:r>
            <a:endParaRPr lang="fr-FR" b="0" kern="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2598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250" y="2263775"/>
            <a:ext cx="4164109" cy="1481138"/>
          </a:xfrm>
        </p:spPr>
        <p:txBody>
          <a:bodyPr/>
          <a:lstStyle/>
          <a:p>
            <a:pPr eaLnBrk="1" hangingPunct="1"/>
            <a:r>
              <a:rPr lang="fr-FR" sz="2400" dirty="0" smtClean="0"/>
              <a:t>4.5 Synthèse du chapitre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18553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9" y="1539501"/>
            <a:ext cx="8300820" cy="396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fr-FR" dirty="0"/>
              <a:t>Expliquer comment les protocoles et services de couche physique prennent en charge les communications sur les réseaux de données</a:t>
            </a:r>
          </a:p>
          <a:p>
            <a:pPr>
              <a:lnSpc>
                <a:spcPct val="100000"/>
              </a:lnSpc>
            </a:pPr>
            <a:r>
              <a:rPr lang="fr-FR" dirty="0"/>
              <a:t>Créer un réseau simple à l'aide des supports appropriés</a:t>
            </a:r>
          </a:p>
          <a:p>
            <a:pPr>
              <a:lnSpc>
                <a:spcPct val="100000"/>
              </a:lnSpc>
            </a:pPr>
            <a:r>
              <a:rPr lang="fr-FR" dirty="0"/>
              <a:t>Expliquer le rôle de la couche liaison de données dans la prise en charge des communications sur les réseaux de données</a:t>
            </a:r>
          </a:p>
          <a:p>
            <a:pPr>
              <a:lnSpc>
                <a:spcPct val="100000"/>
              </a:lnSpc>
            </a:pPr>
            <a:r>
              <a:rPr lang="fr-FR" dirty="0"/>
              <a:t>Comparer les techniques de contrôle d'accès au support et les topologies logiques utilisées dans les </a:t>
            </a:r>
            <a:r>
              <a:rPr lang="fr-FR" dirty="0" smtClean="0"/>
              <a:t>réseaux</a:t>
            </a:r>
            <a:endParaRPr lang="fr-FR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71843" y="353449"/>
            <a:ext cx="8103417" cy="838200"/>
          </a:xfrm>
        </p:spPr>
        <p:txBody>
          <a:bodyPr/>
          <a:lstStyle/>
          <a:p>
            <a:r>
              <a:rPr lang="fr-FR" sz="1800" dirty="0" smtClean="0"/>
              <a:t>Synthèse du chapitre</a:t>
            </a:r>
            <a:r>
              <a:t/>
            </a:r>
            <a:br/>
            <a:r>
              <a:rPr lang="fr-FR" smtClean="0"/>
              <a:t>Synthèse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00" y="316800"/>
            <a:ext cx="8419425" cy="838200"/>
          </a:xfrm>
        </p:spPr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4.1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33242" y="1173742"/>
            <a:ext cx="2846602" cy="5364218"/>
          </a:xfrm>
        </p:spPr>
        <p:txBody>
          <a:bodyPr/>
          <a:lstStyle/>
          <a:p>
            <a:r>
              <a:rPr lang="fr-FR" sz="1500" dirty="0">
                <a:solidFill>
                  <a:schemeClr val="bg2"/>
                </a:solidFill>
              </a:rPr>
              <a:t>point d'accès</a:t>
            </a:r>
          </a:p>
          <a:p>
            <a:r>
              <a:rPr lang="fr-FR" sz="1500" dirty="0"/>
              <a:t>Bande passante ANSI (American National Standards Institute)</a:t>
            </a:r>
          </a:p>
          <a:p>
            <a:r>
              <a:rPr lang="fr-FR" sz="1500" dirty="0" smtClean="0"/>
              <a:t>CENELEC (European Committee for Electrotechnical Standardization)</a:t>
            </a:r>
          </a:p>
          <a:p>
            <a:pPr lvl="0"/>
            <a:r>
              <a:rPr lang="fr-FR" sz="1500" dirty="0" smtClean="0"/>
              <a:t>CSA (Canadian Standards Association)</a:t>
            </a:r>
          </a:p>
          <a:p>
            <a:r>
              <a:rPr lang="fr-FR" sz="1500" kern="1200" dirty="0"/>
              <a:t>Câble de cuivre</a:t>
            </a:r>
            <a:endParaRPr lang="fr-FR" sz="1500" dirty="0" smtClean="0"/>
          </a:p>
          <a:p>
            <a:r>
              <a:rPr lang="fr-FR" sz="1500" dirty="0"/>
              <a:t>Encodage ETSI (Institut européen des standards de télécommunications)</a:t>
            </a:r>
          </a:p>
          <a:p>
            <a:pPr lvl="0"/>
            <a:r>
              <a:rPr lang="fr-FR" sz="1500" dirty="0"/>
              <a:t>FCC (Federal Communication Commission) aux États-Unis </a:t>
            </a:r>
          </a:p>
          <a:p>
            <a:r>
              <a:rPr lang="fr-FR" sz="1500" kern="1200" dirty="0" smtClean="0"/>
              <a:t>câble à fibre optique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179843" y="1173742"/>
            <a:ext cx="2824305" cy="53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1500" dirty="0"/>
              <a:t>Gigabits par seconde (Gbit/s) </a:t>
            </a:r>
            <a:endParaRPr lang="fr-FR" sz="1500" dirty="0" smtClean="0"/>
          </a:p>
          <a:p>
            <a:r>
              <a:rPr lang="fr-FR" sz="1500" dirty="0" smtClean="0"/>
              <a:t>Débit applicatif</a:t>
            </a:r>
            <a:endParaRPr lang="fr-FR" sz="1500" dirty="0">
              <a:solidFill>
                <a:srgbClr val="000000"/>
              </a:solidFill>
            </a:endParaRPr>
          </a:p>
          <a:p>
            <a:r>
              <a:rPr lang="fr-FR" sz="1500" dirty="0"/>
              <a:t>IEEE (Institute of Electrical and Electronics Engineers - Institut des ingénieurs en équipements électriques et électroniques)</a:t>
            </a:r>
          </a:p>
          <a:p>
            <a:r>
              <a:rPr lang="fr-FR" sz="1500" dirty="0"/>
              <a:t>Routeur à services intégrés (ISR)</a:t>
            </a:r>
            <a:endParaRPr lang="fr-FR" sz="1500" dirty="0">
              <a:solidFill>
                <a:srgbClr val="000000"/>
              </a:solidFill>
            </a:endParaRPr>
          </a:p>
          <a:p>
            <a:pPr lvl="0"/>
            <a:r>
              <a:rPr lang="fr-FR" sz="1500" dirty="0" smtClean="0"/>
              <a:t>ISO (International Standards Organization). </a:t>
            </a:r>
          </a:p>
          <a:p>
            <a:pPr lvl="0"/>
            <a:r>
              <a:rPr lang="fr-FR" sz="1500" dirty="0"/>
              <a:t>Union Internationale des Télécommunications (UIT) </a:t>
            </a:r>
          </a:p>
          <a:p>
            <a:pPr lvl="0"/>
            <a:r>
              <a:rPr lang="fr-FR" sz="1500" dirty="0" smtClean="0"/>
              <a:t>L'Internet Engineering Task Force (IETF) </a:t>
            </a:r>
          </a:p>
          <a:p>
            <a:pPr lvl="0"/>
            <a:r>
              <a:rPr lang="fr-FR" sz="1500" dirty="0" smtClean="0"/>
              <a:t>JSA/JIS (Japanese Standards Association)</a:t>
            </a:r>
            <a:endParaRPr lang="fr-FR" sz="1500" dirty="0">
              <a:solidFill>
                <a:srgbClr val="000000"/>
              </a:solidFill>
            </a:endParaRPr>
          </a:p>
          <a:p>
            <a:r>
              <a:rPr lang="fr-FR" sz="1500" dirty="0"/>
              <a:t>Kilobits par seconde (Kbit/s)</a:t>
            </a:r>
            <a:endParaRPr lang="fr-FR" sz="1500" dirty="0">
              <a:solidFill>
                <a:schemeClr val="bg2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6004148" y="1173742"/>
            <a:ext cx="2992357" cy="536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-22542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SzPct val="75000"/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500" dirty="0" smtClean="0"/>
              <a:t>Latence</a:t>
            </a:r>
            <a:endParaRPr lang="fr-FR" sz="1500" dirty="0"/>
          </a:p>
          <a:p>
            <a:pPr fontAlgn="b"/>
            <a:r>
              <a:rPr lang="fr-FR" sz="1500" dirty="0"/>
              <a:t>codage Manchester</a:t>
            </a:r>
          </a:p>
          <a:p>
            <a:pPr fontAlgn="b"/>
            <a:r>
              <a:rPr lang="fr-FR" sz="1500" dirty="0" smtClean="0"/>
              <a:t>Mégabits par seconde (Mbit/s)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/>
              <a:t>Modulation</a:t>
            </a:r>
          </a:p>
          <a:p>
            <a:pPr fontAlgn="b"/>
            <a:r>
              <a:rPr lang="fr-FR" sz="1500" dirty="0" smtClean="0"/>
              <a:t>cartes d'interface réseau (NIC)</a:t>
            </a:r>
          </a:p>
          <a:p>
            <a:pPr fontAlgn="b"/>
            <a:r>
              <a:rPr lang="fr-FR" sz="1500" dirty="0"/>
              <a:t>couche physique OSI</a:t>
            </a:r>
            <a:endParaRPr lang="fr-FR" sz="1500" dirty="0">
              <a:solidFill>
                <a:srgbClr val="000000"/>
              </a:solidFill>
            </a:endParaRPr>
          </a:p>
          <a:p>
            <a:pPr fontAlgn="b"/>
            <a:r>
              <a:rPr lang="fr-FR" sz="1500" dirty="0" smtClean="0"/>
              <a:t>Signalisation</a:t>
            </a:r>
            <a:endParaRPr lang="fr-FR" sz="1500" dirty="0"/>
          </a:p>
          <a:p>
            <a:pPr lvl="0" fontAlgn="b"/>
            <a:r>
              <a:rPr lang="fr-FR" sz="1500" dirty="0" smtClean="0"/>
              <a:t>TIA/EIA (Telecommunications Industry Association/Electronic Industries Association)</a:t>
            </a:r>
            <a:endParaRPr lang="fr-FR" sz="1500" dirty="0">
              <a:solidFill>
                <a:srgbClr val="000000"/>
              </a:solidFill>
            </a:endParaRPr>
          </a:p>
          <a:p>
            <a:r>
              <a:rPr lang="fr-FR" sz="1500" dirty="0"/>
              <a:t>Débit</a:t>
            </a:r>
          </a:p>
          <a:p>
            <a:r>
              <a:rPr lang="fr-FR" sz="1500" dirty="0" smtClean="0"/>
              <a:t>Sans fil</a:t>
            </a:r>
            <a:endParaRPr lang="fr-FR" sz="1500" dirty="0"/>
          </a:p>
          <a:p>
            <a:r>
              <a:rPr lang="fr-FR" sz="1500" dirty="0"/>
              <a:t>Réseau local sans fil (WLAN</a:t>
            </a:r>
            <a:r>
              <a:rPr lang="fr-FR" sz="1500" dirty="0" smtClean="0"/>
              <a:t>)</a:t>
            </a:r>
            <a:endParaRPr lang="fr-FR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581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1690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4.2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3867" y="1093110"/>
            <a:ext cx="2793249" cy="5625408"/>
          </a:xfrm>
        </p:spPr>
        <p:txBody>
          <a:bodyPr>
            <a:noAutofit/>
          </a:bodyPr>
          <a:lstStyle/>
          <a:p>
            <a:pPr fontAlgn="b"/>
            <a:r>
              <a:rPr lang="fr-FR" sz="1400" kern="1200" dirty="0" smtClean="0"/>
              <a:t>Annulation</a:t>
            </a:r>
            <a:endParaRPr lang="fr-FR" sz="1400" kern="12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fr-FR" sz="1400" kern="1200" dirty="0"/>
              <a:t>Câble de catégorie 5 (Cat5)</a:t>
            </a:r>
          </a:p>
          <a:p>
            <a:pPr defTabSz="914400" eaLnBrk="1" fontAlgn="b" hangingPunct="1"/>
            <a:r>
              <a:rPr lang="fr-FR" sz="1400" kern="1200" dirty="0"/>
              <a:t>Câble de catégorie 5 amélioré (Cat5e)</a:t>
            </a:r>
          </a:p>
          <a:p>
            <a:pPr defTabSz="914400" eaLnBrk="1" fontAlgn="b" hangingPunct="1"/>
            <a:r>
              <a:rPr lang="fr-FR" sz="1400" kern="1200" dirty="0"/>
              <a:t>Câble de catégorie 6 (Cat6)</a:t>
            </a:r>
          </a:p>
          <a:p>
            <a:pPr defTabSz="914400" eaLnBrk="1" fontAlgn="b" hangingPunct="1"/>
            <a:r>
              <a:rPr lang="fr-FR" sz="1400" kern="1200" dirty="0"/>
              <a:t>Câble de catégorie 6a (Cat6a)</a:t>
            </a:r>
          </a:p>
          <a:p>
            <a:pPr defTabSz="914400" eaLnBrk="1" fontAlgn="b" hangingPunct="1"/>
            <a:r>
              <a:rPr lang="fr-FR" sz="1400" kern="1200" dirty="0"/>
              <a:t>Câble de catégorie 7 (Cat7)</a:t>
            </a:r>
            <a:endParaRPr lang="fr-FR" sz="1400" kern="12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 smtClean="0"/>
              <a:t>Enveloppe</a:t>
            </a:r>
          </a:p>
          <a:p>
            <a:pPr fontAlgn="b"/>
            <a:r>
              <a:rPr lang="fr-FR" sz="1400" kern="1200" dirty="0"/>
              <a:t>Coaxial</a:t>
            </a:r>
            <a:endParaRPr lang="fr-FR" sz="1400" kern="1200" dirty="0">
              <a:solidFill>
                <a:srgbClr val="000000"/>
              </a:solidFill>
            </a:endParaRPr>
          </a:p>
          <a:p>
            <a:pPr fontAlgn="b"/>
            <a:r>
              <a:rPr lang="fr-FR" sz="1400" kern="1200" dirty="0" smtClean="0"/>
              <a:t>Câblage coaxial</a:t>
            </a:r>
          </a:p>
          <a:p>
            <a:pPr fontAlgn="b"/>
            <a:r>
              <a:rPr lang="fr-FR" sz="1400" dirty="0" smtClean="0"/>
              <a:t>Cœur</a:t>
            </a:r>
            <a:endParaRPr lang="fr-FR" sz="1400" kern="12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fr-FR" sz="1400" kern="1200" dirty="0"/>
              <a:t>Zone de couverture</a:t>
            </a:r>
          </a:p>
          <a:p>
            <a:pPr defTabSz="914400" eaLnBrk="1" fontAlgn="b" hangingPunct="1"/>
            <a:r>
              <a:rPr lang="fr-FR" sz="1400" dirty="0"/>
              <a:t>Interférences</a:t>
            </a:r>
          </a:p>
          <a:p>
            <a:pPr defTabSz="914400" eaLnBrk="1" fontAlgn="b" hangingPunct="1"/>
            <a:r>
              <a:rPr lang="fr-FR" sz="1400" dirty="0" smtClean="0"/>
              <a:t>Dispersion</a:t>
            </a:r>
            <a:endParaRPr lang="fr-FR" sz="14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fr-FR" sz="1400" dirty="0"/>
              <a:t>Connecteur LC bidirectionnel multimode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33611" y="1093110"/>
            <a:ext cx="2819385" cy="562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rm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400" dirty="0"/>
              <a:t>interférences électromagnétiques (EMI)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 smtClean="0"/>
              <a:t>Vulnérabilité finale</a:t>
            </a:r>
          </a:p>
          <a:p>
            <a:pPr fontAlgn="b"/>
            <a:r>
              <a:rPr lang="fr-FR" sz="1400" dirty="0" smtClean="0"/>
              <a:t>Terminaison finale</a:t>
            </a:r>
          </a:p>
          <a:p>
            <a:pPr defTabSz="914400" eaLnBrk="1" fontAlgn="b" hangingPunct="1"/>
            <a:r>
              <a:rPr lang="fr-FR" sz="1400" dirty="0" smtClean="0"/>
              <a:t>Les réseaux d'entreprise</a:t>
            </a:r>
          </a:p>
          <a:p>
            <a:pPr defTabSz="914400" eaLnBrk="1" fontAlgn="b" hangingPunct="1"/>
            <a:r>
              <a:rPr lang="fr-FR" sz="1400" dirty="0"/>
              <a:t>FTTH (Fiber-to-the-home)</a:t>
            </a:r>
            <a:endParaRPr lang="fr-FR" sz="14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fr-FR" sz="1400" dirty="0" smtClean="0"/>
              <a:t>IEEE (Institute of Electrical and Electronics Engineers - Institut des ingénieurs en équipements électriques et électroniques)</a:t>
            </a:r>
          </a:p>
          <a:p>
            <a:pPr fontAlgn="b"/>
            <a:r>
              <a:rPr lang="fr-FR" sz="1400" dirty="0"/>
              <a:t>Interférence</a:t>
            </a:r>
          </a:p>
          <a:p>
            <a:pPr fontAlgn="b"/>
            <a:r>
              <a:rPr lang="fr-FR" sz="1400" dirty="0" smtClean="0"/>
              <a:t>Gaine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 smtClean="0"/>
              <a:t>Des lasers</a:t>
            </a:r>
            <a:endParaRPr lang="fr-FR" sz="1400" dirty="0"/>
          </a:p>
          <a:p>
            <a:pPr fontAlgn="b"/>
            <a:r>
              <a:rPr lang="fr-FR" sz="1400" dirty="0"/>
              <a:t>Diodes électroluminescentes (voyants)</a:t>
            </a:r>
          </a:p>
          <a:p>
            <a:pPr fontAlgn="b"/>
            <a:r>
              <a:rPr lang="fr-FR" sz="1400" dirty="0"/>
              <a:t>Réseaux longue distance</a:t>
            </a:r>
          </a:p>
          <a:p>
            <a:pPr fontAlgn="b"/>
            <a:r>
              <a:rPr lang="fr-FR" sz="1400" dirty="0" smtClean="0"/>
              <a:t>Mauvais alignement</a:t>
            </a:r>
            <a:endParaRPr lang="fr-FR" sz="1400" dirty="0"/>
          </a:p>
          <a:p>
            <a:pPr fontAlgn="b"/>
            <a:r>
              <a:rPr lang="fr-FR" sz="1400" dirty="0" smtClean="0"/>
              <a:t>Fibre multimode (MMF)</a:t>
            </a:r>
          </a:p>
          <a:p>
            <a:pPr fontAlgn="b"/>
            <a:r>
              <a:rPr lang="fr-FR" sz="1400" dirty="0"/>
              <a:t>Câble à fibre </a:t>
            </a:r>
            <a:r>
              <a:rPr lang="fr-FR" sz="1400" dirty="0" smtClean="0"/>
              <a:t>optique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940624" y="1093110"/>
            <a:ext cx="3025401" cy="562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no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r>
              <a:rPr lang="fr-FR" sz="1400" dirty="0"/>
              <a:t>Perturbation radioélectrique (RFI)</a:t>
            </a:r>
            <a:endParaRPr lang="fr-FR" sz="1400" dirty="0">
              <a:solidFill>
                <a:schemeClr val="bg2"/>
              </a:solidFill>
            </a:endParaRPr>
          </a:p>
          <a:p>
            <a:pPr fontAlgn="b"/>
            <a:r>
              <a:rPr lang="fr-FR" sz="1400" dirty="0" smtClean="0"/>
              <a:t>Connecteur RJ-45</a:t>
            </a:r>
            <a:endParaRPr lang="fr-FR" sz="14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fr-FR" sz="1400" dirty="0"/>
              <a:t>Inversé</a:t>
            </a:r>
          </a:p>
          <a:p>
            <a:pPr defTabSz="914400" eaLnBrk="1" fontAlgn="b" hangingPunct="1"/>
            <a:r>
              <a:rPr lang="fr-FR" sz="1400" dirty="0" smtClean="0"/>
              <a:t>Support partagé</a:t>
            </a:r>
            <a:endParaRPr lang="fr-FR" sz="14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fr-FR" sz="1400" dirty="0" smtClean="0"/>
              <a:t>Câble à paires torsadées blindées (STP)</a:t>
            </a:r>
            <a:endParaRPr lang="fr-FR" sz="1400" i="1" dirty="0">
              <a:solidFill>
                <a:srgbClr val="000000"/>
              </a:solidFill>
            </a:endParaRPr>
          </a:p>
          <a:p>
            <a:pPr fontAlgn="b"/>
            <a:r>
              <a:rPr lang="fr-FR" sz="1400" dirty="0"/>
              <a:t>Atténuation du signal </a:t>
            </a:r>
          </a:p>
          <a:p>
            <a:pPr fontAlgn="b"/>
            <a:r>
              <a:rPr lang="fr-FR" sz="1400" dirty="0"/>
              <a:t>Fibre optique monomode (SMF)</a:t>
            </a:r>
          </a:p>
          <a:p>
            <a:pPr fontAlgn="b"/>
            <a:r>
              <a:rPr lang="fr-FR" sz="1400" dirty="0" smtClean="0"/>
              <a:t>Connecteurs à fibre optique ST, SC et LC</a:t>
            </a:r>
          </a:p>
          <a:p>
            <a:pPr fontAlgn="b"/>
            <a:r>
              <a:rPr lang="fr-FR" sz="1400" dirty="0"/>
              <a:t>Réseaux sous-marins</a:t>
            </a:r>
            <a:endParaRPr lang="fr-FR" sz="1400" dirty="0">
              <a:solidFill>
                <a:srgbClr val="000000"/>
              </a:solidFill>
            </a:endParaRPr>
          </a:p>
          <a:p>
            <a:pPr defTabSz="914400" eaLnBrk="1" fontAlgn="b" hangingPunct="1"/>
            <a:r>
              <a:rPr lang="fr-FR" sz="1400" dirty="0"/>
              <a:t>TIA 568A</a:t>
            </a:r>
          </a:p>
          <a:p>
            <a:pPr defTabSz="914400" eaLnBrk="1" fontAlgn="b" hangingPunct="1"/>
            <a:r>
              <a:rPr lang="fr-FR" sz="1400" dirty="0"/>
              <a:t>TIA 568B</a:t>
            </a:r>
            <a:endParaRPr lang="fr-FR" sz="1400" dirty="0">
              <a:solidFill>
                <a:srgbClr val="000000"/>
              </a:solidFill>
            </a:endParaRPr>
          </a:p>
          <a:p>
            <a:pPr fontAlgn="b"/>
            <a:r>
              <a:rPr lang="fr-FR" sz="1400" dirty="0" smtClean="0"/>
              <a:t>Standard TIA/EIA 568</a:t>
            </a:r>
          </a:p>
          <a:p>
            <a:pPr fontAlgn="b"/>
            <a:r>
              <a:rPr lang="fr-FR" sz="1400" dirty="0"/>
              <a:t>Câble à paires torsadées non blindées (UTP)</a:t>
            </a:r>
          </a:p>
          <a:p>
            <a:pPr fontAlgn="b"/>
            <a:r>
              <a:rPr lang="fr-FR" sz="1400" dirty="0" smtClean="0"/>
              <a:t>Point d'accès sans fil</a:t>
            </a:r>
          </a:p>
          <a:p>
            <a:pPr fontAlgn="b"/>
            <a:r>
              <a:rPr lang="fr-FR" sz="1400" dirty="0"/>
              <a:t>Cartes réseau sans fil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600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16800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4.3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23465" y="1456841"/>
            <a:ext cx="8486582" cy="4224058"/>
          </a:xfrm>
        </p:spPr>
        <p:txBody>
          <a:bodyPr>
            <a:spAutoFit/>
          </a:bodyPr>
          <a:lstStyle/>
          <a:p>
            <a:pPr fontAlgn="b"/>
            <a:r>
              <a:rPr lang="fr-FR" sz="1800" dirty="0"/>
              <a:t>ANSI (American National Standards Institute)</a:t>
            </a:r>
          </a:p>
          <a:p>
            <a:pPr fontAlgn="b"/>
            <a:r>
              <a:rPr lang="fr-FR" sz="1800" dirty="0"/>
              <a:t>Couche liaison de données (couche 2)</a:t>
            </a:r>
          </a:p>
          <a:p>
            <a:pPr fontAlgn="b"/>
            <a:r>
              <a:rPr lang="fr-FR" sz="1800" dirty="0"/>
              <a:t>Une interface Ethernet</a:t>
            </a:r>
          </a:p>
          <a:p>
            <a:pPr fontAlgn="b"/>
            <a:r>
              <a:rPr lang="fr-FR" sz="1800" dirty="0"/>
              <a:t>Trames</a:t>
            </a:r>
          </a:p>
          <a:p>
            <a:pPr fontAlgn="b"/>
            <a:r>
              <a:rPr lang="fr-FR" sz="1800" dirty="0"/>
              <a:t>IEEE (Institute of Electrical and Electronics Engineers - Institut des ingénieurs en équipements électriques et électroniques)</a:t>
            </a:r>
          </a:p>
          <a:p>
            <a:pPr fontAlgn="b"/>
            <a:r>
              <a:rPr lang="fr-FR" sz="1800" dirty="0"/>
              <a:t>ISO (International Standards Organization).</a:t>
            </a:r>
          </a:p>
          <a:p>
            <a:pPr fontAlgn="b"/>
            <a:r>
              <a:rPr lang="fr-FR" sz="1800" dirty="0"/>
              <a:t>Union Internationale des Télécommunications (UIT)</a:t>
            </a:r>
          </a:p>
          <a:p>
            <a:pPr fontAlgn="b"/>
            <a:r>
              <a:rPr lang="fr-FR" sz="1800" dirty="0"/>
              <a:t>Contrôle de liaison logique (LLC)</a:t>
            </a:r>
          </a:p>
          <a:p>
            <a:pPr fontAlgn="b"/>
            <a:r>
              <a:rPr lang="fr-FR" sz="1800" dirty="0"/>
              <a:t>contrôle d'accès au support (MAC, Media Access Control)</a:t>
            </a:r>
          </a:p>
          <a:p>
            <a:pPr fontAlgn="b"/>
            <a:r>
              <a:rPr lang="fr-FR" sz="1800" dirty="0"/>
              <a:t>Interface série</a:t>
            </a:r>
          </a:p>
        </p:txBody>
      </p:sp>
    </p:spTree>
    <p:extLst>
      <p:ext uri="{BB962C8B-B14F-4D97-AF65-F5344CB8AC3E}">
        <p14:creationId xmlns:p14="http://schemas.microsoft.com/office/powerpoint/2010/main" val="8610403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16902"/>
            <a:ext cx="8772157" cy="838200"/>
          </a:xfrm>
        </p:spPr>
        <p:txBody>
          <a:bodyPr/>
          <a:lstStyle/>
          <a:p>
            <a:pPr eaLnBrk="1" hangingPunct="1"/>
            <a:r>
              <a:rPr lang="fr-FR" sz="1800" dirty="0" smtClean="0">
                <a:latin typeface="Arial" charset="0"/>
              </a:rPr>
              <a:t>Section 4.4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Nouveaux termes/commandes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3867" y="1201596"/>
            <a:ext cx="2793249" cy="5145848"/>
          </a:xfrm>
        </p:spPr>
        <p:txBody>
          <a:bodyPr>
            <a:spAutoFit/>
          </a:bodyPr>
          <a:lstStyle/>
          <a:p>
            <a:pPr marL="231775" indent="-231775" defTabSz="914400" eaLnBrk="1" fontAlgn="b" hangingPunct="1">
              <a:lnSpc>
                <a:spcPct val="100000"/>
              </a:lnSpc>
            </a:pPr>
            <a:r>
              <a:rPr lang="fr-FR" sz="1400" kern="1200" dirty="0"/>
              <a:t>Trame 802.11</a:t>
            </a:r>
            <a:endParaRPr lang="fr-FR" sz="1400" kern="1200" dirty="0">
              <a:solidFill>
                <a:srgbClr val="000000"/>
              </a:solidFill>
            </a:endParaRPr>
          </a:p>
          <a:p>
            <a:pPr marL="231775" lvl="0" indent="-231775" defTabSz="914400" eaLnBrk="1" fontAlgn="b" hangingPunct="1">
              <a:lnSpc>
                <a:spcPct val="100000"/>
              </a:lnSpc>
            </a:pPr>
            <a:r>
              <a:rPr lang="fr-FR" sz="1400" dirty="0"/>
              <a:t>802.11 sans fil</a:t>
            </a:r>
          </a:p>
          <a:p>
            <a:pPr marL="231775" indent="-231775" defTabSz="914400" eaLnBrk="1" fontAlgn="b" hangingPunct="1">
              <a:lnSpc>
                <a:spcPct val="100000"/>
              </a:lnSpc>
            </a:pPr>
            <a:r>
              <a:rPr lang="fr-FR" sz="1400" dirty="0" smtClean="0"/>
              <a:t>En bus</a:t>
            </a:r>
            <a:endParaRPr lang="fr-FR" sz="1400" dirty="0"/>
          </a:p>
          <a:p>
            <a:pPr marL="231775" indent="-231775" defTabSz="914400" eaLnBrk="1" fontAlgn="b" hangingPunct="1">
              <a:lnSpc>
                <a:spcPct val="100000"/>
              </a:lnSpc>
            </a:pPr>
            <a:r>
              <a:rPr lang="fr-FR" sz="1400" dirty="0" smtClean="0"/>
              <a:t>CSMA/CA (</a:t>
            </a:r>
            <a:r>
              <a:rPr lang="fr-FR" sz="1400" kern="1200" dirty="0"/>
              <a:t>Carrier</a:t>
            </a:r>
            <a:r>
              <a:rPr lang="fr-FR" sz="1400" dirty="0" smtClean="0"/>
              <a:t> </a:t>
            </a:r>
            <a:r>
              <a:rPr lang="fr-FR" sz="1400" kern="1200" dirty="0"/>
              <a:t>Sense Multiple Access with Collision Avoidance)</a:t>
            </a:r>
          </a:p>
          <a:p>
            <a:pPr marL="231775" indent="-231775" defTabSz="914400" eaLnBrk="1" fontAlgn="b" hangingPunct="1">
              <a:lnSpc>
                <a:spcPct val="100000"/>
              </a:lnSpc>
            </a:pPr>
            <a:r>
              <a:rPr lang="fr-FR" sz="1400" kern="1200" dirty="0" smtClean="0"/>
              <a:t>CSMA/CD (Carrier Sense Multiple Access/Collision Detection) </a:t>
            </a:r>
          </a:p>
          <a:p>
            <a:pPr marL="231775" indent="-231775" defTabSz="914400" eaLnBrk="1" fontAlgn="b" hangingPunct="1">
              <a:lnSpc>
                <a:spcPct val="100000"/>
              </a:lnSpc>
            </a:pPr>
            <a:r>
              <a:rPr lang="fr-FR" sz="1400" kern="1200" dirty="0"/>
              <a:t>collision</a:t>
            </a:r>
            <a:endParaRPr lang="fr-FR" sz="1400" kern="1200" dirty="0">
              <a:solidFill>
                <a:srgbClr val="000000"/>
              </a:solidFill>
            </a:endParaRPr>
          </a:p>
          <a:p>
            <a:pPr marL="231775" indent="-231775" fontAlgn="b">
              <a:lnSpc>
                <a:spcPct val="100000"/>
              </a:lnSpc>
            </a:pPr>
            <a:r>
              <a:rPr lang="fr-FR" sz="1400" kern="1200" dirty="0" smtClean="0"/>
              <a:t>Accès avec gestion des conflits</a:t>
            </a:r>
          </a:p>
          <a:p>
            <a:pPr marL="231775" indent="-231775" fontAlgn="b">
              <a:lnSpc>
                <a:spcPct val="100000"/>
              </a:lnSpc>
            </a:pPr>
            <a:r>
              <a:rPr lang="fr-FR" sz="1400" dirty="0"/>
              <a:t>Contrôle</a:t>
            </a:r>
          </a:p>
          <a:p>
            <a:pPr marL="231775" indent="-231775" fontAlgn="b">
              <a:lnSpc>
                <a:spcPct val="100000"/>
              </a:lnSpc>
            </a:pPr>
            <a:r>
              <a:rPr lang="fr-FR" sz="1400" kern="1200" dirty="0" smtClean="0"/>
              <a:t>Accès contrôlé</a:t>
            </a:r>
            <a:endParaRPr lang="fr-FR" sz="1400" kern="1200" dirty="0">
              <a:solidFill>
                <a:srgbClr val="000000"/>
              </a:solidFill>
            </a:endParaRPr>
          </a:p>
          <a:p>
            <a:pPr marL="231775" indent="-231775" defTabSz="914400" eaLnBrk="1" fontAlgn="b" hangingPunct="1">
              <a:lnSpc>
                <a:spcPct val="100000"/>
              </a:lnSpc>
            </a:pPr>
            <a:r>
              <a:rPr lang="fr-FR" sz="1400" dirty="0"/>
              <a:t>Valeur CRC (contrôle par redondance cyclique)</a:t>
            </a:r>
          </a:p>
          <a:p>
            <a:pPr marL="231775" indent="-231775" defTabSz="914400" eaLnBrk="1" fontAlgn="b" hangingPunct="1">
              <a:lnSpc>
                <a:spcPct val="100000"/>
              </a:lnSpc>
            </a:pPr>
            <a:r>
              <a:rPr lang="fr-FR" sz="1400" kern="1200" dirty="0" smtClean="0"/>
              <a:t>Données</a:t>
            </a:r>
          </a:p>
          <a:p>
            <a:pPr marL="231775" indent="-231775" defTabSz="914400" eaLnBrk="1" fontAlgn="b" hangingPunct="1">
              <a:lnSpc>
                <a:spcPct val="100000"/>
              </a:lnSpc>
            </a:pPr>
            <a:r>
              <a:rPr lang="fr-FR" sz="1400" dirty="0"/>
              <a:t>Détection des </a:t>
            </a:r>
            <a:r>
              <a:rPr lang="fr-FR" sz="1400" dirty="0" smtClean="0"/>
              <a:t>erreurs</a:t>
            </a:r>
            <a:endParaRPr lang="fr-FR" sz="14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33611" y="1201596"/>
            <a:ext cx="2819385" cy="525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174625" defTabSz="914400" eaLnBrk="1" fontAlgn="b" hangingPunct="1">
              <a:lnSpc>
                <a:spcPct val="110000"/>
              </a:lnSpc>
            </a:pPr>
            <a:r>
              <a:rPr lang="fr-FR" sz="1400" dirty="0" smtClean="0"/>
              <a:t>Ethernet</a:t>
            </a:r>
            <a:endParaRPr lang="fr-FR" sz="1400" dirty="0"/>
          </a:p>
          <a:p>
            <a:pPr indent="-174625" defTabSz="914400" eaLnBrk="1" fontAlgn="b" hangingPunct="1">
              <a:lnSpc>
                <a:spcPct val="110000"/>
              </a:lnSpc>
            </a:pPr>
            <a:r>
              <a:rPr lang="fr-FR" sz="1400" dirty="0" smtClean="0"/>
              <a:t>En étoile étendue</a:t>
            </a:r>
          </a:p>
          <a:p>
            <a:pPr indent="-174625" defTabSz="914400" eaLnBrk="1" fontAlgn="b" hangingPunct="1">
              <a:lnSpc>
                <a:spcPct val="110000"/>
              </a:lnSpc>
            </a:pPr>
            <a:r>
              <a:rPr lang="fr-FR" sz="1400" dirty="0"/>
              <a:t>Relais de trames FCS (séquence de contrôle de trame)</a:t>
            </a:r>
          </a:p>
          <a:p>
            <a:pPr lvl="0" indent="-174625" fontAlgn="b">
              <a:lnSpc>
                <a:spcPct val="110000"/>
              </a:lnSpc>
            </a:pPr>
            <a:r>
              <a:rPr lang="fr-FR" sz="1400" dirty="0"/>
              <a:t>Relais de trames</a:t>
            </a:r>
            <a:endParaRPr lang="fr-FR" sz="1400" dirty="0">
              <a:solidFill>
                <a:srgbClr val="000000"/>
              </a:solidFill>
            </a:endParaRPr>
          </a:p>
          <a:p>
            <a:pPr indent="-174625" fontAlgn="b">
              <a:lnSpc>
                <a:spcPct val="110000"/>
              </a:lnSpc>
            </a:pPr>
            <a:r>
              <a:rPr lang="fr-FR" sz="1400" dirty="0" smtClean="0"/>
              <a:t>Indicateurs de début et de fin de la trame</a:t>
            </a:r>
          </a:p>
          <a:p>
            <a:pPr indent="-174625" defTabSz="914400" eaLnBrk="1" fontAlgn="b" hangingPunct="1">
              <a:lnSpc>
                <a:spcPct val="110000"/>
              </a:lnSpc>
            </a:pPr>
            <a:r>
              <a:rPr lang="fr-FR" sz="1400" dirty="0"/>
              <a:t>Communication en mode duplex intégral</a:t>
            </a:r>
            <a:endParaRPr lang="fr-FR" sz="1400" dirty="0">
              <a:solidFill>
                <a:srgbClr val="000000"/>
              </a:solidFill>
            </a:endParaRPr>
          </a:p>
          <a:p>
            <a:pPr indent="-174625" defTabSz="914400" eaLnBrk="1" fontAlgn="b" hangingPunct="1">
              <a:lnSpc>
                <a:spcPct val="110000"/>
              </a:lnSpc>
            </a:pPr>
            <a:r>
              <a:rPr lang="fr-FR" sz="1400" dirty="0" smtClean="0"/>
              <a:t>Communication en mode semi-duplex</a:t>
            </a:r>
          </a:p>
          <a:p>
            <a:pPr indent="-174625" defTabSz="914400" eaLnBrk="1" fontAlgn="b" hangingPunct="1">
              <a:lnSpc>
                <a:spcPct val="110000"/>
              </a:lnSpc>
            </a:pPr>
            <a:r>
              <a:rPr lang="fr-FR" sz="1400" dirty="0"/>
              <a:t>HDLC</a:t>
            </a:r>
          </a:p>
          <a:p>
            <a:pPr lvl="0" indent="-174625" defTabSz="914400" eaLnBrk="1" fontAlgn="b" hangingPunct="1">
              <a:lnSpc>
                <a:spcPct val="110000"/>
              </a:lnSpc>
            </a:pPr>
            <a:r>
              <a:rPr lang="fr-FR" sz="1400" dirty="0" smtClean="0"/>
              <a:t>En-tête</a:t>
            </a:r>
            <a:endParaRPr lang="fr-FR" sz="1400" dirty="0"/>
          </a:p>
          <a:p>
            <a:pPr indent="-174625" defTabSz="914400" eaLnBrk="1" fontAlgn="b" hangingPunct="1">
              <a:lnSpc>
                <a:spcPct val="110000"/>
              </a:lnSpc>
            </a:pPr>
            <a:r>
              <a:rPr lang="fr-FR" sz="1400" dirty="0"/>
              <a:t>Hub and Spoke</a:t>
            </a:r>
          </a:p>
          <a:p>
            <a:pPr indent="-174625" defTabSz="914400" eaLnBrk="1" fontAlgn="b" hangingPunct="1">
              <a:lnSpc>
                <a:spcPct val="110000"/>
              </a:lnSpc>
            </a:pPr>
            <a:r>
              <a:rPr lang="fr-FR" sz="1400" dirty="0"/>
              <a:t>Topologie point à point logique</a:t>
            </a:r>
          </a:p>
          <a:p>
            <a:pPr lvl="0" indent="-174625" defTabSz="914400" eaLnBrk="1" fontAlgn="b" hangingPunct="1">
              <a:lnSpc>
                <a:spcPct val="110000"/>
              </a:lnSpc>
            </a:pPr>
            <a:r>
              <a:rPr lang="fr-FR" sz="1400" dirty="0" smtClean="0"/>
              <a:t>Topologie logique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940624" y="1201596"/>
            <a:ext cx="3025401" cy="449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defTabSz="914400" eaLnBrk="1" fontAlgn="b" hangingPunct="1">
              <a:lnSpc>
                <a:spcPct val="100000"/>
              </a:lnSpc>
            </a:pPr>
            <a:r>
              <a:rPr lang="fr-FR" sz="1400" dirty="0"/>
              <a:t>Contrôle de l'accès aux supports</a:t>
            </a:r>
          </a:p>
          <a:p>
            <a:pPr marL="0" lvl="0" defTabSz="914400" eaLnBrk="1" fontAlgn="b" hangingPunct="1">
              <a:lnSpc>
                <a:spcPct val="100000"/>
              </a:lnSpc>
            </a:pPr>
            <a:r>
              <a:rPr lang="fr-FR" sz="1400" dirty="0" smtClean="0"/>
              <a:t>Partage des supports</a:t>
            </a:r>
            <a:endParaRPr lang="fr-FR" sz="1400" dirty="0">
              <a:solidFill>
                <a:srgbClr val="000000"/>
              </a:solidFill>
            </a:endParaRPr>
          </a:p>
          <a:p>
            <a:pPr fontAlgn="b">
              <a:lnSpc>
                <a:spcPct val="100000"/>
              </a:lnSpc>
            </a:pPr>
            <a:r>
              <a:rPr lang="fr-FR" sz="1400" dirty="0" smtClean="0"/>
              <a:t>Maillé</a:t>
            </a:r>
          </a:p>
          <a:p>
            <a:pPr fontAlgn="b">
              <a:lnSpc>
                <a:spcPct val="100000"/>
              </a:lnSpc>
            </a:pPr>
            <a:r>
              <a:rPr lang="fr-FR" sz="1400" dirty="0"/>
              <a:t>Topologie physique point à point</a:t>
            </a:r>
            <a:endParaRPr lang="fr-FR" sz="1400" dirty="0">
              <a:solidFill>
                <a:srgbClr val="000000"/>
              </a:solidFill>
            </a:endParaRPr>
          </a:p>
          <a:p>
            <a:pPr lvl="0" fontAlgn="b">
              <a:lnSpc>
                <a:spcPct val="100000"/>
              </a:lnSpc>
            </a:pPr>
            <a:r>
              <a:rPr lang="fr-FR" sz="1400" dirty="0"/>
              <a:t>Topologie physique</a:t>
            </a:r>
          </a:p>
          <a:p>
            <a:pPr>
              <a:lnSpc>
                <a:spcPct val="100000"/>
              </a:lnSpc>
            </a:pPr>
            <a:r>
              <a:rPr lang="fr-FR" sz="1400" dirty="0"/>
              <a:t>Topologie point à point</a:t>
            </a:r>
          </a:p>
          <a:p>
            <a:pPr lvl="0">
              <a:lnSpc>
                <a:spcPct val="100000"/>
              </a:lnSpc>
            </a:pPr>
            <a:r>
              <a:rPr lang="fr-FR" sz="1400" dirty="0" smtClean="0"/>
              <a:t>PPP (Point-to-Point Protocol) </a:t>
            </a:r>
          </a:p>
          <a:p>
            <a:pPr>
              <a:lnSpc>
                <a:spcPct val="100000"/>
              </a:lnSpc>
            </a:pPr>
            <a:r>
              <a:rPr lang="fr-FR" sz="1400" dirty="0" smtClean="0"/>
              <a:t>Qualité de service (QoS)</a:t>
            </a:r>
          </a:p>
          <a:p>
            <a:pPr>
              <a:lnSpc>
                <a:spcPct val="100000"/>
              </a:lnSpc>
            </a:pPr>
            <a:r>
              <a:rPr lang="fr-FR" sz="1400" dirty="0"/>
              <a:t>En anneau</a:t>
            </a:r>
          </a:p>
          <a:p>
            <a:pPr>
              <a:lnSpc>
                <a:spcPct val="100000"/>
              </a:lnSpc>
            </a:pPr>
            <a:r>
              <a:rPr lang="fr-FR" sz="1400" dirty="0" smtClean="0"/>
              <a:t>En étoile</a:t>
            </a:r>
            <a:endParaRPr lang="fr-FR" sz="1400" dirty="0"/>
          </a:p>
          <a:p>
            <a:pPr lvl="0">
              <a:lnSpc>
                <a:spcPct val="100000"/>
              </a:lnSpc>
            </a:pPr>
            <a:r>
              <a:rPr lang="fr-FR" sz="1400" dirty="0"/>
              <a:t>Topologie</a:t>
            </a:r>
          </a:p>
          <a:p>
            <a:pPr>
              <a:lnSpc>
                <a:spcPct val="100000"/>
              </a:lnSpc>
            </a:pPr>
            <a:r>
              <a:rPr lang="fr-FR" sz="1400" dirty="0" smtClean="0"/>
              <a:t>Queue de bande</a:t>
            </a:r>
          </a:p>
          <a:p>
            <a:pPr>
              <a:lnSpc>
                <a:spcPct val="100000"/>
              </a:lnSpc>
            </a:pPr>
            <a:r>
              <a:rPr lang="fr-FR" sz="1400" dirty="0"/>
              <a:t>Type</a:t>
            </a:r>
          </a:p>
          <a:p>
            <a:pPr>
              <a:lnSpc>
                <a:spcPct val="100000"/>
              </a:lnSpc>
            </a:pPr>
            <a:r>
              <a:rPr lang="fr-FR" sz="1400" dirty="0" smtClean="0"/>
              <a:t>Circuit virtuel</a:t>
            </a:r>
            <a:endParaRPr lang="fr-F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834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408791" y="307051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 4 : exercices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408791" y="1113439"/>
            <a:ext cx="7940675" cy="455849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fr-FR" sz="2000" dirty="0" smtClean="0"/>
              <a:t>Quels sont les exercices associés à ce chapitre ?</a:t>
            </a:r>
            <a:endParaRPr lang="fr-FR" sz="2000" dirty="0">
              <a:solidFill>
                <a:srgbClr val="00B0F0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  <a:p>
            <a:pPr marL="119063" indent="0" eaLnBrk="1" hangingPunct="1">
              <a:spcBef>
                <a:spcPct val="30000"/>
              </a:spcBef>
              <a:buNone/>
            </a:pPr>
            <a:endParaRPr lang="fr-FR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8791" y="5982717"/>
            <a:ext cx="8145462" cy="590931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marL="0" indent="0" algn="l" eaLnBrk="1" hangingPunct="1">
              <a:spcBef>
                <a:spcPct val="30000"/>
              </a:spcBef>
              <a:buNone/>
            </a:pPr>
            <a:r>
              <a:rPr lang="fr-FR" sz="1800" dirty="0"/>
              <a:t>Le mot de passe utilisé dans le cadre des exercices Packet Tracer de ce chapitre est : </a:t>
            </a:r>
            <a:r>
              <a:rPr lang="fr-FR" sz="1800" b="1" dirty="0" smtClean="0"/>
              <a:t>PT_ccna5</a:t>
            </a:r>
            <a:endParaRPr lang="fr-FR" sz="1800" b="1" dirty="0">
              <a:solidFill>
                <a:srgbClr val="00B0F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77297"/>
              </p:ext>
            </p:extLst>
          </p:nvPr>
        </p:nvGraphicFramePr>
        <p:xfrm>
          <a:off x="408791" y="1569293"/>
          <a:ext cx="8392309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430"/>
                <a:gridCol w="1731981"/>
                <a:gridCol w="4303059"/>
                <a:gridCol w="139983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Page no.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Type d'exercice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Nom de l'exercice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Facultatif ? O/N</a:t>
                      </a:r>
                      <a:endParaRPr lang="fr-FR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4.0.1.2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en classe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Gestion du support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4.1.2.4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Identification du câblage et des appareils réseau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4.1.3.5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Terminologie relative à la couche physique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4.2.1.7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Caractéristiques des supports en cuivre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4.2.2.6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Brochages des câbles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4.2.2.7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Fabrication d'un câble Ethernet croisé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4.2.3.7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Terminologie relative à la fibre optique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4.2.4.4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Packet Tracer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Connexion d'un LAN filaire et d'un LAN sans fil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4.2.4.5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Travaux pratiques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Affichage des informations des cartes réseau sans fil et filaires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4.4.4.3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interactif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Champs de trame génériques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Recommandé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4.5.1.1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Exercice en classe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Raccordement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En option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047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609600"/>
            <a:ext cx="8145462" cy="838200"/>
          </a:xfrm>
        </p:spPr>
        <p:txBody>
          <a:bodyPr/>
          <a:lstStyle/>
          <a:p>
            <a:pPr eaLnBrk="1" hangingPunct="1"/>
            <a:r>
              <a:rPr lang="fr-FR" smtClean="0"/>
              <a:t>Chapitre 4 : évaluation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46113" y="1593850"/>
            <a:ext cx="7940675" cy="357187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Une fois qu'ils ont terminé le chapitre 4, les étudiants doivent se soumettre à l'évaluation correspondante.</a:t>
            </a:r>
          </a:p>
          <a:p>
            <a:pPr eaLnBrk="1" hangingPunct="1">
              <a:spcBef>
                <a:spcPct val="30000"/>
              </a:spcBef>
            </a:pPr>
            <a:r>
              <a:rPr lang="fr-FR" sz="2000" dirty="0" smtClean="0"/>
              <a:t>Les questionnaires, les travaux pratiques, les exercices dans Packet Tracer, ainsi que les autres activités peuvent servir à évaluer, de manière informelle, les progrès des étudiants.</a:t>
            </a:r>
          </a:p>
        </p:txBody>
      </p:sp>
    </p:spTree>
    <p:extLst>
      <p:ext uri="{BB962C8B-B14F-4D97-AF65-F5344CB8AC3E}">
        <p14:creationId xmlns:p14="http://schemas.microsoft.com/office/powerpoint/2010/main" val="33030449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219308" y="1229536"/>
            <a:ext cx="8733677" cy="4926405"/>
          </a:xfrm>
        </p:spPr>
        <p:txBody>
          <a:bodyPr/>
          <a:lstStyle/>
          <a:p>
            <a:r>
              <a:rPr lang="fr-FR" dirty="0" smtClean="0"/>
              <a:t>Avant d'enseigner le contenu du chapitre 4, l'instructeur doit :</a:t>
            </a:r>
          </a:p>
          <a:p>
            <a:pPr lvl="1"/>
            <a:r>
              <a:rPr lang="fr-FR" dirty="0" smtClean="0"/>
              <a:t>Réussir la partie « Évaluation » du chapitre 4.</a:t>
            </a:r>
          </a:p>
          <a:p>
            <a:r>
              <a:rPr lang="fr-FR" dirty="0"/>
              <a:t>Section 4.1</a:t>
            </a:r>
          </a:p>
          <a:p>
            <a:pPr lvl="1"/>
            <a:r>
              <a:rPr lang="fr-FR" dirty="0" smtClean="0"/>
              <a:t>Vous pouvez utiliser un routeur sans fil pour la démonstration.</a:t>
            </a:r>
          </a:p>
          <a:p>
            <a:pPr lvl="1"/>
            <a:r>
              <a:rPr lang="fr-FR" dirty="0" smtClean="0"/>
              <a:t>Présentez aux élèves les applications qu'ils peuvent utiliser chez eux pour tester les débits de téléchargement (par exemple : </a:t>
            </a:r>
            <a:r>
              <a:rPr lang="fr-FR" dirty="0" smtClean="0">
                <a:hlinkClick r:id="rId3"/>
              </a:rPr>
              <a:t>https://www.speakeasy.net/speedtest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Expliquez le principe de bande passante en la comparant à une canalisation d'eau. Plus le diamètre est grand, plus la quantité d'eau est importante.</a:t>
            </a:r>
          </a:p>
          <a:p>
            <a:pPr lvl="1"/>
            <a:r>
              <a:rPr lang="fr-FR" dirty="0" smtClean="0"/>
              <a:t>Expliquez le principe de débit en le comparant à une canalisation d'eau. Quand la vanne est ouverte, davantage d'eau circule.</a:t>
            </a:r>
            <a:endParaRPr lang="fr-FR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10323" y="222148"/>
            <a:ext cx="8351648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 4 : bonnes pratiques</a:t>
            </a:r>
          </a:p>
        </p:txBody>
      </p:sp>
    </p:spTree>
    <p:extLst>
      <p:ext uri="{BB962C8B-B14F-4D97-AF65-F5344CB8AC3E}">
        <p14:creationId xmlns:p14="http://schemas.microsoft.com/office/powerpoint/2010/main" val="28049452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410324" y="1199830"/>
            <a:ext cx="8351648" cy="5309455"/>
          </a:xfrm>
        </p:spPr>
        <p:txBody>
          <a:bodyPr/>
          <a:lstStyle/>
          <a:p>
            <a:r>
              <a:rPr lang="fr-FR" sz="2000" dirty="0" smtClean="0"/>
              <a:t>Section 4.2</a:t>
            </a:r>
          </a:p>
          <a:p>
            <a:pPr lvl="1"/>
            <a:r>
              <a:rPr lang="fr-FR" sz="1800" dirty="0" smtClean="0"/>
              <a:t>Citez plusieurs exemples de supports en cuivre. Vous venez d'éviter quelques câbles de mauvaise qualité !</a:t>
            </a:r>
          </a:p>
          <a:p>
            <a:pPr lvl="1"/>
            <a:r>
              <a:rPr lang="fr-FR" sz="1800" dirty="0" smtClean="0"/>
              <a:t>Demandez aux élèves de donner des exemples d'interférences électromagnétiques (par exemple : les téléphones sans fil, les micro-ondes, l'aspirateur, etc.).</a:t>
            </a:r>
          </a:p>
          <a:p>
            <a:pPr lvl="1"/>
            <a:r>
              <a:rPr lang="fr-FR" sz="1800" dirty="0" smtClean="0"/>
              <a:t>Montrez que les paires de fils des câbles UTP n'ont pas toutes le même nombre de torsades. Cela permet d'atténuer les interférences.</a:t>
            </a:r>
          </a:p>
          <a:p>
            <a:pPr lvl="1"/>
            <a:r>
              <a:rPr lang="fr-FR" sz="1800" dirty="0" smtClean="0"/>
              <a:t>Montrez les différents types de câbles UTP en utilisant un testeur pour mettre en évidence l'acheminement des câbles.</a:t>
            </a:r>
          </a:p>
          <a:p>
            <a:pPr lvl="1"/>
            <a:r>
              <a:rPr lang="fr-FR" sz="1800" dirty="0" smtClean="0"/>
              <a:t>Consultez cette vidéo relative à un câble sous-marin : </a:t>
            </a:r>
            <a:r>
              <a:rPr sz="1800" dirty="0"/>
              <a:t/>
            </a:r>
            <a:br>
              <a:rPr sz="1800" dirty="0"/>
            </a:br>
            <a:r>
              <a:rPr lang="fr-FR" sz="1800" dirty="0" smtClean="0">
                <a:hlinkClick r:id="rId3"/>
              </a:rPr>
              <a:t>https://www.youtube.com/watch?v=v1JEuzBkOD8</a:t>
            </a:r>
            <a:endParaRPr lang="fr-FR" sz="1800" dirty="0" smtClean="0"/>
          </a:p>
          <a:p>
            <a:pPr lvl="1"/>
            <a:r>
              <a:rPr lang="fr-FR" sz="1800" dirty="0" smtClean="0"/>
              <a:t>Consultez cette vidéo relative à la pose de câbles sous-marins : </a:t>
            </a:r>
            <a:r>
              <a:rPr sz="1800" dirty="0"/>
              <a:t/>
            </a:r>
            <a:br>
              <a:rPr sz="1800" dirty="0"/>
            </a:br>
            <a:r>
              <a:rPr lang="fr-FR" sz="1800" dirty="0" smtClean="0">
                <a:hlinkClick r:id="rId4"/>
              </a:rPr>
              <a:t>https://www.youtube.com/watch?v=XQVzU_YQ3IQ</a:t>
            </a:r>
            <a:endParaRPr lang="fr-FR" sz="1800" dirty="0" smtClean="0"/>
          </a:p>
          <a:p>
            <a:pPr lvl="1"/>
            <a:r>
              <a:rPr lang="fr-FR" sz="1800" dirty="0" smtClean="0"/>
              <a:t>Assurez-vous que les élèves savent que la couleur est importante sur les câbles à fibre optique.</a:t>
            </a:r>
            <a:endParaRPr lang="fr-FR" sz="1800" dirty="0"/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 bwMode="auto">
          <a:xfrm>
            <a:off x="410323" y="346132"/>
            <a:ext cx="8351648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 anchor="b"/>
          <a:lstStyle/>
          <a:p>
            <a:pPr algn="l" defTabSz="814388">
              <a:lnSpc>
                <a:spcPct val="90000"/>
              </a:lnSpc>
              <a:defRPr/>
            </a:pPr>
            <a:r>
              <a:rPr lang="fr-FR" sz="3200" b="1" kern="0" dirty="0" smtClean="0">
                <a:solidFill>
                  <a:srgbClr val="708CA1"/>
                </a:solidFill>
                <a:latin typeface="+mj-lt"/>
              </a:rPr>
              <a:t>Chapitre 4 : bonnes pratiques (suite)</a:t>
            </a:r>
            <a:endParaRPr lang="fr-FR" sz="3200" b="1" kern="0" dirty="0">
              <a:solidFill>
                <a:srgbClr val="708CA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04540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62108" y="367096"/>
            <a:ext cx="8772157" cy="838200"/>
          </a:xfrm>
        </p:spPr>
        <p:txBody>
          <a:bodyPr/>
          <a:lstStyle/>
          <a:p>
            <a:r>
              <a:rPr lang="fr-FR" smtClean="0"/>
              <a:t>Chapitre 4 : bonnes pratiques (suite)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281349" y="1445044"/>
            <a:ext cx="8507809" cy="4993568"/>
          </a:xfrm>
        </p:spPr>
        <p:txBody>
          <a:bodyPr/>
          <a:lstStyle/>
          <a:p>
            <a:r>
              <a:rPr lang="fr-FR" dirty="0" smtClean="0"/>
              <a:t>Section 4.3</a:t>
            </a:r>
          </a:p>
          <a:p>
            <a:pPr lvl="1"/>
            <a:r>
              <a:rPr lang="fr-FR" dirty="0" smtClean="0"/>
              <a:t>« Une trame ressemble à un cadre de lit. Elle a une tête (en-tête) et un pied (queue de bande). »</a:t>
            </a:r>
          </a:p>
          <a:p>
            <a:pPr lvl="1"/>
            <a:r>
              <a:rPr lang="fr-FR" dirty="0" smtClean="0"/>
              <a:t>Démarrez un exercice sur le modèle OSI : demandez à chaque élève de prendre 10 post-</a:t>
            </a:r>
            <a:r>
              <a:rPr lang="fr-FR" dirty="0" err="1" smtClean="0"/>
              <a:t>its</a:t>
            </a:r>
            <a:r>
              <a:rPr lang="fr-FR" dirty="0" smtClean="0"/>
              <a:t> et d'y écrire 5 mots-clés pour la couche physique et 5 mots-clés pour la couche liaison de données. Les mots seront mis dans une enveloppe pour être utilisés ultérieurement. Ensuite, les 7 couches seront étudiées et les élèves pourront échanger leurs enveloppes et associer les descriptions au nom de la couche.</a:t>
            </a:r>
          </a:p>
          <a:p>
            <a:pPr lvl="1"/>
            <a:r>
              <a:rPr lang="fr-FR" dirty="0" smtClean="0"/>
              <a:t>Décrivez l'interopérabilité de la couche physique et de la couche liaison de données du modèle OSI.</a:t>
            </a:r>
          </a:p>
          <a:p>
            <a:pPr lvl="1"/>
            <a:r>
              <a:rPr lang="fr-FR" dirty="0" smtClean="0"/>
              <a:t>Expliquez que LLC et MAC fonctionnent ensemble en tant que sous-couches de la couche liaison de données. LLC est lié à la couche 3 et MAC à la couche 1.</a:t>
            </a:r>
          </a:p>
        </p:txBody>
      </p:sp>
    </p:spTree>
    <p:extLst>
      <p:ext uri="{BB962C8B-B14F-4D97-AF65-F5344CB8AC3E}">
        <p14:creationId xmlns:p14="http://schemas.microsoft.com/office/powerpoint/2010/main" val="70868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1843" y="394392"/>
            <a:ext cx="8772157" cy="838200"/>
          </a:xfrm>
        </p:spPr>
        <p:txBody>
          <a:bodyPr/>
          <a:lstStyle/>
          <a:p>
            <a:r>
              <a:rPr lang="fr-FR" smtClean="0"/>
              <a:t>Chapitre 4 : bonnes pratiques (suite)</a:t>
            </a:r>
            <a:endParaRPr lang="fr-FR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309966" y="1539502"/>
            <a:ext cx="8636820" cy="4926405"/>
          </a:xfrm>
        </p:spPr>
        <p:txBody>
          <a:bodyPr/>
          <a:lstStyle/>
          <a:p>
            <a:r>
              <a:rPr lang="fr-FR" smtClean="0"/>
              <a:t>Section 4.4</a:t>
            </a:r>
          </a:p>
          <a:p>
            <a:pPr lvl="1"/>
            <a:r>
              <a:rPr lang="fr-FR" smtClean="0"/>
              <a:t>Dessinez des exemples de topologies WAN physiques courantes et demandez aux étudiants d'indiquer les avantages et les inconvénients pour chacun d'eux.</a:t>
            </a:r>
          </a:p>
          <a:p>
            <a:pPr lvl="1"/>
            <a:r>
              <a:rPr lang="fr-FR" smtClean="0"/>
              <a:t>Une topologie à maillage complet nécessite n*(n-1)/2 liaisons (n=nombre d'appareils dans une topologie à maillage complet).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5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25007</TotalTime>
  <Pages>28</Pages>
  <Words>1108</Words>
  <Application>Microsoft Office PowerPoint</Application>
  <PresentationFormat>On-screen Show (4:3)</PresentationFormat>
  <Paragraphs>446</Paragraphs>
  <Slides>37</Slides>
  <Notes>37</Notes>
  <HiddenSlides>14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PPT-TMPLT-WHT_C</vt:lpstr>
      <vt:lpstr>NetAcad-4F_PPT-WHT_060408</vt:lpstr>
      <vt:lpstr>Supports du formateur Chapitre 4 : Accès réseau</vt:lpstr>
      <vt:lpstr>Supports de l’instructeur – Chapitre 4 Guide de planification</vt:lpstr>
      <vt:lpstr>PowerPoint Presentation</vt:lpstr>
      <vt:lpstr>Chapitre 4 : exercices</vt:lpstr>
      <vt:lpstr>Chapitre 4 : évaluation</vt:lpstr>
      <vt:lpstr>PowerPoint Presentation</vt:lpstr>
      <vt:lpstr>PowerPoint Presentation</vt:lpstr>
      <vt:lpstr>Chapitre 4 : bonnes pratiques (suite)</vt:lpstr>
      <vt:lpstr>Chapitre 4 : bonnes pratiques (suite)</vt:lpstr>
      <vt:lpstr>Chapitre 4 : aide supplémentaire</vt:lpstr>
      <vt:lpstr>PowerPoint Presentation</vt:lpstr>
      <vt:lpstr>Chapitre 4 : Accès réseau</vt:lpstr>
      <vt:lpstr>Chapitre 4 - Sections et objectifs</vt:lpstr>
      <vt:lpstr>4.1 : Accès réseau</vt:lpstr>
      <vt:lpstr>Protocoles de la couche physique Connexion à la couche physique</vt:lpstr>
      <vt:lpstr>Protocoles de la couche physique La fonction de la couche physique</vt:lpstr>
      <vt:lpstr>Protocoles de la couche physique Les caractéristiques de la couche physique</vt:lpstr>
      <vt:lpstr>4.2 Supports de transmission</vt:lpstr>
      <vt:lpstr>Supports réseau Câblage en cuivre</vt:lpstr>
      <vt:lpstr>Supports réseau Câblage à paire torsadée non blindée</vt:lpstr>
      <vt:lpstr>Supports réseau Câblage à fibre optique</vt:lpstr>
      <vt:lpstr>Supports réseau Supports sans fil</vt:lpstr>
      <vt:lpstr>4.3 Protocoles de couche liaison de données</vt:lpstr>
      <vt:lpstr>Protocoles de la couche liaison de données Fonction de la couche liaison de données</vt:lpstr>
      <vt:lpstr>4.4 Contrôle de l'accès aux supports</vt:lpstr>
      <vt:lpstr>Contrôle d'accès au support Les topologies</vt:lpstr>
      <vt:lpstr>Contrôle d'accès au support Les topologies WAN</vt:lpstr>
      <vt:lpstr>Contrôle d'accès au support Les topologies LAN</vt:lpstr>
      <vt:lpstr>Contrôle d'accès au support Trame liaison de données</vt:lpstr>
      <vt:lpstr>4.5 Synthèse du chapitre</vt:lpstr>
      <vt:lpstr>Synthèse du chapitre Synthèse</vt:lpstr>
      <vt:lpstr>PowerPoint Presentation</vt:lpstr>
      <vt:lpstr>PowerPoint Presentation</vt:lpstr>
      <vt:lpstr>Section 4.1 Nouveaux termes/commandes</vt:lpstr>
      <vt:lpstr>Section 4.2 Nouveaux termes/commandes</vt:lpstr>
      <vt:lpstr>Section 4.3 Nouveaux termes/commandes</vt:lpstr>
      <vt:lpstr>Section 4.4 Nouveaux termes/commandes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SDWM</cp:lastModifiedBy>
  <cp:revision>916</cp:revision>
  <cp:lastPrinted>1999-01-27T00:54:54Z</cp:lastPrinted>
  <dcterms:created xsi:type="dcterms:W3CDTF">2006-10-23T15:07:30Z</dcterms:created>
  <dcterms:modified xsi:type="dcterms:W3CDTF">2017-03-27T10:35:20Z</dcterms:modified>
</cp:coreProperties>
</file>